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20"/>
  </p:notesMasterIdLst>
  <p:handoutMasterIdLst>
    <p:handoutMasterId r:id="rId21"/>
  </p:handoutMasterIdLst>
  <p:sldIdLst>
    <p:sldId id="303" r:id="rId2"/>
    <p:sldId id="813" r:id="rId3"/>
    <p:sldId id="814" r:id="rId4"/>
    <p:sldId id="815" r:id="rId5"/>
    <p:sldId id="819" r:id="rId6"/>
    <p:sldId id="799" r:id="rId7"/>
    <p:sldId id="816" r:id="rId8"/>
    <p:sldId id="817" r:id="rId9"/>
    <p:sldId id="818" r:id="rId10"/>
    <p:sldId id="810" r:id="rId11"/>
    <p:sldId id="811" r:id="rId12"/>
    <p:sldId id="812" r:id="rId13"/>
    <p:sldId id="800" r:id="rId14"/>
    <p:sldId id="801" r:id="rId15"/>
    <p:sldId id="802" r:id="rId16"/>
    <p:sldId id="803" r:id="rId17"/>
    <p:sldId id="804" r:id="rId18"/>
    <p:sldId id="805" r:id="rId1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Huawei User 0204" initials="HU" lastIdx="3" clrIdx="1">
    <p:extLst>
      <p:ext uri="{19B8F6BF-5375-455C-9EA6-DF929625EA0E}">
        <p15:presenceInfo xmlns:p15="http://schemas.microsoft.com/office/powerpoint/2012/main" userId="Huawei User 0204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000000"/>
    <a:srgbClr val="62A14D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688" autoAdjust="0"/>
    <p:restoredTop sz="94625" autoAdjust="0"/>
  </p:normalViewPr>
  <p:slideViewPr>
    <p:cSldViewPr snapToGrid="0">
      <p:cViewPr varScale="1">
        <p:scale>
          <a:sx n="114" d="100"/>
          <a:sy n="114" d="100"/>
        </p:scale>
        <p:origin x="1956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2020/11/23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2020/11/23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44356832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33696886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4648000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3759243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1035535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15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92189354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16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52494294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17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3018658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18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4529443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4687686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1093801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3803909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5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6232845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7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576029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8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7105649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9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52700686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10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5639689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3GPP TSG SA WG2 </a:t>
            </a:r>
            <a:r>
              <a:rPr lang="de-DE" sz="1200" b="1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Meeting #140E</a:t>
            </a:r>
            <a:endParaRPr lang="de-DE" sz="1200" b="1" kern="1200" dirty="0">
              <a:solidFill>
                <a:schemeClr val="tx1"/>
              </a:solidFill>
              <a:latin typeface="+mj-lt"/>
              <a:ea typeface="+mn-ea"/>
              <a:cs typeface="Arial" panose="020B0604020202020204" pitchFamily="34" charset="0"/>
            </a:endParaRPr>
          </a:p>
          <a:p>
            <a:r>
              <a:rPr lang="de-DE" sz="1200" b="1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Elbonia, </a:t>
            </a:r>
            <a:r>
              <a:rPr lang="en-US" altLang="zh-CN" sz="1200" b="1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November 16 – 20</a:t>
            </a:r>
            <a:r>
              <a:rPr lang="de-DE" sz="1200" b="1" kern="1200" baseline="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, 2020</a:t>
            </a:r>
            <a:endParaRPr lang="sv-SE" altLang="en-US" sz="1200" b="1" kern="1200" dirty="0">
              <a:solidFill>
                <a:schemeClr val="tx1"/>
              </a:solidFill>
              <a:latin typeface="+mj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US" altLang="zh-CN" sz="1400" b="1" dirty="0" smtClean="0">
                <a:effectLst/>
              </a:rPr>
              <a:t>S2-2008612</a:t>
            </a:r>
            <a:endParaRPr lang="de-DE" sz="1400" b="1" dirty="0" smtClean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WG2#140E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Elbonia</a:t>
            </a:r>
            <a:r>
              <a:rPr lang="en-GB" altLang="de-DE" sz="1200" dirty="0" smtClean="0">
                <a:solidFill>
                  <a:schemeClr val="bg1"/>
                </a:solidFill>
              </a:rPr>
              <a:t>,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November 16 – 20, </a:t>
            </a:r>
            <a:r>
              <a:rPr lang="en-GB" altLang="de-DE" sz="1200" baseline="0" dirty="0">
                <a:solidFill>
                  <a:schemeClr val="bg1"/>
                </a:solidFill>
              </a:rPr>
              <a:t>2020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Specs/archive/23_series/23.757/23757-050.zip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Specs/archive/23_series/23.757/23757-030.zip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Specs/archive/23_series/23.757/23757-040.zip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/>
              <a:t>FS_5MBS</a:t>
            </a:r>
            <a:r>
              <a:rPr lang="en-US" altLang="de-DE" sz="36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de-DE" sz="3600" b="1" dirty="0" smtClean="0"/>
              <a:t>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US" altLang="zh-CN" sz="1800" b="1" dirty="0" smtClean="0">
                <a:latin typeface="Arial" charset="0"/>
              </a:rPr>
              <a:t>Li, Meng</a:t>
            </a:r>
          </a:p>
          <a:p>
            <a:pPr>
              <a:lnSpc>
                <a:spcPct val="80000"/>
              </a:lnSpc>
            </a:pPr>
            <a:r>
              <a:rPr lang="en-GB" sz="1800" b="1" dirty="0" smtClean="0">
                <a:latin typeface="Arial" charset="0"/>
              </a:rPr>
              <a:t>Huawei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after SA2#140</a:t>
            </a:r>
            <a:r>
              <a:rPr lang="en-US" altLang="zh-CN" sz="2800" b="1" dirty="0"/>
              <a:t>e</a:t>
            </a:r>
            <a:r>
              <a:rPr lang="en-US" altLang="de-DE" sz="2800" b="1" dirty="0"/>
              <a:t> (</a:t>
            </a:r>
            <a:r>
              <a:rPr lang="en-US" altLang="de-DE" sz="2800" b="1" dirty="0" smtClean="0"/>
              <a:t>1/3)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65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 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2020 -&gt; </a:t>
                      </a: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2020</a:t>
                      </a:r>
                      <a:endParaRPr lang="en-US" altLang="zh-CN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>
            <a:noAutofit/>
          </a:bodyPr>
          <a:lstStyle/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600" b="1" dirty="0" smtClean="0"/>
              <a:t>General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dirty="0" smtClean="0"/>
              <a:t>TR </a:t>
            </a:r>
            <a:r>
              <a:rPr lang="de-DE" altLang="de-DE" sz="1200" dirty="0" smtClean="0">
                <a:hlinkClick r:id="rId3"/>
              </a:rPr>
              <a:t>23.757v0.5.0</a:t>
            </a:r>
            <a:r>
              <a:rPr lang="de-DE" altLang="de-DE" sz="1200" dirty="0" smtClean="0"/>
              <a:t> is available. The TR is sent to SA plenary for information. 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altLang="de-DE" sz="1200" dirty="0" smtClean="0"/>
              <a:t>In 2020Q3 FS_5MBS was discussed in SA2#140E.</a:t>
            </a:r>
            <a:endParaRPr lang="de-DE" altLang="de-DE" sz="1200" dirty="0" smtClean="0"/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600" b="1" dirty="0" smtClean="0">
                <a:solidFill>
                  <a:srgbClr val="000000"/>
                </a:solidFill>
              </a:rPr>
              <a:t>Architectural options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dirty="0" smtClean="0"/>
              <a:t>Companies tried to have a consolidated architecture in SA2#140E.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altLang="zh-CN" sz="1200" dirty="0" smtClean="0"/>
              <a:t>Architecture shall be determined as early as possible to not impede the progress.</a:t>
            </a:r>
            <a:endParaRPr lang="de-DE" altLang="de-DE" sz="1200" dirty="0" smtClean="0"/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b="1" dirty="0" smtClean="0">
                <a:solidFill>
                  <a:srgbClr val="000000"/>
                </a:solidFill>
              </a:rPr>
              <a:t>Next step: </a:t>
            </a:r>
            <a:r>
              <a:rPr lang="de-DE" altLang="de-DE" sz="1200" dirty="0" smtClean="0">
                <a:solidFill>
                  <a:srgbClr val="000000"/>
                </a:solidFill>
              </a:rPr>
              <a:t>Conclude the architecture.</a:t>
            </a:r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600" b="1" dirty="0" smtClean="0">
                <a:solidFill>
                  <a:srgbClr val="000000"/>
                </a:solidFill>
              </a:rPr>
              <a:t>Key Issue 1 (MBS session management)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dirty="0" smtClean="0"/>
              <a:t>16 solutions available: 14 already existing (of which 12 updated in SA2#140E) plus 2 new.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dirty="0"/>
              <a:t>Interim requirements for conclusions </a:t>
            </a:r>
            <a:r>
              <a:rPr lang="de-DE" altLang="de-DE" sz="1200" dirty="0" smtClean="0"/>
              <a:t>agreed. 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b="1" dirty="0" smtClean="0"/>
              <a:t>Next step:</a:t>
            </a:r>
            <a:r>
              <a:rPr lang="de-DE" altLang="de-DE" sz="1200" dirty="0" smtClean="0"/>
              <a:t> </a:t>
            </a:r>
            <a:r>
              <a:rPr lang="en-US" altLang="zh-CN" sz="1200" dirty="0"/>
              <a:t>Evaluate and Conclude the </a:t>
            </a:r>
            <a:r>
              <a:rPr lang="en-US" altLang="zh-CN" sz="1200" dirty="0" smtClean="0"/>
              <a:t>solutions</a:t>
            </a:r>
            <a:r>
              <a:rPr lang="en-US" altLang="de-DE" sz="1200" dirty="0" smtClean="0"/>
              <a:t>.</a:t>
            </a:r>
            <a:endParaRPr lang="de-DE" altLang="de-DE" sz="1200" dirty="0" smtClean="0"/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600" b="1" dirty="0" smtClean="0"/>
              <a:t>Key Issue 7 (MC-UC switch)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dirty="0" smtClean="0"/>
              <a:t>13 solutions available: 11 already existing (of which 9 updated in SA2#140E) plus 2 new. 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b="1" dirty="0" smtClean="0">
                <a:solidFill>
                  <a:srgbClr val="000000"/>
                </a:solidFill>
              </a:rPr>
              <a:t>Next step:</a:t>
            </a:r>
            <a:r>
              <a:rPr lang="de-DE" altLang="de-DE" sz="1200" dirty="0">
                <a:solidFill>
                  <a:srgbClr val="000000"/>
                </a:solidFill>
              </a:rPr>
              <a:t> </a:t>
            </a:r>
            <a:r>
              <a:rPr lang="en-US" altLang="zh-CN" sz="1200" dirty="0"/>
              <a:t>Evaluate and Conclude the </a:t>
            </a:r>
            <a:r>
              <a:rPr lang="en-US" altLang="zh-CN" sz="1200" dirty="0" smtClean="0"/>
              <a:t>solutions</a:t>
            </a:r>
            <a:r>
              <a:rPr lang="en-US" altLang="de-DE" sz="1200" dirty="0" smtClean="0"/>
              <a:t>.</a:t>
            </a:r>
            <a:endParaRPr lang="de-DE" altLang="de-DE" sz="12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80688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after SA2#140</a:t>
            </a:r>
            <a:r>
              <a:rPr lang="en-US" altLang="zh-CN" sz="2800" b="1" dirty="0"/>
              <a:t>e</a:t>
            </a:r>
            <a:r>
              <a:rPr lang="en-US" altLang="de-DE" sz="2800" b="1" dirty="0" smtClean="0"/>
              <a:t> (2/3)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65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 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2020 -&gt; </a:t>
                      </a: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2020</a:t>
                      </a:r>
                      <a:endParaRPr lang="en-US" altLang="zh-CN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smtClean="0">
                <a:solidFill>
                  <a:srgbClr val="000000"/>
                </a:solidFill>
              </a:rPr>
              <a:t>Key </a:t>
            </a:r>
            <a:r>
              <a:rPr lang="de-DE" altLang="de-DE" sz="1800" b="1" dirty="0" smtClean="0"/>
              <a:t>Issue 4 (QoS)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8 solutions available (3 new, and 1 up</a:t>
            </a:r>
            <a:r>
              <a:rPr lang="en-US" altLang="zh-CN" sz="1400" dirty="0" smtClean="0"/>
              <a:t>d</a:t>
            </a:r>
            <a:r>
              <a:rPr lang="de-DE" altLang="de-DE" sz="1400" dirty="0" smtClean="0"/>
              <a:t>ated).</a:t>
            </a:r>
            <a:endParaRPr lang="de-DE" altLang="de-DE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/>
              <a:t>Next </a:t>
            </a:r>
            <a:r>
              <a:rPr lang="de-DE" altLang="de-DE" sz="1400" b="1" dirty="0" smtClean="0"/>
              <a:t>step:</a:t>
            </a:r>
            <a:r>
              <a:rPr lang="de-DE" altLang="de-DE" sz="1400" dirty="0"/>
              <a:t> </a:t>
            </a:r>
            <a:r>
              <a:rPr lang="en-US" altLang="zh-CN" sz="1400" dirty="0"/>
              <a:t>Evaluate and </a:t>
            </a:r>
            <a:r>
              <a:rPr lang="en-US" altLang="zh-CN" sz="1400" dirty="0" smtClean="0"/>
              <a:t>conclude </a:t>
            </a:r>
            <a:r>
              <a:rPr lang="en-US" altLang="zh-CN" sz="1400" dirty="0"/>
              <a:t>the solutions</a:t>
            </a:r>
            <a:r>
              <a:rPr lang="en-US" altLang="zh-CN" sz="1400" dirty="0" smtClean="0"/>
              <a:t>.</a:t>
            </a:r>
            <a:endParaRPr lang="de-DE" altLang="de-DE" sz="14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smtClean="0"/>
              <a:t>Key Issue 6 (Local MBS)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5 solutions available: 3 updated in SA2#140E plus 1 new.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 smtClean="0"/>
              <a:t>Next step: </a:t>
            </a:r>
            <a:r>
              <a:rPr lang="en-US" altLang="zh-CN" sz="1400" dirty="0"/>
              <a:t>Evaluate and </a:t>
            </a:r>
            <a:r>
              <a:rPr lang="en-US" altLang="zh-CN" sz="1400" dirty="0" smtClean="0"/>
              <a:t>conclude </a:t>
            </a:r>
            <a:r>
              <a:rPr lang="en-US" altLang="zh-CN" sz="1400" dirty="0"/>
              <a:t>the solutions.</a:t>
            </a:r>
            <a:r>
              <a:rPr lang="de-DE" altLang="de-DE" sz="1400" dirty="0" smtClean="0"/>
              <a:t>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/>
              <a:t>Key Issue 9 (</a:t>
            </a:r>
            <a:r>
              <a:rPr lang="de-DE" altLang="de-DE" sz="1800" b="1" dirty="0" smtClean="0"/>
              <a:t>Interworking </a:t>
            </a:r>
            <a:r>
              <a:rPr lang="de-DE" altLang="de-DE" sz="1800" b="1" dirty="0"/>
              <a:t>with </a:t>
            </a:r>
            <a:r>
              <a:rPr lang="de-DE" altLang="de-DE" sz="1800" b="1" dirty="0" smtClean="0"/>
              <a:t>EPC/eMBMS </a:t>
            </a:r>
            <a:r>
              <a:rPr lang="de-DE" altLang="de-DE" sz="1800" b="1" dirty="0"/>
              <a:t>for Public Safety)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3 solutions agreed in SA2#140E.</a:t>
            </a:r>
            <a:endParaRPr lang="de-DE" altLang="de-DE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/>
              <a:t>Next step: </a:t>
            </a:r>
            <a:r>
              <a:rPr lang="de-DE" altLang="de-DE" sz="1400" dirty="0" smtClean="0"/>
              <a:t>Finalize </a:t>
            </a:r>
            <a:r>
              <a:rPr lang="de-DE" altLang="de-DE" sz="1400" dirty="0"/>
              <a:t>descriptions </a:t>
            </a:r>
            <a:r>
              <a:rPr lang="de-DE" altLang="de-DE" sz="1400" dirty="0" smtClean="0"/>
              <a:t>of solutions and new solutions can be proposed.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/>
              <a:t>Key Issue 2 (Levels of services)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/>
              <a:t>1 solution available which was introduced in SA2#136AH and updated in </a:t>
            </a:r>
            <a:r>
              <a:rPr lang="de-DE" altLang="de-DE" sz="1400" dirty="0" smtClean="0"/>
              <a:t>SA2#139E.</a:t>
            </a:r>
            <a:endParaRPr lang="de-DE" altLang="de-DE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/>
              <a:t>Next step:</a:t>
            </a:r>
            <a:r>
              <a:rPr lang="de-DE" altLang="de-DE" sz="1400" dirty="0"/>
              <a:t> </a:t>
            </a:r>
            <a:r>
              <a:rPr lang="de-DE" altLang="de-DE" sz="1400" dirty="0" smtClean="0"/>
              <a:t>Address other KIs firstly and come back after concluding those KIs.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smtClean="0">
                <a:solidFill>
                  <a:srgbClr val="000000"/>
                </a:solidFill>
              </a:rPr>
              <a:t>Key Issue </a:t>
            </a:r>
            <a:r>
              <a:rPr lang="de-DE" altLang="de-DE" sz="1800" b="1" dirty="0">
                <a:solidFill>
                  <a:srgbClr val="000000"/>
                </a:solidFill>
              </a:rPr>
              <a:t>3 </a:t>
            </a:r>
            <a:r>
              <a:rPr lang="de-DE" altLang="de-DE" sz="1800" b="1" dirty="0" smtClean="0">
                <a:solidFill>
                  <a:srgbClr val="000000"/>
                </a:solidFill>
              </a:rPr>
              <a:t>(Levels </a:t>
            </a:r>
            <a:r>
              <a:rPr lang="de-DE" altLang="de-DE" sz="1800" b="1" dirty="0">
                <a:solidFill>
                  <a:srgbClr val="000000"/>
                </a:solidFill>
              </a:rPr>
              <a:t>of </a:t>
            </a:r>
            <a:r>
              <a:rPr lang="de-DE" altLang="de-DE" sz="1800" b="1" dirty="0" smtClean="0">
                <a:solidFill>
                  <a:srgbClr val="000000"/>
                </a:solidFill>
              </a:rPr>
              <a:t>authorization)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>
                <a:solidFill>
                  <a:srgbClr val="000000"/>
                </a:solidFill>
              </a:rPr>
              <a:t>Agreed not to have a separate solutions in the TR.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 smtClean="0"/>
              <a:t>Next step</a:t>
            </a:r>
            <a:r>
              <a:rPr lang="de-DE" altLang="de-DE" sz="1400" b="1" dirty="0">
                <a:solidFill>
                  <a:srgbClr val="000000"/>
                </a:solidFill>
              </a:rPr>
              <a:t>:</a:t>
            </a:r>
            <a:r>
              <a:rPr lang="de-DE" altLang="de-DE" sz="1400" dirty="0">
                <a:solidFill>
                  <a:srgbClr val="000000"/>
                </a:solidFill>
              </a:rPr>
              <a:t> If authorization is need, </a:t>
            </a:r>
            <a:r>
              <a:rPr lang="en-US" altLang="de-DE" sz="1400" dirty="0">
                <a:solidFill>
                  <a:srgbClr val="000000"/>
                </a:solidFill>
              </a:rPr>
              <a:t>address this KI in the </a:t>
            </a:r>
            <a:r>
              <a:rPr lang="en-US" altLang="de-DE" sz="1400" dirty="0" smtClean="0"/>
              <a:t>individual solutions and conclude as part of KI#1</a:t>
            </a:r>
            <a:r>
              <a:rPr lang="de-DE" altLang="de-DE" sz="1400" dirty="0" smtClean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400" b="1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de-DE" altLang="de-DE" sz="1800" dirty="0" smtClean="0"/>
          </a:p>
        </p:txBody>
      </p:sp>
    </p:spTree>
    <p:extLst>
      <p:ext uri="{BB962C8B-B14F-4D97-AF65-F5344CB8AC3E}">
        <p14:creationId xmlns:p14="http://schemas.microsoft.com/office/powerpoint/2010/main" val="339203043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after SA2#140</a:t>
            </a:r>
            <a:r>
              <a:rPr lang="en-US" altLang="zh-CN" sz="2800" b="1" dirty="0"/>
              <a:t>e</a:t>
            </a:r>
            <a:r>
              <a:rPr lang="en-US" altLang="de-DE" sz="2800" b="1" dirty="0" smtClean="0"/>
              <a:t> (3/3)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>
            <a:norm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</a:t>
            </a:r>
            <a:r>
              <a:rPr lang="en-US" sz="1800" dirty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Most </a:t>
            </a:r>
            <a:r>
              <a:rPr lang="en-US" sz="1400" dirty="0"/>
              <a:t>of the </a:t>
            </a:r>
            <a:r>
              <a:rPr lang="en-US" sz="1400" dirty="0" smtClean="0"/>
              <a:t>key issues and related solutions </a:t>
            </a:r>
            <a:r>
              <a:rPr lang="en-US" sz="1400" dirty="0"/>
              <a:t>may lead to RAN impact</a:t>
            </a:r>
            <a:r>
              <a:rPr lang="en-US" sz="1400" dirty="0" smtClean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Solutions specific questions were included in the LS sent to RAN, RAN2 and RAN3. 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800" b="1" dirty="0" smtClean="0"/>
              <a:t>Contentious </a:t>
            </a:r>
            <a:r>
              <a:rPr lang="de-DE" sz="1800" b="1" dirty="0"/>
              <a:t>Issue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None </a:t>
            </a:r>
            <a:r>
              <a:rPr lang="en-US" sz="1400" dirty="0"/>
              <a:t>identified so far.</a:t>
            </a:r>
            <a:endParaRPr lang="en-US" sz="1400" dirty="0" smtClean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 smtClean="0"/>
              <a:t>Focus for the Next Meeting (SA2#141E)</a:t>
            </a:r>
            <a:r>
              <a:rPr lang="de-DE" sz="1800" dirty="0" smtClean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Proposals for new </a:t>
            </a:r>
            <a:r>
              <a:rPr lang="en-US" sz="1400" dirty="0" smtClean="0"/>
              <a:t>solution </a:t>
            </a:r>
            <a:r>
              <a:rPr lang="en-US" sz="1400" dirty="0"/>
              <a:t>will NOT be </a:t>
            </a:r>
            <a:r>
              <a:rPr lang="en-US" sz="1400" dirty="0" smtClean="0"/>
              <a:t>discussed unless they are for KI#9. New/updated </a:t>
            </a:r>
            <a:r>
              <a:rPr lang="en-US" sz="1400" dirty="0"/>
              <a:t>key </a:t>
            </a:r>
            <a:r>
              <a:rPr lang="en-US" sz="1400" dirty="0" smtClean="0"/>
              <a:t>issue will NOT be discussed.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Evaluate </a:t>
            </a:r>
            <a:r>
              <a:rPr lang="en-US" altLang="zh-CN" sz="1400" dirty="0"/>
              <a:t>and conclude the architecture and </a:t>
            </a:r>
            <a:r>
              <a:rPr lang="en-US" altLang="zh-CN" sz="1400" dirty="0" smtClean="0"/>
              <a:t>KIs.</a:t>
            </a:r>
            <a:endParaRPr lang="en-US" sz="1400" dirty="0" smtClean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 smtClean="0"/>
              <a:t>Overall </a:t>
            </a:r>
            <a:r>
              <a:rPr lang="en-US" altLang="zh-CN" sz="1800" b="1" dirty="0"/>
              <a:t>Plan</a:t>
            </a:r>
            <a:r>
              <a:rPr lang="en-US" altLang="zh-CN" sz="18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b="1" dirty="0"/>
              <a:t>SA2#141e: </a:t>
            </a:r>
            <a:r>
              <a:rPr lang="en-US" altLang="zh-CN" sz="1400" dirty="0"/>
              <a:t>Evaluate and conclude the </a:t>
            </a:r>
            <a:r>
              <a:rPr lang="en-US" altLang="zh-CN" sz="1400" dirty="0" smtClean="0"/>
              <a:t>architecture and KIs.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b="1" dirty="0"/>
              <a:t>SA2#142</a:t>
            </a:r>
            <a:r>
              <a:rPr lang="en-US" altLang="zh-CN" sz="1400" b="1" dirty="0"/>
              <a:t>e: </a:t>
            </a:r>
            <a:r>
              <a:rPr lang="en-US" sz="1400" dirty="0" smtClean="0"/>
              <a:t>Evaluate and conclude the remaining KIs.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 smtClean="0"/>
              <a:t>TR 23.757 and WID expected to be sent to SA#90E for approval.</a:t>
            </a:r>
            <a:endParaRPr lang="en-US" altLang="zh-CN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Risks: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Due </a:t>
            </a:r>
            <a:r>
              <a:rPr lang="en-US" altLang="zh-CN" sz="1400" dirty="0"/>
              <a:t>to RAN </a:t>
            </a:r>
            <a:r>
              <a:rPr lang="en-US" altLang="zh-CN" sz="1400" dirty="0" smtClean="0"/>
              <a:t>dependencies, completion </a:t>
            </a:r>
            <a:r>
              <a:rPr lang="en-US" altLang="zh-CN" sz="1400" dirty="0"/>
              <a:t>of the study may not be possible in Q4 for all key issues, </a:t>
            </a:r>
            <a:endParaRPr lang="en-US" altLang="zh-CN" sz="1400" dirty="0" smtClean="0"/>
          </a:p>
        </p:txBody>
      </p:sp>
    </p:spTree>
    <p:extLst>
      <p:ext uri="{BB962C8B-B14F-4D97-AF65-F5344CB8AC3E}">
        <p14:creationId xmlns:p14="http://schemas.microsoft.com/office/powerpoint/2010/main" val="10706984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at SA#87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15%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35%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830030/</a:t>
                      </a:r>
                    </a:p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SP-200xxx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7"/>
            <a:ext cx="8709026" cy="376577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dirty="0"/>
              <a:t>Progress since SA#86: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/>
              <a:t>Only </a:t>
            </a:r>
            <a:r>
              <a:rPr lang="de-DE" altLang="de-DE" sz="1200" dirty="0"/>
              <a:t>one SA2 WG meeting in </a:t>
            </a:r>
            <a:r>
              <a:rPr lang="de-DE" altLang="de-DE" sz="1200" dirty="0" smtClean="0"/>
              <a:t>Q1 (SA2#136AH)</a:t>
            </a:r>
            <a:endParaRPr lang="de-DE" alt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>
                <a:solidFill>
                  <a:srgbClr val="000000"/>
                </a:solidFill>
              </a:rPr>
              <a:t>Total TUs requested for Study Phase in 2020 is 8, 2 TUs used in SA2#136AH and </a:t>
            </a:r>
            <a:r>
              <a:rPr lang="de-DE" altLang="de-DE" sz="1200" dirty="0" smtClean="0">
                <a:solidFill>
                  <a:srgbClr val="000000"/>
                </a:solidFill>
              </a:rPr>
              <a:t>6 TUs </a:t>
            </a:r>
            <a:r>
              <a:rPr lang="de-DE" altLang="de-DE" sz="1200" dirty="0">
                <a:solidFill>
                  <a:srgbClr val="000000"/>
                </a:solidFill>
              </a:rPr>
              <a:t>remaining. </a:t>
            </a:r>
            <a:endParaRPr lang="de-DE" altLang="de-DE" sz="1200" dirty="0" smtClean="0">
              <a:solidFill>
                <a:srgbClr val="00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>
                <a:solidFill>
                  <a:srgbClr val="000000"/>
                </a:solidFill>
              </a:rPr>
              <a:t>Objective B/Key </a:t>
            </a:r>
            <a:r>
              <a:rPr lang="de-DE" altLang="de-DE" sz="1200" dirty="0">
                <a:solidFill>
                  <a:srgbClr val="000000"/>
                </a:solidFill>
              </a:rPr>
              <a:t>Issue #5 (enTV services) </a:t>
            </a:r>
            <a:r>
              <a:rPr lang="de-DE" altLang="de-DE" sz="1200" dirty="0" smtClean="0">
                <a:solidFill>
                  <a:srgbClr val="000000"/>
                </a:solidFill>
              </a:rPr>
              <a:t>and E-UTRA access removed </a:t>
            </a:r>
            <a:r>
              <a:rPr lang="de-DE" altLang="de-DE" sz="1200" dirty="0">
                <a:solidFill>
                  <a:srgbClr val="000000"/>
                </a:solidFill>
              </a:rPr>
              <a:t>as a result of downscoping </a:t>
            </a:r>
            <a:r>
              <a:rPr lang="de-DE" altLang="de-DE" sz="1200" dirty="0" smtClean="0">
                <a:solidFill>
                  <a:srgbClr val="000000"/>
                </a:solidFill>
              </a:rPr>
              <a:t>in SA#86 and of NR_MBS WI approved in RAN#86.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>
                <a:solidFill>
                  <a:srgbClr val="000000"/>
                </a:solidFill>
              </a:rPr>
              <a:t>Added new Key Issue 9 (NR/5GC and E-UTRAN/EPC </a:t>
            </a:r>
            <a:r>
              <a:rPr lang="de-DE" altLang="de-DE" sz="1200" dirty="0" smtClean="0">
                <a:solidFill>
                  <a:srgbClr val="000000"/>
                </a:solidFill>
              </a:rPr>
              <a:t>interworking for </a:t>
            </a:r>
            <a:r>
              <a:rPr lang="de-DE" altLang="de-DE" sz="1200" dirty="0">
                <a:solidFill>
                  <a:srgbClr val="000000"/>
                </a:solidFill>
              </a:rPr>
              <a:t>public </a:t>
            </a:r>
            <a:r>
              <a:rPr lang="de-DE" altLang="de-DE" sz="1200" dirty="0" smtClean="0">
                <a:solidFill>
                  <a:srgbClr val="000000"/>
                </a:solidFill>
              </a:rPr>
              <a:t>safety)</a:t>
            </a:r>
            <a:endParaRPr lang="en-US" altLang="zh-CN" sz="1200" dirty="0" smtClean="0">
              <a:solidFill>
                <a:srgbClr val="000000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endParaRPr lang="en-US" sz="1600" dirty="0">
              <a:ea typeface="+mn-ea"/>
              <a:cs typeface="+mn-cs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600" dirty="0">
                <a:ea typeface="+mn-ea"/>
                <a:cs typeface="+mn-cs"/>
              </a:rPr>
              <a:t>RAN impacts and dependencies: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/>
              <a:t>Most of the key issues may lead to RAN impact.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sz="16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60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sz="1200" dirty="0" smtClean="0"/>
              <a:t>Address open key </a:t>
            </a:r>
            <a:r>
              <a:rPr lang="de-DE" sz="1200" dirty="0" smtClean="0">
                <a:solidFill>
                  <a:srgbClr val="000000"/>
                </a:solidFill>
              </a:rPr>
              <a:t>issues with focus on the most important ones.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sz="1200" dirty="0" smtClean="0">
                <a:solidFill>
                  <a:srgbClr val="000000"/>
                </a:solidFill>
              </a:rPr>
              <a:t>Finalize description for already captured solutions with strong support.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sz="1200" dirty="0" smtClean="0">
                <a:solidFill>
                  <a:srgbClr val="000000"/>
                </a:solidFill>
              </a:rPr>
              <a:t>Capture new solutions with strong support.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sz="1200" dirty="0" smtClean="0">
                <a:solidFill>
                  <a:srgbClr val="000000"/>
                </a:solidFill>
              </a:rPr>
              <a:t>Select solutions for at least most important key issues.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sz="1200" dirty="0" smtClean="0"/>
              <a:t>List identified RAN dependencies and send liaisons to relevant RAN WGs.</a:t>
            </a:r>
            <a:endParaRPr 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421041803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after SA2#136AH (1/2)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15%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35%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830030/</a:t>
                      </a:r>
                    </a:p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SP-200xxx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>
            <a:normAutofit fontScale="85000" lnSpcReduction="10000"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/>
              <a:t>TR </a:t>
            </a:r>
            <a:r>
              <a:rPr lang="de-DE" altLang="de-DE" sz="1200" dirty="0" smtClean="0">
                <a:hlinkClick r:id="rId3"/>
              </a:rPr>
              <a:t>23.757v0.3.0</a:t>
            </a:r>
            <a:r>
              <a:rPr lang="de-DE" altLang="de-DE" sz="1200" dirty="0" smtClean="0"/>
              <a:t> </a:t>
            </a:r>
            <a:r>
              <a:rPr lang="de-DE" altLang="de-DE" sz="1200" dirty="0"/>
              <a:t>is </a:t>
            </a:r>
            <a:r>
              <a:rPr lang="de-DE" altLang="de-DE" sz="1200" dirty="0" smtClean="0"/>
              <a:t>available. </a:t>
            </a:r>
            <a:endParaRPr lang="de-DE" alt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Total TUs requested for Study Phase in 2020 is </a:t>
            </a:r>
            <a:r>
              <a:rPr lang="de-DE" altLang="de-DE" sz="1200" dirty="0" smtClean="0"/>
              <a:t>8, 2 TUs used in SA2#136AH and </a:t>
            </a:r>
            <a:r>
              <a:rPr lang="de-DE" altLang="de-DE" sz="1200" dirty="0" smtClean="0">
                <a:solidFill>
                  <a:srgbClr val="FF0000"/>
                </a:solidFill>
              </a:rPr>
              <a:t>6 </a:t>
            </a:r>
            <a:r>
              <a:rPr lang="de-DE" altLang="de-DE" sz="1200" dirty="0" smtClean="0"/>
              <a:t>TUs remaining</a:t>
            </a:r>
            <a:r>
              <a:rPr lang="de-DE" altLang="de-DE" sz="1200" dirty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>
                <a:solidFill>
                  <a:srgbClr val="000000"/>
                </a:solidFill>
              </a:rPr>
              <a:t>Objective </a:t>
            </a:r>
            <a:r>
              <a:rPr lang="de-DE" altLang="de-DE" sz="1200" dirty="0">
                <a:solidFill>
                  <a:srgbClr val="000000"/>
                </a:solidFill>
              </a:rPr>
              <a:t>B/Key Issue #5 (enTV services) and </a:t>
            </a:r>
            <a:r>
              <a:rPr lang="de-DE" altLang="de-DE" sz="1200" dirty="0" smtClean="0">
                <a:solidFill>
                  <a:srgbClr val="000000"/>
                </a:solidFill>
              </a:rPr>
              <a:t>E-UTRA access </a:t>
            </a:r>
            <a:r>
              <a:rPr lang="de-DE" altLang="de-DE" sz="1200" dirty="0">
                <a:solidFill>
                  <a:srgbClr val="000000"/>
                </a:solidFill>
              </a:rPr>
              <a:t>removed as a result of downscoping in SA#86 and of NR_MBS WI approved in RAN#86. </a:t>
            </a:r>
            <a:endParaRPr lang="en-US" altLang="zh-CN" sz="1200" dirty="0">
              <a:solidFill>
                <a:srgbClr val="00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>
                <a:solidFill>
                  <a:srgbClr val="000000"/>
                </a:solidFill>
              </a:rPr>
              <a:t>Added new Key Issue 9 (NR/5GC and E-UTRAN/EPC iwk for public safety)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>
                <a:solidFill>
                  <a:srgbClr val="000000"/>
                </a:solidFill>
              </a:rPr>
              <a:t>Architectural options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>
                <a:solidFill>
                  <a:srgbClr val="000000"/>
                </a:solidFill>
              </a:rPr>
              <a:t>Two architectural options captured in Annex A. Option 1 has no new network entities for transport only mode while additional CP and UP entities are needed for full service mode. Option 2 uses new, MBS specific functional components both for transport only mode and full service mode.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>
                <a:solidFill>
                  <a:srgbClr val="000000"/>
                </a:solidFill>
              </a:rPr>
              <a:t>Key Issue 1 (MBS session management)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>
                <a:solidFill>
                  <a:srgbClr val="000000"/>
                </a:solidFill>
              </a:rPr>
              <a:t>Five new solutions were included in the TR.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 smtClean="0">
                <a:solidFill>
                  <a:srgbClr val="000000"/>
                </a:solidFill>
              </a:rPr>
              <a:t>Next step: </a:t>
            </a:r>
            <a:r>
              <a:rPr lang="de-DE" altLang="de-DE" sz="1200" dirty="0" smtClean="0">
                <a:solidFill>
                  <a:srgbClr val="000000"/>
                </a:solidFill>
              </a:rPr>
              <a:t>in SA2#138 finalize description for solutions with strong support. Proceed with solution evaluation and interim conclusion.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>
                <a:solidFill>
                  <a:srgbClr val="000000"/>
                </a:solidFill>
              </a:rPr>
              <a:t>Key Issue 2 (Levels of services)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>
                <a:solidFill>
                  <a:srgbClr val="000000"/>
                </a:solidFill>
              </a:rPr>
              <a:t>One solution captured.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 smtClean="0">
                <a:solidFill>
                  <a:srgbClr val="000000"/>
                </a:solidFill>
              </a:rPr>
              <a:t>Next step: </a:t>
            </a:r>
            <a:r>
              <a:rPr lang="de-DE" altLang="de-DE" sz="1200" dirty="0">
                <a:solidFill>
                  <a:srgbClr val="000000"/>
                </a:solidFill>
              </a:rPr>
              <a:t>in SA2#138 </a:t>
            </a:r>
            <a:r>
              <a:rPr lang="de-DE" altLang="de-DE" sz="1200" dirty="0" smtClean="0">
                <a:solidFill>
                  <a:srgbClr val="000000"/>
                </a:solidFill>
              </a:rPr>
              <a:t>finalize solution description and discuss other solutions if time allows. Proceed with solution evaluation and interim conclusion.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>
                <a:solidFill>
                  <a:srgbClr val="000000"/>
                </a:solidFill>
              </a:rPr>
              <a:t>Key Issues 7/8 (MC-UC switch/BC-UC switch)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>
                <a:solidFill>
                  <a:srgbClr val="000000"/>
                </a:solidFill>
              </a:rPr>
              <a:t>No solution captured.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>
                <a:solidFill>
                  <a:srgbClr val="000000"/>
                </a:solidFill>
              </a:rPr>
              <a:t>Next step: </a:t>
            </a:r>
            <a:r>
              <a:rPr lang="de-DE" altLang="de-DE" sz="1200" dirty="0">
                <a:solidFill>
                  <a:srgbClr val="000000"/>
                </a:solidFill>
              </a:rPr>
              <a:t>in SA2#138 discuss </a:t>
            </a:r>
            <a:r>
              <a:rPr lang="de-DE" altLang="de-DE" sz="1200" dirty="0" smtClean="0">
                <a:solidFill>
                  <a:srgbClr val="000000"/>
                </a:solidFill>
              </a:rPr>
              <a:t>and capture solutions</a:t>
            </a:r>
            <a:r>
              <a:rPr lang="de-DE" altLang="de-DE" sz="1200" dirty="0">
                <a:solidFill>
                  <a:srgbClr val="000000"/>
                </a:solidFill>
              </a:rPr>
              <a:t>, evaluate and </a:t>
            </a:r>
            <a:r>
              <a:rPr lang="de-DE" altLang="de-DE" sz="1200" dirty="0" smtClean="0">
                <a:solidFill>
                  <a:srgbClr val="000000"/>
                </a:solidFill>
              </a:rPr>
              <a:t>proceed with interim conclusions.</a:t>
            </a:r>
            <a:endParaRPr lang="de-DE" altLang="de-DE" sz="1200" dirty="0">
              <a:solidFill>
                <a:srgbClr val="000000"/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>
                <a:solidFill>
                  <a:srgbClr val="000000"/>
                </a:solidFill>
              </a:rPr>
              <a:t>Key Issue 6 (Local MBS)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>
                <a:solidFill>
                  <a:srgbClr val="000000"/>
                </a:solidFill>
              </a:rPr>
              <a:t>One solution captured.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 smtClean="0">
                <a:solidFill>
                  <a:srgbClr val="000000"/>
                </a:solidFill>
              </a:rPr>
              <a:t>Next step: </a:t>
            </a:r>
            <a:r>
              <a:rPr lang="de-DE" altLang="de-DE" sz="1200" dirty="0" smtClean="0">
                <a:solidFill>
                  <a:srgbClr val="000000"/>
                </a:solidFill>
              </a:rPr>
              <a:t>if time allows, discuss other solutions if available, evaluate and reach interim conclusions.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>
                <a:solidFill>
                  <a:srgbClr val="000000"/>
                </a:solidFill>
              </a:rPr>
              <a:t>Key </a:t>
            </a:r>
            <a:r>
              <a:rPr lang="de-DE" altLang="de-DE" sz="1600" b="1" dirty="0">
                <a:solidFill>
                  <a:srgbClr val="000000"/>
                </a:solidFill>
              </a:rPr>
              <a:t>Issues </a:t>
            </a:r>
            <a:r>
              <a:rPr lang="de-DE" altLang="de-DE" sz="1600" b="1" dirty="0" smtClean="0">
                <a:solidFill>
                  <a:srgbClr val="000000"/>
                </a:solidFill>
              </a:rPr>
              <a:t>3/4/9 (levels of authorization/QoS/IWK with EPC/eMBMS for Public Safety)</a:t>
            </a:r>
            <a:endParaRPr lang="de-DE" altLang="de-DE" sz="1600" b="1" dirty="0">
              <a:solidFill>
                <a:srgbClr val="00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>
                <a:solidFill>
                  <a:srgbClr val="000000"/>
                </a:solidFill>
              </a:rPr>
              <a:t>No </a:t>
            </a:r>
            <a:r>
              <a:rPr lang="de-DE" altLang="de-DE" sz="1200" dirty="0" smtClean="0">
                <a:solidFill>
                  <a:srgbClr val="000000"/>
                </a:solidFill>
              </a:rPr>
              <a:t>solution captured.</a:t>
            </a:r>
            <a:endParaRPr lang="de-DE" altLang="de-DE" sz="1200" dirty="0">
              <a:solidFill>
                <a:srgbClr val="00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>
                <a:solidFill>
                  <a:srgbClr val="000000"/>
                </a:solidFill>
              </a:rPr>
              <a:t>Next step: </a:t>
            </a:r>
            <a:r>
              <a:rPr lang="de-DE" altLang="de-DE" sz="1200" dirty="0" smtClean="0">
                <a:solidFill>
                  <a:srgbClr val="000000"/>
                </a:solidFill>
              </a:rPr>
              <a:t>if time allows, </a:t>
            </a:r>
            <a:r>
              <a:rPr lang="de-DE" altLang="de-DE" sz="1200" dirty="0">
                <a:solidFill>
                  <a:srgbClr val="000000"/>
                </a:solidFill>
              </a:rPr>
              <a:t>discuss </a:t>
            </a:r>
            <a:r>
              <a:rPr lang="de-DE" altLang="de-DE" sz="1200" dirty="0" smtClean="0">
                <a:solidFill>
                  <a:srgbClr val="000000"/>
                </a:solidFill>
              </a:rPr>
              <a:t>solutions if available and time allows, </a:t>
            </a:r>
            <a:r>
              <a:rPr lang="de-DE" altLang="de-DE" sz="1200" dirty="0">
                <a:solidFill>
                  <a:srgbClr val="000000"/>
                </a:solidFill>
              </a:rPr>
              <a:t>evaluate and </a:t>
            </a:r>
            <a:r>
              <a:rPr lang="de-DE" altLang="de-DE" sz="1200" dirty="0" smtClean="0">
                <a:solidFill>
                  <a:srgbClr val="000000"/>
                </a:solidFill>
              </a:rPr>
              <a:t>reach interim conclusion.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200" b="1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de-DE" altLang="de-DE" sz="1600" dirty="0" smtClean="0"/>
          </a:p>
        </p:txBody>
      </p:sp>
    </p:spTree>
    <p:extLst>
      <p:ext uri="{BB962C8B-B14F-4D97-AF65-F5344CB8AC3E}">
        <p14:creationId xmlns:p14="http://schemas.microsoft.com/office/powerpoint/2010/main" val="209384903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after SA2#136AH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r>
              <a:rPr lang="en-US" sz="1600" dirty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Most of the key issues may lead to RAN impact</a:t>
            </a:r>
            <a:r>
              <a:rPr lang="en-US" sz="1200" dirty="0" smtClean="0"/>
              <a:t>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2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 smtClean="0"/>
              <a:t>Contentious </a:t>
            </a:r>
            <a:r>
              <a:rPr lang="de-DE" sz="1600" b="1" dirty="0"/>
              <a:t>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S</a:t>
            </a:r>
            <a:r>
              <a:rPr lang="en-US" sz="1200" dirty="0" smtClean="0"/>
              <a:t>election of architectural option.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/>
              <a:t>Selection of solution(s) for MBS session establishment/management.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200" dirty="0" smtClean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 smtClean="0"/>
              <a:t>Focus for the Next Meeting (SA2#138)</a:t>
            </a:r>
            <a:r>
              <a:rPr lang="de-DE" sz="1600" dirty="0" smtClean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/>
              <a:t>No new key issues.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Prioritize </a:t>
            </a:r>
            <a:r>
              <a:rPr lang="en-US" sz="1200" dirty="0">
                <a:solidFill>
                  <a:srgbClr val="000000"/>
                </a:solidFill>
              </a:rPr>
              <a:t>solutions for Key Issue 2 (Levels of </a:t>
            </a:r>
            <a:r>
              <a:rPr lang="en-US" sz="1200" dirty="0" smtClean="0">
                <a:solidFill>
                  <a:srgbClr val="000000"/>
                </a:solidFill>
              </a:rPr>
              <a:t>services), KI1 (MBS session management) and KI7 (MC-UC switch). 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 smtClean="0">
                <a:solidFill>
                  <a:srgbClr val="000000"/>
                </a:solidFill>
              </a:rPr>
              <a:t>	Complete solution descriptions and list RAN impacts for which feedback is needed. Liaise RAN WGs as needed.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 smtClean="0">
                <a:solidFill>
                  <a:srgbClr val="000000"/>
                </a:solidFill>
              </a:rPr>
              <a:t>	Start solution evaluations and draw interim conclusions.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>
                <a:solidFill>
                  <a:srgbClr val="000000"/>
                </a:solidFill>
              </a:rPr>
              <a:t>If time allows, address other Key Issues and related solutions.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>
                <a:solidFill>
                  <a:srgbClr val="000000"/>
                </a:solidFill>
              </a:rPr>
              <a:t>	</a:t>
            </a:r>
            <a:r>
              <a:rPr lang="en-US" sz="1200" dirty="0" smtClean="0">
                <a:solidFill>
                  <a:srgbClr val="000000"/>
                </a:solidFill>
              </a:rPr>
              <a:t>Evaluate solutions and capture conclusions.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200" b="1" i="1" dirty="0" smtClean="0">
              <a:solidFill>
                <a:srgbClr val="000000"/>
              </a:solidFill>
            </a:endParaRP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 smtClean="0"/>
              <a:t>Overall </a:t>
            </a:r>
            <a:r>
              <a:rPr lang="en-US" altLang="zh-CN" sz="1600" b="1" dirty="0"/>
              <a:t>Plan</a:t>
            </a:r>
            <a:r>
              <a:rPr lang="en-US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>
                <a:solidFill>
                  <a:srgbClr val="000000"/>
                </a:solidFill>
              </a:rPr>
              <a:t>2020Q2: 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r>
              <a:rPr lang="en-US" altLang="zh-CN" sz="1200" dirty="0">
                <a:solidFill>
                  <a:srgbClr val="000000"/>
                </a:solidFill>
              </a:rPr>
              <a:t>	</a:t>
            </a:r>
            <a:r>
              <a:rPr lang="en-US" altLang="zh-CN" sz="1200" dirty="0" smtClean="0">
                <a:solidFill>
                  <a:srgbClr val="000000"/>
                </a:solidFill>
              </a:rPr>
              <a:t>Complete </a:t>
            </a:r>
            <a:r>
              <a:rPr lang="en-US" altLang="zh-CN" sz="1200" dirty="0">
                <a:solidFill>
                  <a:srgbClr val="000000"/>
                </a:solidFill>
              </a:rPr>
              <a:t>description of existing </a:t>
            </a:r>
            <a:r>
              <a:rPr lang="en-US" altLang="zh-CN" sz="1200" dirty="0" smtClean="0">
                <a:solidFill>
                  <a:srgbClr val="000000"/>
                </a:solidFill>
              </a:rPr>
              <a:t>solutions and new solutions with strong support for most important KIs (KI2/1/7). 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r>
              <a:rPr lang="en-US" altLang="zh-CN" sz="1200" dirty="0" smtClean="0">
                <a:solidFill>
                  <a:srgbClr val="000000"/>
                </a:solidFill>
              </a:rPr>
              <a:t>	</a:t>
            </a:r>
            <a:r>
              <a:rPr lang="en-US" sz="1200" dirty="0" smtClean="0">
                <a:solidFill>
                  <a:srgbClr val="000000"/>
                </a:solidFill>
              </a:rPr>
              <a:t>Start solutions and architecture options </a:t>
            </a:r>
            <a:r>
              <a:rPr lang="en-US" sz="1200" dirty="0">
                <a:solidFill>
                  <a:srgbClr val="000000"/>
                </a:solidFill>
              </a:rPr>
              <a:t>evaluations and draw interim </a:t>
            </a:r>
            <a:r>
              <a:rPr lang="en-US" sz="1200" dirty="0" smtClean="0">
                <a:solidFill>
                  <a:srgbClr val="000000"/>
                </a:solidFill>
              </a:rPr>
              <a:t>conclusions for most important KIs.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200" dirty="0">
                <a:solidFill>
                  <a:srgbClr val="000000"/>
                </a:solidFill>
              </a:rPr>
              <a:t>	</a:t>
            </a:r>
            <a:r>
              <a:rPr lang="en-US" altLang="zh-CN" sz="1200" dirty="0">
                <a:solidFill>
                  <a:srgbClr val="000000"/>
                </a:solidFill>
              </a:rPr>
              <a:t>If time allows, address solutions for other </a:t>
            </a:r>
            <a:r>
              <a:rPr lang="en-US" altLang="zh-CN" sz="1200" dirty="0" smtClean="0">
                <a:solidFill>
                  <a:srgbClr val="000000"/>
                </a:solidFill>
              </a:rPr>
              <a:t>KIs.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>
                <a:solidFill>
                  <a:srgbClr val="000000"/>
                </a:solidFill>
              </a:rPr>
              <a:t>TR 23.757 and WID expected to be sent to SA#88 </a:t>
            </a:r>
            <a:r>
              <a:rPr lang="en-US" altLang="zh-CN" sz="1200" dirty="0" smtClean="0"/>
              <a:t>for approval.</a:t>
            </a:r>
            <a:endParaRPr lang="en-US" altLang="zh-CN" sz="1200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r>
              <a:rPr lang="en-US" altLang="zh-CN" sz="1200" dirty="0" smtClean="0">
                <a:solidFill>
                  <a:srgbClr val="000000"/>
                </a:solidFill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416366087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SA2#139E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1/3)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35% -&gt; 50%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smtClean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TR </a:t>
            </a:r>
            <a:r>
              <a:rPr lang="de-DE" altLang="de-DE" sz="1400" dirty="0" smtClean="0">
                <a:hlinkClick r:id="rId3"/>
              </a:rPr>
              <a:t>23.757v0.4.0</a:t>
            </a:r>
            <a:r>
              <a:rPr lang="de-DE" altLang="de-DE" sz="1400" dirty="0" smtClean="0"/>
              <a:t> is available.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 smtClean="0"/>
              <a:t>In 2020Q2 FS_5MBS was only discussed in SA2#139E.</a:t>
            </a:r>
            <a:endParaRPr lang="de-DE" altLang="de-DE" sz="14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 smtClean="0">
                <a:solidFill>
                  <a:srgbClr val="000000"/>
                </a:solidFill>
              </a:rPr>
              <a:t>No new key issue. 24 new solutions added, mostly vs. KI1 and </a:t>
            </a:r>
            <a:r>
              <a:rPr lang="en-US" altLang="de-DE" sz="1400" dirty="0" smtClean="0"/>
              <a:t>KI7. </a:t>
            </a:r>
            <a:r>
              <a:rPr lang="en-US" altLang="de-DE" sz="1400" dirty="0" smtClean="0">
                <a:solidFill>
                  <a:srgbClr val="000000"/>
                </a:solidFill>
              </a:rPr>
              <a:t>Previously existing solutions updated.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 smtClean="0">
                <a:solidFill>
                  <a:srgbClr val="000000"/>
                </a:solidFill>
              </a:rPr>
              <a:t>Terminology issues fixed: </a:t>
            </a:r>
            <a:r>
              <a:rPr lang="en-US" altLang="de-DE" sz="1400" i="1" dirty="0" smtClean="0">
                <a:solidFill>
                  <a:srgbClr val="000000"/>
                </a:solidFill>
              </a:rPr>
              <a:t>PTP vs. PTM </a:t>
            </a:r>
            <a:r>
              <a:rPr lang="en-US" altLang="de-DE" sz="1400" dirty="0" smtClean="0">
                <a:solidFill>
                  <a:srgbClr val="000000"/>
                </a:solidFill>
              </a:rPr>
              <a:t>and </a:t>
            </a:r>
            <a:r>
              <a:rPr lang="en-US" altLang="de-DE" sz="1400" i="1" dirty="0" smtClean="0">
                <a:solidFill>
                  <a:srgbClr val="000000"/>
                </a:solidFill>
              </a:rPr>
              <a:t>Individual vs. Shared MBS traffic delivery </a:t>
            </a:r>
            <a:r>
              <a:rPr lang="en-US" altLang="de-DE" sz="1400" dirty="0" smtClean="0">
                <a:solidFill>
                  <a:srgbClr val="000000"/>
                </a:solidFill>
              </a:rPr>
              <a:t>methods.</a:t>
            </a:r>
            <a:endParaRPr lang="de-DE" altLang="de-DE" sz="1400" dirty="0" smtClean="0">
              <a:solidFill>
                <a:srgbClr val="000000"/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smtClean="0">
                <a:solidFill>
                  <a:srgbClr val="000000"/>
                </a:solidFill>
              </a:rPr>
              <a:t>Architectural options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>
                <a:solidFill>
                  <a:srgbClr val="000000"/>
                </a:solidFill>
              </a:rPr>
              <a:t>The two architectural options captured in Annex A have been updated and are now more mature.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 smtClean="0">
                <a:solidFill>
                  <a:srgbClr val="000000"/>
                </a:solidFill>
              </a:rPr>
              <a:t>Next step: </a:t>
            </a:r>
            <a:r>
              <a:rPr lang="de-DE" altLang="de-DE" sz="1400" dirty="0" smtClean="0">
                <a:solidFill>
                  <a:srgbClr val="000000"/>
                </a:solidFill>
              </a:rPr>
              <a:t>Start evaluation and attempt interim conclusion.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smtClean="0">
                <a:solidFill>
                  <a:srgbClr val="000000"/>
                </a:solidFill>
              </a:rPr>
              <a:t>Key Issue 1 (MBS session management)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14 solutions available: 5 already existing (of which 4 updated in SA2#139E) plus 9 new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 smtClean="0"/>
              <a:t>Next step:</a:t>
            </a:r>
            <a:r>
              <a:rPr lang="de-DE" altLang="de-DE" sz="1400" dirty="0" smtClean="0"/>
              <a:t> Conclude descripton of solutions. S</a:t>
            </a:r>
            <a:r>
              <a:rPr lang="en-US" altLang="de-DE" sz="1400" dirty="0" smtClean="0"/>
              <a:t>tart evaluation and, if possible, capture interim conclusions.</a:t>
            </a:r>
            <a:endParaRPr lang="de-DE" altLang="de-DE" sz="14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smtClean="0"/>
              <a:t>Key Issue 7 (MC-UC switch)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11 solutions available (all new)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 smtClean="0">
                <a:solidFill>
                  <a:srgbClr val="000000"/>
                </a:solidFill>
              </a:rPr>
              <a:t>Next step:</a:t>
            </a:r>
            <a:r>
              <a:rPr lang="de-DE" altLang="de-DE" sz="1400" dirty="0">
                <a:solidFill>
                  <a:srgbClr val="000000"/>
                </a:solidFill>
              </a:rPr>
              <a:t> Conclude descripton of </a:t>
            </a:r>
            <a:r>
              <a:rPr lang="de-DE" altLang="de-DE" sz="1400" dirty="0" smtClean="0">
                <a:solidFill>
                  <a:srgbClr val="000000"/>
                </a:solidFill>
              </a:rPr>
              <a:t>solutions</a:t>
            </a:r>
            <a:r>
              <a:rPr lang="de-DE" altLang="de-DE" sz="1400" dirty="0">
                <a:solidFill>
                  <a:srgbClr val="000000"/>
                </a:solidFill>
              </a:rPr>
              <a:t>. S</a:t>
            </a:r>
            <a:r>
              <a:rPr lang="en-US" altLang="de-DE" sz="1400" dirty="0">
                <a:solidFill>
                  <a:srgbClr val="000000"/>
                </a:solidFill>
              </a:rPr>
              <a:t>tart evaluation and, if possible, capture interim conclusions.</a:t>
            </a:r>
            <a:endParaRPr lang="de-DE" altLang="de-DE" sz="14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528143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SA2#139E (2/3)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35% -&gt; 50%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>
            <a:normAutofit lnSpcReduction="10000"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smtClean="0">
                <a:solidFill>
                  <a:srgbClr val="000000"/>
                </a:solidFill>
              </a:rPr>
              <a:t>Key </a:t>
            </a:r>
            <a:r>
              <a:rPr lang="de-DE" altLang="de-DE" sz="1800" b="1" dirty="0" smtClean="0"/>
              <a:t>Issue 4 (QoS)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3 solutions available (all new, of which two apply also to KI1).</a:t>
            </a:r>
            <a:endParaRPr lang="de-DE" altLang="de-DE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/>
              <a:t>Next </a:t>
            </a:r>
            <a:r>
              <a:rPr lang="de-DE" altLang="de-DE" sz="1400" b="1" dirty="0" smtClean="0"/>
              <a:t>step:</a:t>
            </a:r>
            <a:r>
              <a:rPr lang="de-DE" altLang="de-DE" sz="1400" dirty="0"/>
              <a:t> </a:t>
            </a:r>
            <a:r>
              <a:rPr lang="de-DE" altLang="de-DE" sz="1400" dirty="0" smtClean="0"/>
              <a:t>Capture new solutions, if </a:t>
            </a:r>
            <a:r>
              <a:rPr lang="de-DE" altLang="de-DE" sz="1400" dirty="0"/>
              <a:t>available. Finalize descriptions </a:t>
            </a:r>
            <a:r>
              <a:rPr lang="de-DE" altLang="de-DE" sz="1400" dirty="0" smtClean="0"/>
              <a:t>of solutions</a:t>
            </a:r>
            <a:r>
              <a:rPr lang="de-DE" altLang="de-DE" sz="1400" dirty="0"/>
              <a:t>. </a:t>
            </a:r>
            <a:endParaRPr lang="de-DE" altLang="de-DE" sz="14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smtClean="0"/>
              <a:t>Key Issue 6 (Local MBS)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4 solutions available: 1 already existing (and updated in SA2#139E) plus 3 new.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 smtClean="0"/>
              <a:t>Next step: </a:t>
            </a:r>
            <a:r>
              <a:rPr lang="de-DE" altLang="de-DE" sz="1400" dirty="0" smtClean="0"/>
              <a:t>Capture </a:t>
            </a:r>
            <a:r>
              <a:rPr lang="de-DE" altLang="de-DE" sz="1400" dirty="0"/>
              <a:t>new solutions, if available</a:t>
            </a:r>
            <a:r>
              <a:rPr lang="de-DE" altLang="de-DE" sz="1400" dirty="0" smtClean="0"/>
              <a:t>. </a:t>
            </a:r>
            <a:r>
              <a:rPr lang="de-DE" altLang="de-DE" sz="1400" dirty="0"/>
              <a:t>Finalize </a:t>
            </a:r>
            <a:r>
              <a:rPr lang="de-DE" altLang="de-DE" sz="1400" dirty="0" smtClean="0"/>
              <a:t>descriptions of solutions</a:t>
            </a:r>
            <a:r>
              <a:rPr lang="de-DE" altLang="de-DE" sz="1400" dirty="0"/>
              <a:t>. </a:t>
            </a:r>
            <a:endParaRPr lang="de-DE" altLang="de-DE" sz="14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/>
              <a:t>Key Issue 9 (</a:t>
            </a:r>
            <a:r>
              <a:rPr lang="de-DE" altLang="de-DE" sz="1800" b="1" dirty="0" smtClean="0"/>
              <a:t>Interworking </a:t>
            </a:r>
            <a:r>
              <a:rPr lang="de-DE" altLang="de-DE" sz="1800" b="1" dirty="0"/>
              <a:t>with </a:t>
            </a:r>
            <a:r>
              <a:rPr lang="de-DE" altLang="de-DE" sz="1800" b="1" dirty="0" smtClean="0"/>
              <a:t>EPC/eMBMS </a:t>
            </a:r>
            <a:r>
              <a:rPr lang="de-DE" altLang="de-DE" sz="1800" b="1" dirty="0"/>
              <a:t>for Public Safety)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2 solutions </a:t>
            </a:r>
            <a:r>
              <a:rPr lang="de-DE" altLang="de-DE" sz="1400" dirty="0"/>
              <a:t>proposed </a:t>
            </a:r>
            <a:r>
              <a:rPr lang="de-DE" altLang="de-DE" sz="1400" dirty="0" smtClean="0"/>
              <a:t>in SA2#139E but </a:t>
            </a:r>
            <a:r>
              <a:rPr lang="de-DE" altLang="de-DE" sz="1400" dirty="0"/>
              <a:t>not captured to wait for </a:t>
            </a:r>
            <a:r>
              <a:rPr lang="de-DE" altLang="de-DE" sz="1400" dirty="0" smtClean="0"/>
              <a:t>KI#1/2/7 </a:t>
            </a:r>
            <a:r>
              <a:rPr lang="de-DE" altLang="de-DE" sz="1400" dirty="0"/>
              <a:t>to progress.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/>
              <a:t>Next step: </a:t>
            </a:r>
            <a:r>
              <a:rPr lang="de-DE" altLang="de-DE" sz="1400" dirty="0"/>
              <a:t>Capture new </a:t>
            </a:r>
            <a:r>
              <a:rPr lang="de-DE" altLang="de-DE" sz="1400" dirty="0" smtClean="0"/>
              <a:t>solutions. </a:t>
            </a:r>
            <a:r>
              <a:rPr lang="de-DE" altLang="de-DE" sz="1400" dirty="0"/>
              <a:t>Finalize descriptions </a:t>
            </a:r>
            <a:r>
              <a:rPr lang="de-DE" altLang="de-DE" sz="1400" dirty="0" smtClean="0"/>
              <a:t>of solutions.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/>
              <a:t>Key Issue 2 (Levels of services)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/>
              <a:t>1 solution available which was introduced in SA2#136AH and updated in </a:t>
            </a:r>
            <a:r>
              <a:rPr lang="de-DE" altLang="de-DE" sz="1400" dirty="0" smtClean="0"/>
              <a:t>SA2#139E.</a:t>
            </a:r>
            <a:endParaRPr lang="de-DE" altLang="de-DE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/>
              <a:t>Next step:</a:t>
            </a:r>
            <a:r>
              <a:rPr lang="de-DE" altLang="de-DE" sz="1400" dirty="0"/>
              <a:t> </a:t>
            </a:r>
            <a:r>
              <a:rPr lang="de-DE" altLang="de-DE" sz="1400" dirty="0" smtClean="0"/>
              <a:t>If companies still have interest, try to conclude solution description.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smtClean="0">
                <a:solidFill>
                  <a:srgbClr val="000000"/>
                </a:solidFill>
              </a:rPr>
              <a:t>Key Issue 8 (BC-UC switch)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>
                <a:solidFill>
                  <a:srgbClr val="000000"/>
                </a:solidFill>
              </a:rPr>
              <a:t>Agreed not to address this KI in Rel-17 timeframe.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smtClean="0">
                <a:solidFill>
                  <a:srgbClr val="000000"/>
                </a:solidFill>
              </a:rPr>
              <a:t>Key Issue </a:t>
            </a:r>
            <a:r>
              <a:rPr lang="de-DE" altLang="de-DE" sz="1800" b="1" dirty="0">
                <a:solidFill>
                  <a:srgbClr val="000000"/>
                </a:solidFill>
              </a:rPr>
              <a:t>3 </a:t>
            </a:r>
            <a:r>
              <a:rPr lang="de-DE" altLang="de-DE" sz="1800" b="1" dirty="0" smtClean="0">
                <a:solidFill>
                  <a:srgbClr val="000000"/>
                </a:solidFill>
              </a:rPr>
              <a:t>(Levels </a:t>
            </a:r>
            <a:r>
              <a:rPr lang="de-DE" altLang="de-DE" sz="1800" b="1" dirty="0">
                <a:solidFill>
                  <a:srgbClr val="000000"/>
                </a:solidFill>
              </a:rPr>
              <a:t>of </a:t>
            </a:r>
            <a:r>
              <a:rPr lang="de-DE" altLang="de-DE" sz="1800" b="1" dirty="0" smtClean="0">
                <a:solidFill>
                  <a:srgbClr val="000000"/>
                </a:solidFill>
              </a:rPr>
              <a:t>authorization)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>
                <a:solidFill>
                  <a:srgbClr val="000000"/>
                </a:solidFill>
              </a:rPr>
              <a:t>No solutions submitted for this KI.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 smtClean="0"/>
              <a:t>Next step: </a:t>
            </a:r>
            <a:r>
              <a:rPr lang="de-DE" altLang="de-DE" sz="1400" dirty="0" smtClean="0"/>
              <a:t>agree not to address this in KI in Rel-17 timeframe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400" b="1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de-DE" altLang="de-DE" sz="1800" dirty="0" smtClean="0"/>
          </a:p>
        </p:txBody>
      </p:sp>
    </p:spTree>
    <p:extLst>
      <p:ext uri="{BB962C8B-B14F-4D97-AF65-F5344CB8AC3E}">
        <p14:creationId xmlns:p14="http://schemas.microsoft.com/office/powerpoint/2010/main" val="155341036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SA2#139E (3/3)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>
            <a:normAutofit fontScale="92500"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</a:t>
            </a:r>
            <a:r>
              <a:rPr lang="en-US" sz="1800" dirty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Most </a:t>
            </a:r>
            <a:r>
              <a:rPr lang="en-US" sz="1400" dirty="0"/>
              <a:t>of the </a:t>
            </a:r>
            <a:r>
              <a:rPr lang="en-US" sz="1400" dirty="0" smtClean="0"/>
              <a:t>key issues and related solutions </a:t>
            </a:r>
            <a:r>
              <a:rPr lang="en-US" sz="1400" dirty="0"/>
              <a:t>may lead to RAN impact</a:t>
            </a:r>
            <a:r>
              <a:rPr lang="en-US" sz="1400" dirty="0" smtClean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Solutions specific questions may need to be asked to reach conclusion.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800" b="1" dirty="0" smtClean="0"/>
              <a:t>Contentious </a:t>
            </a:r>
            <a:r>
              <a:rPr lang="de-DE" sz="1800" b="1" dirty="0"/>
              <a:t>Issue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Evaluation and selection of architectural option.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Evaluation and selection of solution(s) for MBS session establishment/management and UC-MC switch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 smtClean="0"/>
              <a:t>Focus for the Next Meeting (SA2#140E)</a:t>
            </a:r>
            <a:r>
              <a:rPr lang="de-DE" sz="1800" dirty="0" smtClean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No new key issues. Last meeting for new solutions</a:t>
            </a:r>
            <a:r>
              <a:rPr lang="en-US" sz="1400" dirty="0"/>
              <a:t>. New solutions allowed only if </a:t>
            </a:r>
            <a:r>
              <a:rPr lang="en-US" sz="1400" dirty="0" smtClean="0"/>
              <a:t>complete.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Merging of solutions is encouraged.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Prioritize </a:t>
            </a:r>
            <a:r>
              <a:rPr lang="en-US" sz="1400" dirty="0">
                <a:solidFill>
                  <a:srgbClr val="000000"/>
                </a:solidFill>
              </a:rPr>
              <a:t>solutions for </a:t>
            </a:r>
            <a:r>
              <a:rPr lang="en-US" sz="1400" dirty="0" smtClean="0">
                <a:solidFill>
                  <a:srgbClr val="000000"/>
                </a:solidFill>
              </a:rPr>
              <a:t>KI1 (MBS session management) and KI7 (MC-UC switch)</a:t>
            </a:r>
            <a:r>
              <a:rPr lang="en-US" sz="1400" dirty="0" smtClean="0">
                <a:solidFill>
                  <a:srgbClr val="FF0000"/>
                </a:solidFill>
              </a:rPr>
              <a:t>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>
                <a:solidFill>
                  <a:srgbClr val="000000"/>
                </a:solidFill>
              </a:rPr>
              <a:t>Complete solution descriptions and list RAN impacts for which feedback is needed.</a:t>
            </a:r>
            <a:endParaRPr lang="en-US" sz="1200" strike="sngStrike" dirty="0" smtClean="0">
              <a:solidFill>
                <a:srgbClr val="FF3300"/>
              </a:solidFill>
            </a:endParaRP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>
                <a:solidFill>
                  <a:srgbClr val="000000"/>
                </a:solidFill>
              </a:rPr>
              <a:t>Start solution evaluations and draw interim conclusions wherever possible.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>
                <a:solidFill>
                  <a:srgbClr val="000000"/>
                </a:solidFill>
              </a:rPr>
              <a:t>Address other Key Issues and related solutions.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>
                <a:solidFill>
                  <a:srgbClr val="000000"/>
                </a:solidFill>
              </a:rPr>
              <a:t>If possible, evaluate solutions and capture conclusions.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Rappoteur will collect RAN impacts. </a:t>
            </a:r>
            <a:r>
              <a:rPr lang="en-US" sz="1400" dirty="0" smtClean="0"/>
              <a:t>TR </a:t>
            </a:r>
            <a:r>
              <a:rPr lang="en-US" sz="1400" dirty="0"/>
              <a:t>23.757 </a:t>
            </a:r>
            <a:r>
              <a:rPr lang="en-US" sz="1400" dirty="0" smtClean="0"/>
              <a:t>for </a:t>
            </a:r>
            <a:r>
              <a:rPr lang="en-US" sz="1400" dirty="0"/>
              <a:t>information</a:t>
            </a:r>
            <a:r>
              <a:rPr lang="en-US" sz="1400" dirty="0" smtClean="0"/>
              <a:t>. Specific questions for feedback may be included.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 smtClean="0"/>
              <a:t>Overall </a:t>
            </a:r>
            <a:r>
              <a:rPr lang="en-US" altLang="zh-CN" sz="1800" b="1" dirty="0"/>
              <a:t>Plan</a:t>
            </a:r>
            <a:r>
              <a:rPr lang="en-US" altLang="zh-CN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Conclusion of all KIs </a:t>
            </a:r>
            <a:r>
              <a:rPr lang="en-US" sz="1400" dirty="0" smtClean="0"/>
              <a:t>(and therefore of SI) by Sep. 2020 </a:t>
            </a:r>
            <a:r>
              <a:rPr lang="en-US" sz="1400" dirty="0"/>
              <a:t>unlikely, due to RAN dependencies</a:t>
            </a:r>
            <a:r>
              <a:rPr lang="en-US" sz="1400" dirty="0" smtClean="0"/>
              <a:t>.</a:t>
            </a:r>
            <a:endParaRPr lang="en-US" altLang="zh-CN" sz="1400" dirty="0" smtClean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 smtClean="0"/>
              <a:t>2020H2: 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>
                <a:solidFill>
                  <a:srgbClr val="000000"/>
                </a:solidFill>
              </a:rPr>
              <a:t>Complete description of solutions for all open KIs. 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200" dirty="0" smtClean="0">
                <a:solidFill>
                  <a:srgbClr val="000000"/>
                </a:solidFill>
              </a:rPr>
              <a:t>Complete evaluation of solutions and architecture options evaluations, including RAN feedback where needed, and complete conclusions for all open KIs.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 smtClean="0"/>
              <a:t>TR 23.757 and WID expected to be sent to SA#90E for approval.</a:t>
            </a: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187520987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SA2#141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1/3)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>
            <a:noAutofit/>
          </a:bodyPr>
          <a:lstStyle/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600" b="1" dirty="0" smtClean="0"/>
              <a:t>General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dirty="0"/>
              <a:t>TR 23.757 </a:t>
            </a:r>
            <a:r>
              <a:rPr lang="de-DE" altLang="de-DE" sz="1200" dirty="0" smtClean="0"/>
              <a:t>v1.2.0 </a:t>
            </a:r>
            <a:r>
              <a:rPr lang="de-DE" altLang="de-DE" sz="1200" dirty="0"/>
              <a:t>is </a:t>
            </a:r>
            <a:r>
              <a:rPr lang="de-DE" altLang="de-DE" sz="1200" dirty="0" smtClean="0"/>
              <a:t>available. </a:t>
            </a:r>
            <a:endParaRPr lang="de-DE" altLang="de-DE" sz="1200" dirty="0"/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dirty="0" smtClean="0"/>
              <a:t>Evaluations and conclusions principles for KI</a:t>
            </a:r>
            <a:r>
              <a:rPr lang="en-US" altLang="zh-CN" sz="1200" dirty="0" smtClean="0"/>
              <a:t>#1, #2, #3, #4, #6, #7, and #9</a:t>
            </a:r>
            <a:r>
              <a:rPr lang="de-DE" altLang="de-DE" sz="1200" dirty="0" smtClean="0"/>
              <a:t> are agreed. 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dirty="0" smtClean="0"/>
              <a:t>An LS sent to RAN2/RAN3 for the RAN dependent issues. </a:t>
            </a:r>
            <a:endParaRPr lang="de-DE" altLang="de-DE" sz="1200" dirty="0"/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600" b="1" dirty="0" smtClean="0">
                <a:solidFill>
                  <a:srgbClr val="000000"/>
                </a:solidFill>
              </a:rPr>
              <a:t>Key Issue 1 (MBS session management)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altLang="de-DE" sz="1200" dirty="0"/>
              <a:t>Evaluation and </a:t>
            </a:r>
            <a:r>
              <a:rPr lang="de-DE" altLang="de-DE" sz="1200" dirty="0"/>
              <a:t>principles for conclusion are captured</a:t>
            </a:r>
            <a:r>
              <a:rPr lang="de-DE" altLang="de-DE" sz="1200" dirty="0" smtClean="0"/>
              <a:t>.</a:t>
            </a:r>
            <a:endParaRPr lang="en-US" altLang="de-DE" sz="1200" dirty="0" smtClean="0"/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altLang="de-DE" sz="1200" dirty="0" smtClean="0"/>
              <a:t>SMF/MB-SMF centric solutions are agreed as the baseline work.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altLang="de-DE" sz="1200" dirty="0" smtClean="0"/>
              <a:t>Whether UP-based join shall be supported or not is TBD. 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altLang="de-DE" sz="1200" dirty="0" smtClean="0"/>
              <a:t>Issues recorded in clause 8.1.2.2 including roaming, DDoS treatment, ETSUN cooperation and so on are TBD.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b="1" dirty="0" smtClean="0"/>
              <a:t>Next step:</a:t>
            </a:r>
            <a:r>
              <a:rPr lang="de-DE" altLang="de-DE" sz="1200" dirty="0" smtClean="0"/>
              <a:t> Start the normative work on the concluded parts, resolve the open issues without RAN dependency, and </a:t>
            </a:r>
            <a:r>
              <a:rPr lang="en-US" altLang="de-DE" sz="1200" dirty="0" smtClean="0"/>
              <a:t>coordinate with RAN on the open issues related to the RAN.</a:t>
            </a:r>
            <a:endParaRPr lang="de-DE" altLang="de-DE" sz="1200" dirty="0" smtClean="0"/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600" b="1" dirty="0" smtClean="0"/>
              <a:t>Key Issue 7 (MC-UC switch)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altLang="de-DE" sz="1200" dirty="0"/>
              <a:t>Evaluation and </a:t>
            </a:r>
            <a:r>
              <a:rPr lang="de-DE" altLang="de-DE" sz="1200" dirty="0"/>
              <a:t>principles for conclusion are captured.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b="1" dirty="0"/>
              <a:t>Next step:</a:t>
            </a:r>
            <a:r>
              <a:rPr lang="de-DE" altLang="de-DE" sz="1200" dirty="0"/>
              <a:t> Start the normative work on the concluded </a:t>
            </a:r>
            <a:r>
              <a:rPr lang="de-DE" altLang="de-DE" sz="1200" dirty="0" smtClean="0"/>
              <a:t>parts </a:t>
            </a:r>
            <a:r>
              <a:rPr lang="de-DE" altLang="de-DE" sz="1200" dirty="0"/>
              <a:t>and </a:t>
            </a:r>
            <a:r>
              <a:rPr lang="en-US" altLang="de-DE" sz="1200" dirty="0"/>
              <a:t>coordinate with RAN on the open issues related to the RAN.</a:t>
            </a:r>
            <a:endParaRPr lang="de-DE" altLang="de-DE" sz="1200" dirty="0"/>
          </a:p>
          <a:p>
            <a:pPr lvl="1">
              <a:spcBef>
                <a:spcPts val="400"/>
              </a:spcBef>
              <a:spcAft>
                <a:spcPts val="0"/>
              </a:spcAft>
            </a:pPr>
            <a:endParaRPr lang="de-DE" altLang="de-DE" sz="1200" dirty="0"/>
          </a:p>
        </p:txBody>
      </p:sp>
      <p:graphicFrame>
        <p:nvGraphicFramePr>
          <p:cNvPr id="7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82011413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85 % &gt; 92%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2020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SP-200092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7501770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SA2#141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(2/3)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244760464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85 % &gt; 92%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2020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SP-200092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>
            <a:normAutofit lnSpcReduction="10000"/>
          </a:bodyPr>
          <a:lstStyle/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600" b="1" dirty="0">
                <a:solidFill>
                  <a:srgbClr val="000000"/>
                </a:solidFill>
              </a:rPr>
              <a:t>Key Issue 4 (QoS)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en-US" altLang="de-DE" sz="1200" dirty="0" smtClean="0"/>
              <a:t>Evaluation </a:t>
            </a:r>
            <a:r>
              <a:rPr lang="en-US" altLang="de-DE" sz="1200" dirty="0"/>
              <a:t>and </a:t>
            </a:r>
            <a:r>
              <a:rPr lang="de-DE" altLang="de-DE" sz="1200" dirty="0" smtClean="0"/>
              <a:t>conclusion for multicast and broadcast are captured.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en-US" altLang="zh-CN" sz="1200" dirty="0" smtClean="0"/>
              <a:t>Only issue TBD is whether </a:t>
            </a:r>
            <a:r>
              <a:rPr lang="en-US" altLang="zh-CN" sz="1200" dirty="0"/>
              <a:t>and how priority upgrade for MBS Session from MCPTT AS is support can be discussed at next </a:t>
            </a:r>
            <a:r>
              <a:rPr lang="en-US" altLang="zh-CN" sz="1200" dirty="0" smtClean="0"/>
              <a:t>meeting</a:t>
            </a:r>
            <a:r>
              <a:rPr lang="en-GB" altLang="zh-CN" sz="1200" dirty="0" smtClean="0"/>
              <a:t>.</a:t>
            </a:r>
            <a:endParaRPr lang="de-DE" altLang="de-DE" sz="1200" dirty="0"/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de-DE" altLang="de-DE" sz="1200" b="1" dirty="0"/>
              <a:t>Next </a:t>
            </a:r>
            <a:r>
              <a:rPr lang="de-DE" altLang="de-DE" sz="1200" b="1" dirty="0" smtClean="0"/>
              <a:t>step</a:t>
            </a:r>
            <a:r>
              <a:rPr lang="de-DE" altLang="de-DE" sz="1200" dirty="0" smtClean="0"/>
              <a:t>: </a:t>
            </a:r>
            <a:r>
              <a:rPr lang="de-DE" altLang="de-DE" sz="1200" dirty="0"/>
              <a:t>Start the normative work on the concluded </a:t>
            </a:r>
            <a:r>
              <a:rPr lang="de-DE" altLang="de-DE" sz="1200" dirty="0" smtClean="0"/>
              <a:t>parts and </a:t>
            </a:r>
            <a:r>
              <a:rPr lang="de-DE" altLang="de-DE" sz="1200" dirty="0"/>
              <a:t>resolve the open </a:t>
            </a:r>
            <a:r>
              <a:rPr lang="de-DE" altLang="de-DE" sz="1200" dirty="0" smtClean="0"/>
              <a:t>issues</a:t>
            </a:r>
            <a:r>
              <a:rPr lang="en-US" altLang="de-DE" sz="1200" dirty="0" smtClean="0"/>
              <a:t>.</a:t>
            </a:r>
            <a:endParaRPr lang="de-DE" altLang="de-DE" sz="1200" dirty="0"/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600" b="1" dirty="0">
                <a:solidFill>
                  <a:srgbClr val="000000"/>
                </a:solidFill>
              </a:rPr>
              <a:t>Key Issue 6 (Local MBS)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en-US" altLang="de-DE" sz="1200" dirty="0" smtClean="0"/>
              <a:t>Evaluation </a:t>
            </a:r>
            <a:r>
              <a:rPr lang="en-US" altLang="de-DE" sz="1200" dirty="0"/>
              <a:t>and </a:t>
            </a:r>
            <a:r>
              <a:rPr lang="en-US" altLang="de-DE" sz="1200" dirty="0" smtClean="0"/>
              <a:t>Conclusion</a:t>
            </a:r>
            <a:r>
              <a:rPr lang="de-DE" altLang="de-DE" sz="1200" dirty="0" smtClean="0"/>
              <a:t> </a:t>
            </a:r>
            <a:r>
              <a:rPr lang="de-DE" altLang="de-DE" sz="1200" dirty="0"/>
              <a:t>are captured</a:t>
            </a:r>
            <a:r>
              <a:rPr lang="de-DE" altLang="de-DE" sz="1200" dirty="0" smtClean="0"/>
              <a:t>.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de-DE" altLang="de-DE" sz="1200" b="1" dirty="0" smtClean="0"/>
              <a:t>Next </a:t>
            </a:r>
            <a:r>
              <a:rPr lang="de-DE" altLang="de-DE" sz="1200" b="1" dirty="0"/>
              <a:t>step</a:t>
            </a:r>
            <a:r>
              <a:rPr lang="de-DE" altLang="de-DE" sz="1200" dirty="0"/>
              <a:t>: </a:t>
            </a:r>
            <a:r>
              <a:rPr lang="en-US" altLang="zh-CN" sz="1200" dirty="0" smtClean="0"/>
              <a:t>Start the normative work</a:t>
            </a:r>
            <a:r>
              <a:rPr lang="en-US" altLang="de-DE" sz="1200" dirty="0" smtClean="0"/>
              <a:t>.</a:t>
            </a:r>
            <a:endParaRPr lang="de-DE" altLang="de-DE" sz="1200" dirty="0"/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600" b="1" dirty="0">
                <a:solidFill>
                  <a:srgbClr val="000000"/>
                </a:solidFill>
              </a:rPr>
              <a:t>Key Issue 9 (Interworking with EPC/eMBMS for Public Safety)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en-US" altLang="de-DE" sz="1200" dirty="0" smtClean="0"/>
              <a:t>Evaluation and Conclusion</a:t>
            </a:r>
            <a:r>
              <a:rPr lang="de-DE" altLang="de-DE" sz="1200" dirty="0" smtClean="0"/>
              <a:t> are captured. 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de-DE" altLang="de-DE" sz="1200" b="1" dirty="0" smtClean="0"/>
              <a:t>Next step</a:t>
            </a:r>
            <a:r>
              <a:rPr lang="de-DE" altLang="de-DE" sz="1200" dirty="0" smtClean="0"/>
              <a:t>: </a:t>
            </a:r>
            <a:r>
              <a:rPr lang="en-US" altLang="zh-CN" sz="1200" dirty="0" smtClean="0"/>
              <a:t>Start the normative work</a:t>
            </a:r>
            <a:r>
              <a:rPr lang="en-US" altLang="de-DE" sz="1200" dirty="0" smtClean="0"/>
              <a:t>.</a:t>
            </a:r>
            <a:endParaRPr lang="de-DE" altLang="de-DE" sz="1200" dirty="0" smtClean="0"/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600" b="1" dirty="0" smtClean="0">
                <a:solidFill>
                  <a:srgbClr val="000000"/>
                </a:solidFill>
              </a:rPr>
              <a:t>Key Issue 2 (Levels of services)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en-US" altLang="de-DE" sz="1200" dirty="0"/>
              <a:t>Evaluation and Conclusion</a:t>
            </a:r>
            <a:r>
              <a:rPr lang="de-DE" altLang="de-DE" sz="1200" dirty="0"/>
              <a:t> are captured. 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de-DE" altLang="de-DE" sz="1200" b="1" dirty="0"/>
              <a:t>Next step</a:t>
            </a:r>
            <a:r>
              <a:rPr lang="de-DE" altLang="de-DE" sz="1200" dirty="0"/>
              <a:t>: </a:t>
            </a:r>
            <a:r>
              <a:rPr lang="en-US" altLang="zh-CN" sz="1200" dirty="0"/>
              <a:t>Start the normative work</a:t>
            </a:r>
            <a:r>
              <a:rPr lang="en-US" altLang="de-DE" sz="1200" dirty="0"/>
              <a:t>.</a:t>
            </a:r>
            <a:endParaRPr lang="de-DE" altLang="de-DE" sz="1200" dirty="0"/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600" b="1" dirty="0" smtClean="0">
                <a:solidFill>
                  <a:srgbClr val="000000"/>
                </a:solidFill>
              </a:rPr>
              <a:t>Key </a:t>
            </a:r>
            <a:r>
              <a:rPr lang="de-DE" altLang="de-DE" sz="1600" b="1" dirty="0">
                <a:solidFill>
                  <a:srgbClr val="000000"/>
                </a:solidFill>
              </a:rPr>
              <a:t>Issue 3 (Levels of authorization)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en-US" altLang="de-DE" sz="1200" dirty="0"/>
              <a:t>Evaluation and Conclusion</a:t>
            </a:r>
            <a:r>
              <a:rPr lang="de-DE" altLang="de-DE" sz="1200" dirty="0"/>
              <a:t> are captured. 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de-DE" altLang="de-DE" sz="1200" b="1" dirty="0" smtClean="0"/>
              <a:t>Next </a:t>
            </a:r>
            <a:r>
              <a:rPr lang="de-DE" altLang="de-DE" sz="1200" b="1" dirty="0"/>
              <a:t>step</a:t>
            </a:r>
            <a:r>
              <a:rPr lang="de-DE" altLang="de-DE" sz="1200" dirty="0"/>
              <a:t>: </a:t>
            </a:r>
            <a:r>
              <a:rPr lang="en-US" altLang="zh-CN" sz="1200" dirty="0"/>
              <a:t>Start the normative work</a:t>
            </a:r>
            <a:r>
              <a:rPr lang="en-US" altLang="de-DE" sz="1200" dirty="0"/>
              <a:t>.</a:t>
            </a:r>
            <a:endParaRPr lang="de-DE" altLang="de-DE" sz="1200" dirty="0"/>
          </a:p>
        </p:txBody>
      </p:sp>
    </p:spTree>
    <p:extLst>
      <p:ext uri="{BB962C8B-B14F-4D97-AF65-F5344CB8AC3E}">
        <p14:creationId xmlns:p14="http://schemas.microsoft.com/office/powerpoint/2010/main" val="295306158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SA2#141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(3/3)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>
            <a:norm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</a:t>
            </a:r>
            <a:r>
              <a:rPr lang="en-US" sz="1800" dirty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Most </a:t>
            </a:r>
            <a:r>
              <a:rPr lang="en-US" sz="1400" dirty="0"/>
              <a:t>of the </a:t>
            </a:r>
            <a:r>
              <a:rPr lang="en-US" sz="1400" dirty="0" smtClean="0"/>
              <a:t>key issues and related solutions </a:t>
            </a:r>
            <a:r>
              <a:rPr lang="en-US" sz="1400" dirty="0"/>
              <a:t>may lead to RAN impact</a:t>
            </a:r>
            <a:r>
              <a:rPr lang="en-US" sz="1400" dirty="0" smtClean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LS sent to RAN, RAN2 and RAN3 to ask about the conclusions with RAN dependencies. 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800" b="1" dirty="0" smtClean="0"/>
              <a:t>Contentious </a:t>
            </a:r>
            <a:r>
              <a:rPr lang="de-DE" sz="1800" b="1" dirty="0"/>
              <a:t>Issue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None </a:t>
            </a:r>
            <a:r>
              <a:rPr lang="en-US" sz="1400" dirty="0"/>
              <a:t>identified so far.</a:t>
            </a:r>
            <a:endParaRPr lang="en-US" sz="1400" dirty="0" smtClean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 smtClean="0"/>
              <a:t>Focus for the Next Meeting (SA2#143E)</a:t>
            </a:r>
            <a:r>
              <a:rPr lang="de-DE" sz="1800" dirty="0" smtClean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Finalize the conclusions for the KIs with open issues.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Start normative work </a:t>
            </a:r>
            <a:r>
              <a:rPr lang="en-US" altLang="zh-CN" sz="1400" dirty="0" smtClean="0"/>
              <a:t>for the </a:t>
            </a:r>
            <a:r>
              <a:rPr lang="en-US" altLang="zh-CN" sz="1400" dirty="0"/>
              <a:t>concluded key issues</a:t>
            </a:r>
            <a:r>
              <a:rPr lang="en-US" altLang="zh-CN" sz="1400" dirty="0" smtClean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Coordinate with RAN WGs to resolve the aspects with RAN dependencies. 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 smtClean="0"/>
              <a:t>Overall Plan</a:t>
            </a:r>
            <a:r>
              <a:rPr lang="en-US" altLang="zh-CN" sz="1800" dirty="0" smtClean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b="1" dirty="0" smtClean="0"/>
              <a:t>SA2#143</a:t>
            </a:r>
            <a:r>
              <a:rPr lang="en-US" altLang="zh-CN" sz="1400" b="1" dirty="0" smtClean="0"/>
              <a:t>e</a:t>
            </a:r>
            <a:r>
              <a:rPr lang="en-US" altLang="zh-CN" sz="1400" b="1" dirty="0"/>
              <a:t>: </a:t>
            </a:r>
            <a:r>
              <a:rPr lang="en-US" altLang="zh-CN" sz="1400" dirty="0"/>
              <a:t>Start normative work for concluded key issues, and finalize the evaluation and conclusion of the key issues that </a:t>
            </a:r>
            <a:r>
              <a:rPr lang="en-US" altLang="zh-CN" sz="1400" dirty="0" smtClean="0"/>
              <a:t>with open issues.</a:t>
            </a:r>
            <a:endParaRPr lang="en-US" altLang="zh-CN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Risks</a:t>
            </a:r>
            <a:r>
              <a:rPr lang="en-US" altLang="zh-CN" sz="1800" b="1" dirty="0" smtClean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 smtClean="0"/>
              <a:t>None.</a:t>
            </a: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396967289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at </a:t>
            </a:r>
            <a:r>
              <a:rPr lang="en-US" altLang="de-DE" sz="2800" b="1" dirty="0" smtClean="0"/>
              <a:t>SA#90-e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201587392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92%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SP-200092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7"/>
            <a:ext cx="8709026" cy="376577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dirty="0"/>
              <a:t>Progress since </a:t>
            </a:r>
            <a:r>
              <a:rPr lang="de-DE" altLang="de-DE" sz="1600" dirty="0" smtClean="0"/>
              <a:t>SA#90-e:</a:t>
            </a:r>
            <a:endParaRPr lang="de-DE" altLang="de-DE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200" dirty="0"/>
              <a:t>Conclusions are made/updated for </a:t>
            </a:r>
            <a:r>
              <a:rPr lang="en-US" altLang="zh-CN" sz="1200" dirty="0"/>
              <a:t>KI#1, #2, #3, #4, #6, #7 and #9.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KI#1 and KI#4 </a:t>
            </a:r>
            <a:r>
              <a:rPr lang="en-US" altLang="zh-CN" sz="1200" dirty="0"/>
              <a:t>are concluded many parts </a:t>
            </a:r>
            <a:r>
              <a:rPr lang="en-US" altLang="zh-CN" sz="1200" dirty="0" smtClean="0"/>
              <a:t>but with non-blocking </a:t>
            </a:r>
            <a:r>
              <a:rPr lang="en-US" altLang="zh-CN" sz="1200" dirty="0"/>
              <a:t>open issues to </a:t>
            </a:r>
            <a:r>
              <a:rPr lang="en-US" altLang="zh-CN" sz="1200" dirty="0" smtClean="0"/>
              <a:t>be resolved. 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KI#1 and KI#7 </a:t>
            </a:r>
            <a:r>
              <a:rPr lang="en-US" altLang="zh-CN" sz="1200" dirty="0" smtClean="0"/>
              <a:t>are </a:t>
            </a:r>
            <a:r>
              <a:rPr lang="en-US" altLang="zh-CN" sz="1200" dirty="0" smtClean="0"/>
              <a:t>concluded many parts but other parts </a:t>
            </a:r>
            <a:r>
              <a:rPr lang="en-US" altLang="zh-CN" sz="1200" dirty="0" smtClean="0"/>
              <a:t>are </a:t>
            </a:r>
            <a:r>
              <a:rPr lang="en-US" altLang="zh-CN" sz="1200" dirty="0" smtClean="0"/>
              <a:t>with </a:t>
            </a:r>
            <a:r>
              <a:rPr lang="en-US" altLang="zh-CN" sz="1200" dirty="0"/>
              <a:t>RAN </a:t>
            </a:r>
            <a:r>
              <a:rPr lang="en-US" altLang="zh-CN" sz="1200" dirty="0" smtClean="0"/>
              <a:t>dependencies and need to coordinate </a:t>
            </a:r>
            <a:r>
              <a:rPr lang="en-US" altLang="zh-CN" sz="1200" dirty="0"/>
              <a:t>with RAN WGs to resolve </a:t>
            </a:r>
            <a:r>
              <a:rPr lang="en-US" altLang="zh-CN" sz="1200" dirty="0" smtClean="0"/>
              <a:t>those </a:t>
            </a:r>
            <a:r>
              <a:rPr lang="en-US" altLang="zh-CN" sz="1200" dirty="0"/>
              <a:t>aspects </a:t>
            </a:r>
            <a:r>
              <a:rPr lang="en-US" altLang="zh-CN" sz="1200" dirty="0" smtClean="0"/>
              <a:t>. 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LS out are sent to RAN2 and RAN3 to request feedback on clause 8 of the TR (i.e., conclusion) and questions in the LS of SA4.</a:t>
            </a:r>
            <a:endParaRPr lang="en-US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600" dirty="0">
                <a:ea typeface="+mn-ea"/>
                <a:cs typeface="+mn-cs"/>
              </a:rPr>
              <a:t>RAN impacts and dependencies: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/>
              <a:t>Most of the key issues may lead to RAN impact. </a:t>
            </a:r>
            <a:endParaRPr lang="de-DE" sz="16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60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Finalize the conclusions for the KIs with open issues.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Start normative work for the concluded key issues.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Coordinate with RAN WGs to resolve the aspects with RAN dependencies. </a:t>
            </a:r>
          </a:p>
        </p:txBody>
      </p:sp>
    </p:spTree>
    <p:extLst>
      <p:ext uri="{BB962C8B-B14F-4D97-AF65-F5344CB8AC3E}">
        <p14:creationId xmlns:p14="http://schemas.microsoft.com/office/powerpoint/2010/main" val="308782671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0609" y="2720083"/>
            <a:ext cx="6827838" cy="1143000"/>
          </a:xfrm>
        </p:spPr>
        <p:txBody>
          <a:bodyPr/>
          <a:lstStyle/>
          <a:p>
            <a:r>
              <a:rPr lang="en-US" altLang="zh-CN" dirty="0" smtClean="0"/>
              <a:t>Backup</a:t>
            </a:r>
            <a:br>
              <a:rPr lang="en-US" altLang="zh-CN" dirty="0" smtClean="0"/>
            </a:br>
            <a:r>
              <a:rPr lang="en-GB" altLang="zh-CN" sz="1800" dirty="0" smtClean="0"/>
              <a:t>SA2#140E </a:t>
            </a:r>
            <a:r>
              <a:rPr lang="en-US" altLang="zh-CN" sz="1800" dirty="0" smtClean="0"/>
              <a:t>FS_5MBS </a:t>
            </a:r>
            <a:r>
              <a:rPr lang="en-US" altLang="de-DE" sz="1800" dirty="0"/>
              <a:t>Status </a:t>
            </a:r>
            <a:r>
              <a:rPr lang="en-GB" altLang="zh-CN" sz="1800" dirty="0"/>
              <a:t>Report (</a:t>
            </a:r>
            <a:r>
              <a:rPr lang="en-GB" altLang="zh-CN" sz="1800" dirty="0" smtClean="0"/>
              <a:t>S2-2006060) </a:t>
            </a:r>
            <a:r>
              <a:rPr lang="en-GB" altLang="zh-CN" sz="1800" dirty="0"/>
              <a:t>for information</a:t>
            </a:r>
            <a:endParaRPr lang="zh-CN" altLang="en-US" sz="1800" dirty="0"/>
          </a:p>
        </p:txBody>
      </p:sp>
    </p:spTree>
    <p:extLst>
      <p:ext uri="{BB962C8B-B14F-4D97-AF65-F5344CB8AC3E}">
        <p14:creationId xmlns:p14="http://schemas.microsoft.com/office/powerpoint/2010/main" val="34318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SA2#141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1/3)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>
            <a:noAutofit/>
          </a:bodyPr>
          <a:lstStyle/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600" b="1" dirty="0" smtClean="0"/>
              <a:t>General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dirty="0"/>
              <a:t>TR 23.757 v1.1.0 is </a:t>
            </a:r>
            <a:r>
              <a:rPr lang="de-DE" altLang="de-DE" sz="1200" dirty="0" smtClean="0"/>
              <a:t>available. </a:t>
            </a:r>
            <a:endParaRPr lang="de-DE" altLang="de-DE" sz="1200" dirty="0"/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dirty="0"/>
              <a:t>A </a:t>
            </a:r>
            <a:r>
              <a:rPr lang="de-DE" altLang="de-DE" sz="1200" dirty="0" smtClean="0"/>
              <a:t>consolidated </a:t>
            </a:r>
            <a:r>
              <a:rPr lang="de-DE" altLang="de-DE" sz="1200" dirty="0"/>
              <a:t>architecture is agreed as the baseline architecture. </a:t>
            </a:r>
            <a:endParaRPr lang="de-DE" altLang="de-DE" sz="1200" dirty="0" smtClean="0"/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dirty="0" smtClean="0"/>
              <a:t>Evaluations and conclusions principles for serveral KIs are agreed. </a:t>
            </a:r>
            <a:endParaRPr lang="de-DE" altLang="de-DE" sz="1200" dirty="0"/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altLang="de-DE" sz="1200" dirty="0" smtClean="0"/>
              <a:t>Three </a:t>
            </a:r>
            <a:r>
              <a:rPr lang="en-US" altLang="de-DE" sz="1200" dirty="0"/>
              <a:t>new solutions are </a:t>
            </a:r>
            <a:r>
              <a:rPr lang="en-US" altLang="de-DE" sz="1200" dirty="0" smtClean="0"/>
              <a:t>added, </a:t>
            </a:r>
            <a:r>
              <a:rPr lang="en-US" altLang="de-DE" sz="1200" dirty="0"/>
              <a:t>and totally </a:t>
            </a:r>
            <a:r>
              <a:rPr lang="en-US" altLang="de-DE" sz="1200" dirty="0" smtClean="0"/>
              <a:t>46 </a:t>
            </a:r>
            <a:r>
              <a:rPr lang="en-US" altLang="de-DE" sz="1200" dirty="0"/>
              <a:t>solutions documented in the TR. </a:t>
            </a:r>
            <a:endParaRPr lang="en-US" altLang="de-DE" sz="1200" dirty="0" smtClean="0"/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600" b="1" dirty="0" smtClean="0">
                <a:solidFill>
                  <a:srgbClr val="000000"/>
                </a:solidFill>
              </a:rPr>
              <a:t>Key Issue 1 (MBS session management)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dirty="0" smtClean="0"/>
              <a:t>18 </a:t>
            </a:r>
            <a:r>
              <a:rPr lang="en-US" altLang="de-DE" sz="1200" dirty="0" smtClean="0"/>
              <a:t>solutions available: 2 new and 9 </a:t>
            </a:r>
            <a:r>
              <a:rPr lang="en-US" altLang="de-DE" sz="1200" dirty="0"/>
              <a:t>updated </a:t>
            </a:r>
            <a:r>
              <a:rPr lang="en-US" altLang="de-DE" sz="1200" dirty="0" smtClean="0"/>
              <a:t>during SA2 #141E. 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altLang="de-DE" sz="1200" dirty="0" smtClean="0"/>
              <a:t>Initial </a:t>
            </a:r>
            <a:r>
              <a:rPr lang="en-US" altLang="de-DE" sz="1200" dirty="0"/>
              <a:t>evaluation </a:t>
            </a:r>
            <a:r>
              <a:rPr lang="en-US" altLang="de-DE" sz="1200" dirty="0" smtClean="0"/>
              <a:t>and </a:t>
            </a:r>
            <a:r>
              <a:rPr lang="de-DE" altLang="de-DE" sz="1200" dirty="0" smtClean="0"/>
              <a:t>Several principles for conclusion are captured.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b="1" dirty="0" smtClean="0"/>
              <a:t>Next step:</a:t>
            </a:r>
            <a:r>
              <a:rPr lang="de-DE" altLang="de-DE" sz="1200" dirty="0" smtClean="0"/>
              <a:t> Finalize the </a:t>
            </a:r>
            <a:r>
              <a:rPr lang="en-US" altLang="zh-CN" sz="1200" dirty="0" smtClean="0"/>
              <a:t>evaluation </a:t>
            </a:r>
            <a:r>
              <a:rPr lang="en-US" altLang="zh-CN" sz="1200" dirty="0"/>
              <a:t>and </a:t>
            </a:r>
            <a:r>
              <a:rPr lang="en-US" altLang="zh-CN" sz="1200" dirty="0" smtClean="0"/>
              <a:t>conclusion of </a:t>
            </a:r>
            <a:r>
              <a:rPr lang="en-US" altLang="zh-CN" sz="1200" dirty="0"/>
              <a:t>the </a:t>
            </a:r>
            <a:r>
              <a:rPr lang="en-US" altLang="zh-CN" sz="1200" dirty="0" smtClean="0"/>
              <a:t>KI</a:t>
            </a:r>
            <a:r>
              <a:rPr lang="en-US" altLang="de-DE" sz="1200" dirty="0" smtClean="0"/>
              <a:t>.</a:t>
            </a:r>
            <a:endParaRPr lang="de-DE" altLang="de-DE" sz="1200" dirty="0" smtClean="0"/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600" b="1" dirty="0" smtClean="0"/>
              <a:t>Key Issue 7 (MC-UC switch)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dirty="0" smtClean="0"/>
              <a:t>15 </a:t>
            </a:r>
            <a:r>
              <a:rPr lang="de-DE" altLang="de-DE" sz="1200" dirty="0"/>
              <a:t>solutions available: </a:t>
            </a:r>
            <a:r>
              <a:rPr lang="de-DE" altLang="de-DE" sz="1200" dirty="0" smtClean="0"/>
              <a:t>4 </a:t>
            </a:r>
            <a:r>
              <a:rPr lang="de-DE" altLang="de-DE" sz="1200" dirty="0"/>
              <a:t>updated </a:t>
            </a:r>
            <a:r>
              <a:rPr lang="de-DE" altLang="de-DE" sz="1200" dirty="0" smtClean="0"/>
              <a:t>during SA2#141E. </a:t>
            </a:r>
            <a:endParaRPr lang="de-DE" altLang="de-DE" sz="1200" dirty="0"/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altLang="de-DE" sz="1200" dirty="0"/>
              <a:t>Initial evaluation </a:t>
            </a:r>
            <a:r>
              <a:rPr lang="en-US" altLang="de-DE" sz="1200" dirty="0" smtClean="0"/>
              <a:t>and </a:t>
            </a:r>
            <a:r>
              <a:rPr lang="de-DE" altLang="de-DE" sz="1200" dirty="0" smtClean="0"/>
              <a:t>Several </a:t>
            </a:r>
            <a:r>
              <a:rPr lang="de-DE" altLang="de-DE" sz="1200" dirty="0"/>
              <a:t>principles for conclusion are captured</a:t>
            </a:r>
            <a:r>
              <a:rPr lang="de-DE" altLang="de-DE" sz="1200" dirty="0" smtClean="0"/>
              <a:t>.</a:t>
            </a:r>
            <a:endParaRPr lang="de-DE" altLang="de-DE" sz="1200" dirty="0"/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b="1" dirty="0"/>
              <a:t>Next step:</a:t>
            </a:r>
            <a:r>
              <a:rPr lang="de-DE" altLang="de-DE" sz="1200" dirty="0"/>
              <a:t> Finalize the </a:t>
            </a:r>
            <a:r>
              <a:rPr lang="en-US" altLang="zh-CN" sz="1200" dirty="0"/>
              <a:t>evaluation and conclusion of the KI</a:t>
            </a:r>
            <a:r>
              <a:rPr lang="en-US" altLang="de-DE" sz="1200" dirty="0" smtClean="0"/>
              <a:t>.</a:t>
            </a:r>
            <a:endParaRPr lang="de-DE" altLang="de-DE" sz="1200" dirty="0"/>
          </a:p>
        </p:txBody>
      </p:sp>
      <p:graphicFrame>
        <p:nvGraphicFramePr>
          <p:cNvPr id="7" name="Content Placeholder 8"/>
          <p:cNvGraphicFramePr>
            <a:graphicFrameLocks/>
          </p:cNvGraphicFramePr>
          <p:nvPr>
            <p:extLst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65 % &gt; 85%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2020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SP-200092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9353213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SA2#141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(2/3)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65 % &gt; 85%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2020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SP-200092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>
            <a:normAutofit fontScale="92500" lnSpcReduction="10000"/>
          </a:bodyPr>
          <a:lstStyle/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600" b="1" dirty="0">
                <a:solidFill>
                  <a:srgbClr val="000000"/>
                </a:solidFill>
              </a:rPr>
              <a:t>Key Issue 4 (QoS)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de-DE" altLang="de-DE" sz="1200" dirty="0"/>
              <a:t>9 solutions </a:t>
            </a:r>
            <a:r>
              <a:rPr lang="de-DE" altLang="de-DE" sz="1200" dirty="0" smtClean="0"/>
              <a:t>available</a:t>
            </a:r>
            <a:r>
              <a:rPr lang="de-DE" altLang="de-DE" sz="1200" dirty="0"/>
              <a:t>: 4 updated </a:t>
            </a:r>
            <a:r>
              <a:rPr lang="en-US" altLang="zh-CN" sz="1200" dirty="0" smtClean="0"/>
              <a:t>during </a:t>
            </a:r>
            <a:r>
              <a:rPr lang="de-DE" altLang="de-DE" sz="1200" dirty="0" smtClean="0"/>
              <a:t>SA2#141E</a:t>
            </a:r>
            <a:r>
              <a:rPr lang="de-DE" altLang="de-DE" sz="1200" dirty="0"/>
              <a:t>.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en-US" altLang="de-DE" sz="1200" dirty="0" smtClean="0"/>
              <a:t>Evaluation </a:t>
            </a:r>
            <a:r>
              <a:rPr lang="en-US" altLang="de-DE" sz="1200" dirty="0"/>
              <a:t>and </a:t>
            </a:r>
            <a:r>
              <a:rPr lang="de-DE" altLang="de-DE" sz="1200" dirty="0" smtClean="0"/>
              <a:t>conclusion for multicast are captured.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de-DE" altLang="de-DE" sz="1200" dirty="0" smtClean="0"/>
              <a:t>Conclusion for broadacast is expected to be completed in 142E. </a:t>
            </a:r>
            <a:endParaRPr lang="de-DE" altLang="de-DE" sz="1200" dirty="0"/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de-DE" altLang="de-DE" sz="1200" b="1" dirty="0"/>
              <a:t>Next step</a:t>
            </a:r>
            <a:r>
              <a:rPr lang="de-DE" altLang="de-DE" sz="1200" dirty="0"/>
              <a:t>: Finalize the </a:t>
            </a:r>
            <a:r>
              <a:rPr lang="en-US" altLang="zh-CN" sz="1200" dirty="0"/>
              <a:t>evaluation and conclusion of the KI</a:t>
            </a:r>
            <a:r>
              <a:rPr lang="en-US" altLang="de-DE" sz="1200" dirty="0"/>
              <a:t>.</a:t>
            </a:r>
            <a:endParaRPr lang="de-DE" altLang="de-DE" sz="1200" dirty="0"/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600" b="1" dirty="0">
                <a:solidFill>
                  <a:srgbClr val="000000"/>
                </a:solidFill>
              </a:rPr>
              <a:t>Key Issue 6 (Local MBS)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de-DE" altLang="de-DE" sz="1200" dirty="0"/>
              <a:t>6 solutions available: 4 updated </a:t>
            </a:r>
            <a:r>
              <a:rPr lang="de-DE" altLang="de-DE" sz="1200" dirty="0" smtClean="0"/>
              <a:t>during </a:t>
            </a:r>
            <a:r>
              <a:rPr lang="de-DE" altLang="de-DE" sz="1200" dirty="0"/>
              <a:t>SA2#141E</a:t>
            </a:r>
            <a:r>
              <a:rPr lang="de-DE" altLang="de-DE" sz="1200" dirty="0" smtClean="0"/>
              <a:t>.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en-US" altLang="de-DE" sz="1200" dirty="0"/>
              <a:t>Evaluation and </a:t>
            </a:r>
            <a:r>
              <a:rPr lang="de-DE" altLang="de-DE" sz="1200" dirty="0"/>
              <a:t>Several principles for conclusion are captured</a:t>
            </a:r>
            <a:r>
              <a:rPr lang="de-DE" altLang="de-DE" sz="1200" dirty="0" smtClean="0"/>
              <a:t>.</a:t>
            </a:r>
            <a:endParaRPr lang="de-DE" altLang="de-DE" sz="1200" dirty="0"/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de-DE" altLang="de-DE" sz="1200" b="1" dirty="0"/>
              <a:t>Next step</a:t>
            </a:r>
            <a:r>
              <a:rPr lang="de-DE" altLang="de-DE" sz="1200" dirty="0"/>
              <a:t>: Finalize the </a:t>
            </a:r>
            <a:r>
              <a:rPr lang="en-US" altLang="zh-CN" sz="1200" dirty="0"/>
              <a:t>evaluation and conclusion of the KI</a:t>
            </a:r>
            <a:r>
              <a:rPr lang="en-US" altLang="de-DE" sz="1200" dirty="0"/>
              <a:t>.</a:t>
            </a:r>
            <a:endParaRPr lang="de-DE" altLang="de-DE" sz="1200" dirty="0"/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600" b="1" dirty="0">
                <a:solidFill>
                  <a:srgbClr val="000000"/>
                </a:solidFill>
              </a:rPr>
              <a:t>Key Issue 9 (Interworking with EPC/eMBMS for Public Safety)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de-DE" altLang="de-DE" sz="1200" dirty="0" smtClean="0"/>
              <a:t>4 solutions available: 1 new and 2 udpated during SA2#141E. 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de-DE" altLang="de-DE" sz="1200" b="1" dirty="0" smtClean="0"/>
              <a:t>Next </a:t>
            </a:r>
            <a:r>
              <a:rPr lang="de-DE" altLang="de-DE" sz="1200" b="1" dirty="0"/>
              <a:t>step</a:t>
            </a:r>
            <a:r>
              <a:rPr lang="de-DE" altLang="de-DE" sz="1200" dirty="0"/>
              <a:t>: Finalize the </a:t>
            </a:r>
            <a:r>
              <a:rPr lang="en-US" altLang="zh-CN" sz="1200" dirty="0"/>
              <a:t>evaluation and conclusion of the KI</a:t>
            </a:r>
            <a:r>
              <a:rPr lang="en-US" altLang="de-DE" sz="1200" dirty="0"/>
              <a:t>.</a:t>
            </a:r>
            <a:endParaRPr lang="de-DE" altLang="de-DE" sz="1200" dirty="0" smtClean="0"/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600" b="1" dirty="0" smtClean="0">
                <a:solidFill>
                  <a:srgbClr val="000000"/>
                </a:solidFill>
              </a:rPr>
              <a:t>Key Issue 2 (Levels of services)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de-DE" altLang="de-DE" sz="1200" dirty="0"/>
              <a:t>1 solution available and updated </a:t>
            </a:r>
            <a:r>
              <a:rPr lang="de-DE" altLang="de-DE" sz="1200" dirty="0" smtClean="0"/>
              <a:t>during </a:t>
            </a:r>
            <a:r>
              <a:rPr lang="de-DE" altLang="de-DE" sz="1200" dirty="0"/>
              <a:t>SA2#141E</a:t>
            </a:r>
            <a:r>
              <a:rPr lang="de-DE" altLang="de-DE" sz="1200" dirty="0" smtClean="0"/>
              <a:t>.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de-DE" altLang="de-DE" sz="1200" b="1" dirty="0" smtClean="0"/>
              <a:t>Next </a:t>
            </a:r>
            <a:r>
              <a:rPr lang="de-DE" altLang="de-DE" sz="1200" b="1" dirty="0"/>
              <a:t>step</a:t>
            </a:r>
            <a:r>
              <a:rPr lang="de-DE" altLang="de-DE" sz="1200" dirty="0"/>
              <a:t>: </a:t>
            </a:r>
            <a:r>
              <a:rPr lang="de-DE" altLang="de-DE" sz="1200" dirty="0" smtClean="0"/>
              <a:t>Using this solution as the conclusion of the KI. </a:t>
            </a:r>
            <a:endParaRPr lang="de-DE" altLang="de-DE" sz="1200" dirty="0"/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600" b="1" dirty="0">
                <a:solidFill>
                  <a:srgbClr val="000000"/>
                </a:solidFill>
              </a:rPr>
              <a:t>Key Issue 3 (Levels of authorization)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en-US" altLang="de-DE" sz="1200" dirty="0" smtClean="0"/>
              <a:t>Evaluation </a:t>
            </a:r>
            <a:r>
              <a:rPr lang="de-DE" altLang="de-DE" sz="1200" dirty="0" smtClean="0"/>
              <a:t>and 2 </a:t>
            </a:r>
            <a:r>
              <a:rPr lang="de-DE" altLang="de-DE" sz="1200" dirty="0"/>
              <a:t>solutions updated </a:t>
            </a:r>
            <a:r>
              <a:rPr lang="de-DE" altLang="de-DE" sz="1200" dirty="0" smtClean="0"/>
              <a:t>during </a:t>
            </a:r>
            <a:r>
              <a:rPr lang="de-DE" altLang="de-DE" sz="1200" dirty="0"/>
              <a:t>SA2#141E</a:t>
            </a:r>
            <a:r>
              <a:rPr lang="de-DE" altLang="de-DE" sz="1200" dirty="0" smtClean="0"/>
              <a:t>.</a:t>
            </a:r>
            <a:endParaRPr lang="de-DE" altLang="de-DE" sz="1200" dirty="0"/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de-DE" altLang="de-DE" sz="1200" b="1" dirty="0"/>
              <a:t>Next step</a:t>
            </a:r>
            <a:r>
              <a:rPr lang="de-DE" altLang="de-DE" sz="1200" dirty="0"/>
              <a:t>: </a:t>
            </a:r>
            <a:r>
              <a:rPr lang="en-US" altLang="de-DE" sz="1200" dirty="0" smtClean="0"/>
              <a:t>Finalize the conclusion and if needed, update the evaluation</a:t>
            </a:r>
            <a:r>
              <a:rPr lang="de-DE" altLang="de-DE" sz="1200" dirty="0" smtClean="0"/>
              <a:t>.</a:t>
            </a:r>
            <a:endParaRPr lang="de-DE" altLang="de-DE" sz="1200" dirty="0"/>
          </a:p>
        </p:txBody>
      </p:sp>
    </p:spTree>
    <p:extLst>
      <p:ext uri="{BB962C8B-B14F-4D97-AF65-F5344CB8AC3E}">
        <p14:creationId xmlns:p14="http://schemas.microsoft.com/office/powerpoint/2010/main" val="206643833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SA2#141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(3/3)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>
            <a:norm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</a:t>
            </a:r>
            <a:r>
              <a:rPr lang="en-US" sz="1800" dirty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Most </a:t>
            </a:r>
            <a:r>
              <a:rPr lang="en-US" sz="1400" dirty="0"/>
              <a:t>of the </a:t>
            </a:r>
            <a:r>
              <a:rPr lang="en-US" sz="1400" dirty="0" smtClean="0"/>
              <a:t>key issues and related solutions </a:t>
            </a:r>
            <a:r>
              <a:rPr lang="en-US" sz="1400" dirty="0"/>
              <a:t>may lead to RAN impact</a:t>
            </a:r>
            <a:r>
              <a:rPr lang="en-US" sz="1400" dirty="0" smtClean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Solutions specific questions were included in the LS sent to RAN, RAN2 and RAN3. 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800" b="1" dirty="0" smtClean="0"/>
              <a:t>Contentious </a:t>
            </a:r>
            <a:r>
              <a:rPr lang="de-DE" sz="1800" b="1" dirty="0"/>
              <a:t>Issue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None </a:t>
            </a:r>
            <a:r>
              <a:rPr lang="en-US" sz="1400" dirty="0"/>
              <a:t>identified so far.</a:t>
            </a:r>
            <a:endParaRPr lang="en-US" sz="1400" dirty="0" smtClean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 smtClean="0"/>
              <a:t>Focus for the Next Meeting (SA2#142E)</a:t>
            </a:r>
            <a:r>
              <a:rPr lang="de-DE" sz="1800" dirty="0" smtClean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Proposals for new </a:t>
            </a:r>
            <a:r>
              <a:rPr lang="en-US" sz="1400" dirty="0" smtClean="0"/>
              <a:t>solution </a:t>
            </a:r>
            <a:r>
              <a:rPr lang="en-US" sz="1400" dirty="0"/>
              <a:t>will NOT be </a:t>
            </a:r>
            <a:r>
              <a:rPr lang="en-US" sz="1400" dirty="0" smtClean="0"/>
              <a:t>discussed</a:t>
            </a:r>
            <a:r>
              <a:rPr lang="en-US" altLang="zh-CN" sz="1400" dirty="0" smtClean="0"/>
              <a:t> (</a:t>
            </a:r>
            <a:r>
              <a:rPr lang="en-US" altLang="zh-CN" sz="1400" dirty="0"/>
              <a:t>except if proposed as a Way Forward proposal to enable conclusions</a:t>
            </a:r>
            <a:r>
              <a:rPr lang="en-US" altLang="zh-CN" sz="1400" dirty="0" smtClean="0"/>
              <a:t>).</a:t>
            </a:r>
            <a:endParaRPr lang="en-US" sz="14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New/updated key issue will NOT be discussed.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Evaluate </a:t>
            </a:r>
            <a:r>
              <a:rPr lang="en-US" altLang="zh-CN" sz="1400" dirty="0"/>
              <a:t>and conclude </a:t>
            </a:r>
            <a:r>
              <a:rPr lang="en-US" altLang="zh-CN" sz="1400" dirty="0" smtClean="0"/>
              <a:t>KIs.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 smtClean="0"/>
              <a:t>Overall </a:t>
            </a:r>
            <a:r>
              <a:rPr lang="en-US" altLang="zh-CN" sz="1800" b="1" dirty="0"/>
              <a:t>Plan</a:t>
            </a:r>
            <a:r>
              <a:rPr lang="en-US" altLang="zh-CN" sz="18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b="1" dirty="0" smtClean="0"/>
              <a:t>SA2#142</a:t>
            </a:r>
            <a:r>
              <a:rPr lang="en-US" altLang="zh-CN" sz="1400" b="1" dirty="0"/>
              <a:t>e: </a:t>
            </a:r>
            <a:r>
              <a:rPr lang="en-US" altLang="zh-CN" sz="1400" dirty="0" smtClean="0"/>
              <a:t>Finalize the </a:t>
            </a:r>
            <a:r>
              <a:rPr lang="en-US" sz="1400" dirty="0" smtClean="0"/>
              <a:t>Evaluation and conclusion of the KIs.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 smtClean="0"/>
              <a:t>TR 23.757 and WID expected to be sent to SA#90E for approval.</a:t>
            </a:r>
            <a:endParaRPr lang="en-US" altLang="zh-CN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Risks: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Due </a:t>
            </a:r>
            <a:r>
              <a:rPr lang="en-US" altLang="zh-CN" sz="1400" dirty="0"/>
              <a:t>to RAN </a:t>
            </a:r>
            <a:r>
              <a:rPr lang="en-US" altLang="zh-CN" sz="1400" dirty="0" smtClean="0"/>
              <a:t>dependencies, completion </a:t>
            </a:r>
            <a:r>
              <a:rPr lang="en-US" altLang="zh-CN" sz="1400" dirty="0"/>
              <a:t>of the study may not be possible in Q4 for all key </a:t>
            </a:r>
            <a:r>
              <a:rPr lang="en-US" altLang="zh-CN" sz="1400" dirty="0" smtClean="0"/>
              <a:t>issue. </a:t>
            </a:r>
          </a:p>
        </p:txBody>
      </p:sp>
    </p:spTree>
    <p:extLst>
      <p:ext uri="{BB962C8B-B14F-4D97-AF65-F5344CB8AC3E}">
        <p14:creationId xmlns:p14="http://schemas.microsoft.com/office/powerpoint/2010/main" val="200336144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7916</TotalTime>
  <Words>3004</Words>
  <Application>Microsoft Office PowerPoint</Application>
  <PresentationFormat>全屏显示(4:3)</PresentationFormat>
  <Paragraphs>403</Paragraphs>
  <Slides>18</Slides>
  <Notes>17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3" baseType="lpstr">
      <vt:lpstr>宋体</vt:lpstr>
      <vt:lpstr>Arial</vt:lpstr>
      <vt:lpstr>Calibri</vt:lpstr>
      <vt:lpstr>Times New Roman</vt:lpstr>
      <vt:lpstr>Office Theme</vt:lpstr>
      <vt:lpstr>FS_5MBS Status Report</vt:lpstr>
      <vt:lpstr>FS_5MBS status after SA2#141e (1/3)</vt:lpstr>
      <vt:lpstr>FS_5MBS status after SA2#141e (2/3)</vt:lpstr>
      <vt:lpstr>FS_5MBS status after SA2#141e (3/3)</vt:lpstr>
      <vt:lpstr>FS_5MBS Status at SA#90-e</vt:lpstr>
      <vt:lpstr>Backup SA2#140E FS_5MBS Status Report (S2-2006060) for information</vt:lpstr>
      <vt:lpstr>FS_5MBS status after SA2#141e (1/3)</vt:lpstr>
      <vt:lpstr>FS_5MBS status after SA2#141e (2/3)</vt:lpstr>
      <vt:lpstr>FS_5MBS status after SA2#141e (3/3)</vt:lpstr>
      <vt:lpstr>FS_5MBS status after SA2#140e (1/3)</vt:lpstr>
      <vt:lpstr>FS_5MBS status after SA2#140e (2/3)</vt:lpstr>
      <vt:lpstr>FS_5MBS status after SA2#140e (3/3)</vt:lpstr>
      <vt:lpstr>FS_5MBS status at SA#87</vt:lpstr>
      <vt:lpstr>FS_5MBS status after SA2#136AH (1/2)</vt:lpstr>
      <vt:lpstr>FS_5MBS status after SA2#136AH (2/2)</vt:lpstr>
      <vt:lpstr>FS_5MBS status after SA2#139E (1/3)</vt:lpstr>
      <vt:lpstr>FS_5MBS status after SA2#139E (2/3)</vt:lpstr>
      <vt:lpstr>FS_5MBS status after SA2#139E (3/3)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Huawei Revision</cp:lastModifiedBy>
  <cp:revision>1577</cp:revision>
  <dcterms:created xsi:type="dcterms:W3CDTF">2008-08-30T09:32:10Z</dcterms:created>
  <dcterms:modified xsi:type="dcterms:W3CDTF">2020-11-23T10:32:40Z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2c7635f8-94c0-4125-af53-3ffb066031e5</vt:lpwstr>
  </property>
  <property fmtid="{D5CDD505-2E9C-101B-9397-08002B2CF9AE}" pid="3" name="CTP_TimeStamp">
    <vt:lpwstr>2020-01-29 20:41:49Z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(3)2zOqU/xVm7q8J5W9NTTBw5eGIEu71n4AGDb5sMFwJkHROBndyXEadnkihY14Jc7f1cBoB033
9afy9BKI1pvfyD/eP8rhZSbF9Se0qkIq4mOObDGx+RQeYel9HmMJiNMFX5DUG/lF1hYGPxJt
tzgl1s7yNqahz9IrQulV3FmVNkavPQwSZoEF/bjZqCDWYfD7RMiaPFbVk8iodSXeTxqHDOtr
pbFQjmj5wPnkP9Xiel</vt:lpwstr>
  </property>
  <property fmtid="{D5CDD505-2E9C-101B-9397-08002B2CF9AE}" pid="9" name="_2015_ms_pID_7253431">
    <vt:lpwstr>w7vMlSOPiXSlupOFd4lLbmr09VKNTizje5LupD2qPqsc1cAqD3OWVn
IJefIXuAKM78G76q6g4C2F5V3d9PYE2c7gYtBWs2VcG2YTzDL5Wk2zZxqSb0vyHh4f6RGAiW
vrOjhV4FNLeS0nCxTXvQdj0ItzC6schmJ/Yv2AqfBk0vb8N/Qm75MFOmmbdkC/wC/W0CE7EO
PSZio4cSCs90CTMsYUhp3y7z6MgV4MIQceta</vt:lpwstr>
  </property>
  <property fmtid="{D5CDD505-2E9C-101B-9397-08002B2CF9AE}" pid="10" name="_2015_ms_pID_7253432">
    <vt:lpwstr>aw==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1603681035</vt:lpwstr>
  </property>
</Properties>
</file>