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  <p:sldMasterId id="2147483771" r:id="rId2"/>
  </p:sldMasterIdLst>
  <p:notesMasterIdLst>
    <p:notesMasterId r:id="rId30"/>
  </p:notesMasterIdLst>
  <p:handoutMasterIdLst>
    <p:handoutMasterId r:id="rId31"/>
  </p:handoutMasterIdLst>
  <p:sldIdLst>
    <p:sldId id="303" r:id="rId3"/>
    <p:sldId id="796" r:id="rId4"/>
    <p:sldId id="797" r:id="rId5"/>
    <p:sldId id="798" r:id="rId6"/>
    <p:sldId id="799" r:id="rId7"/>
    <p:sldId id="819" r:id="rId8"/>
    <p:sldId id="802" r:id="rId9"/>
    <p:sldId id="803" r:id="rId10"/>
    <p:sldId id="804" r:id="rId11"/>
    <p:sldId id="805" r:id="rId12"/>
    <p:sldId id="806" r:id="rId13"/>
    <p:sldId id="807" r:id="rId14"/>
    <p:sldId id="808" r:id="rId15"/>
    <p:sldId id="809" r:id="rId16"/>
    <p:sldId id="810" r:id="rId17"/>
    <p:sldId id="811" r:id="rId18"/>
    <p:sldId id="812" r:id="rId19"/>
    <p:sldId id="813" r:id="rId20"/>
    <p:sldId id="814" r:id="rId21"/>
    <p:sldId id="815" r:id="rId22"/>
    <p:sldId id="816" r:id="rId23"/>
    <p:sldId id="817" r:id="rId24"/>
    <p:sldId id="820" r:id="rId25"/>
    <p:sldId id="821" r:id="rId26"/>
    <p:sldId id="822" r:id="rId27"/>
    <p:sldId id="823" r:id="rId28"/>
    <p:sldId id="824" r:id="rId29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xmlns="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99FF"/>
    <a:srgbClr val="FF3300"/>
    <a:srgbClr val="62A14D"/>
    <a:srgbClr val="000000"/>
    <a:srgbClr val="C6D254"/>
    <a:srgbClr val="B1D254"/>
    <a:srgbClr val="72AF2F"/>
    <a:srgbClr val="5C88D0"/>
    <a:srgbClr val="2A6EA8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502" autoAdjust="0"/>
    <p:restoredTop sz="94625" autoAdjust="0"/>
  </p:normalViewPr>
  <p:slideViewPr>
    <p:cSldViewPr snapToGrid="0">
      <p:cViewPr>
        <p:scale>
          <a:sx n="100" d="100"/>
          <a:sy n="100" d="100"/>
        </p:scale>
        <p:origin x="-2196" y="-4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83" d="100"/>
          <a:sy n="83" d="100"/>
        </p:scale>
        <p:origin x="-3930" y="-9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commentAuthors" Target="commentAuthor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notesMaster" Target="notesMasters/notesMaster1.xml"/><Relationship Id="rId35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11/23/2020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11/23/2020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3911055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11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24474227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12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19470603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13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19470603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14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19470603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15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24474227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16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24474227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17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19470603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18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19470603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19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19470603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20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24474227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19470603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21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24474227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55505373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23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19470603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24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194706039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25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194706039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26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244742278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27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24474227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3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19470603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4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19470603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5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24474227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6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55505373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8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96241137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9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19470603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10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1947060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604543" y="324480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 smtClean="0">
                <a:effectLst/>
              </a:rPr>
              <a:t>S2-2008603</a:t>
            </a:r>
            <a:endParaRPr lang="en-GB" altLang="en-US" sz="1400" b="1" dirty="0">
              <a:solidFill>
                <a:schemeClr val="bg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5F9DE7-EEE8-497A-97D4-1EB47134F57C}" type="datetimeFigureOut">
              <a:rPr lang="zh-CN" altLang="en-US" smtClean="0"/>
              <a:t>2020/11/23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E554D6-63B2-4422-80A6-9BE72A96DE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56284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5F9DE7-EEE8-497A-97D4-1EB47134F57C}" type="datetimeFigureOut">
              <a:rPr lang="zh-CN" altLang="en-US" smtClean="0"/>
              <a:t>2020/11/23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E554D6-63B2-4422-80A6-9BE72A96DE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290114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5F9DE7-EEE8-497A-97D4-1EB47134F57C}" type="datetimeFigureOut">
              <a:rPr lang="zh-CN" altLang="en-US" smtClean="0"/>
              <a:t>2020/11/23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E554D6-63B2-4422-80A6-9BE72A96DE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411119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5F9DE7-EEE8-497A-97D4-1EB47134F57C}" type="datetimeFigureOut">
              <a:rPr lang="zh-CN" altLang="en-US" smtClean="0"/>
              <a:t>2020/11/23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E554D6-63B2-4422-80A6-9BE72A96DE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850326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5F9DE7-EEE8-497A-97D4-1EB47134F57C}" type="datetimeFigureOut">
              <a:rPr lang="zh-CN" altLang="en-US" smtClean="0"/>
              <a:t>2020/11/23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E554D6-63B2-4422-80A6-9BE72A96DE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529656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5F9DE7-EEE8-497A-97D4-1EB47134F57C}" type="datetimeFigureOut">
              <a:rPr lang="zh-CN" altLang="en-US" smtClean="0"/>
              <a:t>2020/11/23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E554D6-63B2-4422-80A6-9BE72A96DE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12657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297772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5F9DE7-EEE8-497A-97D4-1EB47134F57C}" type="datetimeFigureOut">
              <a:rPr lang="zh-CN" altLang="en-US" smtClean="0"/>
              <a:t>2020/11/23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E554D6-63B2-4422-80A6-9BE72A96DE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153868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5F9DE7-EEE8-497A-97D4-1EB47134F57C}" type="datetimeFigureOut">
              <a:rPr lang="zh-CN" altLang="en-US" smtClean="0"/>
              <a:t>2020/11/23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E554D6-63B2-4422-80A6-9BE72A96DE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829114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5F9DE7-EEE8-497A-97D4-1EB47134F57C}" type="datetimeFigureOut">
              <a:rPr lang="zh-CN" altLang="en-US" smtClean="0"/>
              <a:t>2020/11/23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E554D6-63B2-4422-80A6-9BE72A96DE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14300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5F9DE7-EEE8-497A-97D4-1EB47134F57C}" type="datetimeFigureOut">
              <a:rPr lang="zh-CN" altLang="en-US" smtClean="0"/>
              <a:t>2020/11/23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E554D6-63B2-4422-80A6-9BE72A96DE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61331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5F9DE7-EEE8-497A-97D4-1EB47134F57C}" type="datetimeFigureOut">
              <a:rPr lang="zh-CN" altLang="en-US" smtClean="0"/>
              <a:t>2020/11/23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E554D6-63B2-4422-80A6-9BE72A96DE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32311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3" Type="http://schemas.openxmlformats.org/officeDocument/2006/relationships/slideLayout" Target="../slideLayouts/slideLayout7.xml"/><Relationship Id="rId7" Type="http://schemas.openxmlformats.org/officeDocument/2006/relationships/slideLayout" Target="../slideLayouts/slideLayout11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5.xml"/><Relationship Id="rId5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4.xml"/><Relationship Id="rId4" Type="http://schemas.openxmlformats.org/officeDocument/2006/relationships/slideLayout" Target="../slideLayouts/slideLayout8.xml"/><Relationship Id="rId9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2020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8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</a:t>
            </a:r>
            <a:r>
              <a:rPr lang="en-GB" altLang="de-DE" sz="1200" dirty="0" smtClean="0">
                <a:solidFill>
                  <a:schemeClr val="bg1"/>
                </a:solidFill>
              </a:rPr>
              <a:t>WG2#142E</a:t>
            </a:r>
            <a:r>
              <a:rPr lang="en-GB" altLang="de-DE" sz="1200" baseline="0" dirty="0" smtClean="0">
                <a:solidFill>
                  <a:schemeClr val="bg1"/>
                </a:solidFill>
              </a:rPr>
              <a:t> Electronic meeting, Nov 16 – Nov 20, </a:t>
            </a:r>
            <a:r>
              <a:rPr lang="en-GB" altLang="de-DE" sz="1200" baseline="0" dirty="0">
                <a:solidFill>
                  <a:schemeClr val="bg1"/>
                </a:solidFill>
              </a:rPr>
              <a:t>2020</a:t>
            </a:r>
            <a:endParaRPr lang="en-GB" altLang="de-DE" sz="1200" dirty="0">
              <a:solidFill>
                <a:schemeClr val="bg1"/>
              </a:solidFill>
            </a:endParaRPr>
          </a:p>
          <a:p>
            <a:pPr>
              <a:defRPr/>
            </a:pPr>
            <a:endParaRPr lang="en-GB" sz="1200" spc="300" dirty="0">
              <a:solidFill>
                <a:schemeClr val="bg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  <p:sldLayoutId id="2147483769" r:id="rId4"/>
  </p:sldLayoutIdLst>
  <p:transition spd="slow"/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5F9DE7-EEE8-497A-97D4-1EB47134F57C}" type="datetimeFigureOut">
              <a:rPr lang="zh-CN" altLang="en-US" smtClean="0"/>
              <a:t>2020/11/23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E554D6-63B2-4422-80A6-9BE72A96DE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74150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2" r:id="rId1"/>
    <p:sldLayoutId id="2147483773" r:id="rId2"/>
    <p:sldLayoutId id="2147483774" r:id="rId3"/>
    <p:sldLayoutId id="2147483775" r:id="rId4"/>
    <p:sldLayoutId id="2147483776" r:id="rId5"/>
    <p:sldLayoutId id="2147483777" r:id="rId6"/>
    <p:sldLayoutId id="2147483778" r:id="rId7"/>
    <p:sldLayoutId id="2147483779" r:id="rId8"/>
    <p:sldLayoutId id="2147483780" r:id="rId9"/>
    <p:sldLayoutId id="2147483781" r:id="rId10"/>
    <p:sldLayoutId id="2147483782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http:/www.3gpp.org/ftp/tsg_sa/WG2_Arch/Latest_SA2_Specs/Latest_draft_S2_Specs/23752-040.zip" TargetMode="Externa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http:/www.3gpp.org/ftp/tsg_sa/WG2_Arch/Latest_SA2_Specs/Latest_draft_S2_Specs" TargetMode="Externa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http:/www.3gpp.org/ftp/tsg_sa/WG2_Arch/Latest_SA2_Specs/Latest_draft_S2_Specs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http:/www.3gpp.org/ftp/tsg_sa/WG2_Arch/Latest_SA2_Specs/Latest_draft_S2_Specs" TargetMode="External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http:/www.3gpp.org/ftp/tsg_sa/WG2_Arch/Latest_SA2_Specs/Latest_draft_S2_Specs/23752-030.zip" TargetMode="Externa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41243" y="2194370"/>
            <a:ext cx="6201254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3600" b="1" i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en-GB" sz="3600" dirty="0" smtClean="0"/>
              <a:t> </a:t>
            </a:r>
            <a:r>
              <a:rPr lang="en-US" sz="3600" b="1" dirty="0" smtClean="0"/>
              <a:t>FS_5G_ProSe </a:t>
            </a:r>
            <a:r>
              <a:rPr lang="en-US" altLang="de-DE" sz="3600" b="1" dirty="0" smtClean="0"/>
              <a:t>Status </a:t>
            </a:r>
            <a:r>
              <a:rPr lang="en-GB" altLang="zh-CN" sz="3600" b="1" dirty="0" smtClean="0"/>
              <a:t>Report</a:t>
            </a:r>
            <a:endParaRPr lang="en-GB" sz="3600" b="1" dirty="0"/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2000" b="1" dirty="0" smtClean="0"/>
              <a:t/>
            </a:r>
            <a:br>
              <a:rPr lang="en-US" altLang="en-US" sz="2000" b="1" dirty="0" smtClean="0"/>
            </a:br>
            <a:r>
              <a:rPr lang="en-GB" altLang="en-US" sz="1800" b="1" dirty="0" smtClean="0">
                <a:latin typeface="Arial" charset="0"/>
              </a:rPr>
              <a:t>Deng </a:t>
            </a:r>
            <a:r>
              <a:rPr lang="en-GB" altLang="en-US" sz="1800" b="1" dirty="0" err="1" smtClean="0">
                <a:latin typeface="Arial" charset="0"/>
              </a:rPr>
              <a:t>Qiang</a:t>
            </a:r>
            <a:r>
              <a:rPr lang="en-GB" altLang="en-US" sz="1800" b="1" dirty="0" smtClean="0">
                <a:latin typeface="Arial" charset="0"/>
              </a:rPr>
              <a:t> (CATT), </a:t>
            </a:r>
            <a:r>
              <a:rPr lang="en-GB" altLang="en-US" sz="1800" b="1" dirty="0" err="1" smtClean="0">
                <a:latin typeface="Arial" charset="0"/>
              </a:rPr>
              <a:t>Jianhua</a:t>
            </a:r>
            <a:r>
              <a:rPr lang="en-GB" altLang="en-US" sz="1800" b="1" dirty="0" smtClean="0">
                <a:latin typeface="Arial" charset="0"/>
              </a:rPr>
              <a:t> Liu (OPPO)</a:t>
            </a:r>
            <a:endParaRPr lang="en-GB" sz="1800" b="1" dirty="0" smtClean="0">
              <a:latin typeface="Arial" charset="0"/>
            </a:endParaRPr>
          </a:p>
          <a:p>
            <a:pPr>
              <a:lnSpc>
                <a:spcPct val="80000"/>
              </a:lnSpc>
              <a:defRPr/>
            </a:pPr>
            <a:endParaRPr lang="en-US" altLang="en-US" sz="2000" dirty="0" smtClean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  <p:sp>
        <p:nvSpPr>
          <p:cNvPr id="4" name="Text Box 14"/>
          <p:cNvSpPr txBox="1">
            <a:spLocks noChangeArrowheads="1"/>
          </p:cNvSpPr>
          <p:nvPr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WG2 Meeting #</a:t>
            </a:r>
            <a:r>
              <a:rPr lang="de-DE" sz="1200" b="1" kern="1200" dirty="0" smtClean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142E</a:t>
            </a:r>
            <a:endParaRPr lang="de-DE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  <a:p>
            <a:r>
              <a:rPr lang="de-DE" sz="1200" b="1" kern="1200" dirty="0" smtClean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Electronic meeting, </a:t>
            </a:r>
            <a:r>
              <a:rPr lang="de-DE" sz="1200" b="1" dirty="0" smtClean="0">
                <a:latin typeface="Arial "/>
              </a:rPr>
              <a:t>Nov 16 – Nov 20 2020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 smtClean="0"/>
              <a:t>FS_5G_ProSe </a:t>
            </a:r>
            <a:r>
              <a:rPr lang="en-US" altLang="de-DE" sz="2800" b="1" dirty="0"/>
              <a:t>status after SA2#136AH </a:t>
            </a:r>
            <a:r>
              <a:rPr lang="en-US" altLang="de-DE" sz="2800" b="1" dirty="0" smtClean="0"/>
              <a:t>(</a:t>
            </a:r>
            <a:r>
              <a:rPr lang="en-US" altLang="de-DE" sz="2800" b="1" dirty="0"/>
              <a:t>2</a:t>
            </a:r>
            <a:r>
              <a:rPr lang="en-US" altLang="de-DE" sz="2800" b="1" dirty="0" smtClean="0"/>
              <a:t>/3)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1"/>
          </p:nvPr>
        </p:nvSpPr>
        <p:spPr>
          <a:xfrm>
            <a:off x="434974" y="1376456"/>
            <a:ext cx="8554481" cy="3885739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 smtClean="0"/>
              <a:t>Key </a:t>
            </a:r>
            <a:r>
              <a:rPr lang="de-DE" altLang="de-DE" sz="1600" b="1" dirty="0"/>
              <a:t>Issue 1</a:t>
            </a:r>
            <a:r>
              <a:rPr lang="de-DE" altLang="de-DE" sz="1600" b="1" dirty="0" smtClean="0"/>
              <a:t> (Direct Discovery):</a:t>
            </a:r>
            <a:endParaRPr lang="de-DE" altLang="de-DE" sz="1600" b="1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For DDNMF location, UP-based and </a:t>
            </a:r>
            <a:r>
              <a:rPr lang="en-US" altLang="zh-CN" sz="1200" dirty="0"/>
              <a:t>CP-based </a:t>
            </a:r>
            <a:r>
              <a:rPr lang="en-US" altLang="zh-CN" sz="1200" dirty="0" smtClean="0"/>
              <a:t>were agreed </a:t>
            </a:r>
            <a:r>
              <a:rPr lang="en-US" altLang="zh-CN" sz="1200" dirty="0"/>
              <a:t>for inclusion in the </a:t>
            </a:r>
            <a:r>
              <a:rPr lang="en-US" altLang="zh-CN" sz="1200" dirty="0" smtClean="0"/>
              <a:t>TR.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For UE-to-Network discovery, 1 solution was agreed for inclusion in the TR.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Total </a:t>
            </a:r>
            <a:r>
              <a:rPr lang="en-US" altLang="zh-CN" sz="1200" dirty="0"/>
              <a:t>number of </a:t>
            </a:r>
            <a:r>
              <a:rPr lang="en-US" altLang="zh-CN" sz="1200" dirty="0" smtClean="0"/>
              <a:t>(related) solutions </a:t>
            </a:r>
            <a:r>
              <a:rPr lang="en-US" altLang="zh-CN" sz="1200" dirty="0"/>
              <a:t>for </a:t>
            </a:r>
            <a:r>
              <a:rPr lang="en-US" altLang="zh-CN" sz="1200" dirty="0" smtClean="0"/>
              <a:t>KI#1 are 7.</a:t>
            </a:r>
            <a:endParaRPr lang="en-US" altLang="zh-CN" sz="12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dirty="0"/>
              <a:t>Next Steps</a:t>
            </a:r>
            <a:r>
              <a:rPr lang="en-US" altLang="zh-CN" sz="1200" dirty="0"/>
              <a:t>: </a:t>
            </a:r>
            <a:r>
              <a:rPr lang="en-US" altLang="zh-CN" sz="1200" dirty="0" smtClean="0"/>
              <a:t>Consolidate the solutions and make overall evaluation and conclusions.</a:t>
            </a:r>
            <a:endParaRPr lang="en-US" altLang="zh-CN" sz="800" dirty="0" smtClean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 smtClean="0"/>
              <a:t>Key Issue 2 (Direct Communication)</a:t>
            </a:r>
            <a:r>
              <a:rPr lang="de-DE" altLang="de-DE" sz="1600" dirty="0" smtClean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2 new solutions on </a:t>
            </a:r>
            <a:r>
              <a:rPr lang="en-US" altLang="zh-CN" sz="1200" dirty="0" err="1" smtClean="0"/>
              <a:t>ProSe</a:t>
            </a:r>
            <a:r>
              <a:rPr lang="en-US" altLang="zh-CN" sz="1200" dirty="0" smtClean="0"/>
              <a:t> </a:t>
            </a:r>
            <a:r>
              <a:rPr lang="en-US" altLang="zh-CN" sz="1200" dirty="0" err="1" smtClean="0"/>
              <a:t>QoS</a:t>
            </a:r>
            <a:r>
              <a:rPr lang="en-US" altLang="zh-CN" sz="1200" dirty="0" smtClean="0"/>
              <a:t> were agreed for inclusion in the TR.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1 new solution on group communication was agreed for inclusion in the TR.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Total number of (related) solutions for KI#2 is 5.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dirty="0" smtClean="0"/>
              <a:t>Next Steps: </a:t>
            </a:r>
            <a:r>
              <a:rPr lang="en-US" altLang="zh-CN" sz="1200" dirty="0"/>
              <a:t>Consolidate the solutions and make overall evaluation and conclusions</a:t>
            </a:r>
            <a:r>
              <a:rPr lang="en-US" altLang="zh-CN" sz="1200" dirty="0" smtClean="0"/>
              <a:t>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Key Issue </a:t>
            </a:r>
            <a:r>
              <a:rPr lang="de-DE" altLang="de-DE" sz="1600" b="1" dirty="0" smtClean="0"/>
              <a:t>3 (UE-to-Network Relay):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Solutions for Layer-3 Relay (sol#6) and Layer-2 Relay (sol#7) were captured in the TR.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dirty="0"/>
              <a:t>Next Steps</a:t>
            </a:r>
            <a:r>
              <a:rPr lang="en-US" altLang="zh-CN" sz="1200" b="1" dirty="0" smtClean="0"/>
              <a:t>: </a:t>
            </a:r>
            <a:r>
              <a:rPr lang="en-US" altLang="zh-CN" sz="1200" dirty="0" smtClean="0"/>
              <a:t>Consolidate</a:t>
            </a:r>
            <a:r>
              <a:rPr lang="de-DE" altLang="zh-CN" sz="1200" dirty="0" smtClean="0"/>
              <a:t> </a:t>
            </a:r>
            <a:r>
              <a:rPr lang="de-DE" altLang="zh-CN" sz="1200" dirty="0"/>
              <a:t>technical issues and conclusions on SA2 aspect, pending RAN-related issues and</a:t>
            </a:r>
            <a:r>
              <a:rPr lang="de-DE" altLang="zh-CN" sz="1200" dirty="0">
                <a:solidFill>
                  <a:srgbClr val="FF0000"/>
                </a:solidFill>
              </a:rPr>
              <a:t> </a:t>
            </a:r>
            <a:r>
              <a:rPr lang="de-DE" altLang="zh-CN" sz="1200" dirty="0"/>
              <a:t>wait for RAN progress.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200" dirty="0"/>
          </a:p>
          <a:p>
            <a:pPr lvl="2">
              <a:spcBef>
                <a:spcPts val="0"/>
              </a:spcBef>
              <a:spcAft>
                <a:spcPts val="0"/>
              </a:spcAft>
            </a:pPr>
            <a:endParaRPr lang="en-US" altLang="zh-CN" sz="800" dirty="0"/>
          </a:p>
        </p:txBody>
      </p:sp>
    </p:spTree>
    <p:extLst>
      <p:ext uri="{BB962C8B-B14F-4D97-AF65-F5344CB8AC3E}">
        <p14:creationId xmlns:p14="http://schemas.microsoft.com/office/powerpoint/2010/main" val="3771986146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 smtClean="0"/>
              <a:t>FS_5G_ProSe </a:t>
            </a:r>
            <a:r>
              <a:rPr lang="en-US" altLang="de-DE" sz="2800" b="1" dirty="0"/>
              <a:t>status after SA2#136AH </a:t>
            </a:r>
            <a:r>
              <a:rPr lang="en-US" altLang="de-DE" sz="2800" b="1" dirty="0" smtClean="0"/>
              <a:t>(</a:t>
            </a:r>
            <a:r>
              <a:rPr lang="en-US" altLang="de-DE" sz="2800" b="1" dirty="0"/>
              <a:t>3</a:t>
            </a:r>
            <a:r>
              <a:rPr lang="en-US" altLang="de-DE" sz="2800" b="1" dirty="0" smtClean="0"/>
              <a:t>/3)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1"/>
          </p:nvPr>
        </p:nvSpPr>
        <p:spPr>
          <a:xfrm>
            <a:off x="405791" y="1400784"/>
            <a:ext cx="8554481" cy="4824918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en-US" sz="1600" b="1" dirty="0">
                <a:ea typeface="+mn-ea"/>
                <a:cs typeface="+mn-cs"/>
              </a:rPr>
              <a:t>RAN impacts and dependencies</a:t>
            </a:r>
            <a:r>
              <a:rPr lang="en-US" sz="1600" dirty="0">
                <a:ea typeface="+mn-ea"/>
                <a:cs typeface="+mn-cs"/>
              </a:rPr>
              <a:t>:</a:t>
            </a:r>
            <a:endParaRPr lang="de-DE" sz="160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All the key issues may have RAN impact and coordination with RAN may be necessary.</a:t>
            </a:r>
            <a:endParaRPr lang="de-DE" altLang="zh-CN" sz="1600" dirty="0"/>
          </a:p>
          <a:p>
            <a:pPr marL="457200" lvl="1" indent="0">
              <a:spcBef>
                <a:spcPts val="0"/>
              </a:spcBef>
              <a:spcAft>
                <a:spcPts val="300"/>
              </a:spcAft>
              <a:buNone/>
            </a:pPr>
            <a:endParaRPr lang="en-US" altLang="zh-CN" sz="1200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600" b="1" dirty="0"/>
              <a:t>Contentious Issue</a:t>
            </a:r>
            <a:r>
              <a:rPr 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UE-to-Network Relay and UE-to-UE Relay regarding Layer-2 or Layer-3 </a:t>
            </a:r>
            <a:r>
              <a:rPr lang="en-US" altLang="zh-CN" sz="1200" dirty="0" smtClean="0"/>
              <a:t>Relay depends on RAN decision</a:t>
            </a:r>
            <a:r>
              <a:rPr lang="de-DE" sz="1200" dirty="0" smtClean="0"/>
              <a:t>.</a:t>
            </a:r>
            <a:endParaRPr lang="de-DE" sz="12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de-DE" sz="12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600" b="1" dirty="0"/>
              <a:t>Focus for the Next Meeting (</a:t>
            </a:r>
            <a:r>
              <a:rPr lang="de-DE" sz="1600" b="1" dirty="0" smtClean="0"/>
              <a:t>SA2#138)</a:t>
            </a:r>
            <a:r>
              <a:rPr lang="de-DE" sz="1600" dirty="0" smtClean="0"/>
              <a:t>:</a:t>
            </a:r>
            <a:endParaRPr lang="de-DE" sz="16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 smtClean="0"/>
              <a:t>Consolidate </a:t>
            </a:r>
            <a:r>
              <a:rPr lang="en-US" altLang="zh-CN" sz="1200" dirty="0"/>
              <a:t>the solutions, make overall evaluation and conclusions for </a:t>
            </a:r>
            <a:r>
              <a:rPr lang="en-US" altLang="zh-CN" sz="1200" dirty="0" smtClean="0"/>
              <a:t>key </a:t>
            </a:r>
            <a:r>
              <a:rPr lang="en-US" altLang="ko-KR" sz="1200" dirty="0"/>
              <a:t>issues whose solutions are deemed stable </a:t>
            </a:r>
            <a:r>
              <a:rPr lang="en-US" altLang="zh-CN" sz="1200" dirty="0" smtClean="0"/>
              <a:t>at </a:t>
            </a:r>
            <a:r>
              <a:rPr lang="en-US" altLang="zh-CN" sz="1200" dirty="0"/>
              <a:t>SA2#138</a:t>
            </a:r>
            <a:r>
              <a:rPr lang="en-US" altLang="zh-CN" sz="1200" dirty="0" smtClean="0"/>
              <a:t>. </a:t>
            </a:r>
            <a:endParaRPr lang="en-US" altLang="zh-CN" sz="12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zh-CN" sz="1200" dirty="0"/>
              <a:t>For UE-to-Network Relay and UE-to-UE Relay, </a:t>
            </a:r>
            <a:r>
              <a:rPr lang="en-US" altLang="zh-CN" sz="1200" dirty="0" smtClean="0"/>
              <a:t>consolidate</a:t>
            </a:r>
            <a:r>
              <a:rPr lang="de-DE" altLang="zh-CN" sz="1200" dirty="0" smtClean="0"/>
              <a:t> </a:t>
            </a:r>
            <a:r>
              <a:rPr lang="de-DE" altLang="zh-CN" sz="1200" dirty="0"/>
              <a:t>technical issues and conclusions on SA2 aspect, pending RAN-related issues and wait for RAN </a:t>
            </a:r>
            <a:r>
              <a:rPr lang="de-DE" altLang="zh-CN" sz="1200" dirty="0" smtClean="0"/>
              <a:t>progress.</a:t>
            </a:r>
            <a:endParaRPr lang="de-DE" altLang="zh-CN" sz="1200" dirty="0"/>
          </a:p>
          <a:p>
            <a:pPr lvl="2">
              <a:spcBef>
                <a:spcPts val="0"/>
              </a:spcBef>
              <a:spcAft>
                <a:spcPts val="300"/>
              </a:spcAft>
            </a:pPr>
            <a:endParaRPr lang="en-US" altLang="zh-CN" sz="10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600" b="1" dirty="0"/>
              <a:t>Overall Plan</a:t>
            </a:r>
            <a:r>
              <a:rPr lang="en-US" altLang="zh-CN" sz="16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 smtClean="0"/>
              <a:t>SA2#138 </a:t>
            </a:r>
            <a:r>
              <a:rPr lang="en-US" altLang="zh-CN" sz="1200" dirty="0"/>
              <a:t>(Apr</a:t>
            </a:r>
            <a:r>
              <a:rPr lang="en-US" altLang="zh-CN" sz="1200" dirty="0" smtClean="0"/>
              <a:t>) &amp; SA2#139 (May): </a:t>
            </a:r>
            <a:r>
              <a:rPr lang="en-US" altLang="zh-CN" sz="1200" dirty="0"/>
              <a:t>Consolidate the solutions, make overall evaluation and conclusions for each key </a:t>
            </a:r>
            <a:r>
              <a:rPr lang="en-US" altLang="zh-CN" sz="1200" dirty="0" smtClean="0"/>
              <a:t>issue. </a:t>
            </a:r>
            <a:r>
              <a:rPr lang="en-US" altLang="zh-CN" sz="1200" dirty="0"/>
              <a:t>Submit TR </a:t>
            </a:r>
            <a:r>
              <a:rPr lang="en-US" altLang="zh-CN" sz="1200" dirty="0" smtClean="0"/>
              <a:t>23.752 </a:t>
            </a:r>
            <a:r>
              <a:rPr lang="en-US" altLang="zh-CN" sz="1200" dirty="0"/>
              <a:t>to </a:t>
            </a:r>
            <a:r>
              <a:rPr lang="en-US" altLang="zh-CN" sz="1200" dirty="0" smtClean="0"/>
              <a:t>SA#88 plenary (June 2020) </a:t>
            </a:r>
            <a:r>
              <a:rPr lang="en-US" altLang="zh-CN" sz="1200" dirty="0"/>
              <a:t>for one-stop approval. Agree a WID.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200" dirty="0"/>
          </a:p>
        </p:txBody>
      </p:sp>
    </p:spTree>
    <p:extLst>
      <p:ext uri="{BB962C8B-B14F-4D97-AF65-F5344CB8AC3E}">
        <p14:creationId xmlns:p14="http://schemas.microsoft.com/office/powerpoint/2010/main" val="424701269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FS_5G_ProSe status after </a:t>
            </a:r>
            <a:r>
              <a:rPr lang="en-US" altLang="de-DE" sz="2800" b="1" dirty="0" smtClean="0"/>
              <a:t>SA2#139e </a:t>
            </a:r>
            <a:r>
              <a:rPr lang="en-US" altLang="de-DE" sz="2800" b="1" dirty="0"/>
              <a:t>(</a:t>
            </a:r>
            <a:r>
              <a:rPr lang="en-US" altLang="de-DE" sz="2800" b="1" dirty="0" smtClean="0"/>
              <a:t>1/5)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3142161001"/>
              </p:ext>
            </p:extLst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FS_5G_ProSe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System enhancement for Proximity based Services in 5GS</a:t>
                      </a:r>
                      <a:r>
                        <a:rPr lang="en-GB" altLang="ko-KR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(FS_5G_ProSe)</a:t>
                      </a:r>
                      <a:endParaRPr lang="de-DE" altLang="zh-CN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55% &gt; 65%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20 -&gt;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Sep, 20</a:t>
                      </a:r>
                      <a:endParaRPr lang="en-US" altLang="zh-CN" sz="1400" b="1" i="0" dirty="0">
                        <a:solidFill>
                          <a:srgbClr val="FF000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SP-190443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462306"/>
            <a:ext cx="8554481" cy="3885739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General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de-DE" altLang="de-DE" sz="1200" dirty="0"/>
              <a:t>FS_5G_ProSe TR 23.752 v0.4.0 is available </a:t>
            </a:r>
            <a:r>
              <a:rPr lang="de-DE" altLang="de-DE" sz="1200" dirty="0">
                <a:hlinkClick r:id="rId3"/>
              </a:rPr>
              <a:t>here</a:t>
            </a:r>
            <a:r>
              <a:rPr lang="de-DE" altLang="de-DE" sz="1200" dirty="0"/>
              <a:t>. 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There is only one e-meeting for Rel-17 SIDs in Q2 and all FS_5G_ProSe documents were handled at SA2#139e.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16 new solutions and 21 solutions update agreed for inclusion in TR 23.752, there are now 38 solutions in TR 23.752 on all the 7 prioritized key issues.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LS out was sent to SA3 to ask about security requirements on UE-to-Network Relay and UE-to-UE Relay.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Key Issue 1 (Direct Discovery):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4 solutions updates (sol#1, #2, #3, #18) were agreed for inclusion in the TR.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1 new solution for UE-to-Network Relay discovery and 1 new solution for UE-to-UE Relay discovery were agreed for inclusion in the TR. 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Total number of solutions for KI#1 are 9.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b="1" dirty="0"/>
              <a:t>Next Steps: </a:t>
            </a:r>
            <a:r>
              <a:rPr lang="en-US" altLang="zh-CN" sz="1200" dirty="0"/>
              <a:t>Complete and consolidate the solutions. Start solution evaluation and (interim) conclusion(s).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Key Issue 2 (Direct Communication)</a:t>
            </a:r>
            <a:r>
              <a:rPr lang="de-DE" alt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1 new solution and 4 solutions updates (sol#4, #5, #22) were agreed for inclusion in the TR. 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Total number of solutions for KI#2 is 6.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b="1" dirty="0"/>
              <a:t>Next Steps: </a:t>
            </a:r>
            <a:r>
              <a:rPr lang="en-US" altLang="zh-CN" sz="1200" dirty="0"/>
              <a:t>Complete and consolidate the solutions. Start solution evaluation and (interim) conclusion(s).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200" dirty="0"/>
          </a:p>
        </p:txBody>
      </p:sp>
    </p:spTree>
    <p:extLst>
      <p:ext uri="{BB962C8B-B14F-4D97-AF65-F5344CB8AC3E}">
        <p14:creationId xmlns:p14="http://schemas.microsoft.com/office/powerpoint/2010/main" val="102964910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FS_5G_ProSe status after SA2#139e (</a:t>
            </a:r>
            <a:r>
              <a:rPr lang="en-US" altLang="de-DE" sz="2800" b="1" dirty="0" smtClean="0"/>
              <a:t>2/5)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1486894872"/>
              </p:ext>
            </p:extLst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FS_5G_ProSe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System enhancement for Proximity based Services in 5GS</a:t>
                      </a:r>
                      <a:r>
                        <a:rPr lang="en-GB" altLang="ko-KR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(FS_5G_ProSe)</a:t>
                      </a:r>
                      <a:endParaRPr lang="de-DE" altLang="zh-CN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55% &gt; 65%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20 -&gt;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Sep, 20</a:t>
                      </a:r>
                      <a:endParaRPr lang="en-US" altLang="zh-CN" sz="1400" b="1" i="0" dirty="0">
                        <a:solidFill>
                          <a:srgbClr val="FF000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SP-190443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462306"/>
            <a:ext cx="8554481" cy="3885739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Key Issue 3 (UE-to-Network Relay):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9 new solutions (addressing security, service continuity, authentication/authorization etc.)  and 5 solutions updates (sol#6, #7) were agreed for inclusion in the TR.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Total number of </a:t>
            </a:r>
            <a:r>
              <a:rPr lang="en-US" altLang="zh-CN" sz="1200" dirty="0" smtClean="0"/>
              <a:t>solutions </a:t>
            </a:r>
            <a:r>
              <a:rPr lang="en-US" altLang="zh-CN" sz="1200" dirty="0"/>
              <a:t>for KI#3 are 12.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b="1" dirty="0"/>
              <a:t>Next Steps</a:t>
            </a:r>
            <a:r>
              <a:rPr lang="de-DE" altLang="zh-CN" sz="1200" b="1" dirty="0"/>
              <a:t>: </a:t>
            </a:r>
            <a:r>
              <a:rPr lang="en-US" altLang="zh-CN" sz="1200" dirty="0"/>
              <a:t>Complete and consolidate the solutions and starting self-evaluation and self-conclusion(s) for L2-based Relay and L3-based Relay respectively from SA2 point of view. Communicate with RAN WGs on the TR and pend RAN/SA3-related issues, wait for RAN/SA3 progress.</a:t>
            </a:r>
            <a:endParaRPr lang="de-DE" altLang="de-DE" sz="12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Key Issue 4 (UE-to-UE Relay):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2 new solutions and 5 solutions updates were agreed for inclusion in the TR. 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Total number of solutions for KI#4 is 6.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b="1" dirty="0"/>
              <a:t>Next Steps</a:t>
            </a:r>
            <a:r>
              <a:rPr lang="de-DE" altLang="zh-CN" sz="1200" b="1" dirty="0"/>
              <a:t>: </a:t>
            </a:r>
            <a:r>
              <a:rPr lang="en-US" altLang="zh-CN" sz="1200" dirty="0"/>
              <a:t>Complete and consolidate the solutions and starting self-evaluation and self-conclusion(s) for L2-based Relay and L3-based Relay respectively from SA2 point of view. Communicate with RAN WGs on the TR and pend RAN/SA3-related issues, wait for RAN/SA3 progress.</a:t>
            </a:r>
            <a:endParaRPr lang="de-DE" altLang="de-DE" sz="1200" dirty="0"/>
          </a:p>
        </p:txBody>
      </p:sp>
    </p:spTree>
    <p:extLst>
      <p:ext uri="{BB962C8B-B14F-4D97-AF65-F5344CB8AC3E}">
        <p14:creationId xmlns:p14="http://schemas.microsoft.com/office/powerpoint/2010/main" val="381497268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FS_5G_ProSe status after SA2#139e (</a:t>
            </a:r>
            <a:r>
              <a:rPr lang="en-US" altLang="de-DE" sz="2800" b="1" dirty="0" smtClean="0"/>
              <a:t>3/5)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1664266625"/>
              </p:ext>
            </p:extLst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FS_5G_ProSe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System enhancement for Proximity based Services in 5GS</a:t>
                      </a:r>
                      <a:r>
                        <a:rPr lang="en-GB" altLang="ko-KR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(FS_5G_ProSe)</a:t>
                      </a:r>
                      <a:endParaRPr lang="de-DE" altLang="zh-CN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55% &gt; 65%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20 -&gt;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Sep, 20</a:t>
                      </a:r>
                      <a:endParaRPr lang="en-US" altLang="zh-CN" sz="1400" b="1" i="0" dirty="0">
                        <a:solidFill>
                          <a:srgbClr val="FF000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SP-190443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462306"/>
            <a:ext cx="8554481" cy="3885739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Key Issue 5 (Path Selection)</a:t>
            </a:r>
            <a:r>
              <a:rPr lang="de-DE" alt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1 solution update (sol#12) was agreed for inclusion in the TR. Total number of solutions for KI#5 is 1.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b="1" dirty="0"/>
              <a:t>Next Steps</a:t>
            </a:r>
            <a:r>
              <a:rPr lang="en-US" altLang="zh-CN" sz="1200" dirty="0"/>
              <a:t>: Complete and consolidate the solutions. Start solution evaluation and (interim) conclusion(s)</a:t>
            </a:r>
            <a:r>
              <a:rPr lang="en-GB" altLang="zh-CN" sz="1200" dirty="0"/>
              <a:t>. </a:t>
            </a:r>
            <a:endParaRPr lang="en-US" altLang="zh-CN" sz="12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 smtClean="0"/>
              <a:t>Key Issue 7 (Charging)</a:t>
            </a:r>
            <a:r>
              <a:rPr lang="de-DE" altLang="de-DE" sz="1600" dirty="0" smtClean="0"/>
              <a:t>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 smtClean="0"/>
              <a:t>1 </a:t>
            </a:r>
            <a:r>
              <a:rPr lang="en-US" altLang="zh-CN" sz="1200" dirty="0"/>
              <a:t>new solution and 3 solutions updates (sol#13, #14, #15) were agreed for inclusion in the TR. Total number of solutions for KI#7 is 4. 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Solutions can be categorized as CP-based and UP-based solutions.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b="1" dirty="0"/>
              <a:t>Next Steps: </a:t>
            </a:r>
            <a:r>
              <a:rPr lang="en-US" altLang="zh-CN" sz="1200" dirty="0"/>
              <a:t>Complete and consolidate the solutions. Start solution evaluation and </a:t>
            </a:r>
            <a:r>
              <a:rPr lang="en-US" altLang="zh-CN" sz="1200" dirty="0" smtClean="0"/>
              <a:t>(interim) conclusion(s</a:t>
            </a:r>
            <a:r>
              <a:rPr lang="en-US" altLang="zh-CN" sz="1200" dirty="0"/>
              <a:t>).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Key Issue 8 (Service Authorization)</a:t>
            </a:r>
            <a:r>
              <a:rPr lang="de-DE" alt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2 new solutions were agreed for inclusion in the TR. Total number of solutions for KI#8 is 4.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b="1" dirty="0"/>
              <a:t>Next Steps: </a:t>
            </a:r>
            <a:r>
              <a:rPr lang="en-US" altLang="zh-CN" sz="1200" dirty="0"/>
              <a:t>Complete and consolidate the solutions. Start solution evaluation and </a:t>
            </a:r>
            <a:r>
              <a:rPr lang="en-US" altLang="zh-CN" sz="1200" dirty="0" smtClean="0"/>
              <a:t>(interim) conclusion(s</a:t>
            </a:r>
            <a:r>
              <a:rPr lang="en-US" altLang="zh-CN" sz="1200" dirty="0"/>
              <a:t>).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200" dirty="0"/>
          </a:p>
        </p:txBody>
      </p:sp>
    </p:spTree>
    <p:extLst>
      <p:ext uri="{BB962C8B-B14F-4D97-AF65-F5344CB8AC3E}">
        <p14:creationId xmlns:p14="http://schemas.microsoft.com/office/powerpoint/2010/main" val="92681366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FS_5G_ProSe status after SA2#139e (</a:t>
            </a:r>
            <a:r>
              <a:rPr lang="en-US" altLang="de-DE" sz="2800" b="1" dirty="0" smtClean="0"/>
              <a:t>4/5)</a:t>
            </a:r>
            <a:endParaRPr lang="de-DE" altLang="de-DE" sz="2800" b="1" dirty="0"/>
          </a:p>
        </p:txBody>
      </p:sp>
      <p:graphicFrame>
        <p:nvGraphicFramePr>
          <p:cNvPr id="7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1238554672"/>
              </p:ext>
            </p:extLst>
          </p:nvPr>
        </p:nvGraphicFramePr>
        <p:xfrm>
          <a:off x="179388" y="1290638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FS_5G_ProSe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System enhancement for Proximity based Services in 5GS</a:t>
                      </a:r>
                      <a:r>
                        <a:rPr lang="en-GB" altLang="ko-KR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(FS_5G_ProSe)</a:t>
                      </a:r>
                      <a:endParaRPr lang="de-DE" altLang="zh-CN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55% &gt; 65%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20 -&gt;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Sep, 20</a:t>
                      </a:r>
                      <a:endParaRPr lang="en-US" altLang="zh-CN" sz="1400" b="1" i="0" dirty="0">
                        <a:solidFill>
                          <a:srgbClr val="FF000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SP-190443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307180" y="1603984"/>
            <a:ext cx="8554481" cy="4824918"/>
          </a:xfrm>
        </p:spPr>
        <p:txBody>
          <a:bodyPr>
            <a:normAutofit/>
          </a:bodyPr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endParaRPr lang="en-US" sz="1600" b="1" dirty="0">
              <a:ea typeface="+mn-ea"/>
              <a:cs typeface="+mn-cs"/>
            </a:endParaRPr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endParaRPr lang="en-US" sz="1600" b="1" dirty="0">
              <a:ea typeface="+mn-ea"/>
              <a:cs typeface="+mn-cs"/>
            </a:endParaRPr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endParaRPr lang="en-US" sz="1600" b="1" dirty="0">
              <a:ea typeface="+mn-ea"/>
              <a:cs typeface="+mn-cs"/>
            </a:endParaRPr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en-US" sz="1600" b="1" dirty="0">
                <a:ea typeface="+mn-ea"/>
                <a:cs typeface="+mn-cs"/>
              </a:rPr>
              <a:t>RAN impacts and dependencies</a:t>
            </a:r>
            <a:r>
              <a:rPr lang="en-US" sz="1600" dirty="0">
                <a:ea typeface="+mn-ea"/>
                <a:cs typeface="+mn-cs"/>
              </a:rPr>
              <a:t>:</a:t>
            </a:r>
            <a:endParaRPr lang="de-DE" sz="160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Solutions for KI#1, #2, #7 and #8 has minimal RAN impact.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Solutions for KI#5 may have RAN impact </a:t>
            </a:r>
            <a:r>
              <a:rPr lang="en-US" altLang="zh-CN" sz="1200" dirty="0" smtClean="0"/>
              <a:t>and depends </a:t>
            </a:r>
            <a:r>
              <a:rPr lang="en-US" altLang="zh-CN" sz="1200" dirty="0"/>
              <a:t>on the solution discussion. 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Solutions for KI#3 (UE-to-Network Relay) and  #4 (UE-to-UE Relay) have dependencies on RAN and SA3. RAN/SA3 plan to start corresponding study work in August, this makes final conclusions on these two KIs in August meeting at high risk.</a:t>
            </a:r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600" b="1" dirty="0"/>
              <a:t>Contentious Issue</a:t>
            </a:r>
            <a:r>
              <a:rPr 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UE-to-Network Relay and UE-to-UE Relay regarding Layer-2 or Layer-3 Relay depending on RAN decision</a:t>
            </a:r>
            <a:r>
              <a:rPr lang="de-DE" sz="1200" dirty="0"/>
              <a:t>.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600" b="1" dirty="0"/>
              <a:t>Focus for the Next Meeting (SA2#140e)</a:t>
            </a:r>
            <a:r>
              <a:rPr 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No new </a:t>
            </a:r>
            <a:r>
              <a:rPr lang="en-US" altLang="zh-CN" sz="1200" dirty="0" smtClean="0"/>
              <a:t>KI, and last </a:t>
            </a:r>
            <a:r>
              <a:rPr lang="en-US" altLang="zh-CN" sz="1200" dirty="0"/>
              <a:t>meeting to bring any new solutions. New solution proposals should be reasonably complete. 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For KI#1, #</a:t>
            </a:r>
            <a:r>
              <a:rPr lang="en-US" altLang="zh-CN" sz="1200" dirty="0" smtClean="0"/>
              <a:t>2, #7 </a:t>
            </a:r>
            <a:r>
              <a:rPr lang="en-US" altLang="zh-CN" sz="1200" dirty="0"/>
              <a:t>and #8, complete and consolidate the solutions, and start solution evaluation and conclusion(s</a:t>
            </a:r>
            <a:r>
              <a:rPr lang="en-US" altLang="zh-CN" sz="1200" dirty="0" smtClean="0"/>
              <a:t>).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 smtClean="0"/>
              <a:t>For KI#5, </a:t>
            </a:r>
            <a:r>
              <a:rPr lang="en-US" altLang="zh-CN" sz="1200" dirty="0"/>
              <a:t>complete and consolidate the solutions, </a:t>
            </a:r>
            <a:r>
              <a:rPr lang="en-US" altLang="zh-CN" sz="1200" dirty="0" smtClean="0"/>
              <a:t>make ready for evaluation and conclusion and identify RAN impact if any.</a:t>
            </a:r>
            <a:endParaRPr lang="en-US" altLang="zh-CN" sz="1200" dirty="0"/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de-DE" altLang="zh-CN" sz="1200" dirty="0" smtClean="0"/>
              <a:t>For </a:t>
            </a:r>
            <a:r>
              <a:rPr lang="de-DE" altLang="zh-CN" sz="1200" dirty="0"/>
              <a:t>KI#3 and #4, </a:t>
            </a:r>
            <a:r>
              <a:rPr lang="en-US" altLang="zh-CN" sz="1200" dirty="0"/>
              <a:t>complete and consolidate the solutions, and starting self-evaluation and self-conclusion(s) for L2-based Relay and L3-based Relay respectively from SA2 point of view. Communicate with RAN WGs on the TR and pend RAN/SA3-related issues, wait for RAN/SA3 progress</a:t>
            </a:r>
            <a:r>
              <a:rPr lang="en-US" altLang="zh-CN" sz="1200" dirty="0" smtClean="0"/>
              <a:t>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Draft LS to other WGs (e.g. RAN2/3) for feedback. </a:t>
            </a:r>
          </a:p>
        </p:txBody>
      </p:sp>
    </p:spTree>
    <p:extLst>
      <p:ext uri="{BB962C8B-B14F-4D97-AF65-F5344CB8AC3E}">
        <p14:creationId xmlns:p14="http://schemas.microsoft.com/office/powerpoint/2010/main" val="1489015586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FS_5G_ProSe status after SA2#139e </a:t>
            </a:r>
            <a:r>
              <a:rPr lang="en-US" altLang="de-DE" sz="2800" b="1" dirty="0" smtClean="0"/>
              <a:t>(</a:t>
            </a:r>
            <a:r>
              <a:rPr lang="en-US" altLang="de-DE" sz="2800" b="1" dirty="0"/>
              <a:t>5</a:t>
            </a:r>
            <a:r>
              <a:rPr lang="en-US" altLang="de-DE" sz="2800" b="1" dirty="0" smtClean="0"/>
              <a:t>/5)</a:t>
            </a:r>
            <a:endParaRPr lang="de-DE" altLang="de-DE" sz="2800" b="1" dirty="0"/>
          </a:p>
        </p:txBody>
      </p:sp>
      <p:graphicFrame>
        <p:nvGraphicFramePr>
          <p:cNvPr id="7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3843689452"/>
              </p:ext>
            </p:extLst>
          </p:nvPr>
        </p:nvGraphicFramePr>
        <p:xfrm>
          <a:off x="179388" y="1290638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FS_5G_ProSe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System enhancement for Proximity based Services in 5GS</a:t>
                      </a:r>
                      <a:r>
                        <a:rPr lang="en-GB" altLang="ko-KR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(FS_5G_ProSe)</a:t>
                      </a:r>
                      <a:endParaRPr lang="de-DE" altLang="zh-CN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55% &gt; 65%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20 -&gt;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Sep, 20</a:t>
                      </a:r>
                      <a:endParaRPr lang="en-US" altLang="zh-CN" sz="1400" b="1" i="0" dirty="0">
                        <a:solidFill>
                          <a:srgbClr val="FF000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SP-190443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307180" y="1603984"/>
            <a:ext cx="8554481" cy="4824918"/>
          </a:xfrm>
        </p:spPr>
        <p:txBody>
          <a:bodyPr>
            <a:normAutofit/>
          </a:bodyPr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endParaRPr lang="en-US" sz="1600" b="1" dirty="0">
              <a:ea typeface="+mn-ea"/>
              <a:cs typeface="+mn-cs"/>
            </a:endParaRPr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endParaRPr lang="en-US" sz="1600" b="1" dirty="0">
              <a:ea typeface="+mn-ea"/>
              <a:cs typeface="+mn-cs"/>
            </a:endParaRPr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endParaRPr lang="en-US" sz="1600" b="1" dirty="0">
              <a:ea typeface="+mn-ea"/>
              <a:cs typeface="+mn-cs"/>
            </a:endParaRP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600" b="1" dirty="0" smtClean="0"/>
              <a:t>Overall </a:t>
            </a:r>
            <a:r>
              <a:rPr lang="en-US" altLang="zh-CN" sz="1600" b="1" dirty="0"/>
              <a:t>Plan</a:t>
            </a:r>
            <a:r>
              <a:rPr lang="en-US" altLang="zh-CN" sz="1600" dirty="0"/>
              <a:t>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SA2#140e (August): </a:t>
            </a:r>
          </a:p>
          <a:p>
            <a:pPr lvl="2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 smtClean="0"/>
              <a:t>For </a:t>
            </a:r>
            <a:r>
              <a:rPr lang="en-US" altLang="zh-CN" sz="1200" dirty="0"/>
              <a:t>Key Issues #1, #</a:t>
            </a:r>
            <a:r>
              <a:rPr lang="en-US" altLang="zh-CN" sz="1200" dirty="0" smtClean="0"/>
              <a:t>2, </a:t>
            </a:r>
            <a:r>
              <a:rPr lang="en-US" altLang="zh-CN" sz="1200" dirty="0"/>
              <a:t>#7 and #8, complete and consolidate the solutions, and start solution evaluation and conclusion(s). </a:t>
            </a:r>
            <a:endParaRPr lang="en-US" altLang="zh-CN" sz="1200" dirty="0" smtClean="0"/>
          </a:p>
          <a:p>
            <a:pPr lvl="2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For KI#5, complete and consolidate the solutions, make ready for evaluation and conclusion and identify RAN impact if any</a:t>
            </a:r>
            <a:r>
              <a:rPr lang="en-US" altLang="zh-CN" sz="1200" dirty="0" smtClean="0"/>
              <a:t>.</a:t>
            </a:r>
            <a:endParaRPr lang="en-US" altLang="zh-CN" sz="1200" dirty="0"/>
          </a:p>
          <a:p>
            <a:pPr lvl="2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 smtClean="0"/>
              <a:t>For </a:t>
            </a:r>
            <a:r>
              <a:rPr lang="en-US" altLang="zh-CN" sz="1200" dirty="0"/>
              <a:t>Key Issues #3, #4, complete and consolidate the </a:t>
            </a:r>
            <a:r>
              <a:rPr lang="en-US" altLang="zh-CN" sz="1200" dirty="0" smtClean="0"/>
              <a:t>solutions.</a:t>
            </a:r>
            <a:endParaRPr lang="en-US" altLang="zh-CN" sz="1200" dirty="0"/>
          </a:p>
          <a:p>
            <a:pPr lvl="2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Draft LS to other WGs (e.g. RAN2/3) for </a:t>
            </a:r>
            <a:r>
              <a:rPr lang="en-US" altLang="zh-CN" sz="1200" dirty="0" smtClean="0"/>
              <a:t>feedback.	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 smtClean="0"/>
              <a:t>SA2#141e </a:t>
            </a:r>
            <a:r>
              <a:rPr lang="en-US" altLang="zh-CN" sz="1200" dirty="0"/>
              <a:t>(October)/SA2#142e (November): </a:t>
            </a:r>
          </a:p>
          <a:p>
            <a:pPr lvl="2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 smtClean="0"/>
              <a:t>Continue solution evaluation and conclusion for KI#1, #2, #5, #7 and #8 if not finished at SA2#140e.</a:t>
            </a:r>
          </a:p>
          <a:p>
            <a:pPr lvl="2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New WID proposal based on agreed conclusion(s). </a:t>
            </a:r>
            <a:endParaRPr lang="en-US" altLang="zh-CN" sz="1200" dirty="0" smtClean="0"/>
          </a:p>
          <a:p>
            <a:pPr lvl="2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 smtClean="0"/>
              <a:t>For </a:t>
            </a:r>
            <a:r>
              <a:rPr lang="en-US" altLang="zh-CN" sz="1200" dirty="0"/>
              <a:t>KI#3, KI #4, self-evaluation and self-conclusion(s) for L2-based Relay and L3-based Relay respectively from SA2 point of view</a:t>
            </a:r>
            <a:r>
              <a:rPr lang="en-US" altLang="zh-CN" sz="1200" dirty="0" smtClean="0"/>
              <a:t>.</a:t>
            </a:r>
          </a:p>
          <a:p>
            <a:pPr lvl="2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Draft any additional LS to other WGs (e.g. RAN2/3) for feedback. </a:t>
            </a:r>
          </a:p>
          <a:p>
            <a:pPr marL="914400" lvl="2" indent="0">
              <a:spcBef>
                <a:spcPts val="0"/>
              </a:spcBef>
              <a:spcAft>
                <a:spcPts val="400"/>
              </a:spcAft>
              <a:buNone/>
            </a:pPr>
            <a:endParaRPr lang="en-US" altLang="zh-CN" sz="1200" dirty="0"/>
          </a:p>
        </p:txBody>
      </p:sp>
    </p:spTree>
    <p:extLst>
      <p:ext uri="{BB962C8B-B14F-4D97-AF65-F5344CB8AC3E}">
        <p14:creationId xmlns:p14="http://schemas.microsoft.com/office/powerpoint/2010/main" val="73376172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FS_5G_ProSe status after </a:t>
            </a:r>
            <a:r>
              <a:rPr lang="en-US" altLang="de-DE" sz="2800" b="1" dirty="0" smtClean="0"/>
              <a:t>SA2#140e </a:t>
            </a:r>
            <a:r>
              <a:rPr lang="en-US" altLang="de-DE" sz="2800" b="1" dirty="0"/>
              <a:t>(</a:t>
            </a:r>
            <a:r>
              <a:rPr lang="en-US" altLang="de-DE" sz="2800" b="1" dirty="0" smtClean="0"/>
              <a:t>1/5)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1935147006"/>
              </p:ext>
            </p:extLst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FS_5G_ProSe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System enhancement for Proximity based Services in 5GS</a:t>
                      </a:r>
                      <a:r>
                        <a:rPr lang="en-GB" altLang="ko-KR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(FS_5G_ProSe)</a:t>
                      </a:r>
                      <a:endParaRPr lang="de-DE" altLang="zh-CN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6</a:t>
                      </a: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5</a:t>
                      </a: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% &gt; </a:t>
                      </a: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70%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Sep, </a:t>
                      </a:r>
                      <a:r>
                        <a:rPr kumimoji="0" lang="en-US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20 -&gt;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</a:t>
                      </a:r>
                      <a:r>
                        <a:rPr kumimoji="0" lang="en-US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20</a:t>
                      </a:r>
                      <a:endParaRPr lang="en-US" altLang="zh-CN" sz="1400" b="1" i="0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SP-200444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462306"/>
            <a:ext cx="8554481" cy="3885739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General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de-DE" altLang="de-DE" sz="1200" dirty="0"/>
              <a:t>FS_5G_ProSe TR 23.752 </a:t>
            </a:r>
            <a:r>
              <a:rPr lang="de-DE" altLang="de-DE" sz="1200" dirty="0" smtClean="0"/>
              <a:t>v0.5.0 </a:t>
            </a:r>
            <a:r>
              <a:rPr lang="de-DE" altLang="de-DE" sz="1200" dirty="0"/>
              <a:t>is available </a:t>
            </a:r>
            <a:r>
              <a:rPr lang="de-DE" altLang="de-DE" sz="1200" dirty="0">
                <a:hlinkClick r:id="rId3"/>
              </a:rPr>
              <a:t>here</a:t>
            </a:r>
            <a:r>
              <a:rPr lang="de-DE" altLang="de-DE" sz="1200" dirty="0"/>
              <a:t>. 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There is only one e-meeting for Rel-17 SIDs in </a:t>
            </a:r>
            <a:r>
              <a:rPr lang="en-US" altLang="zh-CN" sz="1200" dirty="0" smtClean="0"/>
              <a:t>Q3 </a:t>
            </a:r>
            <a:r>
              <a:rPr lang="en-US" altLang="zh-CN" sz="1200" dirty="0"/>
              <a:t>and all FS_5G_ProSe documents were handled at </a:t>
            </a:r>
            <a:r>
              <a:rPr lang="en-US" altLang="zh-CN" sz="1200" dirty="0" smtClean="0"/>
              <a:t>SA2#140e</a:t>
            </a:r>
            <a:r>
              <a:rPr lang="en-US" altLang="zh-CN" sz="1200" dirty="0"/>
              <a:t>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 smtClean="0"/>
              <a:t>13 </a:t>
            </a:r>
            <a:r>
              <a:rPr lang="en-US" altLang="zh-CN" sz="1200" dirty="0"/>
              <a:t>new </a:t>
            </a:r>
            <a:r>
              <a:rPr lang="en-US" altLang="zh-CN" sz="1200" dirty="0" smtClean="0"/>
              <a:t>solutions added </a:t>
            </a:r>
            <a:r>
              <a:rPr lang="en-US" altLang="zh-CN" sz="1200" dirty="0"/>
              <a:t>and </a:t>
            </a:r>
            <a:r>
              <a:rPr lang="en-US" altLang="zh-CN" sz="1200" dirty="0" smtClean="0"/>
              <a:t>33 </a:t>
            </a:r>
            <a:r>
              <a:rPr lang="en-US" altLang="zh-CN" sz="1200" dirty="0"/>
              <a:t>solutions update agreed for inclusion in TR 23.752, there are now </a:t>
            </a:r>
            <a:r>
              <a:rPr lang="en-US" altLang="zh-CN" sz="1200" dirty="0" smtClean="0"/>
              <a:t>51 </a:t>
            </a:r>
            <a:r>
              <a:rPr lang="en-US" altLang="zh-CN" sz="1200" dirty="0"/>
              <a:t>solutions in TR 23.752 on all the 7 prioritized key issues</a:t>
            </a:r>
            <a:r>
              <a:rPr lang="en-US" altLang="zh-CN" sz="1200" dirty="0" smtClean="0"/>
              <a:t>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 smtClean="0"/>
              <a:t>Interim conclusions are agreed for KI#1, #2, #5 and #8 at SA2#140e.</a:t>
            </a:r>
            <a:endParaRPr lang="en-US" altLang="zh-CN" sz="1200" dirty="0"/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 smtClean="0"/>
              <a:t>LS </a:t>
            </a:r>
            <a:r>
              <a:rPr lang="en-US" altLang="zh-CN" sz="1200" dirty="0"/>
              <a:t>out </a:t>
            </a:r>
            <a:r>
              <a:rPr lang="en-US" altLang="zh-CN" sz="1200" dirty="0" smtClean="0"/>
              <a:t>are sent to SA3 and RAN WGs to request feedback and inform SA2 progress.</a:t>
            </a:r>
            <a:endParaRPr lang="en-US" altLang="zh-CN" sz="12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Key Issue 1 (Direct Discovery):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 smtClean="0"/>
              <a:t>1 new solution and 5 </a:t>
            </a:r>
            <a:r>
              <a:rPr lang="en-US" altLang="zh-CN" sz="1200" dirty="0"/>
              <a:t>solutions </a:t>
            </a:r>
            <a:r>
              <a:rPr lang="en-US" altLang="zh-CN" sz="1200" dirty="0" smtClean="0"/>
              <a:t>updates </a:t>
            </a:r>
            <a:r>
              <a:rPr lang="en-US" altLang="zh-CN" sz="1200" dirty="0"/>
              <a:t>were agreed for inclusion in the </a:t>
            </a:r>
            <a:r>
              <a:rPr lang="en-US" altLang="zh-CN" sz="1200" dirty="0" smtClean="0"/>
              <a:t>TR. Total </a:t>
            </a:r>
            <a:r>
              <a:rPr lang="en-US" altLang="zh-CN" sz="1200" dirty="0"/>
              <a:t>number of solutions for KI#1 are </a:t>
            </a:r>
            <a:r>
              <a:rPr lang="en-US" altLang="zh-CN" sz="1200" dirty="0" smtClean="0"/>
              <a:t>10.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 smtClean="0"/>
              <a:t>Interim conclusions are made on discovery model, </a:t>
            </a:r>
            <a:r>
              <a:rPr lang="en-GB" altLang="zh-CN" sz="1200" dirty="0"/>
              <a:t>PC5 </a:t>
            </a:r>
            <a:r>
              <a:rPr lang="en-GB" altLang="zh-CN" sz="1200" dirty="0" smtClean="0"/>
              <a:t>communication channel, </a:t>
            </a:r>
            <a:r>
              <a:rPr lang="en-GB" altLang="zh-CN" sz="1200" dirty="0"/>
              <a:t>a</a:t>
            </a:r>
            <a:r>
              <a:rPr lang="en-GB" altLang="zh-CN" sz="1200" dirty="0" smtClean="0"/>
              <a:t>pplication </a:t>
            </a:r>
            <a:r>
              <a:rPr lang="en-GB" altLang="zh-CN" sz="1200" dirty="0"/>
              <a:t>layer discovery </a:t>
            </a:r>
            <a:r>
              <a:rPr lang="en-GB" altLang="zh-CN" sz="1200" dirty="0" smtClean="0"/>
              <a:t>messages, </a:t>
            </a:r>
            <a:r>
              <a:rPr lang="en-GB" altLang="zh-CN" sz="1200" dirty="0" err="1"/>
              <a:t>ProSe</a:t>
            </a:r>
            <a:r>
              <a:rPr lang="en-GB" altLang="zh-CN" sz="1200" dirty="0"/>
              <a:t> code management, information </a:t>
            </a:r>
            <a:r>
              <a:rPr lang="en-GB" altLang="zh-CN" sz="1200" dirty="0" smtClean="0"/>
              <a:t>elements in discovery message, etc.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GB" altLang="zh-CN" sz="1200" dirty="0" smtClean="0"/>
              <a:t>LS out is sent to RAN2 to request feedback on </a:t>
            </a:r>
            <a:r>
              <a:rPr lang="en-US" altLang="zh-CN" sz="1200" dirty="0" smtClean="0"/>
              <a:t>SA2 conclusions/assumptions.</a:t>
            </a:r>
            <a:endParaRPr lang="en-US" altLang="zh-CN" sz="1200" dirty="0"/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b="1" dirty="0"/>
              <a:t>Next Steps: </a:t>
            </a:r>
            <a:r>
              <a:rPr lang="en-US" altLang="zh-CN" sz="1200" dirty="0" smtClean="0"/>
              <a:t>Continue solution </a:t>
            </a:r>
            <a:r>
              <a:rPr lang="en-US" altLang="zh-CN" sz="1200" dirty="0"/>
              <a:t>evaluation and (interim) conclusion(s</a:t>
            </a:r>
            <a:r>
              <a:rPr lang="en-US" altLang="zh-CN" sz="1200" dirty="0" smtClean="0"/>
              <a:t>).</a:t>
            </a:r>
            <a:endParaRPr lang="en-US" altLang="zh-CN" sz="12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Key Issue 2 (Direct Communication)</a:t>
            </a:r>
            <a:r>
              <a:rPr lang="de-DE" alt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 smtClean="0"/>
              <a:t>1 solution </a:t>
            </a:r>
            <a:r>
              <a:rPr lang="en-US" altLang="zh-CN" sz="1200" dirty="0"/>
              <a:t>updates </a:t>
            </a:r>
            <a:r>
              <a:rPr lang="en-US" altLang="zh-CN" sz="1200" dirty="0" smtClean="0"/>
              <a:t>was </a:t>
            </a:r>
            <a:r>
              <a:rPr lang="en-US" altLang="zh-CN" sz="1200" dirty="0"/>
              <a:t>agreed for inclusion in the TR. </a:t>
            </a:r>
            <a:r>
              <a:rPr lang="en-US" altLang="zh-CN" sz="1200" dirty="0" smtClean="0"/>
              <a:t>Total </a:t>
            </a:r>
            <a:r>
              <a:rPr lang="en-US" altLang="zh-CN" sz="1200" dirty="0"/>
              <a:t>number of solutions for KI#2 is 6</a:t>
            </a:r>
            <a:r>
              <a:rPr lang="en-US" altLang="zh-CN" sz="1200" dirty="0" smtClean="0"/>
              <a:t>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 smtClean="0"/>
              <a:t>Interim conclusions are made on introducing new PQI values </a:t>
            </a:r>
            <a:r>
              <a:rPr lang="en-US" altLang="zh-CN" sz="1200" dirty="0"/>
              <a:t>and new data unit </a:t>
            </a:r>
            <a:r>
              <a:rPr lang="en-US" altLang="zh-CN" sz="1200" dirty="0" smtClean="0"/>
              <a:t>types.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 smtClean="0"/>
              <a:t>LS out is sent to RAN1 to confirm the support of new PQI values.</a:t>
            </a:r>
            <a:endParaRPr lang="en-US" altLang="zh-CN" sz="1200" dirty="0"/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b="1" dirty="0"/>
              <a:t>Next Steps: </a:t>
            </a:r>
            <a:r>
              <a:rPr lang="en-US" altLang="zh-CN" sz="1200" dirty="0" smtClean="0"/>
              <a:t>Continue solution </a:t>
            </a:r>
            <a:r>
              <a:rPr lang="en-US" altLang="zh-CN" sz="1200" dirty="0"/>
              <a:t>evaluation and (interim) conclusion(s</a:t>
            </a:r>
            <a:r>
              <a:rPr lang="en-US" altLang="zh-CN" sz="1200" dirty="0" smtClean="0"/>
              <a:t>).</a:t>
            </a:r>
            <a:endParaRPr lang="en-US" altLang="zh-CN" sz="12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200" dirty="0"/>
          </a:p>
        </p:txBody>
      </p:sp>
    </p:spTree>
    <p:extLst>
      <p:ext uri="{BB962C8B-B14F-4D97-AF65-F5344CB8AC3E}">
        <p14:creationId xmlns:p14="http://schemas.microsoft.com/office/powerpoint/2010/main" val="79686371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FS_5G_ProSe status after </a:t>
            </a:r>
            <a:r>
              <a:rPr lang="en-US" altLang="de-DE" sz="2800" b="1" dirty="0" smtClean="0"/>
              <a:t>SA2#140e </a:t>
            </a:r>
            <a:r>
              <a:rPr lang="en-US" altLang="de-DE" sz="2800" b="1" dirty="0"/>
              <a:t>(</a:t>
            </a:r>
            <a:r>
              <a:rPr lang="en-US" altLang="de-DE" sz="2800" b="1" dirty="0" smtClean="0"/>
              <a:t>2/5)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4168123872"/>
              </p:ext>
            </p:extLst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FS_5G_ProSe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System enhancement for Proximity based Services in 5GS</a:t>
                      </a:r>
                      <a:r>
                        <a:rPr lang="en-GB" altLang="ko-KR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(FS_5G_ProSe)</a:t>
                      </a:r>
                      <a:endParaRPr lang="de-DE" altLang="zh-CN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65% &gt; 70%</a:t>
                      </a:r>
                      <a:endParaRPr lang="en-US" altLang="zh-CN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Sep, 20 -&gt;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20</a:t>
                      </a:r>
                      <a:endParaRPr lang="en-US" altLang="zh-CN" sz="1400" b="1" i="0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SP-200444</a:t>
                      </a:r>
                      <a:endParaRPr lang="en-US" altLang="zh-CN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462306"/>
            <a:ext cx="8554481" cy="3885739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Key Issue 3 (UE-to-Network Relay):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9</a:t>
            </a:r>
            <a:r>
              <a:rPr lang="en-US" altLang="zh-CN" sz="1200" dirty="0" smtClean="0"/>
              <a:t> </a:t>
            </a:r>
            <a:r>
              <a:rPr lang="en-US" altLang="zh-CN" sz="1200" dirty="0"/>
              <a:t>new solutions (addressing </a:t>
            </a:r>
            <a:r>
              <a:rPr lang="en-US" altLang="zh-CN" sz="1200" dirty="0" smtClean="0"/>
              <a:t>Relay discovery, </a:t>
            </a:r>
            <a:r>
              <a:rPr lang="en-US" altLang="zh-CN" sz="1200" dirty="0" err="1" smtClean="0"/>
              <a:t>QoS</a:t>
            </a:r>
            <a:r>
              <a:rPr lang="en-US" altLang="zh-CN" sz="1200" dirty="0" smtClean="0"/>
              <a:t>, authentication/authorization, etc.)  </a:t>
            </a:r>
            <a:r>
              <a:rPr lang="en-US" altLang="zh-CN" sz="1200" dirty="0"/>
              <a:t>and </a:t>
            </a:r>
            <a:r>
              <a:rPr lang="en-US" altLang="zh-CN" sz="1200" dirty="0" smtClean="0"/>
              <a:t>16 </a:t>
            </a:r>
            <a:r>
              <a:rPr lang="en-US" altLang="zh-CN" sz="1200" dirty="0"/>
              <a:t>solutions </a:t>
            </a:r>
            <a:r>
              <a:rPr lang="en-US" altLang="zh-CN" sz="1200" dirty="0" smtClean="0"/>
              <a:t>updates were </a:t>
            </a:r>
            <a:r>
              <a:rPr lang="en-US" altLang="zh-CN" sz="1200" dirty="0"/>
              <a:t>agreed for inclusion in the </a:t>
            </a:r>
            <a:r>
              <a:rPr lang="en-US" altLang="zh-CN" sz="1200" dirty="0" smtClean="0"/>
              <a:t>TR. Total </a:t>
            </a:r>
            <a:r>
              <a:rPr lang="en-US" altLang="zh-CN" sz="1200" dirty="0"/>
              <a:t>number of </a:t>
            </a:r>
            <a:r>
              <a:rPr lang="en-US" altLang="zh-CN" sz="1200" dirty="0" smtClean="0"/>
              <a:t>solutions </a:t>
            </a:r>
            <a:r>
              <a:rPr lang="en-US" altLang="zh-CN" sz="1200" dirty="0"/>
              <a:t>for KI#3 are </a:t>
            </a:r>
            <a:r>
              <a:rPr lang="en-US" altLang="zh-CN" sz="1200" dirty="0" smtClean="0"/>
              <a:t>21.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 smtClean="0"/>
              <a:t>LS out to SA3 to request feedback on end-to-end security. 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b="1" dirty="0" smtClean="0"/>
              <a:t>Next </a:t>
            </a:r>
            <a:r>
              <a:rPr lang="en-US" altLang="zh-CN" sz="1200" b="1" dirty="0"/>
              <a:t>Steps</a:t>
            </a:r>
            <a:r>
              <a:rPr lang="de-DE" altLang="zh-CN" sz="1200" b="1" dirty="0"/>
              <a:t>: </a:t>
            </a:r>
            <a:r>
              <a:rPr lang="en-US" altLang="zh-CN" sz="1200" dirty="0"/>
              <a:t>Complete and consolidate the </a:t>
            </a:r>
            <a:r>
              <a:rPr lang="en-US" altLang="zh-CN" sz="1200" dirty="0" smtClean="0"/>
              <a:t>solutions, and make </a:t>
            </a:r>
            <a:r>
              <a:rPr lang="en-GB" altLang="zh-CN" sz="1200" dirty="0" smtClean="0"/>
              <a:t>evaluation </a:t>
            </a:r>
            <a:r>
              <a:rPr lang="en-GB" altLang="zh-CN" sz="1200" dirty="0"/>
              <a:t>and interim conclusion(s) subject to RAN progress and feedback (if any).</a:t>
            </a:r>
            <a:endParaRPr lang="en-US" altLang="zh-CN" sz="1200" dirty="0" smtClean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 smtClean="0"/>
              <a:t>Key </a:t>
            </a:r>
            <a:r>
              <a:rPr lang="de-DE" altLang="de-DE" sz="1600" b="1" dirty="0"/>
              <a:t>Issue 4 (UE-to-UE Relay):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2 new solutions and 3</a:t>
            </a:r>
            <a:r>
              <a:rPr lang="en-US" altLang="zh-CN" sz="1200" dirty="0" smtClean="0"/>
              <a:t> </a:t>
            </a:r>
            <a:r>
              <a:rPr lang="en-US" altLang="zh-CN" sz="1200" dirty="0"/>
              <a:t>solutions updates were agreed for inclusion in the TR</a:t>
            </a:r>
            <a:r>
              <a:rPr lang="en-US" altLang="zh-CN" sz="1200" dirty="0" smtClean="0"/>
              <a:t>. Total </a:t>
            </a:r>
            <a:r>
              <a:rPr lang="en-US" altLang="zh-CN" sz="1200" dirty="0"/>
              <a:t>number of solutions for KI#4 is </a:t>
            </a:r>
            <a:r>
              <a:rPr lang="en-US" altLang="zh-CN" sz="1200" dirty="0" smtClean="0"/>
              <a:t>8.</a:t>
            </a:r>
            <a:endParaRPr lang="en-US" altLang="zh-CN" sz="1200" dirty="0"/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b="1" dirty="0"/>
              <a:t>Next Steps</a:t>
            </a:r>
            <a:r>
              <a:rPr lang="de-DE" altLang="zh-CN" sz="1200" b="1" dirty="0"/>
              <a:t>: </a:t>
            </a:r>
            <a:r>
              <a:rPr lang="en-US" altLang="zh-CN" sz="1200" dirty="0"/>
              <a:t>Complete and consolidate the </a:t>
            </a:r>
            <a:r>
              <a:rPr lang="en-US" altLang="zh-CN" sz="1200" dirty="0" smtClean="0"/>
              <a:t>solutions, </a:t>
            </a:r>
            <a:r>
              <a:rPr lang="en-US" altLang="zh-CN" sz="1200" dirty="0"/>
              <a:t>and make </a:t>
            </a:r>
            <a:r>
              <a:rPr lang="en-GB" altLang="zh-CN" sz="1200" dirty="0"/>
              <a:t>evaluation and interim conclusion(s) subject to RAN progress and feedback (if any</a:t>
            </a:r>
            <a:r>
              <a:rPr lang="en-GB" altLang="zh-CN" sz="1200" dirty="0" smtClean="0"/>
              <a:t>).</a:t>
            </a:r>
            <a:endParaRPr lang="en-US" altLang="zh-CN" sz="1200" dirty="0"/>
          </a:p>
        </p:txBody>
      </p:sp>
    </p:spTree>
    <p:extLst>
      <p:ext uri="{BB962C8B-B14F-4D97-AF65-F5344CB8AC3E}">
        <p14:creationId xmlns:p14="http://schemas.microsoft.com/office/powerpoint/2010/main" val="415208290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FS_5G_ProSe status after </a:t>
            </a:r>
            <a:r>
              <a:rPr lang="en-US" altLang="de-DE" sz="2800" b="1" dirty="0" smtClean="0"/>
              <a:t>SA2#140e </a:t>
            </a:r>
            <a:r>
              <a:rPr lang="en-US" altLang="de-DE" sz="2800" b="1" dirty="0"/>
              <a:t>(</a:t>
            </a:r>
            <a:r>
              <a:rPr lang="en-US" altLang="de-DE" sz="2800" b="1" dirty="0" smtClean="0"/>
              <a:t>3/5)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2774510639"/>
              </p:ext>
            </p:extLst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FS_5G_ProSe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System enhancement for Proximity based Services in 5GS</a:t>
                      </a:r>
                      <a:r>
                        <a:rPr lang="en-GB" altLang="ko-KR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(FS_5G_ProSe)</a:t>
                      </a:r>
                      <a:endParaRPr lang="de-DE" altLang="zh-CN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65% &gt; 70%</a:t>
                      </a:r>
                      <a:endParaRPr lang="en-US" altLang="zh-CN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Sep, 20 -&gt;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20</a:t>
                      </a:r>
                      <a:endParaRPr lang="en-US" altLang="zh-CN" sz="1400" b="1" i="0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SP-200444</a:t>
                      </a:r>
                      <a:endParaRPr lang="en-US" altLang="zh-CN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462306"/>
            <a:ext cx="8554481" cy="3885739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Key Issue 5 (Path Selection)</a:t>
            </a:r>
            <a:r>
              <a:rPr lang="de-DE" alt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 smtClean="0"/>
              <a:t>1 new solution and 3 </a:t>
            </a:r>
            <a:r>
              <a:rPr lang="en-US" altLang="zh-CN" sz="1200" dirty="0"/>
              <a:t>solution update </a:t>
            </a:r>
            <a:r>
              <a:rPr lang="en-US" altLang="zh-CN" sz="1200" dirty="0" smtClean="0"/>
              <a:t>was </a:t>
            </a:r>
            <a:r>
              <a:rPr lang="en-US" altLang="zh-CN" sz="1200" dirty="0"/>
              <a:t>agreed for inclusion in the TR. Total number of solutions for KI#5 is </a:t>
            </a:r>
            <a:r>
              <a:rPr lang="en-US" altLang="zh-CN" sz="1200" dirty="0" smtClean="0"/>
              <a:t>2.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 smtClean="0"/>
              <a:t>Interim conclusions are made </a:t>
            </a:r>
            <a:r>
              <a:rPr lang="en-US" altLang="zh-CN" sz="1200" dirty="0"/>
              <a:t>on Path selection </a:t>
            </a:r>
            <a:r>
              <a:rPr lang="en-US" altLang="zh-CN" sz="1200" dirty="0" smtClean="0"/>
              <a:t>policy provisioning/configuration.</a:t>
            </a:r>
            <a:endParaRPr lang="en-US" altLang="zh-CN" sz="1200" dirty="0"/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b="1" dirty="0"/>
              <a:t>Next Steps</a:t>
            </a:r>
            <a:r>
              <a:rPr lang="en-US" altLang="zh-CN" sz="1200" dirty="0"/>
              <a:t>: </a:t>
            </a:r>
            <a:r>
              <a:rPr lang="en-US" altLang="zh-CN" sz="1200" dirty="0" smtClean="0"/>
              <a:t>Continue </a:t>
            </a:r>
            <a:r>
              <a:rPr lang="en-US" altLang="zh-CN" sz="1200" dirty="0"/>
              <a:t>solution evaluation and (interim) conclusion(s)</a:t>
            </a:r>
            <a:r>
              <a:rPr lang="en-GB" altLang="zh-CN" sz="1200" dirty="0"/>
              <a:t>. </a:t>
            </a:r>
            <a:endParaRPr lang="en-US" altLang="zh-CN" sz="12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 smtClean="0"/>
              <a:t>Key Issue 7 (Charging)</a:t>
            </a:r>
            <a:r>
              <a:rPr lang="de-DE" altLang="de-DE" sz="1600" dirty="0" smtClean="0"/>
              <a:t>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 smtClean="0"/>
              <a:t>No new solutions or solution update </a:t>
            </a:r>
            <a:r>
              <a:rPr lang="en-US" altLang="zh-CN" sz="1200" dirty="0"/>
              <a:t>were agreed for inclusion in the TR. Total number of solutions for KI#7 is 4. 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Solutions </a:t>
            </a:r>
            <a:r>
              <a:rPr lang="en-US" altLang="zh-CN" sz="1200" dirty="0" smtClean="0"/>
              <a:t>evaluation and conclusion papers were not agreeable due to lack of common understanding on </a:t>
            </a:r>
            <a:r>
              <a:rPr lang="en-US" altLang="zh-CN" sz="1200" dirty="0"/>
              <a:t>the pros and cons of the solutions, and which part falls into SA5 study</a:t>
            </a:r>
            <a:r>
              <a:rPr lang="en-US" altLang="zh-CN" sz="1200" dirty="0" smtClean="0"/>
              <a:t>.</a:t>
            </a:r>
            <a:endParaRPr lang="en-US" altLang="zh-CN" sz="1200" dirty="0"/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b="1" dirty="0"/>
              <a:t>Next Steps: </a:t>
            </a:r>
            <a:r>
              <a:rPr lang="en-US" altLang="zh-CN" sz="1200" dirty="0" smtClean="0"/>
              <a:t>Continue </a:t>
            </a:r>
            <a:r>
              <a:rPr lang="en-US" altLang="zh-CN" sz="1200" dirty="0"/>
              <a:t>solution evaluation and </a:t>
            </a:r>
            <a:r>
              <a:rPr lang="en-US" altLang="zh-CN" sz="1200" dirty="0" smtClean="0"/>
              <a:t>(interim) conclusion(s), communicate with SA5 to request feedback on the identified issues.</a:t>
            </a:r>
            <a:endParaRPr lang="en-US" altLang="zh-CN" sz="12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Key Issue 8 (Service Authorization)</a:t>
            </a:r>
            <a:r>
              <a:rPr lang="de-DE" alt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 smtClean="0"/>
              <a:t>4 solutions update </a:t>
            </a:r>
            <a:r>
              <a:rPr lang="en-US" altLang="zh-CN" sz="1200" dirty="0"/>
              <a:t>were agreed for inclusion in the TR. Total number of solutions for KI#8 is 4</a:t>
            </a:r>
            <a:r>
              <a:rPr lang="en-US" altLang="zh-CN" sz="1200" dirty="0" smtClean="0"/>
              <a:t>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 smtClean="0"/>
              <a:t>Interim conclusions are made on direct discovery and direct communication policy/parameter provisioning (non-relay aspects)</a:t>
            </a:r>
            <a:endParaRPr lang="en-US" altLang="zh-CN" sz="1200" dirty="0"/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b="1" dirty="0"/>
              <a:t>Next Steps: </a:t>
            </a:r>
            <a:r>
              <a:rPr lang="en-US" altLang="zh-CN" sz="1200" dirty="0" smtClean="0"/>
              <a:t>Continue</a:t>
            </a:r>
            <a:r>
              <a:rPr lang="en-US" altLang="zh-CN" sz="1200" b="1" dirty="0" smtClean="0"/>
              <a:t> </a:t>
            </a:r>
            <a:r>
              <a:rPr lang="en-US" altLang="zh-CN" sz="1200" dirty="0" smtClean="0"/>
              <a:t>solution </a:t>
            </a:r>
            <a:r>
              <a:rPr lang="en-US" altLang="zh-CN" sz="1200" dirty="0"/>
              <a:t>evaluation and </a:t>
            </a:r>
            <a:r>
              <a:rPr lang="en-US" altLang="zh-CN" sz="1200" dirty="0" smtClean="0"/>
              <a:t>(interim) conclusion(s).</a:t>
            </a:r>
            <a:endParaRPr lang="en-US" altLang="zh-CN" sz="12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200" dirty="0"/>
          </a:p>
        </p:txBody>
      </p:sp>
    </p:spTree>
    <p:extLst>
      <p:ext uri="{BB962C8B-B14F-4D97-AF65-F5344CB8AC3E}">
        <p14:creationId xmlns:p14="http://schemas.microsoft.com/office/powerpoint/2010/main" val="283114972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FS_5G_ProSe status after </a:t>
            </a:r>
            <a:r>
              <a:rPr lang="en-US" altLang="de-DE" sz="2800" b="1" dirty="0" smtClean="0"/>
              <a:t>SA2#142e </a:t>
            </a:r>
            <a:r>
              <a:rPr lang="en-US" altLang="de-DE" sz="2800" b="1" dirty="0"/>
              <a:t>(</a:t>
            </a:r>
            <a:r>
              <a:rPr lang="en-US" altLang="de-DE" sz="2800" b="1" dirty="0" smtClean="0"/>
              <a:t>1/4)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3599389956"/>
              </p:ext>
            </p:extLst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FS_5G_ProSe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System enhancement for Proximity based Services in 5GS</a:t>
                      </a:r>
                      <a:r>
                        <a:rPr lang="en-GB" altLang="ko-KR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(FS_5G_ProSe)</a:t>
                      </a:r>
                      <a:endParaRPr lang="de-DE" altLang="zh-CN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85% </a:t>
                      </a: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&gt; </a:t>
                      </a: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90%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</a:t>
                      </a:r>
                      <a:r>
                        <a:rPr kumimoji="0" lang="en-US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20</a:t>
                      </a:r>
                      <a:endParaRPr lang="en-US" altLang="zh-CN" sz="1400" b="1" i="0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SP-200444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462306"/>
            <a:ext cx="8554481" cy="3885739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General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de-DE" altLang="de-DE" sz="1200" dirty="0"/>
              <a:t>FS_5G_ProSe TR 23.752 </a:t>
            </a:r>
            <a:r>
              <a:rPr lang="de-DE" altLang="de-DE" sz="1200" dirty="0" smtClean="0"/>
              <a:t>v0.7.0 </a:t>
            </a:r>
            <a:r>
              <a:rPr lang="de-DE" altLang="de-DE" sz="1200" dirty="0"/>
              <a:t>is available </a:t>
            </a:r>
            <a:r>
              <a:rPr lang="de-DE" altLang="de-DE" sz="1200" dirty="0">
                <a:hlinkClick r:id="rId3"/>
              </a:rPr>
              <a:t>here</a:t>
            </a:r>
            <a:r>
              <a:rPr lang="de-DE" altLang="de-DE" sz="1200" dirty="0"/>
              <a:t>. 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 smtClean="0"/>
              <a:t>Interim conclusions or conclusions are agreed/updated for KI#1, #3, #4, #5, #7 and #8 at SA2#142e.</a:t>
            </a:r>
            <a:endParaRPr lang="en-US" altLang="zh-CN" sz="12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 smtClean="0"/>
              <a:t>Key </a:t>
            </a:r>
            <a:r>
              <a:rPr lang="de-DE" altLang="de-DE" sz="1600" b="1" dirty="0"/>
              <a:t>Issue 1 (Direct Discovery):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GB" altLang="zh-CN" sz="1200" dirty="0" smtClean="0"/>
              <a:t>UP based 5G DDNMF architecture is concluded.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GB" altLang="zh-CN" sz="1200" dirty="0" smtClean="0"/>
              <a:t>This key issue is concluded.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b="1" dirty="0" smtClean="0"/>
              <a:t>Next </a:t>
            </a:r>
            <a:r>
              <a:rPr lang="en-US" altLang="zh-CN" sz="1200" b="1" dirty="0"/>
              <a:t>Steps: </a:t>
            </a:r>
            <a:r>
              <a:rPr lang="en-US" altLang="zh-CN" sz="1200" dirty="0" smtClean="0"/>
              <a:t>Start normative work.</a:t>
            </a:r>
            <a:endParaRPr lang="en-US" altLang="zh-CN" sz="12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Key Issue 2 (Direct Communication)</a:t>
            </a:r>
            <a:r>
              <a:rPr lang="de-DE" alt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 smtClean="0"/>
              <a:t>This key issue was concluded at SA#141e and no further update.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b="1" dirty="0" smtClean="0"/>
              <a:t>Next </a:t>
            </a:r>
            <a:r>
              <a:rPr lang="en-US" altLang="zh-CN" sz="1200" b="1" dirty="0"/>
              <a:t>Steps: </a:t>
            </a:r>
            <a:r>
              <a:rPr lang="en-US" altLang="zh-CN" sz="1200" dirty="0" smtClean="0"/>
              <a:t>Start normative work.</a:t>
            </a:r>
            <a:endParaRPr lang="en-US" altLang="zh-CN" sz="12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200" dirty="0"/>
          </a:p>
        </p:txBody>
      </p:sp>
    </p:spTree>
    <p:extLst>
      <p:ext uri="{BB962C8B-B14F-4D97-AF65-F5344CB8AC3E}">
        <p14:creationId xmlns:p14="http://schemas.microsoft.com/office/powerpoint/2010/main" val="249701322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FS_5G_ProSe status after </a:t>
            </a:r>
            <a:r>
              <a:rPr lang="en-US" altLang="de-DE" sz="2800" b="1" dirty="0" smtClean="0"/>
              <a:t>SA2#140e </a:t>
            </a:r>
            <a:r>
              <a:rPr lang="en-US" altLang="de-DE" sz="2800" b="1" dirty="0"/>
              <a:t>(</a:t>
            </a:r>
            <a:r>
              <a:rPr lang="en-US" altLang="de-DE" sz="2800" b="1" dirty="0" smtClean="0"/>
              <a:t>4/5)</a:t>
            </a:r>
            <a:endParaRPr lang="de-DE" altLang="de-DE" sz="2800" b="1" dirty="0"/>
          </a:p>
        </p:txBody>
      </p:sp>
      <p:graphicFrame>
        <p:nvGraphicFramePr>
          <p:cNvPr id="7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1298372669"/>
              </p:ext>
            </p:extLst>
          </p:nvPr>
        </p:nvGraphicFramePr>
        <p:xfrm>
          <a:off x="179388" y="1290638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FS_5G_ProSe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System enhancement for Proximity based Services in 5GS</a:t>
                      </a:r>
                      <a:r>
                        <a:rPr lang="en-GB" altLang="ko-KR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(FS_5G_ProSe)</a:t>
                      </a:r>
                      <a:endParaRPr lang="de-DE" altLang="zh-CN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65% &gt; 70%</a:t>
                      </a:r>
                      <a:endParaRPr lang="en-US" altLang="zh-CN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Sep, 20 -&gt;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20</a:t>
                      </a:r>
                      <a:endParaRPr lang="en-US" altLang="zh-CN" sz="1400" b="1" i="0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SP-200444</a:t>
                      </a:r>
                      <a:endParaRPr lang="en-US" altLang="zh-CN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307180" y="2266950"/>
            <a:ext cx="8554481" cy="4161952"/>
          </a:xfrm>
        </p:spPr>
        <p:txBody>
          <a:bodyPr>
            <a:normAutofit fontScale="92500" lnSpcReduction="10000"/>
          </a:bodyPr>
          <a:lstStyle/>
          <a:p>
            <a:pPr marL="0" lvl="1" indent="0">
              <a:spcBef>
                <a:spcPts val="0"/>
              </a:spcBef>
              <a:spcAft>
                <a:spcPts val="300"/>
              </a:spcAft>
              <a:buNone/>
            </a:pPr>
            <a:endParaRPr lang="en-US" sz="1600" b="1" dirty="0">
              <a:ea typeface="+mn-ea"/>
              <a:cs typeface="+mn-cs"/>
            </a:endParaRPr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en-US" sz="1600" b="1" dirty="0">
                <a:ea typeface="+mn-ea"/>
                <a:cs typeface="+mn-cs"/>
              </a:rPr>
              <a:t>RAN impacts and dependencies</a:t>
            </a:r>
            <a:r>
              <a:rPr lang="en-US" sz="1600" dirty="0">
                <a:ea typeface="+mn-ea"/>
                <a:cs typeface="+mn-cs"/>
              </a:rPr>
              <a:t>:</a:t>
            </a:r>
            <a:endParaRPr lang="de-DE" sz="160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Solutions for KI#1, #2, </a:t>
            </a:r>
            <a:r>
              <a:rPr lang="en-US" altLang="zh-CN" sz="1200" dirty="0" smtClean="0"/>
              <a:t>#5, #7 </a:t>
            </a:r>
            <a:r>
              <a:rPr lang="en-US" altLang="zh-CN" sz="1200" dirty="0"/>
              <a:t>and #8 has minimal RAN impact.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 smtClean="0"/>
              <a:t>Solutions </a:t>
            </a:r>
            <a:r>
              <a:rPr lang="en-US" altLang="zh-CN" sz="1200" dirty="0"/>
              <a:t>for KI#3 (UE-to-Network Relay) and  #4 (UE-to-UE Relay) have dependencies on </a:t>
            </a:r>
            <a:r>
              <a:rPr lang="en-US" altLang="zh-CN" sz="1200" dirty="0" smtClean="0"/>
              <a:t>RAN</a:t>
            </a:r>
            <a:r>
              <a:rPr lang="en-US" altLang="zh-CN" sz="1200" dirty="0"/>
              <a:t>. Cooperation with RAN SI “NR </a:t>
            </a:r>
            <a:r>
              <a:rPr lang="en-US" altLang="zh-CN" sz="1200" dirty="0" err="1"/>
              <a:t>sidelink</a:t>
            </a:r>
            <a:r>
              <a:rPr lang="en-US" altLang="zh-CN" sz="1200" dirty="0"/>
              <a:t> relay” is needed.</a:t>
            </a:r>
            <a:endParaRPr lang="en-US" altLang="zh-CN" sz="1200" dirty="0" smtClean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600" b="1" dirty="0" smtClean="0"/>
              <a:t>Other WGs impact and dependencies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de-DE" sz="1200" dirty="0" smtClean="0"/>
              <a:t>Solutions for KI#7 have dependencies on SA5.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de-DE" sz="1200" dirty="0" smtClean="0"/>
              <a:t>Solutions for KI#3 and #4 have dependencies on SA3.</a:t>
            </a:r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600" b="1" dirty="0" smtClean="0"/>
              <a:t>Contentious </a:t>
            </a:r>
            <a:r>
              <a:rPr lang="de-DE" sz="1600" b="1" dirty="0"/>
              <a:t>Issue</a:t>
            </a:r>
            <a:r>
              <a:rPr 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UE-to-Network Relay and UE-to-UE Relay regarding Layer-2 or Layer-3 Relay depending on RAN decision</a:t>
            </a:r>
            <a:r>
              <a:rPr lang="de-DE" sz="1200" dirty="0" smtClean="0"/>
              <a:t>.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600" b="1" dirty="0" smtClean="0"/>
              <a:t>Focus for the Next Meeting (SA2#141e)</a:t>
            </a:r>
            <a:r>
              <a:rPr lang="de-DE" sz="1600" dirty="0" smtClean="0"/>
              <a:t>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No new </a:t>
            </a:r>
            <a:r>
              <a:rPr lang="en-US" altLang="zh-CN" sz="1200" dirty="0" smtClean="0"/>
              <a:t>solution. </a:t>
            </a:r>
            <a:r>
              <a:rPr lang="en-US" altLang="zh-CN" sz="1200" dirty="0"/>
              <a:t>Merge of existing solutions to generated new merged solution is </a:t>
            </a:r>
            <a:r>
              <a:rPr lang="en-US" altLang="zh-CN" sz="1200" dirty="0" smtClean="0"/>
              <a:t>allowed. 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 smtClean="0"/>
              <a:t>For KI#1, #2, #5 and #8, continue solution evaluation and conclusion(s).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 smtClean="0"/>
              <a:t>For KI#7, converge on  solution evaluation and make conclusions.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de-DE" altLang="zh-CN" sz="1200" dirty="0" smtClean="0"/>
              <a:t>For KI#3 and #4, </a:t>
            </a:r>
            <a:r>
              <a:rPr lang="en-US" altLang="zh-CN" sz="1200" dirty="0" smtClean="0"/>
              <a:t>complete and consolidate the solutions, </a:t>
            </a:r>
            <a:r>
              <a:rPr lang="en-US" altLang="zh-CN" sz="1200" dirty="0"/>
              <a:t>and make </a:t>
            </a:r>
            <a:r>
              <a:rPr lang="en-GB" altLang="zh-CN" sz="1200" dirty="0"/>
              <a:t>evaluation and interim conclusion(s) subject to RAN progress and feedback (if any</a:t>
            </a:r>
            <a:r>
              <a:rPr lang="en-GB" altLang="zh-CN" sz="1200" dirty="0" smtClean="0"/>
              <a:t>).</a:t>
            </a:r>
            <a:endParaRPr lang="en-US" altLang="zh-CN" sz="1200" dirty="0" smtClean="0"/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 smtClean="0"/>
              <a:t>Draft LS to other WGs (e.g. RAN2/3, SA3, SA5) for feedback. 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New WID proposal based on agreed conclusion(s</a:t>
            </a:r>
            <a:r>
              <a:rPr lang="en-US" altLang="zh-CN" sz="1200" dirty="0" smtClean="0"/>
              <a:t>) and RAN feedback. 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 smtClean="0"/>
              <a:t>Discussion on how to structure the normative work, e.g. existing or new TS.</a:t>
            </a:r>
            <a:endParaRPr lang="en-US" altLang="zh-CN" sz="1200" dirty="0"/>
          </a:p>
          <a:p>
            <a:pPr lvl="1">
              <a:spcBef>
                <a:spcPts val="0"/>
              </a:spcBef>
              <a:spcAft>
                <a:spcPts val="400"/>
              </a:spcAft>
            </a:pPr>
            <a:endParaRPr lang="en-US" altLang="zh-CN" sz="1200" dirty="0"/>
          </a:p>
        </p:txBody>
      </p:sp>
    </p:spTree>
    <p:extLst>
      <p:ext uri="{BB962C8B-B14F-4D97-AF65-F5344CB8AC3E}">
        <p14:creationId xmlns:p14="http://schemas.microsoft.com/office/powerpoint/2010/main" val="205339326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FS_5G_ProSe status after </a:t>
            </a:r>
            <a:r>
              <a:rPr lang="en-US" altLang="de-DE" sz="2800" b="1" dirty="0" smtClean="0"/>
              <a:t>SA2#140e (</a:t>
            </a:r>
            <a:r>
              <a:rPr lang="en-US" altLang="de-DE" sz="2800" b="1" dirty="0"/>
              <a:t>5</a:t>
            </a:r>
            <a:r>
              <a:rPr lang="en-US" altLang="de-DE" sz="2800" b="1" dirty="0" smtClean="0"/>
              <a:t>/5)</a:t>
            </a:r>
            <a:endParaRPr lang="de-DE" altLang="de-DE" sz="2800" b="1" dirty="0"/>
          </a:p>
        </p:txBody>
      </p:sp>
      <p:graphicFrame>
        <p:nvGraphicFramePr>
          <p:cNvPr id="7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3629256891"/>
              </p:ext>
            </p:extLst>
          </p:nvPr>
        </p:nvGraphicFramePr>
        <p:xfrm>
          <a:off x="179388" y="1290638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FS_5G_ProSe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System enhancement for Proximity based Services in 5GS</a:t>
                      </a:r>
                      <a:r>
                        <a:rPr lang="en-GB" altLang="ko-KR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(FS_5G_ProSe)</a:t>
                      </a:r>
                      <a:endParaRPr lang="de-DE" altLang="zh-CN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65% &gt; 70%</a:t>
                      </a:r>
                      <a:endParaRPr lang="en-US" altLang="zh-CN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Sep, 20 -&gt;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20</a:t>
                      </a:r>
                      <a:endParaRPr lang="en-US" altLang="zh-CN" sz="1400" b="1" i="0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SP-200444</a:t>
                      </a:r>
                      <a:endParaRPr lang="en-US" altLang="zh-CN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307180" y="2314574"/>
            <a:ext cx="8554481" cy="4114327"/>
          </a:xfrm>
        </p:spPr>
        <p:txBody>
          <a:bodyPr>
            <a:normAutofit/>
          </a:bodyPr>
          <a:lstStyle/>
          <a:p>
            <a:pPr marL="0" lvl="1" indent="0">
              <a:spcBef>
                <a:spcPts val="0"/>
              </a:spcBef>
              <a:spcAft>
                <a:spcPts val="300"/>
              </a:spcAft>
              <a:buNone/>
            </a:pPr>
            <a:endParaRPr lang="en-US" sz="1600" b="1" dirty="0">
              <a:ea typeface="+mn-ea"/>
              <a:cs typeface="+mn-cs"/>
            </a:endParaRP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600" b="1" dirty="0" smtClean="0"/>
              <a:t>Overall </a:t>
            </a:r>
            <a:r>
              <a:rPr lang="en-US" altLang="zh-CN" sz="1600" b="1" dirty="0"/>
              <a:t>Plan</a:t>
            </a:r>
            <a:r>
              <a:rPr lang="en-US" altLang="zh-CN" sz="1600" dirty="0" smtClean="0"/>
              <a:t>:</a:t>
            </a:r>
            <a:r>
              <a:rPr lang="en-US" altLang="zh-CN" sz="1200" dirty="0" smtClean="0"/>
              <a:t>	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 smtClean="0"/>
              <a:t>SA2#141e </a:t>
            </a:r>
            <a:r>
              <a:rPr lang="en-US" altLang="zh-CN" sz="1200" dirty="0"/>
              <a:t>(October)/SA2#142e (November): </a:t>
            </a:r>
          </a:p>
          <a:p>
            <a:pPr lvl="2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 smtClean="0"/>
              <a:t>Continue solution evaluation and conclusion for KI#1, #2, #5, #7 and #8.</a:t>
            </a:r>
          </a:p>
          <a:p>
            <a:pPr lvl="2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New WID proposal based on agreed conclusion(s</a:t>
            </a:r>
            <a:r>
              <a:rPr lang="en-US" altLang="zh-CN" sz="1200" dirty="0" smtClean="0"/>
              <a:t>) and RAN feedback. </a:t>
            </a:r>
          </a:p>
          <a:p>
            <a:pPr lvl="2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 smtClean="0"/>
              <a:t>For </a:t>
            </a:r>
            <a:r>
              <a:rPr lang="en-US" altLang="zh-CN" sz="1200" dirty="0"/>
              <a:t>KI#3, KI #4, and make </a:t>
            </a:r>
            <a:r>
              <a:rPr lang="en-GB" altLang="zh-CN" sz="1200" dirty="0"/>
              <a:t>evaluation and interim conclusion(s) subject to RAN progress and feedback (if any</a:t>
            </a:r>
            <a:r>
              <a:rPr lang="en-GB" altLang="zh-CN" sz="1200" dirty="0" smtClean="0"/>
              <a:t>).</a:t>
            </a:r>
            <a:endParaRPr lang="en-US" altLang="zh-CN" sz="1200" dirty="0" smtClean="0"/>
          </a:p>
          <a:p>
            <a:pPr lvl="2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Draft any additional LS to other WGs (e.g. </a:t>
            </a:r>
            <a:r>
              <a:rPr lang="en-US" altLang="zh-CN" sz="1200" dirty="0" smtClean="0"/>
              <a:t>RAN2/3, SA3, SA5) </a:t>
            </a:r>
            <a:r>
              <a:rPr lang="en-US" altLang="zh-CN" sz="1200" dirty="0"/>
              <a:t>for feedback. </a:t>
            </a:r>
            <a:endParaRPr lang="en-US" altLang="zh-CN" sz="1200" dirty="0" smtClean="0"/>
          </a:p>
          <a:p>
            <a:pPr lvl="2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Discussion on how to structure the normative work, e.g. existing or new TS.</a:t>
            </a:r>
          </a:p>
          <a:p>
            <a:pPr lvl="2">
              <a:spcBef>
                <a:spcPts val="0"/>
              </a:spcBef>
              <a:spcAft>
                <a:spcPts val="400"/>
              </a:spcAft>
            </a:pPr>
            <a:endParaRPr lang="en-US" altLang="zh-CN" sz="1200" dirty="0"/>
          </a:p>
          <a:p>
            <a:pPr marL="914400" lvl="2" indent="0">
              <a:spcBef>
                <a:spcPts val="0"/>
              </a:spcBef>
              <a:spcAft>
                <a:spcPts val="400"/>
              </a:spcAft>
              <a:buNone/>
            </a:pPr>
            <a:endParaRPr lang="en-US" altLang="zh-CN" sz="1200" dirty="0"/>
          </a:p>
        </p:txBody>
      </p:sp>
    </p:spTree>
    <p:extLst>
      <p:ext uri="{BB962C8B-B14F-4D97-AF65-F5344CB8AC3E}">
        <p14:creationId xmlns:p14="http://schemas.microsoft.com/office/powerpoint/2010/main" val="360391540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itle 5"/>
          <p:cNvSpPr>
            <a:spLocks noGrp="1"/>
          </p:cNvSpPr>
          <p:nvPr>
            <p:ph type="title"/>
          </p:nvPr>
        </p:nvSpPr>
        <p:spPr>
          <a:xfrm>
            <a:off x="151679" y="228456"/>
            <a:ext cx="7112000" cy="815253"/>
          </a:xfrm>
        </p:spPr>
        <p:txBody>
          <a:bodyPr/>
          <a:lstStyle/>
          <a:p>
            <a:r>
              <a:rPr lang="en-GB" altLang="en-US" b="1" dirty="0"/>
              <a:t>FS_5G_ProSe Status at </a:t>
            </a:r>
            <a:r>
              <a:rPr lang="en-GB" altLang="en-US" b="1" dirty="0" smtClean="0"/>
              <a:t>SA#89e</a:t>
            </a:r>
            <a:endParaRPr lang="de-DE" altLang="de-DE" b="1" dirty="0"/>
          </a:p>
        </p:txBody>
      </p:sp>
      <p:sp>
        <p:nvSpPr>
          <p:cNvPr id="31764" name="Content Placeholder 7"/>
          <p:cNvSpPr>
            <a:spLocks noGrp="1"/>
          </p:cNvSpPr>
          <p:nvPr>
            <p:ph sz="half" idx="1"/>
          </p:nvPr>
        </p:nvSpPr>
        <p:spPr>
          <a:xfrm>
            <a:off x="271598" y="2318498"/>
            <a:ext cx="8464029" cy="4033734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Progress since </a:t>
            </a:r>
            <a:r>
              <a:rPr lang="de-DE" altLang="de-DE" sz="2000" dirty="0" smtClean="0"/>
              <a:t>SA#88-e</a:t>
            </a:r>
            <a:r>
              <a:rPr lang="de-DE" altLang="de-DE" sz="2000" dirty="0"/>
              <a:t>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 smtClean="0"/>
              <a:t>13 </a:t>
            </a:r>
            <a:r>
              <a:rPr lang="en-US" altLang="zh-CN" sz="1200" dirty="0"/>
              <a:t>new </a:t>
            </a:r>
            <a:r>
              <a:rPr lang="en-US" altLang="zh-CN" sz="1200" dirty="0" smtClean="0"/>
              <a:t>solutions added </a:t>
            </a:r>
            <a:r>
              <a:rPr lang="en-US" altLang="zh-CN" sz="1200" dirty="0"/>
              <a:t>and </a:t>
            </a:r>
            <a:r>
              <a:rPr lang="en-US" altLang="zh-CN" sz="1200" dirty="0" smtClean="0"/>
              <a:t>33 </a:t>
            </a:r>
            <a:r>
              <a:rPr lang="en-US" altLang="zh-CN" sz="1200" dirty="0"/>
              <a:t>solutions update agreed for inclusion in TR 23.752, there are now </a:t>
            </a:r>
            <a:r>
              <a:rPr lang="en-US" altLang="zh-CN" sz="1200" dirty="0" smtClean="0"/>
              <a:t>51 </a:t>
            </a:r>
            <a:r>
              <a:rPr lang="en-US" altLang="zh-CN" sz="1200" dirty="0"/>
              <a:t>solutions in TR 23.752 on all the 7 prioritized key issues.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200" dirty="0" smtClean="0"/>
              <a:t>Interim conclusions are made for </a:t>
            </a:r>
            <a:r>
              <a:rPr lang="en-US" altLang="zh-CN" sz="1200" dirty="0" smtClean="0"/>
              <a:t>KI#1 </a:t>
            </a:r>
            <a:r>
              <a:rPr lang="en-US" altLang="zh-CN" sz="1200" dirty="0"/>
              <a:t>(Direct Discovery), #2 (Direct Communication), #5 (Path </a:t>
            </a:r>
            <a:r>
              <a:rPr lang="en-US" altLang="zh-CN" sz="1200" dirty="0" smtClean="0"/>
              <a:t>Selection) and </a:t>
            </a:r>
            <a:r>
              <a:rPr lang="en-US" altLang="zh-CN" sz="1200" dirty="0"/>
              <a:t>#8 (Service Authorization</a:t>
            </a:r>
            <a:r>
              <a:rPr lang="en-US" altLang="zh-CN" sz="1200" dirty="0" smtClean="0"/>
              <a:t>).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LS out are sent to SA3 and RAN WGs to request feedback and inform SA2 progress</a:t>
            </a:r>
            <a:r>
              <a:rPr lang="en-US" altLang="zh-CN" sz="1200" dirty="0" smtClean="0"/>
              <a:t>.</a:t>
            </a:r>
            <a:endParaRPr lang="en-US" altLang="ko-KR" sz="1200" dirty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RAN impacts or dependencies: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200" dirty="0"/>
              <a:t>Solutions for KI#1, </a:t>
            </a:r>
            <a:r>
              <a:rPr lang="en-US" altLang="zh-CN" sz="1200" dirty="0"/>
              <a:t>#</a:t>
            </a:r>
            <a:r>
              <a:rPr lang="en-US" sz="1200" dirty="0"/>
              <a:t>2, </a:t>
            </a:r>
            <a:r>
              <a:rPr lang="en-US" altLang="zh-CN" sz="1200" dirty="0"/>
              <a:t>#</a:t>
            </a:r>
            <a:r>
              <a:rPr lang="en-US" sz="1200" dirty="0" smtClean="0"/>
              <a:t>5, #7 </a:t>
            </a:r>
            <a:r>
              <a:rPr lang="en-US" sz="1200" dirty="0"/>
              <a:t>and </a:t>
            </a:r>
            <a:r>
              <a:rPr lang="en-US" altLang="zh-CN" sz="1200" dirty="0"/>
              <a:t>#</a:t>
            </a:r>
            <a:r>
              <a:rPr lang="en-US" sz="1200" dirty="0"/>
              <a:t>8 has minimal RAN impact. 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Solutions for KI#3 (UE-to-Network Relay) and  #4 (UE-to-UE Relay) have dependencies on RAN and </a:t>
            </a:r>
            <a:r>
              <a:rPr lang="en-US" altLang="zh-CN" sz="1200" dirty="0" smtClean="0"/>
              <a:t>SA3. Cooperation with RAN SI “NR </a:t>
            </a:r>
            <a:r>
              <a:rPr lang="en-US" altLang="zh-CN" sz="1200" dirty="0" err="1" smtClean="0"/>
              <a:t>sidelink</a:t>
            </a:r>
            <a:r>
              <a:rPr lang="en-US" altLang="zh-CN" sz="1200" dirty="0" smtClean="0"/>
              <a:t> relay” is needed.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 smtClean="0"/>
              <a:t>Solutions for KI#7 (PC5 charging) have dependencies on SA5.</a:t>
            </a:r>
            <a:endParaRPr lang="en-US" altLang="zh-CN" sz="1200" dirty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Next steps: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Continue solution evaluation and conclusion. Communicate with RAN </a:t>
            </a:r>
            <a:r>
              <a:rPr lang="en-US" altLang="zh-CN" sz="1200" dirty="0" smtClean="0"/>
              <a:t>WGs/SA3/SA5 to make final conclusions.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New WID proposal based on agreed conclusion(s). 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de-DE" sz="1200" b="1" dirty="0" smtClean="0"/>
              <a:t>Target Completion</a:t>
            </a:r>
            <a:r>
              <a:rPr lang="de-DE" sz="1200" dirty="0" smtClean="0"/>
              <a:t>: KI#3 and KI#4 </a:t>
            </a:r>
            <a:r>
              <a:rPr lang="de-DE" sz="1200" dirty="0"/>
              <a:t>may not conclude by </a:t>
            </a:r>
            <a:r>
              <a:rPr lang="de-DE" sz="1200" dirty="0" smtClean="0"/>
              <a:t>Dec, </a:t>
            </a:r>
            <a:r>
              <a:rPr lang="de-DE" sz="1200" dirty="0"/>
              <a:t>20 due to RAN dependency. 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endParaRPr lang="de-DE" dirty="0"/>
          </a:p>
          <a:p>
            <a:pPr marL="457200" lvl="1" indent="0">
              <a:spcBef>
                <a:spcPts val="0"/>
              </a:spcBef>
              <a:spcAft>
                <a:spcPts val="400"/>
              </a:spcAft>
              <a:buNone/>
            </a:pPr>
            <a:endParaRPr lang="de-DE" altLang="de-DE" sz="1600" dirty="0"/>
          </a:p>
        </p:txBody>
      </p:sp>
      <p:graphicFrame>
        <p:nvGraphicFramePr>
          <p:cNvPr id="5" name="Content Placeholder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65068221"/>
              </p:ext>
            </p:extLst>
          </p:nvPr>
        </p:nvGraphicFramePr>
        <p:xfrm>
          <a:off x="271598" y="1376362"/>
          <a:ext cx="8634196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916401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083448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44814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68078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altLang="ko-KR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FS_5G_ProSe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System enhancement for Proximity based Services in 5GS</a:t>
                      </a:r>
                      <a:r>
                        <a:rPr lang="en-GB" altLang="ko-KR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(FS_5G_ProSe)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65% &gt; 70%</a:t>
                      </a:r>
                      <a:endParaRPr lang="en-US" altLang="zh-CN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Sep, 20 -&gt;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20</a:t>
                      </a:r>
                      <a:endParaRPr lang="en-US" altLang="zh-CN" sz="1400" b="1" i="0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SP-200444</a:t>
                      </a:r>
                      <a:endParaRPr lang="en-US" altLang="zh-CN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6431480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FS_5G_ProSe status after </a:t>
            </a:r>
            <a:r>
              <a:rPr lang="en-US" altLang="de-DE" sz="2800" b="1" dirty="0" smtClean="0"/>
              <a:t>SA2#141e </a:t>
            </a:r>
            <a:r>
              <a:rPr lang="en-US" altLang="de-DE" sz="2800" b="1" dirty="0"/>
              <a:t>(</a:t>
            </a:r>
            <a:r>
              <a:rPr lang="en-US" altLang="de-DE" sz="2800" b="1" dirty="0" smtClean="0"/>
              <a:t>1/5)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115286486"/>
              </p:ext>
            </p:extLst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FS_5G_ProSe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System enhancement for Proximity based Services in 5GS</a:t>
                      </a:r>
                      <a:r>
                        <a:rPr lang="en-GB" altLang="ko-KR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(FS_5G_ProSe)</a:t>
                      </a:r>
                      <a:endParaRPr lang="de-DE" altLang="zh-CN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70% </a:t>
                      </a: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&gt; </a:t>
                      </a: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85%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</a:t>
                      </a:r>
                      <a:r>
                        <a:rPr kumimoji="0" lang="en-US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20</a:t>
                      </a:r>
                      <a:endParaRPr lang="en-US" altLang="zh-CN" sz="1400" b="1" i="0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SP-200444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462306"/>
            <a:ext cx="8554481" cy="3885739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General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de-DE" altLang="de-DE" sz="1200" dirty="0"/>
              <a:t>FS_5G_ProSe TR 23.752 </a:t>
            </a:r>
            <a:r>
              <a:rPr lang="de-DE" altLang="de-DE" sz="1200" dirty="0" smtClean="0"/>
              <a:t>v0.6.0 </a:t>
            </a:r>
            <a:r>
              <a:rPr lang="de-DE" altLang="de-DE" sz="1200" dirty="0"/>
              <a:t>is available </a:t>
            </a:r>
            <a:r>
              <a:rPr lang="de-DE" altLang="de-DE" sz="1200" dirty="0">
                <a:hlinkClick r:id="rId3"/>
              </a:rPr>
              <a:t>here</a:t>
            </a:r>
            <a:r>
              <a:rPr lang="de-DE" altLang="de-DE" sz="1200" dirty="0"/>
              <a:t>. 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 smtClean="0"/>
              <a:t>27 </a:t>
            </a:r>
            <a:r>
              <a:rPr lang="en-US" altLang="zh-CN" sz="1200" dirty="0"/>
              <a:t>solutions update agreed for inclusion in TR </a:t>
            </a:r>
            <a:r>
              <a:rPr lang="en-US" altLang="zh-CN" sz="1200" dirty="0" smtClean="0"/>
              <a:t>23.752.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 smtClean="0"/>
              <a:t>Interim conclusions or conclusions are agreed/updated for KI#1, #2, #3 and #8 at SA2#141e.</a:t>
            </a:r>
            <a:endParaRPr lang="en-US" altLang="zh-CN" sz="1200" dirty="0"/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 smtClean="0"/>
              <a:t>LS out sent to RAN2 and SA3 to inform SA2 progress on UE-NW Relay and UE-UE Relay.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 smtClean="0"/>
              <a:t>LS out sent to SA5 to request feedback on PC5 charging issues.</a:t>
            </a:r>
            <a:endParaRPr lang="en-US" altLang="zh-CN" sz="12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Key Issue 1 (Direct Discovery):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 smtClean="0"/>
              <a:t>1 solution update and 3 conclusion update are </a:t>
            </a:r>
            <a:r>
              <a:rPr lang="en-US" altLang="zh-CN" sz="1200" dirty="0"/>
              <a:t>agreed for inclusion in the </a:t>
            </a:r>
            <a:r>
              <a:rPr lang="en-US" altLang="zh-CN" sz="1200" dirty="0" smtClean="0"/>
              <a:t>TR.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GB" altLang="zh-CN" sz="1200" dirty="0" smtClean="0"/>
              <a:t>UP vs. CP based DDNMF solutions are further discussed and are for indicative </a:t>
            </a:r>
            <a:r>
              <a:rPr lang="en-GB" altLang="zh-CN" sz="1200" dirty="0" err="1" smtClean="0"/>
              <a:t>SoH</a:t>
            </a:r>
            <a:r>
              <a:rPr lang="en-GB" altLang="zh-CN" sz="1200" dirty="0" smtClean="0"/>
              <a:t>, no conclusion can be made and needs to be discussed next meeting.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b="1" dirty="0" smtClean="0"/>
              <a:t>Next </a:t>
            </a:r>
            <a:r>
              <a:rPr lang="en-US" altLang="zh-CN" sz="1200" b="1" dirty="0"/>
              <a:t>Steps: </a:t>
            </a:r>
            <a:r>
              <a:rPr lang="en-US" altLang="zh-CN" sz="1200" dirty="0" smtClean="0"/>
              <a:t>Continue solution </a:t>
            </a:r>
            <a:r>
              <a:rPr lang="en-US" altLang="zh-CN" sz="1200" dirty="0"/>
              <a:t>evaluation and </a:t>
            </a:r>
            <a:r>
              <a:rPr lang="en-US" altLang="zh-CN" sz="1200" dirty="0" smtClean="0"/>
              <a:t>conclusion.</a:t>
            </a:r>
            <a:endParaRPr lang="en-US" altLang="zh-CN" sz="12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Key Issue 2 (Direct Communication)</a:t>
            </a:r>
            <a:r>
              <a:rPr lang="de-DE" alt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 smtClean="0"/>
              <a:t>One conclusion update was </a:t>
            </a:r>
            <a:r>
              <a:rPr lang="en-US" altLang="zh-CN" sz="1200" dirty="0"/>
              <a:t>agreed for inclusion in the </a:t>
            </a:r>
            <a:r>
              <a:rPr lang="en-US" altLang="zh-CN" sz="1200" dirty="0" smtClean="0"/>
              <a:t>TR.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b="1" dirty="0" smtClean="0"/>
              <a:t>Next </a:t>
            </a:r>
            <a:r>
              <a:rPr lang="en-US" altLang="zh-CN" sz="1200" b="1" dirty="0"/>
              <a:t>Steps: </a:t>
            </a:r>
            <a:r>
              <a:rPr lang="en-US" altLang="zh-CN" sz="1200" dirty="0" smtClean="0"/>
              <a:t>Conclusion refinement if needed.</a:t>
            </a:r>
            <a:endParaRPr lang="en-US" altLang="zh-CN" sz="12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200" dirty="0"/>
          </a:p>
        </p:txBody>
      </p:sp>
    </p:spTree>
    <p:extLst>
      <p:ext uri="{BB962C8B-B14F-4D97-AF65-F5344CB8AC3E}">
        <p14:creationId xmlns:p14="http://schemas.microsoft.com/office/powerpoint/2010/main" val="366754843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FS_5G_ProSe status after </a:t>
            </a:r>
            <a:r>
              <a:rPr lang="en-US" altLang="de-DE" sz="2800" b="1" dirty="0" smtClean="0"/>
              <a:t>SA2#141e </a:t>
            </a:r>
            <a:r>
              <a:rPr lang="en-US" altLang="de-DE" sz="2800" b="1" dirty="0"/>
              <a:t>(</a:t>
            </a:r>
            <a:r>
              <a:rPr lang="en-US" altLang="de-DE" sz="2800" b="1" dirty="0" smtClean="0"/>
              <a:t>2/5)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1730644287"/>
              </p:ext>
            </p:extLst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FS_5G_ProSe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System enhancement for Proximity based Services in 5GS</a:t>
                      </a:r>
                      <a:r>
                        <a:rPr lang="en-GB" altLang="ko-KR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(FS_5G_ProSe)</a:t>
                      </a:r>
                      <a:endParaRPr lang="de-DE" altLang="zh-CN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70% &gt; 85%</a:t>
                      </a:r>
                      <a:endParaRPr lang="en-US" altLang="zh-CN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20</a:t>
                      </a:r>
                      <a:endParaRPr lang="en-US" altLang="zh-CN" sz="1400" b="1" i="0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SP-200444</a:t>
                      </a:r>
                      <a:endParaRPr lang="en-US" altLang="zh-CN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462306"/>
            <a:ext cx="8554481" cy="3885739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Key Issue 3 (UE-to-Network Relay):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 smtClean="0"/>
              <a:t>21 solutions updates were </a:t>
            </a:r>
            <a:r>
              <a:rPr lang="en-US" altLang="zh-CN" sz="1200" dirty="0"/>
              <a:t>agreed for inclusion in the </a:t>
            </a:r>
            <a:r>
              <a:rPr lang="en-US" altLang="zh-CN" sz="1200" dirty="0" smtClean="0"/>
              <a:t>TR. 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 smtClean="0"/>
              <a:t>Interim conclusions are made for both Layer-3 and Layer-2 UE-NW Relay. Final conclusions to be made with cooperation with RAN2 and SA3.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 smtClean="0"/>
              <a:t>LS out to RAN2 and SA3 to inform SA2 progress. 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b="1" dirty="0" smtClean="0"/>
              <a:t>Next </a:t>
            </a:r>
            <a:r>
              <a:rPr lang="en-US" altLang="zh-CN" sz="1200" b="1" dirty="0"/>
              <a:t>Steps</a:t>
            </a:r>
            <a:r>
              <a:rPr lang="de-DE" altLang="zh-CN" sz="1200" b="1" dirty="0"/>
              <a:t>: </a:t>
            </a:r>
            <a:r>
              <a:rPr lang="en-US" altLang="zh-CN" sz="1200" dirty="0"/>
              <a:t>Complete and consolidate the </a:t>
            </a:r>
            <a:r>
              <a:rPr lang="en-US" altLang="zh-CN" sz="1200" dirty="0" smtClean="0"/>
              <a:t>solutions, continue </a:t>
            </a:r>
            <a:r>
              <a:rPr lang="en-US" altLang="zh-CN" sz="1200" dirty="0"/>
              <a:t>solution evaluation and </a:t>
            </a:r>
            <a:r>
              <a:rPr lang="en-US" altLang="zh-CN" sz="1200" dirty="0" smtClean="0"/>
              <a:t>(interim) conclusions.</a:t>
            </a:r>
            <a:endParaRPr lang="en-US" altLang="zh-CN" sz="12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 smtClean="0"/>
              <a:t>Key </a:t>
            </a:r>
            <a:r>
              <a:rPr lang="de-DE" altLang="de-DE" sz="1600" b="1" dirty="0"/>
              <a:t>Issue 4 (UE-to-UE Relay):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 smtClean="0"/>
              <a:t>3 </a:t>
            </a:r>
            <a:r>
              <a:rPr lang="en-US" altLang="zh-CN" sz="1200" dirty="0"/>
              <a:t>solutions updates were agreed for inclusion in the </a:t>
            </a:r>
            <a:r>
              <a:rPr lang="en-US" altLang="zh-CN" sz="1200" dirty="0" smtClean="0"/>
              <a:t>TR.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 smtClean="0"/>
              <a:t>No conclusions are made for UE-UE Relay.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b="1" dirty="0" smtClean="0"/>
              <a:t>Next </a:t>
            </a:r>
            <a:r>
              <a:rPr lang="en-US" altLang="zh-CN" sz="1200" b="1" dirty="0"/>
              <a:t>Steps</a:t>
            </a:r>
            <a:r>
              <a:rPr lang="de-DE" altLang="zh-CN" sz="1200" b="1" dirty="0"/>
              <a:t>: </a:t>
            </a:r>
            <a:r>
              <a:rPr lang="en-US" altLang="zh-CN" sz="1200" dirty="0"/>
              <a:t>Complete and consolidate the </a:t>
            </a:r>
            <a:r>
              <a:rPr lang="en-US" altLang="zh-CN" sz="1200" dirty="0" smtClean="0"/>
              <a:t>solutions, continue </a:t>
            </a:r>
            <a:r>
              <a:rPr lang="en-US" altLang="zh-CN" sz="1200" dirty="0"/>
              <a:t>solution evaluation and (interim) </a:t>
            </a:r>
            <a:r>
              <a:rPr lang="en-US" altLang="zh-CN" sz="1200" dirty="0" smtClean="0"/>
              <a:t>conclusions</a:t>
            </a:r>
            <a:r>
              <a:rPr lang="en-GB" altLang="zh-CN" sz="1200" dirty="0" smtClean="0"/>
              <a:t>.</a:t>
            </a:r>
            <a:endParaRPr lang="en-US" altLang="zh-CN" sz="1200" dirty="0"/>
          </a:p>
        </p:txBody>
      </p:sp>
    </p:spTree>
    <p:extLst>
      <p:ext uri="{BB962C8B-B14F-4D97-AF65-F5344CB8AC3E}">
        <p14:creationId xmlns:p14="http://schemas.microsoft.com/office/powerpoint/2010/main" val="258186891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FS_5G_ProSe status after </a:t>
            </a:r>
            <a:r>
              <a:rPr lang="en-US" altLang="de-DE" sz="2800" b="1" dirty="0" smtClean="0"/>
              <a:t>SA2#141e </a:t>
            </a:r>
            <a:r>
              <a:rPr lang="en-US" altLang="de-DE" sz="2800" b="1" dirty="0"/>
              <a:t>(</a:t>
            </a:r>
            <a:r>
              <a:rPr lang="en-US" altLang="de-DE" sz="2800" b="1" dirty="0" smtClean="0"/>
              <a:t>3/5)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1408196926"/>
              </p:ext>
            </p:extLst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FS_5G_ProSe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System enhancement for Proximity based Services in 5GS</a:t>
                      </a:r>
                      <a:r>
                        <a:rPr lang="en-GB" altLang="ko-KR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(FS_5G_ProSe)</a:t>
                      </a:r>
                      <a:endParaRPr lang="de-DE" altLang="zh-CN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70% &gt; 85%</a:t>
                      </a:r>
                      <a:endParaRPr lang="en-US" altLang="zh-CN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20</a:t>
                      </a:r>
                      <a:endParaRPr lang="en-US" altLang="zh-CN" sz="1400" b="1" i="0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SP-200444</a:t>
                      </a:r>
                      <a:endParaRPr lang="en-US" altLang="zh-CN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462306"/>
            <a:ext cx="8554481" cy="3885739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Key Issue 5 (Path Selection)</a:t>
            </a:r>
            <a:r>
              <a:rPr lang="de-DE" alt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 smtClean="0"/>
              <a:t>1 solution </a:t>
            </a:r>
            <a:r>
              <a:rPr lang="en-US" altLang="zh-CN" sz="1200" dirty="0"/>
              <a:t>update </a:t>
            </a:r>
            <a:r>
              <a:rPr lang="en-US" altLang="zh-CN" sz="1200" dirty="0" smtClean="0"/>
              <a:t>was </a:t>
            </a:r>
            <a:r>
              <a:rPr lang="en-US" altLang="zh-CN" sz="1200" dirty="0"/>
              <a:t>agreed for inclusion in the TR. </a:t>
            </a:r>
            <a:endParaRPr lang="en-US" altLang="zh-CN" sz="1200" dirty="0" smtClean="0"/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 smtClean="0"/>
              <a:t>Policy update based on </a:t>
            </a:r>
            <a:r>
              <a:rPr lang="en-GB" altLang="zh-CN" sz="1200" dirty="0" smtClean="0"/>
              <a:t>QNC</a:t>
            </a:r>
            <a:r>
              <a:rPr lang="en-GB" altLang="zh-CN" sz="1200" dirty="0"/>
              <a:t>, NWDAF, AF </a:t>
            </a:r>
            <a:r>
              <a:rPr lang="en-GB" altLang="zh-CN" sz="1200" dirty="0" smtClean="0"/>
              <a:t>information are further discussed and for</a:t>
            </a:r>
            <a:r>
              <a:rPr lang="en-GB" altLang="zh-CN" sz="1200" dirty="0"/>
              <a:t> indicative </a:t>
            </a:r>
            <a:r>
              <a:rPr lang="en-GB" altLang="zh-CN" sz="1200" dirty="0" err="1" smtClean="0"/>
              <a:t>SoH</a:t>
            </a:r>
            <a:r>
              <a:rPr lang="en-GB" altLang="zh-CN" sz="1200" dirty="0" smtClean="0"/>
              <a:t>, </a:t>
            </a:r>
            <a:r>
              <a:rPr lang="en-GB" altLang="zh-CN" sz="1200" dirty="0"/>
              <a:t>no conclusion can be made and needs to be discussed next </a:t>
            </a:r>
            <a:r>
              <a:rPr lang="en-GB" altLang="zh-CN" sz="1200" dirty="0" smtClean="0"/>
              <a:t>meeting</a:t>
            </a:r>
            <a:r>
              <a:rPr lang="en-US" altLang="zh-CN" sz="1200" dirty="0" smtClean="0"/>
              <a:t>.</a:t>
            </a:r>
            <a:endParaRPr lang="en-US" altLang="zh-CN" sz="1200" dirty="0"/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b="1" dirty="0"/>
              <a:t>Next Steps</a:t>
            </a:r>
            <a:r>
              <a:rPr lang="en-US" altLang="zh-CN" sz="1200" dirty="0"/>
              <a:t>: </a:t>
            </a:r>
            <a:r>
              <a:rPr lang="en-US" altLang="zh-CN" sz="1200" dirty="0" smtClean="0"/>
              <a:t>Continue </a:t>
            </a:r>
            <a:r>
              <a:rPr lang="en-US" altLang="zh-CN" sz="1200" dirty="0"/>
              <a:t>solution evaluation and </a:t>
            </a:r>
            <a:r>
              <a:rPr lang="en-US" altLang="zh-CN" sz="1200" dirty="0" smtClean="0"/>
              <a:t>conclusions</a:t>
            </a:r>
            <a:r>
              <a:rPr lang="en-GB" altLang="zh-CN" sz="1200" dirty="0" smtClean="0"/>
              <a:t>. </a:t>
            </a:r>
            <a:endParaRPr lang="en-US" altLang="zh-CN" sz="12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 smtClean="0"/>
              <a:t>Key Issue 7 (Charging)</a:t>
            </a:r>
            <a:r>
              <a:rPr lang="de-DE" altLang="de-DE" sz="1600" dirty="0" smtClean="0"/>
              <a:t>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 smtClean="0"/>
              <a:t>PC5 usage information reporting configuration and PC5 usage information reporting are further discussed and for indicative </a:t>
            </a:r>
            <a:r>
              <a:rPr lang="en-US" altLang="zh-CN" sz="1200" dirty="0" err="1" smtClean="0"/>
              <a:t>SoH</a:t>
            </a:r>
            <a:r>
              <a:rPr lang="en-US" altLang="zh-CN" sz="1200" dirty="0" smtClean="0"/>
              <a:t>, way forward is agreed to ask SA5 guidance before making conclusions.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 smtClean="0"/>
              <a:t>LS out to SA5 to seek guidance on the above issues.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b="1" dirty="0" smtClean="0"/>
              <a:t>Next </a:t>
            </a:r>
            <a:r>
              <a:rPr lang="en-US" altLang="zh-CN" sz="1200" b="1" dirty="0"/>
              <a:t>Steps: </a:t>
            </a:r>
            <a:r>
              <a:rPr lang="en-US" altLang="zh-CN" sz="1200" dirty="0" smtClean="0"/>
              <a:t>Conclude the KI based on SA5 feedback.</a:t>
            </a:r>
            <a:endParaRPr lang="en-US" altLang="zh-CN" sz="12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Key Issue 8 (Service Authorization)</a:t>
            </a:r>
            <a:r>
              <a:rPr lang="de-DE" alt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2</a:t>
            </a:r>
            <a:r>
              <a:rPr lang="en-US" altLang="zh-CN" sz="1200" dirty="0" smtClean="0"/>
              <a:t> solutions update and were </a:t>
            </a:r>
            <a:r>
              <a:rPr lang="en-US" altLang="zh-CN" sz="1200" dirty="0"/>
              <a:t>agreed for inclusion in the TR. </a:t>
            </a:r>
            <a:endParaRPr lang="en-US" altLang="zh-CN" sz="1200" dirty="0" smtClean="0"/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 smtClean="0"/>
              <a:t>Interim conclusions are made on UE-NW Relay and UE-UE Relay, and needs to be updated based on conclusions of KI#3 and KI#4.</a:t>
            </a:r>
            <a:endParaRPr lang="en-US" altLang="zh-CN" sz="1200" dirty="0"/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b="1" dirty="0"/>
              <a:t>Next Steps: </a:t>
            </a:r>
            <a:r>
              <a:rPr lang="en-US" altLang="zh-CN" sz="1200" dirty="0" smtClean="0"/>
              <a:t>Update the conclusions based on other KI conclusion.</a:t>
            </a:r>
            <a:endParaRPr lang="en-US" altLang="zh-CN" sz="12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200" dirty="0"/>
          </a:p>
        </p:txBody>
      </p:sp>
    </p:spTree>
    <p:extLst>
      <p:ext uri="{BB962C8B-B14F-4D97-AF65-F5344CB8AC3E}">
        <p14:creationId xmlns:p14="http://schemas.microsoft.com/office/powerpoint/2010/main" val="2366074966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FS_5G_ProSe status after </a:t>
            </a:r>
            <a:r>
              <a:rPr lang="en-US" altLang="de-DE" sz="2800" b="1" dirty="0" smtClean="0"/>
              <a:t>SA2#141e </a:t>
            </a:r>
            <a:r>
              <a:rPr lang="en-US" altLang="de-DE" sz="2800" b="1" dirty="0"/>
              <a:t>(</a:t>
            </a:r>
            <a:r>
              <a:rPr lang="en-US" altLang="de-DE" sz="2800" b="1" dirty="0" smtClean="0"/>
              <a:t>4/5)</a:t>
            </a:r>
            <a:endParaRPr lang="de-DE" altLang="de-DE" sz="2800" b="1" dirty="0"/>
          </a:p>
        </p:txBody>
      </p:sp>
      <p:graphicFrame>
        <p:nvGraphicFramePr>
          <p:cNvPr id="7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2318283590"/>
              </p:ext>
            </p:extLst>
          </p:nvPr>
        </p:nvGraphicFramePr>
        <p:xfrm>
          <a:off x="179388" y="1290638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FS_5G_ProSe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System enhancement for Proximity based Services in 5GS</a:t>
                      </a:r>
                      <a:r>
                        <a:rPr lang="en-GB" altLang="ko-KR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(FS_5G_ProSe)</a:t>
                      </a:r>
                      <a:endParaRPr lang="de-DE" altLang="zh-CN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70% &gt; 85%</a:t>
                      </a:r>
                      <a:endParaRPr lang="en-US" altLang="zh-CN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20</a:t>
                      </a:r>
                      <a:endParaRPr lang="en-US" altLang="zh-CN" sz="1400" b="1" i="0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SP-200444</a:t>
                      </a:r>
                      <a:endParaRPr lang="en-US" altLang="zh-CN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307180" y="2266950"/>
            <a:ext cx="8554481" cy="4161952"/>
          </a:xfrm>
        </p:spPr>
        <p:txBody>
          <a:bodyPr>
            <a:normAutofit lnSpcReduction="10000"/>
          </a:bodyPr>
          <a:lstStyle/>
          <a:p>
            <a:pPr marL="0" lvl="1" indent="0">
              <a:spcBef>
                <a:spcPts val="0"/>
              </a:spcBef>
              <a:spcAft>
                <a:spcPts val="300"/>
              </a:spcAft>
              <a:buNone/>
            </a:pPr>
            <a:endParaRPr lang="en-US" sz="1600" b="1" dirty="0">
              <a:ea typeface="+mn-ea"/>
              <a:cs typeface="+mn-cs"/>
            </a:endParaRPr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en-US" sz="1600" b="1" dirty="0" smtClean="0">
                <a:ea typeface="+mn-ea"/>
                <a:cs typeface="+mn-cs"/>
              </a:rPr>
              <a:t>Other WG </a:t>
            </a:r>
            <a:r>
              <a:rPr lang="en-US" sz="1600" b="1" dirty="0">
                <a:ea typeface="+mn-ea"/>
                <a:cs typeface="+mn-cs"/>
              </a:rPr>
              <a:t>impacts and dependencies</a:t>
            </a:r>
            <a:r>
              <a:rPr lang="en-US" sz="1600" dirty="0">
                <a:ea typeface="+mn-ea"/>
                <a:cs typeface="+mn-cs"/>
              </a:rPr>
              <a:t>:</a:t>
            </a:r>
            <a:endParaRPr lang="de-DE" sz="160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 smtClean="0"/>
              <a:t>Conclusions </a:t>
            </a:r>
            <a:r>
              <a:rPr lang="en-US" altLang="zh-CN" sz="1200" dirty="0"/>
              <a:t>for KI#3 (UE-to-Network Relay) </a:t>
            </a:r>
            <a:r>
              <a:rPr lang="en-US" altLang="zh-CN" sz="1200" dirty="0" smtClean="0"/>
              <a:t>and </a:t>
            </a:r>
            <a:r>
              <a:rPr lang="en-US" altLang="zh-CN" sz="1200" dirty="0"/>
              <a:t>#4 (UE-to-UE Relay) have dependencies on </a:t>
            </a:r>
            <a:r>
              <a:rPr lang="en-US" altLang="zh-CN" sz="1200" dirty="0" smtClean="0"/>
              <a:t>RAN2 and SA3. </a:t>
            </a:r>
            <a:r>
              <a:rPr lang="en-US" altLang="zh-CN" sz="1200" dirty="0"/>
              <a:t>Cooperation with </a:t>
            </a:r>
            <a:r>
              <a:rPr lang="en-US" altLang="zh-CN" sz="1200" dirty="0" smtClean="0"/>
              <a:t>RAN2 and SA3 </a:t>
            </a:r>
            <a:r>
              <a:rPr lang="en-US" altLang="zh-CN" sz="1200" dirty="0"/>
              <a:t>is needed.</a:t>
            </a:r>
            <a:endParaRPr lang="en-US" altLang="zh-CN" sz="1200" dirty="0" smtClean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de-DE" sz="1200" dirty="0" smtClean="0"/>
              <a:t>Conclusion for KI#7 have dependencies on SA5.</a:t>
            </a:r>
            <a:r>
              <a:rPr lang="en-US" altLang="zh-CN" sz="1200" dirty="0"/>
              <a:t> Cooperation with </a:t>
            </a:r>
            <a:r>
              <a:rPr lang="en-US" altLang="zh-CN" sz="1200" dirty="0" smtClean="0"/>
              <a:t>SA5 is </a:t>
            </a:r>
            <a:r>
              <a:rPr lang="en-US" altLang="zh-CN" sz="1200" dirty="0"/>
              <a:t>needed.</a:t>
            </a:r>
            <a:endParaRPr lang="de-DE" sz="1200" dirty="0" smtClean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600" b="1" dirty="0" smtClean="0"/>
              <a:t>Contentious </a:t>
            </a:r>
            <a:r>
              <a:rPr lang="de-DE" sz="1600" b="1" dirty="0"/>
              <a:t>Issue</a:t>
            </a:r>
            <a:r>
              <a:rPr 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 smtClean="0"/>
              <a:t>Final conclusion on UE-to-Network </a:t>
            </a:r>
            <a:r>
              <a:rPr lang="en-US" altLang="zh-CN" sz="1200" dirty="0"/>
              <a:t>Relay and UE-to-UE Relay regarding Layer-2 </a:t>
            </a:r>
            <a:r>
              <a:rPr lang="en-US" altLang="zh-CN" sz="1200" dirty="0" smtClean="0"/>
              <a:t>and/or </a:t>
            </a:r>
            <a:r>
              <a:rPr lang="en-US" altLang="zh-CN" sz="1200" dirty="0"/>
              <a:t>Layer-3 Relay </a:t>
            </a:r>
            <a:r>
              <a:rPr lang="en-US" altLang="zh-CN" sz="1200" dirty="0" smtClean="0"/>
              <a:t>need to be made with cooperation with RAN2 and SA3</a:t>
            </a:r>
            <a:r>
              <a:rPr lang="de-DE" sz="1200" dirty="0" smtClean="0"/>
              <a:t>.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600" b="1" dirty="0" smtClean="0"/>
              <a:t>Focus for the Next Meeting (SA2#142e)</a:t>
            </a:r>
            <a:r>
              <a:rPr lang="de-DE" sz="1600" dirty="0" smtClean="0"/>
              <a:t>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No new </a:t>
            </a:r>
            <a:r>
              <a:rPr lang="en-US" altLang="zh-CN" sz="1200" dirty="0" smtClean="0"/>
              <a:t>solution. </a:t>
            </a:r>
            <a:r>
              <a:rPr lang="en-US" altLang="zh-CN" sz="1200" dirty="0"/>
              <a:t>Focus on solution evaluations/interim conclusions. </a:t>
            </a:r>
            <a:endParaRPr lang="en-US" altLang="zh-CN" sz="1200" dirty="0" smtClean="0"/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 smtClean="0"/>
              <a:t>For KI#1, make conclusion on </a:t>
            </a:r>
            <a:r>
              <a:rPr lang="en-GB" altLang="zh-CN" sz="1200" dirty="0" smtClean="0"/>
              <a:t>UP </a:t>
            </a:r>
            <a:r>
              <a:rPr lang="en-GB" altLang="zh-CN" sz="1200" dirty="0"/>
              <a:t>vs. CP based DDNMF </a:t>
            </a:r>
            <a:r>
              <a:rPr lang="en-GB" altLang="zh-CN" sz="1200" dirty="0" smtClean="0"/>
              <a:t>solutions.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GB" altLang="zh-CN" sz="1200" dirty="0" smtClean="0"/>
              <a:t>For KI#5, make conclusion on </a:t>
            </a:r>
            <a:r>
              <a:rPr lang="en-US" altLang="zh-CN" sz="1200" dirty="0"/>
              <a:t>Policy update based on </a:t>
            </a:r>
            <a:r>
              <a:rPr lang="en-GB" altLang="zh-CN" sz="1200" dirty="0"/>
              <a:t>QNC, NWDAF, AF </a:t>
            </a:r>
            <a:r>
              <a:rPr lang="en-GB" altLang="zh-CN" sz="1200" dirty="0" smtClean="0"/>
              <a:t>information.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 smtClean="0"/>
              <a:t>For KI#7, make conclusion </a:t>
            </a:r>
            <a:r>
              <a:rPr lang="en-US" altLang="zh-CN" sz="1200" dirty="0"/>
              <a:t>on PC5 usage information reporting configuration and PC5 usage information reporting </a:t>
            </a:r>
            <a:r>
              <a:rPr lang="en-US" altLang="zh-CN" sz="1200" dirty="0" smtClean="0"/>
              <a:t>if get feedback from SA5.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de-DE" altLang="zh-CN" sz="1200" dirty="0" smtClean="0"/>
              <a:t>For KI#3 and #4, </a:t>
            </a:r>
            <a:r>
              <a:rPr lang="en-US" altLang="zh-CN" sz="1200" dirty="0" smtClean="0"/>
              <a:t>complete and consolidate the solutions, </a:t>
            </a:r>
            <a:r>
              <a:rPr lang="en-US" altLang="zh-CN" sz="1200" dirty="0"/>
              <a:t>and make </a:t>
            </a:r>
            <a:r>
              <a:rPr lang="en-GB" altLang="zh-CN" sz="1200" dirty="0"/>
              <a:t>evaluation and interim conclusion(s) subject to </a:t>
            </a:r>
            <a:r>
              <a:rPr lang="en-GB" altLang="zh-CN" sz="1200" dirty="0" smtClean="0"/>
              <a:t>RAN2 and SA3 </a:t>
            </a:r>
            <a:r>
              <a:rPr lang="en-GB" altLang="zh-CN" sz="1200" dirty="0"/>
              <a:t>progress and feedback (if any</a:t>
            </a:r>
            <a:r>
              <a:rPr lang="en-GB" altLang="zh-CN" sz="1200" dirty="0" smtClean="0"/>
              <a:t>).</a:t>
            </a:r>
            <a:endParaRPr lang="en-US" altLang="zh-CN" sz="1200" dirty="0" smtClean="0"/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 smtClean="0"/>
              <a:t>Draft LS to other WGs (e.g. RAN2/3, SA3, SA5) for feedback. 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New WID proposal based on agreed conclusion(s</a:t>
            </a:r>
            <a:r>
              <a:rPr lang="en-US" altLang="zh-CN" sz="1200" dirty="0" smtClean="0"/>
              <a:t>) and RAN2/SA3/SA5 feedback. 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Submit TR </a:t>
            </a:r>
            <a:r>
              <a:rPr lang="en-US" altLang="zh-CN" sz="1200" dirty="0" smtClean="0"/>
              <a:t>23.752 </a:t>
            </a:r>
            <a:r>
              <a:rPr lang="en-US" altLang="zh-CN" sz="1200" dirty="0"/>
              <a:t>to </a:t>
            </a:r>
            <a:r>
              <a:rPr lang="en-US" altLang="zh-CN" sz="1200" dirty="0" smtClean="0"/>
              <a:t>SA#90e </a:t>
            </a:r>
            <a:r>
              <a:rPr lang="en-US" altLang="zh-CN" sz="1200" dirty="0"/>
              <a:t>plenary for approval. 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endParaRPr lang="en-US" altLang="zh-CN" sz="1200" dirty="0" smtClean="0"/>
          </a:p>
        </p:txBody>
      </p:sp>
    </p:spTree>
    <p:extLst>
      <p:ext uri="{BB962C8B-B14F-4D97-AF65-F5344CB8AC3E}">
        <p14:creationId xmlns:p14="http://schemas.microsoft.com/office/powerpoint/2010/main" val="143901336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FS_5G_ProSe status after </a:t>
            </a:r>
            <a:r>
              <a:rPr lang="en-US" altLang="de-DE" sz="2800" b="1" dirty="0" smtClean="0"/>
              <a:t>SA2#141e (</a:t>
            </a:r>
            <a:r>
              <a:rPr lang="en-US" altLang="de-DE" sz="2800" b="1" dirty="0"/>
              <a:t>5</a:t>
            </a:r>
            <a:r>
              <a:rPr lang="en-US" altLang="de-DE" sz="2800" b="1" dirty="0" smtClean="0"/>
              <a:t>/5)</a:t>
            </a:r>
            <a:endParaRPr lang="de-DE" altLang="de-DE" sz="2800" b="1" dirty="0"/>
          </a:p>
        </p:txBody>
      </p:sp>
      <p:graphicFrame>
        <p:nvGraphicFramePr>
          <p:cNvPr id="7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1747238652"/>
              </p:ext>
            </p:extLst>
          </p:nvPr>
        </p:nvGraphicFramePr>
        <p:xfrm>
          <a:off x="179388" y="1290638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FS_5G_ProSe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System enhancement for Proximity based Services in 5GS</a:t>
                      </a:r>
                      <a:r>
                        <a:rPr lang="en-GB" altLang="ko-KR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(FS_5G_ProSe)</a:t>
                      </a:r>
                      <a:endParaRPr lang="de-DE" altLang="zh-CN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70% &gt; 85%</a:t>
                      </a:r>
                      <a:endParaRPr lang="en-US" altLang="zh-CN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20</a:t>
                      </a:r>
                      <a:endParaRPr lang="en-US" altLang="zh-CN" sz="1400" b="1" i="0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SP-200444</a:t>
                      </a:r>
                      <a:endParaRPr lang="en-US" altLang="zh-CN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307180" y="2266950"/>
            <a:ext cx="8554481" cy="4161952"/>
          </a:xfrm>
        </p:spPr>
        <p:txBody>
          <a:bodyPr>
            <a:normAutofit/>
          </a:bodyPr>
          <a:lstStyle/>
          <a:p>
            <a:pPr marL="0" lvl="1" indent="0">
              <a:spcBef>
                <a:spcPts val="0"/>
              </a:spcBef>
              <a:spcAft>
                <a:spcPts val="300"/>
              </a:spcAft>
              <a:buNone/>
            </a:pPr>
            <a:endParaRPr lang="en-US" sz="1600" b="1" dirty="0">
              <a:ea typeface="+mn-ea"/>
              <a:cs typeface="+mn-cs"/>
            </a:endParaRP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800" b="1" dirty="0"/>
              <a:t>Overall Plan</a:t>
            </a:r>
            <a:r>
              <a:rPr lang="en-US" altLang="zh-CN" sz="1800" dirty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zh-CN" sz="1400" b="1" dirty="0"/>
              <a:t>SA2#142</a:t>
            </a:r>
            <a:r>
              <a:rPr lang="en-US" altLang="zh-CN" sz="1400" b="1" dirty="0"/>
              <a:t>e: </a:t>
            </a:r>
            <a:r>
              <a:rPr lang="en-US" altLang="zh-CN" sz="1400" dirty="0"/>
              <a:t>Finalize the Evaluation and conclusion of the KIs.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dirty="0"/>
              <a:t>TR </a:t>
            </a:r>
            <a:r>
              <a:rPr lang="en-US" altLang="zh-CN" sz="1400" dirty="0" smtClean="0"/>
              <a:t>23.752 </a:t>
            </a:r>
            <a:r>
              <a:rPr lang="en-US" altLang="zh-CN" sz="1400" dirty="0"/>
              <a:t>and WID expected to be sent to SA#90E for approval.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800" b="1" dirty="0"/>
              <a:t>Risks: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Due to RAN </a:t>
            </a:r>
            <a:r>
              <a:rPr lang="en-US" altLang="zh-CN" sz="1400" dirty="0" smtClean="0"/>
              <a:t>and SA5 dependencies</a:t>
            </a:r>
            <a:r>
              <a:rPr lang="en-US" altLang="zh-CN" sz="1400" dirty="0"/>
              <a:t>, completion of the study may not be possible in Q4 for all key </a:t>
            </a:r>
            <a:r>
              <a:rPr lang="en-US" altLang="zh-CN" sz="1400" dirty="0" smtClean="0"/>
              <a:t>issues.</a:t>
            </a:r>
            <a:endParaRPr lang="en-US" altLang="zh-CN" sz="1200" dirty="0" smtClean="0"/>
          </a:p>
        </p:txBody>
      </p:sp>
    </p:spTree>
    <p:extLst>
      <p:ext uri="{BB962C8B-B14F-4D97-AF65-F5344CB8AC3E}">
        <p14:creationId xmlns:p14="http://schemas.microsoft.com/office/powerpoint/2010/main" val="307658469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FS_5G_ProSe status after </a:t>
            </a:r>
            <a:r>
              <a:rPr lang="en-US" altLang="de-DE" sz="2800" b="1" dirty="0" smtClean="0"/>
              <a:t>SA2#142e </a:t>
            </a:r>
            <a:r>
              <a:rPr lang="en-US" altLang="de-DE" sz="2800" b="1" dirty="0"/>
              <a:t>(</a:t>
            </a:r>
            <a:r>
              <a:rPr lang="en-US" altLang="de-DE" sz="2800" b="1" dirty="0" smtClean="0"/>
              <a:t>2/4)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1663475102"/>
              </p:ext>
            </p:extLst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FS_5G_ProSe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System enhancement for Proximity based Services in 5GS</a:t>
                      </a:r>
                      <a:r>
                        <a:rPr lang="en-GB" altLang="ko-KR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(FS_5G_ProSe)</a:t>
                      </a:r>
                      <a:endParaRPr lang="de-DE" altLang="zh-CN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85% &gt; 90%</a:t>
                      </a:r>
                      <a:endParaRPr lang="en-US" altLang="zh-CN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20</a:t>
                      </a:r>
                      <a:endParaRPr lang="en-US" altLang="zh-CN" sz="1400" b="1" i="0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SP-200444</a:t>
                      </a:r>
                      <a:endParaRPr lang="en-US" altLang="zh-CN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462306"/>
            <a:ext cx="8554481" cy="3885739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Key Issue 3 (UE-to-Network Relay):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 smtClean="0"/>
              <a:t>Interim conclusions are made for Layer-3 Relay </a:t>
            </a:r>
            <a:r>
              <a:rPr lang="en-US" altLang="zh-CN" sz="1200" dirty="0" err="1" smtClean="0"/>
              <a:t>QoS</a:t>
            </a:r>
            <a:r>
              <a:rPr lang="en-US" altLang="zh-CN" sz="1200" dirty="0" smtClean="0"/>
              <a:t> solutions and N3IWF based solution.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GB" altLang="zh-CN" sz="1200" dirty="0"/>
              <a:t>The decision to support Layer 3-based UE-to-Network solution, Layer 2-based UE-to-Network solution, or both will be determined in cooperation with RAN2/SA3.</a:t>
            </a:r>
            <a:endParaRPr lang="en-US" altLang="zh-CN" sz="1200" dirty="0" smtClean="0"/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b="1" dirty="0" smtClean="0"/>
              <a:t>Next </a:t>
            </a:r>
            <a:r>
              <a:rPr lang="en-US" altLang="zh-CN" sz="1200" b="1" dirty="0"/>
              <a:t>Steps</a:t>
            </a:r>
            <a:r>
              <a:rPr lang="de-DE" altLang="zh-CN" sz="1200" b="1" dirty="0"/>
              <a:t>: </a:t>
            </a:r>
            <a:r>
              <a:rPr lang="en-US" altLang="zh-CN" sz="1200" dirty="0" smtClean="0"/>
              <a:t>Overall evaluation between Layer-2 vs. Layer-3 Relay and final conclusion.</a:t>
            </a:r>
            <a:endParaRPr lang="en-US" altLang="zh-CN" sz="12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 smtClean="0"/>
              <a:t>Key </a:t>
            </a:r>
            <a:r>
              <a:rPr lang="de-DE" altLang="de-DE" sz="1600" b="1" dirty="0"/>
              <a:t>Issue 4 (UE-to-UE Relay):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 smtClean="0"/>
              <a:t>Interim conclusions are made for Layer-3 and Layer-2 Relays.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GB" altLang="zh-CN" sz="1200" dirty="0"/>
              <a:t>The decision to support Layer 3-based UE-to-UE solution, Layer 2-based UE-to-UE solution, or both will be determined in cooperation with RAN2/SA3.</a:t>
            </a:r>
            <a:endParaRPr lang="en-US" altLang="zh-CN" sz="1200" dirty="0" smtClean="0"/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b="1" dirty="0" smtClean="0"/>
              <a:t>Next </a:t>
            </a:r>
            <a:r>
              <a:rPr lang="en-US" altLang="zh-CN" sz="1200" b="1" dirty="0"/>
              <a:t>Steps</a:t>
            </a:r>
            <a:r>
              <a:rPr lang="de-DE" altLang="zh-CN" sz="1200" b="1" dirty="0"/>
              <a:t>: </a:t>
            </a:r>
            <a:r>
              <a:rPr lang="en-US" altLang="zh-CN" sz="1200" dirty="0"/>
              <a:t>Overall evaluation between Layer-2 vs. Layer-3 Relay and final </a:t>
            </a:r>
            <a:r>
              <a:rPr lang="en-US" altLang="zh-CN" sz="1200" dirty="0" smtClean="0"/>
              <a:t>conclusion</a:t>
            </a:r>
            <a:r>
              <a:rPr lang="en-GB" altLang="zh-CN" sz="1200" dirty="0" smtClean="0"/>
              <a:t>.</a:t>
            </a:r>
            <a:endParaRPr lang="en-US" altLang="zh-CN" sz="1200" dirty="0"/>
          </a:p>
        </p:txBody>
      </p:sp>
    </p:spTree>
    <p:extLst>
      <p:ext uri="{BB962C8B-B14F-4D97-AF65-F5344CB8AC3E}">
        <p14:creationId xmlns:p14="http://schemas.microsoft.com/office/powerpoint/2010/main" val="185419373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FS_5G_ProSe status after </a:t>
            </a:r>
            <a:r>
              <a:rPr lang="en-US" altLang="de-DE" sz="2800" b="1" dirty="0" smtClean="0"/>
              <a:t>SA2#142e </a:t>
            </a:r>
            <a:r>
              <a:rPr lang="en-US" altLang="de-DE" sz="2800" b="1" dirty="0"/>
              <a:t>(</a:t>
            </a:r>
            <a:r>
              <a:rPr lang="en-US" altLang="de-DE" sz="2800" b="1" dirty="0" smtClean="0"/>
              <a:t>3/4)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3805173115"/>
              </p:ext>
            </p:extLst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FS_5G_ProSe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System enhancement for Proximity based Services in 5GS</a:t>
                      </a:r>
                      <a:r>
                        <a:rPr lang="en-GB" altLang="ko-KR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(FS_5G_ProSe)</a:t>
                      </a:r>
                      <a:endParaRPr lang="de-DE" altLang="zh-CN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85% &gt; 90%</a:t>
                      </a:r>
                      <a:endParaRPr lang="en-US" altLang="zh-CN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20</a:t>
                      </a:r>
                      <a:endParaRPr lang="en-US" altLang="zh-CN" sz="1400" b="1" i="0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SP-200444</a:t>
                      </a:r>
                      <a:endParaRPr lang="en-US" altLang="zh-CN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462306"/>
            <a:ext cx="8554481" cy="3885739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Key Issue 5 (Path Selection)</a:t>
            </a:r>
            <a:r>
              <a:rPr lang="de-DE" alt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 smtClean="0"/>
              <a:t>It is concluded that </a:t>
            </a:r>
            <a:r>
              <a:rPr lang="en-GB" altLang="zh-CN" sz="1200" dirty="0"/>
              <a:t>A path preference for </a:t>
            </a:r>
            <a:r>
              <a:rPr lang="en-GB" altLang="zh-CN" sz="1200" dirty="0" err="1"/>
              <a:t>ProSe</a:t>
            </a:r>
            <a:r>
              <a:rPr lang="en-GB" altLang="zh-CN" sz="1200" dirty="0"/>
              <a:t> Services can be provided by AF to UDR, and may be used by PCF for path selection policy </a:t>
            </a:r>
            <a:r>
              <a:rPr lang="en-GB" altLang="zh-CN" sz="1200" dirty="0" smtClean="0"/>
              <a:t>generation/update, and </a:t>
            </a:r>
            <a:r>
              <a:rPr lang="en-GB" altLang="zh-CN" sz="1200" dirty="0"/>
              <a:t>Direct usage of NWDAF analytics and/ or QNC by PCF for path selection policy generation/update is not specified in this release</a:t>
            </a:r>
            <a:r>
              <a:rPr lang="en-GB" altLang="zh-CN" sz="1200" dirty="0" smtClean="0"/>
              <a:t>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GB" altLang="zh-CN" sz="1200" dirty="0" smtClean="0"/>
              <a:t>This key issue is concluded.</a:t>
            </a:r>
            <a:endParaRPr lang="en-US" altLang="zh-CN" sz="1200" dirty="0" smtClean="0"/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b="1" dirty="0" smtClean="0"/>
              <a:t>Next </a:t>
            </a:r>
            <a:r>
              <a:rPr lang="en-US" altLang="zh-CN" sz="1200" b="1" dirty="0"/>
              <a:t>Steps</a:t>
            </a:r>
            <a:r>
              <a:rPr lang="en-US" altLang="zh-CN" sz="1200" dirty="0"/>
              <a:t>: </a:t>
            </a:r>
            <a:r>
              <a:rPr lang="en-US" altLang="zh-CN" sz="1200" dirty="0" smtClean="0"/>
              <a:t>Start normative work.</a:t>
            </a:r>
            <a:endParaRPr lang="en-US" altLang="zh-CN" sz="12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 smtClean="0"/>
              <a:t>Key Issue 7 (Charging)</a:t>
            </a:r>
            <a:r>
              <a:rPr lang="de-DE" altLang="de-DE" sz="1600" dirty="0" smtClean="0"/>
              <a:t>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 smtClean="0"/>
              <a:t>It is concluded that </a:t>
            </a:r>
            <a:r>
              <a:rPr lang="en-US" altLang="zh-CN" sz="1200" dirty="0"/>
              <a:t>the PCF is used to provision the UE on the PC5 usage reporting </a:t>
            </a:r>
            <a:r>
              <a:rPr lang="en-US" altLang="zh-CN" sz="1200" dirty="0" smtClean="0"/>
              <a:t>configuration.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GB" altLang="zh-CN" sz="1200" dirty="0"/>
              <a:t>The decision to support Control Plane based UE usage reporting or User Plane based UE usage reporting will be determined in cooperation with SA5.</a:t>
            </a:r>
            <a:endParaRPr lang="en-US" altLang="zh-CN" sz="1200" dirty="0" smtClean="0"/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b="1" dirty="0" smtClean="0"/>
              <a:t>Next </a:t>
            </a:r>
            <a:r>
              <a:rPr lang="en-US" altLang="zh-CN" sz="1200" b="1" dirty="0"/>
              <a:t>Steps: </a:t>
            </a:r>
            <a:r>
              <a:rPr lang="en-US" altLang="zh-CN" sz="1200" dirty="0" smtClean="0"/>
              <a:t>Start normative work on concluded solution and continue aspect that has SA5 dependency.</a:t>
            </a:r>
            <a:endParaRPr lang="en-US" altLang="zh-CN" sz="12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Key Issue 8 (Service Authorization)</a:t>
            </a:r>
            <a:r>
              <a:rPr lang="de-DE" alt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 smtClean="0"/>
              <a:t>Conclusion update is made. 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 smtClean="0"/>
              <a:t>This key issue is concluded.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b="1" dirty="0" smtClean="0"/>
              <a:t>Next </a:t>
            </a:r>
            <a:r>
              <a:rPr lang="en-US" altLang="zh-CN" sz="1200" b="1" dirty="0"/>
              <a:t>Steps: </a:t>
            </a:r>
            <a:r>
              <a:rPr lang="en-US" altLang="zh-CN" sz="1200" dirty="0" smtClean="0"/>
              <a:t>Start normative work for no-relay aspects. Relay aspects to be aligned with KI#3 and #4 conclusions.</a:t>
            </a:r>
            <a:endParaRPr lang="en-US" altLang="zh-CN" sz="12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200" dirty="0"/>
          </a:p>
        </p:txBody>
      </p:sp>
    </p:spTree>
    <p:extLst>
      <p:ext uri="{BB962C8B-B14F-4D97-AF65-F5344CB8AC3E}">
        <p14:creationId xmlns:p14="http://schemas.microsoft.com/office/powerpoint/2010/main" val="301722441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FS_5G_ProSe status after </a:t>
            </a:r>
            <a:r>
              <a:rPr lang="en-US" altLang="de-DE" sz="2800" b="1" dirty="0" smtClean="0"/>
              <a:t>SA2#141e </a:t>
            </a:r>
            <a:r>
              <a:rPr lang="en-US" altLang="de-DE" sz="2800" b="1" dirty="0"/>
              <a:t>(</a:t>
            </a:r>
            <a:r>
              <a:rPr lang="en-US" altLang="de-DE" sz="2800" b="1" dirty="0" smtClean="0"/>
              <a:t>4/4)</a:t>
            </a:r>
            <a:endParaRPr lang="de-DE" altLang="de-DE" sz="2800" b="1" dirty="0"/>
          </a:p>
        </p:txBody>
      </p:sp>
      <p:graphicFrame>
        <p:nvGraphicFramePr>
          <p:cNvPr id="7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562447914"/>
              </p:ext>
            </p:extLst>
          </p:nvPr>
        </p:nvGraphicFramePr>
        <p:xfrm>
          <a:off x="179388" y="1290638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FS_5G_ProSe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System enhancement for Proximity based Services in 5GS</a:t>
                      </a:r>
                      <a:r>
                        <a:rPr lang="en-GB" altLang="ko-KR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(FS_5G_ProSe)</a:t>
                      </a:r>
                      <a:endParaRPr lang="de-DE" altLang="zh-CN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85% &gt; 90%</a:t>
                      </a:r>
                      <a:endParaRPr lang="en-US" altLang="zh-CN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20</a:t>
                      </a:r>
                      <a:endParaRPr lang="en-US" altLang="zh-CN" sz="1400" b="1" i="0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SP-200444</a:t>
                      </a:r>
                      <a:endParaRPr lang="en-US" altLang="zh-CN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307180" y="2266950"/>
            <a:ext cx="8554481" cy="4161952"/>
          </a:xfrm>
        </p:spPr>
        <p:txBody>
          <a:bodyPr>
            <a:normAutofit/>
          </a:bodyPr>
          <a:lstStyle/>
          <a:p>
            <a:pPr marL="0" lvl="1" indent="0">
              <a:spcBef>
                <a:spcPts val="0"/>
              </a:spcBef>
              <a:spcAft>
                <a:spcPts val="300"/>
              </a:spcAft>
              <a:buNone/>
            </a:pPr>
            <a:endParaRPr lang="en-US" sz="1600" b="1" dirty="0">
              <a:ea typeface="+mn-ea"/>
              <a:cs typeface="+mn-cs"/>
            </a:endParaRPr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en-US" sz="1600" b="1" dirty="0" smtClean="0">
                <a:ea typeface="+mn-ea"/>
                <a:cs typeface="+mn-cs"/>
              </a:rPr>
              <a:t>Other WG </a:t>
            </a:r>
            <a:r>
              <a:rPr lang="en-US" sz="1600" b="1" dirty="0">
                <a:ea typeface="+mn-ea"/>
                <a:cs typeface="+mn-cs"/>
              </a:rPr>
              <a:t>impacts and dependencies</a:t>
            </a:r>
            <a:r>
              <a:rPr lang="en-US" sz="1600" dirty="0">
                <a:ea typeface="+mn-ea"/>
                <a:cs typeface="+mn-cs"/>
              </a:rPr>
              <a:t>:</a:t>
            </a:r>
            <a:endParaRPr lang="de-DE" sz="160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 smtClean="0"/>
              <a:t>Conclusions </a:t>
            </a:r>
            <a:r>
              <a:rPr lang="en-US" altLang="zh-CN" sz="1200" dirty="0"/>
              <a:t>for KI#3 (UE-to-Network Relay) </a:t>
            </a:r>
            <a:r>
              <a:rPr lang="en-US" altLang="zh-CN" sz="1200" dirty="0" smtClean="0"/>
              <a:t>and </a:t>
            </a:r>
            <a:r>
              <a:rPr lang="en-US" altLang="zh-CN" sz="1200" dirty="0"/>
              <a:t>#4 (UE-to-UE Relay) have dependencies on </a:t>
            </a:r>
            <a:r>
              <a:rPr lang="en-US" altLang="zh-CN" sz="1200" dirty="0" smtClean="0"/>
              <a:t>RAN2 and SA3. </a:t>
            </a:r>
            <a:r>
              <a:rPr lang="en-US" altLang="zh-CN" sz="1200" dirty="0"/>
              <a:t>Cooperation with </a:t>
            </a:r>
            <a:r>
              <a:rPr lang="en-US" altLang="zh-CN" sz="1200" dirty="0" smtClean="0"/>
              <a:t>RAN2 and SA3 </a:t>
            </a:r>
            <a:r>
              <a:rPr lang="en-US" altLang="zh-CN" sz="1200" dirty="0"/>
              <a:t>is needed.</a:t>
            </a:r>
            <a:endParaRPr lang="en-US" altLang="zh-CN" sz="1200" dirty="0" smtClean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de-DE" sz="1200" dirty="0" smtClean="0"/>
              <a:t>Conclusion for KI#7 UE usage reporting aspect has dependency on SA5.</a:t>
            </a:r>
            <a:r>
              <a:rPr lang="en-US" altLang="zh-CN" sz="1200" dirty="0"/>
              <a:t> Cooperation with </a:t>
            </a:r>
            <a:r>
              <a:rPr lang="en-US" altLang="zh-CN" sz="1200" dirty="0" smtClean="0"/>
              <a:t>SA5 is </a:t>
            </a:r>
            <a:r>
              <a:rPr lang="en-US" altLang="zh-CN" sz="1200" dirty="0"/>
              <a:t>needed.</a:t>
            </a:r>
            <a:endParaRPr lang="de-DE" sz="1200" dirty="0" smtClean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600" b="1" dirty="0" smtClean="0"/>
              <a:t>Contentious </a:t>
            </a:r>
            <a:r>
              <a:rPr lang="de-DE" sz="1600" b="1" dirty="0"/>
              <a:t>Issue</a:t>
            </a:r>
            <a:r>
              <a:rPr 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 smtClean="0"/>
              <a:t>Final conclusion on UE-to-Network </a:t>
            </a:r>
            <a:r>
              <a:rPr lang="en-US" altLang="zh-CN" sz="1200" dirty="0"/>
              <a:t>Relay and UE-to-UE Relay regarding Layer-2 </a:t>
            </a:r>
            <a:r>
              <a:rPr lang="en-US" altLang="zh-CN" sz="1200" dirty="0" smtClean="0"/>
              <a:t>and/or </a:t>
            </a:r>
            <a:r>
              <a:rPr lang="en-US" altLang="zh-CN" sz="1200" dirty="0"/>
              <a:t>Layer-3 Relay </a:t>
            </a:r>
            <a:r>
              <a:rPr lang="en-US" altLang="zh-CN" sz="1200" dirty="0" smtClean="0"/>
              <a:t>need to be made with cooperation with RAN2 and SA3</a:t>
            </a:r>
            <a:r>
              <a:rPr lang="de-DE" sz="1200" dirty="0" smtClean="0"/>
              <a:t>.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600" b="1" dirty="0" smtClean="0"/>
              <a:t>Focus for the Next Meeting (SA2#143e)</a:t>
            </a:r>
            <a:r>
              <a:rPr lang="de-DE" sz="1600" dirty="0" smtClean="0"/>
              <a:t>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 smtClean="0"/>
              <a:t>Start normative work for concluded key issues.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 smtClean="0"/>
              <a:t>Conclude the key issues that have other WGs dependencies, based on feedback from other WGs feedback.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600" b="1" dirty="0"/>
              <a:t>Overall Plan</a:t>
            </a:r>
            <a:r>
              <a:rPr lang="en-US" altLang="zh-CN" sz="1600" dirty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zh-CN" sz="1200" b="1" dirty="0"/>
              <a:t>SA2#143</a:t>
            </a:r>
            <a:r>
              <a:rPr lang="en-US" altLang="zh-CN" sz="1200" b="1" dirty="0"/>
              <a:t>e: </a:t>
            </a:r>
            <a:r>
              <a:rPr lang="en-US" altLang="zh-CN" sz="1200" dirty="0"/>
              <a:t>Start normative work for concluded key issues, and finalize the evaluation and conclusion of the key issues that have other WGs dependencies .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600" b="1" dirty="0"/>
              <a:t>Risks: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Due to RAN and SA5 dependencies, KI#3 (UE-to-Network Relay) and KI#4 (UE-to-UE Relay), and KI#7 on UE usage reporting aspect are not concluded by Dec 2020.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endParaRPr lang="en-US" altLang="zh-CN" sz="1200" dirty="0" smtClean="0"/>
          </a:p>
        </p:txBody>
      </p:sp>
    </p:spTree>
    <p:extLst>
      <p:ext uri="{BB962C8B-B14F-4D97-AF65-F5344CB8AC3E}">
        <p14:creationId xmlns:p14="http://schemas.microsoft.com/office/powerpoint/2010/main" val="253421868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itle 5"/>
          <p:cNvSpPr>
            <a:spLocks noGrp="1"/>
          </p:cNvSpPr>
          <p:nvPr>
            <p:ph type="title"/>
          </p:nvPr>
        </p:nvSpPr>
        <p:spPr>
          <a:xfrm>
            <a:off x="151679" y="228456"/>
            <a:ext cx="7112000" cy="815253"/>
          </a:xfrm>
        </p:spPr>
        <p:txBody>
          <a:bodyPr/>
          <a:lstStyle/>
          <a:p>
            <a:r>
              <a:rPr lang="en-GB" altLang="en-US" b="1" dirty="0"/>
              <a:t>FS_5G_ProSe Status at </a:t>
            </a:r>
            <a:r>
              <a:rPr lang="en-GB" altLang="en-US" b="1" dirty="0" smtClean="0"/>
              <a:t>SA#90e</a:t>
            </a:r>
            <a:endParaRPr lang="de-DE" altLang="de-DE" b="1" dirty="0"/>
          </a:p>
        </p:txBody>
      </p:sp>
      <p:sp>
        <p:nvSpPr>
          <p:cNvPr id="31764" name="Content Placeholder 7"/>
          <p:cNvSpPr>
            <a:spLocks noGrp="1"/>
          </p:cNvSpPr>
          <p:nvPr>
            <p:ph sz="half" idx="1"/>
          </p:nvPr>
        </p:nvSpPr>
        <p:spPr>
          <a:xfrm>
            <a:off x="271598" y="2318498"/>
            <a:ext cx="8464029" cy="4033734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Progress since </a:t>
            </a:r>
            <a:r>
              <a:rPr lang="de-DE" altLang="de-DE" sz="2000" dirty="0" smtClean="0"/>
              <a:t>SA#89-e</a:t>
            </a:r>
            <a:r>
              <a:rPr lang="de-DE" altLang="de-DE" sz="2000" dirty="0"/>
              <a:t>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200" dirty="0"/>
              <a:t>C</a:t>
            </a:r>
            <a:r>
              <a:rPr lang="en-US" altLang="ko-KR" sz="1200" dirty="0" smtClean="0"/>
              <a:t>onclusions are made/updated for </a:t>
            </a:r>
            <a:r>
              <a:rPr lang="en-US" altLang="zh-CN" sz="1200" dirty="0" smtClean="0"/>
              <a:t>KI#1 </a:t>
            </a:r>
            <a:r>
              <a:rPr lang="en-US" altLang="zh-CN" sz="1200" dirty="0"/>
              <a:t>(Direct Discovery), #2 (Direct Communication), #5 (Path </a:t>
            </a:r>
            <a:r>
              <a:rPr lang="en-US" altLang="zh-CN" sz="1200" dirty="0" smtClean="0"/>
              <a:t>Selection), #7 (PC5 Charging) and </a:t>
            </a:r>
            <a:r>
              <a:rPr lang="en-US" altLang="zh-CN" sz="1200" dirty="0"/>
              <a:t>#8 (Service Authorization</a:t>
            </a:r>
            <a:r>
              <a:rPr lang="en-US" altLang="zh-CN" sz="1200" dirty="0" smtClean="0"/>
              <a:t>).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 smtClean="0"/>
              <a:t>Interim conclusions are made for KI#3 (UE-to-Network Relay) and #4 (UE-to-UE Relay)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LS out are sent to </a:t>
            </a:r>
            <a:r>
              <a:rPr lang="en-US" altLang="zh-CN" sz="1200" dirty="0" smtClean="0"/>
              <a:t>RAN WGs and SA5 </a:t>
            </a:r>
            <a:r>
              <a:rPr lang="en-US" altLang="zh-CN" sz="1200" dirty="0"/>
              <a:t>to request feedback and inform SA2 progress</a:t>
            </a:r>
            <a:r>
              <a:rPr lang="en-US" altLang="zh-CN" sz="1200" dirty="0" smtClean="0"/>
              <a:t>.</a:t>
            </a:r>
            <a:endParaRPr lang="en-US" altLang="ko-KR" sz="1200" dirty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RAN impacts or dependencies: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Conclusions for KI#3 (UE-to-Network Relay) and #4 (UE-to-UE Relay) have dependencies on RAN2 and SA3. Cooperation with RAN2 and SA3 is needed.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de-DE" altLang="zh-CN" sz="1200" dirty="0"/>
              <a:t>Conclusion for KI#7 UE usage reporting aspect has dependency on SA5.</a:t>
            </a:r>
            <a:r>
              <a:rPr lang="en-US" altLang="zh-CN" sz="1200" dirty="0"/>
              <a:t> Cooperation with SA5 is needed.</a:t>
            </a:r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Next steps: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Start normative work for concluded key issues.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Conclude the key issues that have other WGs dependencies, based on feedback from other WGs feedback.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de-DE" sz="1200" b="1" dirty="0" smtClean="0"/>
              <a:t>Target Completion</a:t>
            </a:r>
            <a:r>
              <a:rPr lang="de-DE" sz="1200" dirty="0" smtClean="0"/>
              <a:t>: KI#3 and KI#4 are </a:t>
            </a:r>
            <a:r>
              <a:rPr lang="de-DE" sz="1200" dirty="0"/>
              <a:t>not conclude by </a:t>
            </a:r>
            <a:r>
              <a:rPr lang="de-DE" sz="1200" dirty="0" smtClean="0"/>
              <a:t>Dec, </a:t>
            </a:r>
            <a:r>
              <a:rPr lang="de-DE" sz="1200" dirty="0"/>
              <a:t>20 due to </a:t>
            </a:r>
            <a:r>
              <a:rPr lang="de-DE" sz="1200" dirty="0" smtClean="0"/>
              <a:t>RAN2/SA3 dependency, KI#7 on </a:t>
            </a:r>
            <a:r>
              <a:rPr lang="de-DE" altLang="zh-CN" sz="1200" dirty="0"/>
              <a:t>UE usage reporting aspect </a:t>
            </a:r>
            <a:r>
              <a:rPr lang="de-DE" altLang="zh-CN" sz="1200" dirty="0" smtClean="0"/>
              <a:t>is not concluded by Dec, 20 due to SA5 dependency.</a:t>
            </a:r>
            <a:endParaRPr lang="de-DE" sz="1200" dirty="0"/>
          </a:p>
          <a:p>
            <a:pPr lvl="1">
              <a:spcBef>
                <a:spcPts val="0"/>
              </a:spcBef>
              <a:spcAft>
                <a:spcPts val="400"/>
              </a:spcAft>
            </a:pPr>
            <a:endParaRPr lang="de-DE" dirty="0"/>
          </a:p>
          <a:p>
            <a:pPr marL="457200" lvl="1" indent="0">
              <a:spcBef>
                <a:spcPts val="0"/>
              </a:spcBef>
              <a:spcAft>
                <a:spcPts val="400"/>
              </a:spcAft>
              <a:buNone/>
            </a:pPr>
            <a:endParaRPr lang="de-DE" altLang="de-DE" sz="1600" dirty="0"/>
          </a:p>
        </p:txBody>
      </p:sp>
      <p:graphicFrame>
        <p:nvGraphicFramePr>
          <p:cNvPr id="5" name="Content Placeholder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406565000"/>
              </p:ext>
            </p:extLst>
          </p:nvPr>
        </p:nvGraphicFramePr>
        <p:xfrm>
          <a:off x="271598" y="1376362"/>
          <a:ext cx="8634196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916401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083448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44814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68078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altLang="ko-KR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FS_5G_ProSe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System enhancement for Proximity based Services in 5GS</a:t>
                      </a:r>
                      <a:r>
                        <a:rPr lang="en-GB" altLang="ko-KR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(FS_5G_ProSe)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65% &gt; 90%</a:t>
                      </a:r>
                      <a:endParaRPr lang="en-US" altLang="zh-CN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Sep, 20 -&gt;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20</a:t>
                      </a:r>
                      <a:endParaRPr lang="en-US" altLang="zh-CN" sz="1400" b="1" i="0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SP-200444</a:t>
                      </a:r>
                      <a:endParaRPr lang="en-US" altLang="zh-CN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1432539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781175" y="2971800"/>
            <a:ext cx="566212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/>
              <a:t>Status report of previous meetings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15951831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 smtClean="0"/>
              <a:t>FS_5G_ProSe </a:t>
            </a:r>
            <a:r>
              <a:rPr lang="en-US" altLang="de-DE" sz="2800" b="1" dirty="0"/>
              <a:t>Status at SA#87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895413291"/>
              </p:ext>
            </p:extLst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FS_5G_ProSe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System enhancement for Proximity based Services in 5GS</a:t>
                      </a:r>
                      <a:r>
                        <a:rPr lang="en-GB" altLang="ko-KR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(FS_5G_ProSe)</a:t>
                      </a:r>
                      <a:endParaRPr lang="de-DE" altLang="zh-CN" sz="1400" b="1" kern="1200" dirty="0" smtClean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30% </a:t>
                      </a: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&gt; </a:t>
                      </a: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55%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20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SP-190443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462307"/>
            <a:ext cx="8709026" cy="3765774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dirty="0"/>
              <a:t>Progress since SA#86: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 smtClean="0"/>
              <a:t>Only one SA2 WG meeting in Q1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 smtClean="0"/>
              <a:t>Total </a:t>
            </a:r>
            <a:r>
              <a:rPr lang="de-DE" altLang="de-DE" sz="1200" dirty="0"/>
              <a:t>TUs requested for Study Phase in 2020 is 7</a:t>
            </a:r>
            <a:r>
              <a:rPr lang="de-DE" altLang="de-DE" sz="1200" dirty="0" smtClean="0"/>
              <a:t>. </a:t>
            </a:r>
            <a:r>
              <a:rPr lang="de-DE" altLang="de-DE" sz="1200" dirty="0"/>
              <a:t>2</a:t>
            </a:r>
            <a:r>
              <a:rPr lang="de-DE" altLang="de-DE" sz="1200" dirty="0" smtClean="0"/>
              <a:t> TUs are </a:t>
            </a:r>
            <a:r>
              <a:rPr lang="de-DE" altLang="de-DE" sz="1200" dirty="0"/>
              <a:t>used and 5</a:t>
            </a:r>
            <a:r>
              <a:rPr lang="de-DE" altLang="de-DE" sz="1200" dirty="0" smtClean="0"/>
              <a:t> </a:t>
            </a:r>
            <a:r>
              <a:rPr lang="de-DE" altLang="de-DE" sz="1200" dirty="0"/>
              <a:t>TUs are remaining.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zh-CN" sz="1200" dirty="0" smtClean="0"/>
              <a:t>New solutions </a:t>
            </a:r>
            <a:r>
              <a:rPr lang="en-US" altLang="zh-CN" sz="1200" dirty="0" smtClean="0"/>
              <a:t>and solution updates are captured into TR 23.752, and for all key issues we have solutions on table.</a:t>
            </a: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endParaRPr lang="en-US" sz="1600" dirty="0">
              <a:ea typeface="+mn-ea"/>
              <a:cs typeface="+mn-cs"/>
            </a:endParaRP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sz="1600" dirty="0">
                <a:ea typeface="+mn-ea"/>
                <a:cs typeface="+mn-cs"/>
              </a:rPr>
              <a:t>RAN impacts and dependencies:</a:t>
            </a:r>
            <a:endParaRPr lang="de-DE" sz="160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200" dirty="0"/>
              <a:t>All the key issues may have RAN impact and coordination with RAN </a:t>
            </a:r>
            <a:r>
              <a:rPr lang="en-US" sz="1200" dirty="0" smtClean="0"/>
              <a:t>may </a:t>
            </a:r>
            <a:r>
              <a:rPr lang="en-US" sz="1200" dirty="0"/>
              <a:t>be </a:t>
            </a:r>
            <a:r>
              <a:rPr lang="en-US" sz="1200" dirty="0" smtClean="0"/>
              <a:t>necessary.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de-DE" sz="1600" dirty="0" smtClean="0"/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sz="1600" dirty="0"/>
              <a:t>Contentious Issue: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 Whether support of service </a:t>
            </a:r>
            <a:r>
              <a:rPr lang="en-US" altLang="zh-CN" sz="1200" dirty="0" smtClean="0"/>
              <a:t>continuity for UE-to-Network Relay </a:t>
            </a:r>
            <a:r>
              <a:rPr lang="en-US" altLang="zh-CN" sz="1200" dirty="0"/>
              <a:t>in Release 17 needs </a:t>
            </a:r>
            <a:r>
              <a:rPr lang="en-US" altLang="zh-CN" sz="1200" dirty="0" smtClean="0"/>
              <a:t>SA#87 decision..</a:t>
            </a:r>
            <a:endParaRPr lang="de-DE" altLang="zh-CN" sz="1200" dirty="0"/>
          </a:p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 lang="de-DE" sz="1600" dirty="0" smtClean="0"/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sz="1600" dirty="0" smtClean="0"/>
              <a:t>Next </a:t>
            </a:r>
            <a:r>
              <a:rPr lang="de-DE" sz="1600" dirty="0"/>
              <a:t>steps: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 smtClean="0"/>
              <a:t>Consolidate the solutions, make overall evaluation and conclusions for each key issue at Q2.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sz="1200" dirty="0" smtClean="0"/>
              <a:t>For UE-to-Network Relay and UE-to-UE Relay, </a:t>
            </a:r>
            <a:r>
              <a:rPr lang="en-US" sz="1200" dirty="0" smtClean="0"/>
              <a:t>c</a:t>
            </a:r>
            <a:r>
              <a:rPr lang="en-US" altLang="zh-CN" sz="1200" dirty="0" smtClean="0"/>
              <a:t>onsolidate</a:t>
            </a:r>
            <a:r>
              <a:rPr lang="de-DE" sz="1200" dirty="0" smtClean="0"/>
              <a:t> technical issues and conclusions on SA2 aspect, pending RAN-related issues and</a:t>
            </a:r>
            <a:r>
              <a:rPr lang="de-DE" sz="1200" dirty="0" smtClean="0">
                <a:solidFill>
                  <a:srgbClr val="FF0000"/>
                </a:solidFill>
              </a:rPr>
              <a:t> </a:t>
            </a:r>
            <a:r>
              <a:rPr lang="de-DE" sz="1200" dirty="0" smtClean="0"/>
              <a:t>wait for RAN progress.</a:t>
            </a:r>
            <a:endParaRPr lang="de-DE" sz="1200" dirty="0"/>
          </a:p>
          <a:p>
            <a:pPr lvl="1">
              <a:spcBef>
                <a:spcPts val="0"/>
              </a:spcBef>
              <a:spcAft>
                <a:spcPts val="600"/>
              </a:spcAft>
            </a:pPr>
            <a:endParaRPr lang="en-US" altLang="zh-CN" sz="1200" dirty="0"/>
          </a:p>
        </p:txBody>
      </p:sp>
    </p:spTree>
    <p:extLst>
      <p:ext uri="{BB962C8B-B14F-4D97-AF65-F5344CB8AC3E}">
        <p14:creationId xmlns:p14="http://schemas.microsoft.com/office/powerpoint/2010/main" val="106526112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 smtClean="0"/>
              <a:t>FS_5G_ProSe </a:t>
            </a:r>
            <a:r>
              <a:rPr lang="en-US" altLang="de-DE" sz="2800" b="1" dirty="0"/>
              <a:t>status after SA2#136AH (</a:t>
            </a:r>
            <a:r>
              <a:rPr lang="en-US" altLang="de-DE" sz="2800" b="1" dirty="0" smtClean="0"/>
              <a:t>1/3)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1372854447"/>
              </p:ext>
            </p:extLst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FS_5G_ProSe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System enhancement for Proximity based Services in 5GS</a:t>
                      </a:r>
                      <a:r>
                        <a:rPr lang="en-GB" altLang="ko-KR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(FS_5G_ProSe)</a:t>
                      </a:r>
                      <a:endParaRPr lang="de-DE" altLang="zh-CN" sz="1400" b="1" kern="1200" dirty="0" smtClean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30% </a:t>
                      </a: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&gt; </a:t>
                      </a: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55%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20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SP-190443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462306"/>
            <a:ext cx="8554481" cy="3885739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 smtClean="0"/>
              <a:t>FS_5G_ProSe </a:t>
            </a:r>
            <a:r>
              <a:rPr lang="de-DE" altLang="de-DE" sz="1200" dirty="0"/>
              <a:t>TR </a:t>
            </a:r>
            <a:r>
              <a:rPr lang="de-DE" altLang="de-DE" sz="1200" dirty="0" smtClean="0"/>
              <a:t>23.752 </a:t>
            </a:r>
            <a:r>
              <a:rPr lang="de-DE" altLang="de-DE" sz="1200" dirty="0"/>
              <a:t>v0.3.0 is available </a:t>
            </a:r>
            <a:r>
              <a:rPr lang="de-DE" altLang="de-DE" sz="1200" dirty="0">
                <a:hlinkClick r:id="rId3"/>
              </a:rPr>
              <a:t>here</a:t>
            </a:r>
            <a:r>
              <a:rPr lang="de-DE" altLang="de-DE" sz="1200" dirty="0"/>
              <a:t>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/>
              <a:t>Total TUs requested for Study Phase in 2020 is </a:t>
            </a:r>
            <a:r>
              <a:rPr lang="de-DE" altLang="de-DE" sz="1200" dirty="0" smtClean="0"/>
              <a:t>7. </a:t>
            </a:r>
            <a:r>
              <a:rPr lang="de-DE" altLang="de-DE" sz="1200" dirty="0"/>
              <a:t>2</a:t>
            </a:r>
            <a:r>
              <a:rPr lang="de-DE" altLang="de-DE" sz="1200" dirty="0" smtClean="0"/>
              <a:t> TUs are </a:t>
            </a:r>
            <a:r>
              <a:rPr lang="de-DE" altLang="de-DE" sz="1200" dirty="0"/>
              <a:t>used and 5</a:t>
            </a:r>
            <a:r>
              <a:rPr lang="de-DE" altLang="de-DE" sz="1200" dirty="0" smtClean="0"/>
              <a:t> </a:t>
            </a:r>
            <a:r>
              <a:rPr lang="de-DE" altLang="de-DE" sz="1200" dirty="0"/>
              <a:t>TUs are remaining. </a:t>
            </a:r>
            <a:endParaRPr lang="de-DE" altLang="de-DE" sz="1200" dirty="0" smtClean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zh-CN" sz="1200" dirty="0"/>
              <a:t>New solutions </a:t>
            </a:r>
            <a:r>
              <a:rPr lang="en-US" altLang="zh-CN" sz="1200" dirty="0"/>
              <a:t>and solution updates are captured into TR 23.752, and for all key issues we have solutions on table</a:t>
            </a:r>
            <a:r>
              <a:rPr lang="en-US" altLang="zh-CN" sz="1200" dirty="0" smtClean="0"/>
              <a:t>.</a:t>
            </a:r>
            <a:endParaRPr lang="de-DE" altLang="de-DE" sz="12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 smtClean="0"/>
              <a:t>Key </a:t>
            </a:r>
            <a:r>
              <a:rPr lang="de-DE" altLang="de-DE" sz="1600" b="1" dirty="0"/>
              <a:t>Issue </a:t>
            </a:r>
            <a:r>
              <a:rPr lang="de-DE" altLang="de-DE" sz="1600" b="1" dirty="0" smtClean="0"/>
              <a:t>4 (UE-to-UE Relay):</a:t>
            </a:r>
            <a:endParaRPr lang="de-DE" altLang="de-DE" sz="1600" b="1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4 </a:t>
            </a:r>
            <a:r>
              <a:rPr lang="en-US" altLang="zh-CN" sz="1200" dirty="0"/>
              <a:t>new solutions were agreed for inclusion in the TR. Total number of solutions for </a:t>
            </a:r>
            <a:r>
              <a:rPr lang="en-US" altLang="zh-CN" sz="1200" dirty="0" smtClean="0"/>
              <a:t>KI#4 </a:t>
            </a:r>
            <a:r>
              <a:rPr lang="en-US" altLang="zh-CN" sz="1200" dirty="0"/>
              <a:t>is </a:t>
            </a:r>
            <a:r>
              <a:rPr lang="en-US" altLang="zh-CN" sz="1200" dirty="0" smtClean="0"/>
              <a:t>4.</a:t>
            </a:r>
            <a:endParaRPr lang="en-US" altLang="zh-CN" sz="12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dirty="0"/>
              <a:t>Next Steps</a:t>
            </a:r>
            <a:r>
              <a:rPr lang="en-US" altLang="zh-CN" sz="1200" dirty="0"/>
              <a:t>: Consolidate the solutions and make overall evaluation and </a:t>
            </a:r>
            <a:r>
              <a:rPr lang="en-US" altLang="zh-CN" sz="1200" dirty="0" smtClean="0"/>
              <a:t>conclusions on SA2 aspect, wait for RAN NR </a:t>
            </a:r>
            <a:r>
              <a:rPr lang="en-US" altLang="zh-CN" sz="1200" dirty="0" err="1" smtClean="0"/>
              <a:t>sidelink</a:t>
            </a:r>
            <a:r>
              <a:rPr lang="en-US" altLang="zh-CN" sz="1200" dirty="0" smtClean="0"/>
              <a:t> relay SI progress.</a:t>
            </a:r>
            <a:endParaRPr lang="en-US" altLang="zh-CN" sz="800" dirty="0" smtClean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 smtClean="0"/>
              <a:t>Key Issue 5 (Path Selection)</a:t>
            </a:r>
            <a:r>
              <a:rPr lang="de-DE" altLang="de-DE" sz="1600" dirty="0" smtClean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1 new solution was agreed for inclusion in the TR. Total number of solutions for KI#5 is 1.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dirty="0" smtClean="0"/>
              <a:t>Next Steps: </a:t>
            </a:r>
            <a:r>
              <a:rPr lang="en-US" altLang="zh-CN" sz="1200" dirty="0" smtClean="0"/>
              <a:t>Resolve the ENs in this solution,</a:t>
            </a:r>
            <a:r>
              <a:rPr lang="de-DE" altLang="de-DE" sz="1200" dirty="0">
                <a:solidFill>
                  <a:srgbClr val="000000"/>
                </a:solidFill>
              </a:rPr>
              <a:t> discuss other solutions if available</a:t>
            </a:r>
            <a:r>
              <a:rPr lang="en-US" altLang="zh-CN" sz="1200" dirty="0" smtClean="0"/>
              <a:t> and make evaluation and conclusion.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 smtClean="0"/>
              <a:t>Key Issue 7 (Charging)</a:t>
            </a:r>
            <a:r>
              <a:rPr lang="de-DE" altLang="de-DE" sz="1600" dirty="0" smtClean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3 </a:t>
            </a:r>
            <a:r>
              <a:rPr lang="en-US" altLang="zh-CN" sz="1200" dirty="0"/>
              <a:t>new solutions were </a:t>
            </a:r>
            <a:r>
              <a:rPr lang="en-US" altLang="zh-CN" sz="1200" dirty="0" smtClean="0"/>
              <a:t>agreed for inclusion in the TR</a:t>
            </a:r>
            <a:r>
              <a:rPr lang="en-US" altLang="zh-CN" sz="1200" dirty="0"/>
              <a:t>. Total number of solutions for </a:t>
            </a:r>
            <a:r>
              <a:rPr lang="en-US" altLang="zh-CN" sz="1200" dirty="0" smtClean="0"/>
              <a:t>KI#7 </a:t>
            </a:r>
            <a:r>
              <a:rPr lang="en-US" altLang="zh-CN" sz="1200" dirty="0"/>
              <a:t>is </a:t>
            </a:r>
            <a:r>
              <a:rPr lang="en-US" altLang="zh-CN" sz="1200" dirty="0" smtClean="0"/>
              <a:t>3.</a:t>
            </a:r>
            <a:endParaRPr lang="en-US" altLang="zh-CN" sz="12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Solutions </a:t>
            </a:r>
            <a:r>
              <a:rPr lang="en-US" altLang="zh-CN" sz="1200" dirty="0"/>
              <a:t>can be categorized as </a:t>
            </a:r>
            <a:r>
              <a:rPr lang="en-US" altLang="zh-CN" sz="1200" dirty="0" smtClean="0"/>
              <a:t>AMF-based </a:t>
            </a:r>
            <a:r>
              <a:rPr lang="en-US" altLang="zh-CN" sz="1200" dirty="0"/>
              <a:t>and </a:t>
            </a:r>
            <a:r>
              <a:rPr lang="en-US" altLang="zh-CN" sz="1200" dirty="0" smtClean="0"/>
              <a:t>SMF-based </a:t>
            </a:r>
            <a:r>
              <a:rPr lang="en-US" altLang="zh-CN" sz="1200" dirty="0"/>
              <a:t>solutions</a:t>
            </a:r>
            <a:r>
              <a:rPr lang="en-US" altLang="zh-CN" sz="1200" dirty="0" smtClean="0"/>
              <a:t>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dirty="0" smtClean="0"/>
              <a:t>Next Steps</a:t>
            </a:r>
            <a:r>
              <a:rPr lang="en-US" altLang="zh-CN" sz="1200" dirty="0"/>
              <a:t>: Resolve the ENs in </a:t>
            </a:r>
            <a:r>
              <a:rPr lang="en-US" altLang="zh-CN" sz="1200" dirty="0" smtClean="0"/>
              <a:t>these solutions, </a:t>
            </a:r>
            <a:r>
              <a:rPr lang="de-DE" altLang="de-DE" sz="1200" dirty="0">
                <a:solidFill>
                  <a:srgbClr val="000000"/>
                </a:solidFill>
              </a:rPr>
              <a:t>discuss other solutions if available</a:t>
            </a:r>
            <a:r>
              <a:rPr lang="en-US" altLang="zh-CN" sz="1200" dirty="0"/>
              <a:t> and make </a:t>
            </a:r>
            <a:r>
              <a:rPr lang="en-US" altLang="zh-CN" sz="1200" dirty="0" smtClean="0"/>
              <a:t>overall evaluation </a:t>
            </a:r>
            <a:r>
              <a:rPr lang="en-US" altLang="zh-CN" sz="1200" dirty="0"/>
              <a:t>and conclusion</a:t>
            </a:r>
            <a:r>
              <a:rPr lang="en-US" altLang="zh-CN" sz="1200" dirty="0" smtClean="0"/>
              <a:t>.</a:t>
            </a:r>
            <a:endParaRPr lang="en-US" altLang="zh-CN" sz="9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Key Issue </a:t>
            </a:r>
            <a:r>
              <a:rPr lang="de-DE" altLang="de-DE" sz="1600" b="1" dirty="0" smtClean="0"/>
              <a:t>8 (Service Authorization)</a:t>
            </a:r>
            <a:r>
              <a:rPr lang="de-DE" altLang="de-DE" sz="1600" dirty="0" smtClean="0"/>
              <a:t>:</a:t>
            </a:r>
            <a:endParaRPr lang="de-DE" altLang="de-DE" sz="16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2 </a:t>
            </a:r>
            <a:r>
              <a:rPr lang="en-US" altLang="zh-CN" sz="1200" dirty="0"/>
              <a:t>new solutions were agreed for inclusion in the TR. Total number of solutions for </a:t>
            </a:r>
            <a:r>
              <a:rPr lang="en-US" altLang="zh-CN" sz="1200" dirty="0" smtClean="0"/>
              <a:t>KI#8 </a:t>
            </a:r>
            <a:r>
              <a:rPr lang="en-US" altLang="zh-CN" sz="1200" dirty="0"/>
              <a:t>is </a:t>
            </a:r>
            <a:r>
              <a:rPr lang="en-US" altLang="zh-CN" sz="1200" dirty="0" smtClean="0"/>
              <a:t>2.</a:t>
            </a:r>
            <a:endParaRPr lang="en-US" altLang="zh-CN" sz="12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dirty="0"/>
              <a:t>Next Steps</a:t>
            </a:r>
            <a:r>
              <a:rPr lang="en-US" altLang="zh-CN" sz="1200" dirty="0"/>
              <a:t>: Resolve the ENs in these </a:t>
            </a:r>
            <a:r>
              <a:rPr lang="en-US" altLang="zh-CN" sz="1200" dirty="0" smtClean="0"/>
              <a:t>solutions, </a:t>
            </a:r>
            <a:r>
              <a:rPr lang="de-DE" altLang="de-DE" sz="1200" dirty="0">
                <a:solidFill>
                  <a:srgbClr val="000000"/>
                </a:solidFill>
              </a:rPr>
              <a:t>discuss other solutions if available</a:t>
            </a:r>
            <a:r>
              <a:rPr lang="en-US" altLang="zh-CN" sz="1200" dirty="0" smtClean="0"/>
              <a:t> </a:t>
            </a:r>
            <a:r>
              <a:rPr lang="en-US" altLang="zh-CN" sz="1200" dirty="0"/>
              <a:t>and make overall evaluation and conclusion.</a:t>
            </a:r>
            <a:endParaRPr lang="en-US" altLang="zh-CN" sz="9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200" dirty="0"/>
          </a:p>
        </p:txBody>
      </p:sp>
    </p:spTree>
    <p:extLst>
      <p:ext uri="{BB962C8B-B14F-4D97-AF65-F5344CB8AC3E}">
        <p14:creationId xmlns:p14="http://schemas.microsoft.com/office/powerpoint/2010/main" val="165379167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7736</TotalTime>
  <Words>5051</Words>
  <Application>Microsoft Office PowerPoint</Application>
  <PresentationFormat>全屏显示(4:3)</PresentationFormat>
  <Paragraphs>597</Paragraphs>
  <Slides>27</Slides>
  <Notes>26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27</vt:i4>
      </vt:variant>
    </vt:vector>
  </HeadingPairs>
  <TitlesOfParts>
    <vt:vector size="29" baseType="lpstr">
      <vt:lpstr>Office Theme</vt:lpstr>
      <vt:lpstr>自定义设计方案</vt:lpstr>
      <vt:lpstr>   FS_5G_ProSe Status Report</vt:lpstr>
      <vt:lpstr>FS_5G_ProSe status after SA2#142e (1/4)</vt:lpstr>
      <vt:lpstr>FS_5G_ProSe status after SA2#142e (2/4)</vt:lpstr>
      <vt:lpstr>FS_5G_ProSe status after SA2#142e (3/4)</vt:lpstr>
      <vt:lpstr>FS_5G_ProSe status after SA2#141e (4/4)</vt:lpstr>
      <vt:lpstr>FS_5G_ProSe Status at SA#90e</vt:lpstr>
      <vt:lpstr>PowerPoint 演示文稿</vt:lpstr>
      <vt:lpstr>FS_5G_ProSe Status at SA#87</vt:lpstr>
      <vt:lpstr>FS_5G_ProSe status after SA2#136AH (1/3)</vt:lpstr>
      <vt:lpstr>FS_5G_ProSe status after SA2#136AH (2/3)</vt:lpstr>
      <vt:lpstr>FS_5G_ProSe status after SA2#136AH (3/3)</vt:lpstr>
      <vt:lpstr>FS_5G_ProSe status after SA2#139e (1/5)</vt:lpstr>
      <vt:lpstr>FS_5G_ProSe status after SA2#139e (2/5)</vt:lpstr>
      <vt:lpstr>FS_5G_ProSe status after SA2#139e (3/5)</vt:lpstr>
      <vt:lpstr>FS_5G_ProSe status after SA2#139e (4/5)</vt:lpstr>
      <vt:lpstr>FS_5G_ProSe status after SA2#139e (5/5)</vt:lpstr>
      <vt:lpstr>FS_5G_ProSe status after SA2#140e (1/5)</vt:lpstr>
      <vt:lpstr>FS_5G_ProSe status after SA2#140e (2/5)</vt:lpstr>
      <vt:lpstr>FS_5G_ProSe status after SA2#140e (3/5)</vt:lpstr>
      <vt:lpstr>FS_5G_ProSe status after SA2#140e (4/5)</vt:lpstr>
      <vt:lpstr>FS_5G_ProSe status after SA2#140e (5/5)</vt:lpstr>
      <vt:lpstr>FS_5G_ProSe Status at SA#89e</vt:lpstr>
      <vt:lpstr>FS_5G_ProSe status after SA2#141e (1/5)</vt:lpstr>
      <vt:lpstr>FS_5G_ProSe status after SA2#141e (2/5)</vt:lpstr>
      <vt:lpstr>FS_5G_ProSe status after SA2#141e (3/5)</vt:lpstr>
      <vt:lpstr>FS_5G_ProSe status after SA2#141e (4/5)</vt:lpstr>
      <vt:lpstr>FS_5G_ProSe status after SA2#141e (5/5)</vt:lpstr>
    </vt:vector>
  </TitlesOfParts>
  <Company>3GPP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CATT</cp:lastModifiedBy>
  <cp:revision>1457</cp:revision>
  <dcterms:created xsi:type="dcterms:W3CDTF">2008-08-30T09:32:10Z</dcterms:created>
  <dcterms:modified xsi:type="dcterms:W3CDTF">2020-11-23T06:40:09Z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d845be66-0dd2-42c8-8a85-27aea652d485</vt:lpwstr>
  </property>
  <property fmtid="{D5CDD505-2E9C-101B-9397-08002B2CF9AE}" pid="7" name="CTP_TimeStamp">
    <vt:lpwstr>2020-02-05 13:17:36Z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</Properties>
</file>