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12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</a:t>
            </a:r>
            <a:r>
              <a:rPr lang="en-GB" sz="1200" dirty="0" smtClean="0"/>
              <a:t>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rgbClr val="FF0000"/>
                </a:solidFill>
              </a:rPr>
              <a:t>NAS-level leaving procedure for EPS</a:t>
            </a:r>
            <a:endParaRPr lang="en-US" altLang="de-DE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</a:t>
            </a:r>
            <a:r>
              <a:rPr lang="en-US" altLang="zh-CN" sz="1400" strike="sngStrike" dirty="0" err="1" smtClean="0">
                <a:solidFill>
                  <a:srgbClr val="FF0000"/>
                </a:solidFill>
              </a:rPr>
              <a:t>approval</a:t>
            </a:r>
            <a:r>
              <a:rPr lang="en-US" altLang="zh-CN" sz="1400" dirty="0" err="1" smtClean="0">
                <a:solidFill>
                  <a:srgbClr val="FF0000"/>
                </a:solidFill>
              </a:rPr>
              <a:t>information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US" altLang="zh-CN" sz="1200" dirty="0">
                <a:solidFill>
                  <a:srgbClr val="FFC000"/>
                </a:solidFill>
              </a:rPr>
              <a:t>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</a:t>
            </a:r>
            <a:r>
              <a:rPr lang="en-US" altLang="zh-CN" sz="1200" dirty="0">
                <a:solidFill>
                  <a:srgbClr val="FFC000"/>
                </a:solidFill>
              </a:rPr>
              <a:t> Coordinate with SA3 on the security of the paging cause. </a:t>
            </a:r>
            <a:r>
              <a:rPr lang="en-US" altLang="zh-CN" sz="1200" dirty="0"/>
              <a:t>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</a:t>
            </a:r>
            <a:r>
              <a:rPr lang="en-US" altLang="zh-CN" sz="1200" strike="sngStrike" dirty="0"/>
              <a:t>pending confirmation from </a:t>
            </a:r>
            <a:r>
              <a:rPr lang="en-US" altLang="zh-CN" sz="1200" dirty="0">
                <a:solidFill>
                  <a:srgbClr val="FFC000"/>
                </a:solidFill>
              </a:rPr>
              <a:t>if confirmed by </a:t>
            </a:r>
            <a:r>
              <a:rPr lang="en-US" altLang="zh-CN" sz="1200" dirty="0"/>
              <a:t>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Identify </a:t>
            </a:r>
            <a:r>
              <a:rPr lang="en-US" altLang="zh-CN" sz="1200" dirty="0">
                <a:solidFill>
                  <a:srgbClr val="FFC000"/>
                </a:solidFill>
              </a:rPr>
              <a:t>Conclude </a:t>
            </a:r>
            <a:r>
              <a:rPr lang="en-US" altLang="zh-CN" sz="1200" dirty="0">
                <a:solidFill>
                  <a:srgbClr val="FF0000"/>
                </a:solidFill>
              </a:rPr>
              <a:t>whether </a:t>
            </a:r>
            <a:r>
              <a:rPr lang="en-US" altLang="zh-CN" sz="1200" dirty="0">
                <a:solidFill>
                  <a:srgbClr val="FFC000"/>
                </a:solidFill>
              </a:rPr>
              <a:t>AS based leaving, </a:t>
            </a:r>
            <a:r>
              <a:rPr lang="en-US" altLang="zh-CN" sz="1200" dirty="0">
                <a:solidFill>
                  <a:srgbClr val="FF0000"/>
                </a:solidFill>
              </a:rPr>
              <a:t>NAS based leaving </a:t>
            </a:r>
            <a:r>
              <a:rPr lang="en-US" altLang="zh-CN" sz="1200" dirty="0">
                <a:solidFill>
                  <a:srgbClr val="FFC000"/>
                </a:solidFill>
              </a:rPr>
              <a:t>or both are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also is </a:t>
            </a:r>
            <a:r>
              <a:rPr lang="en-US" altLang="zh-CN" sz="1200" dirty="0">
                <a:solidFill>
                  <a:srgbClr val="FF0000"/>
                </a:solidFill>
              </a:rPr>
              <a:t>supported in 5GS.</a:t>
            </a:r>
            <a:endParaRPr lang="en-US" altLang="zh-CN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</a:t>
            </a:r>
            <a:r>
              <a:rPr lang="en-US" sz="1100" dirty="0">
                <a:solidFill>
                  <a:srgbClr val="FF3300"/>
                </a:solidFill>
              </a:rPr>
              <a:t> </a:t>
            </a:r>
            <a:r>
              <a:rPr lang="en-US" sz="1100" dirty="0">
                <a:solidFill>
                  <a:srgbClr val="FF3300"/>
                </a:solidFill>
                <a:highlight>
                  <a:srgbClr val="FFFF00"/>
                </a:highlight>
              </a:rPr>
              <a:t>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>
                <a:solidFill>
                  <a:srgbClr val="FFC000"/>
                </a:solidFill>
              </a:rPr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</a:t>
            </a:r>
            <a:r>
              <a:rPr lang="en-US" sz="1050" dirty="0">
                <a:highlight>
                  <a:srgbClr val="00FFFF"/>
                </a:highlight>
              </a:rPr>
              <a:t>“</a:t>
            </a:r>
            <a:r>
              <a:rPr lang="en-GB" sz="1050" dirty="0">
                <a:highlight>
                  <a:srgbClr val="00FFFF"/>
                </a:highlight>
              </a:rPr>
              <a:t>concluded that there are no major blocking issues. SA3 have initiated a study of the security issues involved (S3-202730), with target completion by March 2021”</a:t>
            </a:r>
            <a:r>
              <a:rPr lang="en-GB" sz="1050" dirty="0"/>
              <a:t>.</a:t>
            </a:r>
            <a:r>
              <a:rPr lang="en-US" sz="1050" strike="sngStrike" dirty="0">
                <a:solidFill>
                  <a:srgbClr val="FFC000"/>
                </a:solidFill>
              </a:rPr>
              <a:t>security of MUSIM needs to be studied</a:t>
            </a:r>
            <a:r>
              <a:rPr lang="en-US" sz="1050" strike="sngStrike" dirty="0"/>
              <a:t> that “there are no major blocking issues”. SA3 </a:t>
            </a:r>
            <a:r>
              <a:rPr lang="en-US" sz="1050" strike="sngStrike" dirty="0">
                <a:solidFill>
                  <a:srgbClr val="FFC000"/>
                </a:solidFill>
              </a:rPr>
              <a:t>have just started </a:t>
            </a:r>
            <a:r>
              <a:rPr lang="en-US" sz="1050" strike="sngStrike" dirty="0"/>
              <a:t>will continue their study with target completion in Mar 2021.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</a:t>
            </a:r>
            <a:r>
              <a:rPr lang="de-DE" sz="1100" dirty="0">
                <a:solidFill>
                  <a:srgbClr val="FFC000"/>
                </a:solidFill>
              </a:rPr>
              <a:t>changes in </a:t>
            </a:r>
            <a:r>
              <a:rPr lang="de-DE" sz="1100" dirty="0">
                <a:solidFill>
                  <a:srgbClr val="FFC000"/>
                </a:solidFill>
                <a:highlight>
                  <a:srgbClr val="00FFFF"/>
                </a:highlight>
              </a:rPr>
              <a:t>TS 36.304</a:t>
            </a:r>
            <a:r>
              <a:rPr lang="de-DE" sz="1100" strike="sngStrike" dirty="0"/>
              <a:t>a minor change in TS 36.304</a:t>
            </a:r>
            <a:r>
              <a:rPr lang="de-DE" sz="1100" dirty="0"/>
              <a:t>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</a:t>
            </a:r>
            <a:r>
              <a:rPr lang="en-US" altLang="zh-CN" sz="1100" dirty="0">
                <a:solidFill>
                  <a:srgbClr val="FFC000"/>
                </a:solidFill>
              </a:rPr>
              <a:t>other groups </a:t>
            </a:r>
            <a:r>
              <a:rPr lang="en-US" altLang="zh-CN" sz="1100" strike="sngStrike" dirty="0"/>
              <a:t>RAN </a:t>
            </a:r>
            <a:r>
              <a:rPr lang="en-US" altLang="zh-CN" sz="1100" dirty="0"/>
              <a:t>on the open items </a:t>
            </a:r>
            <a:r>
              <a:rPr lang="en-US" altLang="zh-CN" sz="1100" dirty="0">
                <a:solidFill>
                  <a:srgbClr val="FFC000"/>
                </a:solidFill>
              </a:rPr>
              <a:t>and their </a:t>
            </a:r>
            <a:r>
              <a:rPr lang="en-US" altLang="zh-CN" sz="1100" strike="sngStrike" dirty="0"/>
              <a:t>with RAN </a:t>
            </a:r>
            <a:r>
              <a:rPr lang="en-US" altLang="zh-CN" sz="1100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0000"/>
                </a:solidFill>
              </a:rPr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C000"/>
                </a:solidFill>
              </a:rPr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43D0883-3573-4F4F-A2F2-67E8067EF319}">
  <ds:schemaRefs>
    <ds:schemaRef ds:uri="http://www.w3.org/XML/1998/namespace"/>
    <ds:schemaRef ds:uri="http://purl.org/dc/elements/1.1/"/>
    <ds:schemaRef ds:uri="e36d8d0d-d80c-4b38-8e0d-3de84ac0e0f8"/>
    <ds:schemaRef ds:uri="http://purl.org/dc/dcmitype/"/>
    <ds:schemaRef ds:uri="http://purl.org/dc/terms/"/>
    <ds:schemaRef ds:uri="a4ab1a16-c41d-4865-a433-ad08d2a54a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1c5aaf6-e6ce-465b-b873-5148d2a4c105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6993</TotalTime>
  <Words>689</Words>
  <Application>Microsoft Office PowerPoint</Application>
  <PresentationFormat>화면 슬라이드 쇼(4:3)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Arial </vt:lpstr>
      <vt:lpstr>宋体</vt:lpstr>
      <vt:lpstr>Arial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Myungjune@LGE_r06</cp:lastModifiedBy>
  <cp:revision>1364</cp:revision>
  <dcterms:created xsi:type="dcterms:W3CDTF">2008-08-30T09:32:10Z</dcterms:created>
  <dcterms:modified xsi:type="dcterms:W3CDTF">2020-11-25T05:27:57Z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