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9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Lars1" initials="LN" lastIdx="1" clrIdx="2">
    <p:extLst>
      <p:ext uri="{19B8F6BF-5375-455C-9EA6-DF929625EA0E}">
        <p15:presenceInfo xmlns:p15="http://schemas.microsoft.com/office/powerpoint/2012/main" userId="Lars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175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11-23T13:33:37.766" idx="1">
    <p:pos x="2480" y="1076"/>
    <p:text>Remove these bullets? In the sentence above you already state "All three key issue..."</p:text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comments" Target="../comments/commen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784439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EPS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 smtClean="0"/>
              <a:t>Start normative work on concluded items and coordinate with RAN WGs on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</a:t>
            </a:r>
            <a:r>
              <a:rPr lang="en-US" altLang="zh-CN" sz="1200" dirty="0" smtClean="0">
                <a:solidFill>
                  <a:srgbClr val="FFC000"/>
                </a:solidFill>
              </a:rPr>
              <a:t>a single </a:t>
            </a:r>
            <a:r>
              <a:rPr lang="en-GB" altLang="de-DE" sz="1200" dirty="0" smtClean="0"/>
              <a:t>Paging </a:t>
            </a:r>
            <a:r>
              <a:rPr lang="en-GB" altLang="de-DE" sz="1200" dirty="0"/>
              <a:t>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</a:t>
            </a:r>
            <a:r>
              <a:rPr lang="en-US" altLang="zh-CN" sz="1200" dirty="0">
                <a:solidFill>
                  <a:srgbClr val="FFC000"/>
                </a:solidFill>
              </a:rPr>
              <a:t> </a:t>
            </a:r>
            <a:r>
              <a:rPr lang="en-US" altLang="zh-CN" sz="1200" dirty="0" smtClean="0">
                <a:solidFill>
                  <a:srgbClr val="FFC000"/>
                </a:solidFill>
              </a:rPr>
              <a:t>Coordinate with SA3 on the security of the paging cause. </a:t>
            </a:r>
            <a:r>
              <a:rPr lang="en-US" altLang="zh-CN" sz="1200" dirty="0" smtClean="0"/>
              <a:t>Coordinate </a:t>
            </a:r>
            <a:r>
              <a:rPr lang="en-US" altLang="zh-CN" sz="1200" dirty="0"/>
              <a:t>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</a:t>
            </a:r>
            <a:r>
              <a:rPr lang="en-US" altLang="zh-CN" sz="1200" strike="sngStrike" dirty="0" smtClean="0"/>
              <a:t>pending </a:t>
            </a:r>
            <a:r>
              <a:rPr lang="en-US" altLang="zh-CN" sz="1200" strike="sngStrike" dirty="0"/>
              <a:t>confirmation from </a:t>
            </a:r>
            <a:r>
              <a:rPr lang="en-US" altLang="zh-CN" sz="1200" dirty="0" smtClean="0">
                <a:solidFill>
                  <a:srgbClr val="FFC000"/>
                </a:solidFill>
              </a:rPr>
              <a:t>if confirmed by </a:t>
            </a:r>
            <a:r>
              <a:rPr lang="en-US" altLang="zh-CN" sz="1200" dirty="0" smtClean="0"/>
              <a:t>RAN </a:t>
            </a:r>
            <a:r>
              <a:rPr lang="en-US" altLang="zh-CN" sz="1200" dirty="0"/>
              <a:t>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Identify </a:t>
            </a:r>
            <a:r>
              <a:rPr lang="en-US" altLang="zh-CN" sz="1200" dirty="0" smtClean="0">
                <a:solidFill>
                  <a:srgbClr val="FFC000"/>
                </a:solidFill>
              </a:rPr>
              <a:t>Conclude </a:t>
            </a:r>
            <a:r>
              <a:rPr lang="en-US" altLang="zh-CN" sz="1200" dirty="0" smtClean="0">
                <a:solidFill>
                  <a:srgbClr val="FF0000"/>
                </a:solidFill>
              </a:rPr>
              <a:t>whether </a:t>
            </a:r>
            <a:r>
              <a:rPr lang="en-US" altLang="zh-CN" sz="1200" dirty="0" smtClean="0">
                <a:solidFill>
                  <a:srgbClr val="FFC000"/>
                </a:solidFill>
              </a:rPr>
              <a:t>AS based leaving, </a:t>
            </a:r>
            <a:r>
              <a:rPr lang="en-US" altLang="zh-CN" sz="1200" dirty="0" smtClean="0">
                <a:solidFill>
                  <a:srgbClr val="FF0000"/>
                </a:solidFill>
              </a:rPr>
              <a:t>NAS </a:t>
            </a:r>
            <a:r>
              <a:rPr lang="en-US" altLang="zh-CN" sz="1200" dirty="0">
                <a:solidFill>
                  <a:srgbClr val="FF0000"/>
                </a:solidFill>
              </a:rPr>
              <a:t>based leaving </a:t>
            </a:r>
            <a:r>
              <a:rPr lang="en-US" altLang="zh-CN" sz="1200" dirty="0" smtClean="0">
                <a:solidFill>
                  <a:srgbClr val="FFC000"/>
                </a:solidFill>
              </a:rPr>
              <a:t>or both are 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also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is </a:t>
            </a:r>
            <a:r>
              <a:rPr lang="en-US" altLang="zh-CN" sz="1200" dirty="0">
                <a:solidFill>
                  <a:srgbClr val="FF0000"/>
                </a:solidFill>
              </a:rPr>
              <a:t>supported in 5GS.</a:t>
            </a:r>
            <a:endParaRPr lang="en-US" altLang="zh-CN" sz="12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0848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</a:t>
            </a:r>
            <a:r>
              <a:rPr lang="en-US" sz="1100" dirty="0">
                <a:solidFill>
                  <a:srgbClr val="FF3300"/>
                </a:solidFill>
              </a:rPr>
              <a:t> </a:t>
            </a:r>
            <a:r>
              <a:rPr lang="en-US" sz="1100" dirty="0">
                <a:solidFill>
                  <a:srgbClr val="FF3300"/>
                </a:solidFill>
                <a:highlight>
                  <a:srgbClr val="FFFF00"/>
                </a:highlight>
              </a:rPr>
              <a:t>and clarification from RAN plenary on “no-EUTRA impact</a:t>
            </a:r>
            <a:r>
              <a:rPr lang="en-US" sz="1100" dirty="0" smtClean="0">
                <a:solidFill>
                  <a:srgbClr val="FF3300"/>
                </a:solidFill>
                <a:highlight>
                  <a:srgbClr val="FFFF00"/>
                </a:highlight>
              </a:rPr>
              <a:t>”</a:t>
            </a:r>
            <a:r>
              <a:rPr lang="en-US" sz="1100" strike="sngStrike" dirty="0"/>
              <a:t>.</a:t>
            </a:r>
            <a:r>
              <a:rPr lang="en-US" sz="1100" dirty="0">
                <a:solidFill>
                  <a:srgbClr val="FFC000"/>
                </a:solidFill>
              </a:rPr>
              <a:t>, including:</a:t>
            </a:r>
            <a:endParaRPr lang="en-US" sz="1100" dirty="0">
              <a:solidFill>
                <a:srgbClr val="FFC000"/>
              </a:solidFill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</a:t>
            </a:r>
            <a:r>
              <a:rPr lang="en-US" sz="1050" dirty="0" smtClean="0">
                <a:solidFill>
                  <a:srgbClr val="FFC000"/>
                </a:solidFill>
              </a:rPr>
              <a:t>security of MUSIM needs to be studied</a:t>
            </a:r>
            <a:r>
              <a:rPr lang="en-US" sz="1050" dirty="0" smtClean="0"/>
              <a:t> </a:t>
            </a:r>
            <a:r>
              <a:rPr lang="en-US" sz="1050" strike="sngStrike" dirty="0" smtClean="0"/>
              <a:t>that </a:t>
            </a:r>
            <a:r>
              <a:rPr lang="en-US" sz="1050" strike="sngStrike" dirty="0"/>
              <a:t>“there are no major blocking issues”</a:t>
            </a:r>
            <a:r>
              <a:rPr lang="en-US" sz="1050" dirty="0"/>
              <a:t>. SA3 </a:t>
            </a:r>
            <a:r>
              <a:rPr lang="en-US" sz="1050" dirty="0" smtClean="0">
                <a:solidFill>
                  <a:srgbClr val="FFC000"/>
                </a:solidFill>
              </a:rPr>
              <a:t>have just started </a:t>
            </a:r>
            <a:r>
              <a:rPr lang="en-US" sz="1050" strike="sngStrike" dirty="0" smtClean="0"/>
              <a:t>will </a:t>
            </a:r>
            <a:r>
              <a:rPr lang="en-US" sz="1050" strike="sngStrike" dirty="0"/>
              <a:t>continue </a:t>
            </a:r>
            <a:r>
              <a:rPr lang="en-US" sz="1050" dirty="0"/>
              <a:t>their study with target completion in Mar 2021.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 smtClean="0"/>
              <a:t>Contentious </a:t>
            </a:r>
            <a:r>
              <a:rPr lang="de-DE" sz="1400" b="1" dirty="0"/>
              <a:t>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The conclusion on enabing paging reception for EPS requires </a:t>
            </a:r>
            <a:r>
              <a:rPr lang="de-DE" sz="1100" dirty="0" smtClean="0">
                <a:solidFill>
                  <a:srgbClr val="FFC000"/>
                </a:solidFill>
              </a:rPr>
              <a:t>changes in RAN</a:t>
            </a:r>
            <a:r>
              <a:rPr lang="de-DE" sz="1100" strike="sngStrike" dirty="0" smtClean="0"/>
              <a:t>a </a:t>
            </a:r>
            <a:r>
              <a:rPr lang="de-DE" sz="1100" strike="sngStrike" dirty="0"/>
              <a:t>minor change in TS 36.304</a:t>
            </a:r>
            <a:r>
              <a:rPr lang="de-DE" sz="1100" dirty="0"/>
              <a:t>. RAN plenary needs to confirm that this is acceptable</a:t>
            </a:r>
            <a:r>
              <a:rPr lang="de-DE" sz="1100" dirty="0" smtClean="0"/>
              <a:t>.</a:t>
            </a:r>
            <a:endParaRPr lang="de-DE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</a:t>
            </a:r>
            <a:r>
              <a:rPr lang="en-US" altLang="zh-CN" sz="1100" dirty="0" smtClean="0">
                <a:solidFill>
                  <a:srgbClr val="FFC000"/>
                </a:solidFill>
              </a:rPr>
              <a:t>other groups </a:t>
            </a:r>
            <a:r>
              <a:rPr lang="en-US" altLang="zh-CN" sz="1100" strike="sngStrike" dirty="0" smtClean="0"/>
              <a:t>RAN </a:t>
            </a:r>
            <a:r>
              <a:rPr lang="en-US" altLang="zh-CN" sz="1100" dirty="0"/>
              <a:t>on the open items </a:t>
            </a:r>
            <a:r>
              <a:rPr lang="en-US" altLang="zh-CN" sz="1100" dirty="0" smtClean="0">
                <a:solidFill>
                  <a:srgbClr val="FFC000"/>
                </a:solidFill>
              </a:rPr>
              <a:t>and their </a:t>
            </a:r>
            <a:r>
              <a:rPr lang="en-US" altLang="zh-CN" sz="1100" strike="sngStrike" dirty="0" smtClean="0"/>
              <a:t>with </a:t>
            </a:r>
            <a:r>
              <a:rPr lang="en-US" altLang="zh-CN" sz="1100" strike="sngStrike" dirty="0"/>
              <a:t>RAN </a:t>
            </a:r>
            <a:r>
              <a:rPr lang="en-US" altLang="zh-CN" sz="1100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FF0000"/>
                </a:solidFill>
              </a:rPr>
              <a:t>Conclude the study on open </a:t>
            </a:r>
            <a:r>
              <a:rPr lang="en-US" altLang="zh-CN" sz="1100" dirty="0" smtClean="0">
                <a:solidFill>
                  <a:srgbClr val="FF0000"/>
                </a:solidFill>
              </a:rPr>
              <a:t>items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</a:t>
            </a:r>
            <a:r>
              <a:rPr lang="en-US" altLang="zh-CN" sz="1100" dirty="0" smtClean="0"/>
              <a:t>SA#92</a:t>
            </a: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</a:t>
            </a:r>
            <a:r>
              <a:rPr lang="en-US" altLang="zh-CN" sz="11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FFC000"/>
                </a:solidFill>
              </a:rPr>
              <a:t>SA3 progress could impact the agreed solutions in SA2</a:t>
            </a:r>
            <a:r>
              <a:rPr lang="en-US" altLang="zh-CN" sz="1100" dirty="0" smtClean="0">
                <a:solidFill>
                  <a:srgbClr val="FFC000"/>
                </a:solidFill>
              </a:rPr>
              <a:t>.</a:t>
            </a:r>
            <a:endParaRPr lang="en-US" altLang="zh-CN" sz="11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43D0883-3573-4F4F-A2F2-67E8067EF319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6988</TotalTime>
  <Words>651</Words>
  <Application>Microsoft Office PowerPoint</Application>
  <PresentationFormat>On-screen Show (4:3)</PresentationFormat>
  <Paragraphs>78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Arial 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C 2nd Monday</cp:lastModifiedBy>
  <cp:revision>1362</cp:revision>
  <dcterms:created xsi:type="dcterms:W3CDTF">2008-08-30T09:32:10Z</dcterms:created>
  <dcterms:modified xsi:type="dcterms:W3CDTF">2020-11-23T13:36:56Z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