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30"/>
  </p:notesMasterIdLst>
  <p:handoutMasterIdLst>
    <p:handoutMasterId r:id="rId31"/>
  </p:handoutMasterIdLst>
  <p:sldIdLst>
    <p:sldId id="303" r:id="rId3"/>
    <p:sldId id="796" r:id="rId4"/>
    <p:sldId id="797" r:id="rId5"/>
    <p:sldId id="798" r:id="rId6"/>
    <p:sldId id="799" r:id="rId7"/>
    <p:sldId id="819" r:id="rId8"/>
    <p:sldId id="802" r:id="rId9"/>
    <p:sldId id="803" r:id="rId10"/>
    <p:sldId id="804" r:id="rId11"/>
    <p:sldId id="805" r:id="rId12"/>
    <p:sldId id="806" r:id="rId13"/>
    <p:sldId id="807" r:id="rId14"/>
    <p:sldId id="808" r:id="rId15"/>
    <p:sldId id="809" r:id="rId16"/>
    <p:sldId id="810" r:id="rId17"/>
    <p:sldId id="811" r:id="rId18"/>
    <p:sldId id="812" r:id="rId19"/>
    <p:sldId id="813" r:id="rId20"/>
    <p:sldId id="814" r:id="rId21"/>
    <p:sldId id="815" r:id="rId22"/>
    <p:sldId id="816" r:id="rId23"/>
    <p:sldId id="817" r:id="rId24"/>
    <p:sldId id="820" r:id="rId25"/>
    <p:sldId id="821" r:id="rId26"/>
    <p:sldId id="822" r:id="rId27"/>
    <p:sldId id="823" r:id="rId28"/>
    <p:sldId id="824" r:id="rId2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14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9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S2-2008603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 16 – Nov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142E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dirty="0" smtClean="0">
                <a:latin typeface="Arial "/>
              </a:rPr>
              <a:t>Nov 16 – Nov 20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3771986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47012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4216100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29649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6894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814972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42666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268136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855467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and last </a:t>
            </a:r>
            <a:r>
              <a:rPr lang="en-US" altLang="zh-CN" sz="1200" dirty="0"/>
              <a:t>meeting to bring any new solutions. New solution proposals should be reasonably complete.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feedback. </a:t>
            </a:r>
          </a:p>
        </p:txBody>
      </p:sp>
    </p:spTree>
    <p:extLst>
      <p:ext uri="{BB962C8B-B14F-4D97-AF65-F5344CB8AC3E}">
        <p14:creationId xmlns:p14="http://schemas.microsoft.com/office/powerpoint/2010/main" val="1489015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4368945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</a:t>
            </a:r>
            <a:r>
              <a:rPr lang="en-US" altLang="zh-CN" sz="1200" dirty="0" smtClean="0"/>
              <a:t>feedback.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</a:t>
            </a:r>
            <a:r>
              <a:rPr lang="en-US" altLang="zh-CN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RAN2/3) for feedback. </a:t>
            </a:r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337617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514700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v0.5.0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</a:t>
            </a:r>
            <a:r>
              <a:rPr lang="en-US" altLang="zh-CN" sz="1200" dirty="0" smtClean="0"/>
              <a:t>Q3 </a:t>
            </a:r>
            <a:r>
              <a:rPr lang="en-US" altLang="zh-CN" sz="1200" dirty="0"/>
              <a:t>and all FS_5G_ProSe documents were handled at </a:t>
            </a:r>
            <a:r>
              <a:rPr lang="en-US" altLang="zh-CN" sz="1200" dirty="0" smtClean="0"/>
              <a:t>SA2#140e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agreed for KI#1, #2, #5 and #8 at SA2#140e.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</a:t>
            </a:r>
            <a:r>
              <a:rPr lang="en-US" altLang="zh-CN" sz="1200" dirty="0"/>
              <a:t>out </a:t>
            </a:r>
            <a:r>
              <a:rPr lang="en-US" altLang="zh-CN" sz="1200" dirty="0" smtClean="0"/>
              <a:t>are sent to SA3 and RAN WGs to request feedback and inform SA2 progress.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5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</a:t>
            </a:r>
            <a:r>
              <a:rPr lang="en-US" altLang="zh-CN" sz="1200" dirty="0"/>
              <a:t>were 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solutions for KI#1 are </a:t>
            </a:r>
            <a:r>
              <a:rPr lang="en-US" altLang="zh-CN" sz="1200" dirty="0" smtClean="0"/>
              <a:t>10.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discovery model, </a:t>
            </a:r>
            <a:r>
              <a:rPr lang="en-GB" altLang="zh-CN" sz="1200" dirty="0"/>
              <a:t>PC5 </a:t>
            </a:r>
            <a:r>
              <a:rPr lang="en-GB" altLang="zh-CN" sz="1200" dirty="0" smtClean="0"/>
              <a:t>communication channel, </a:t>
            </a:r>
            <a:r>
              <a:rPr lang="en-GB" altLang="zh-CN" sz="1200" dirty="0"/>
              <a:t>a</a:t>
            </a:r>
            <a:r>
              <a:rPr lang="en-GB" altLang="zh-CN" sz="1200" dirty="0" smtClean="0"/>
              <a:t>pplication </a:t>
            </a:r>
            <a:r>
              <a:rPr lang="en-GB" altLang="zh-CN" sz="1200" dirty="0"/>
              <a:t>layer discovery </a:t>
            </a:r>
            <a:r>
              <a:rPr lang="en-GB" altLang="zh-CN" sz="1200" dirty="0" smtClean="0"/>
              <a:t>messages,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code management, information </a:t>
            </a:r>
            <a:r>
              <a:rPr lang="en-GB" altLang="zh-CN" sz="1200" dirty="0" smtClean="0"/>
              <a:t>elements in discovery message, etc.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LS out is sent to RAN2 to request feedback on </a:t>
            </a:r>
            <a:r>
              <a:rPr lang="en-US" altLang="zh-CN" sz="1200" dirty="0" smtClean="0"/>
              <a:t>SA2 conclusions/assumptions.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updates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r>
              <a:rPr lang="en-US" altLang="zh-CN" sz="1200" dirty="0" smtClean="0"/>
              <a:t>Total </a:t>
            </a:r>
            <a:r>
              <a:rPr lang="en-US" altLang="zh-CN" sz="1200" dirty="0"/>
              <a:t>number of solutions for KI#2 is 6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introducing new PQI values </a:t>
            </a:r>
            <a:r>
              <a:rPr lang="en-US" altLang="zh-CN" sz="1200" dirty="0"/>
              <a:t>and new data unit </a:t>
            </a:r>
            <a:r>
              <a:rPr lang="en-US" altLang="zh-CN" sz="1200" dirty="0" smtClean="0"/>
              <a:t>types.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is sent to RAN1 to confirm the support of new PQI values.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968637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68123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new solutions (addressing </a:t>
            </a:r>
            <a:r>
              <a:rPr lang="en-US" altLang="zh-CN" sz="1200" dirty="0" smtClean="0"/>
              <a:t>Relay discovery,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, authentication/authorization, etc.) 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16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</a:t>
            </a:r>
            <a:r>
              <a:rPr lang="en-US" altLang="zh-CN" sz="1200" dirty="0" smtClean="0"/>
              <a:t>21.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SA3 to request feedback on end-to-end security.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and make </a:t>
            </a:r>
            <a:r>
              <a:rPr lang="en-GB" altLang="zh-CN" sz="1200" dirty="0" smtClean="0"/>
              <a:t>evaluation </a:t>
            </a:r>
            <a:r>
              <a:rPr lang="en-GB" altLang="zh-CN" sz="1200" dirty="0"/>
              <a:t>and interim conclusion(s) subject to RAN progress and feedback (if any).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3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solutions updates were agreed for inclusion in the TR</a:t>
            </a:r>
            <a:r>
              <a:rPr lang="en-US" altLang="zh-CN" sz="1200" dirty="0" smtClean="0"/>
              <a:t>. Total </a:t>
            </a:r>
            <a:r>
              <a:rPr lang="en-US" altLang="zh-CN" sz="1200" dirty="0"/>
              <a:t>number of solutions for KI#4 is </a:t>
            </a:r>
            <a:r>
              <a:rPr lang="en-US" altLang="zh-CN" sz="1200" dirty="0" smtClean="0"/>
              <a:t>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152082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7451063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3 </a:t>
            </a:r>
            <a:r>
              <a:rPr lang="en-US" altLang="zh-CN" sz="1200" dirty="0"/>
              <a:t>solution 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Total number of solutions for KI#5 is </a:t>
            </a:r>
            <a:r>
              <a:rPr lang="en-US" altLang="zh-CN" sz="1200" dirty="0" smtClean="0"/>
              <a:t>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</a:t>
            </a:r>
            <a:r>
              <a:rPr lang="en-US" altLang="zh-CN" sz="1200" dirty="0"/>
              <a:t>on Path selection </a:t>
            </a:r>
            <a:r>
              <a:rPr lang="en-US" altLang="zh-CN" sz="1200" dirty="0" smtClean="0"/>
              <a:t>policy provisioning/configuration.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new solutions or solution update </a:t>
            </a:r>
            <a:r>
              <a:rPr lang="en-US" altLang="zh-CN" sz="1200" dirty="0"/>
              <a:t>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</a:t>
            </a:r>
            <a:r>
              <a:rPr lang="en-US" altLang="zh-CN" sz="1200" dirty="0" smtClean="0"/>
              <a:t>evaluation and conclusion papers were not agreeable due to lack of common understanding on </a:t>
            </a:r>
            <a:r>
              <a:rPr lang="en-US" altLang="zh-CN" sz="1200" dirty="0"/>
              <a:t>the pros and cons of the solutions, and which part falls into SA5 study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conclusion(s), communicate with SA5 to request feedback on the identified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4 solutions update </a:t>
            </a:r>
            <a:r>
              <a:rPr lang="en-US" altLang="zh-CN" sz="1200" dirty="0"/>
              <a:t>were agreed for inclusion in the TR. Total number of solutions for KI#8 is 4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direct discovery and direct communication policy/parameter provisioning (non-relay aspects)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</a:t>
            </a:r>
            <a:r>
              <a:rPr lang="en-US" altLang="zh-CN" sz="1200" b="1" dirty="0" smtClean="0"/>
              <a:t> </a:t>
            </a:r>
            <a:r>
              <a:rPr lang="en-US" altLang="zh-CN" sz="1200" dirty="0" smtClean="0"/>
              <a:t>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(interim) conclusion(s).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311497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993899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v0.7.0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or conclusions are agreed/updated for KI#1, #3, #4, #5, #7 and #8 at SA2#142e.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UP based 5G DDNMF architecture is concluded.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This key issue was concluded at SA#141e and no further update.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497013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98372669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fontScale="92500"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</a:t>
            </a:r>
            <a:r>
              <a:rPr lang="en-US" altLang="zh-CN" sz="1200" dirty="0" smtClean="0"/>
              <a:t>#5, #7 </a:t>
            </a:r>
            <a:r>
              <a:rPr lang="en-US" altLang="zh-CN" sz="1200" dirty="0"/>
              <a:t>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for KI#3 (UE-to-Network Relay) and  #4 (UE-to-UE Relay) have dependencies on </a:t>
            </a:r>
            <a:r>
              <a:rPr lang="en-US" altLang="zh-CN" sz="1200" dirty="0" smtClean="0"/>
              <a:t>RAN</a:t>
            </a:r>
            <a:r>
              <a:rPr lang="en-US" altLang="zh-CN" sz="1200" dirty="0"/>
              <a:t>. Cooperation with RAN SI “NR </a:t>
            </a:r>
            <a:r>
              <a:rPr lang="en-US" altLang="zh-CN" sz="1200" dirty="0" err="1"/>
              <a:t>sidelink</a:t>
            </a:r>
            <a:r>
              <a:rPr lang="en-US" altLang="zh-CN" sz="1200" dirty="0"/>
              <a:t> relay” is needed.</a:t>
            </a:r>
            <a:endParaRPr lang="en-US" altLang="zh-CN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Other WGs impact and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KI#7 have dependencies on SA5.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KI#3 and #4 have dependencies on SA3.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(SA2#141e)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Merge of existing solutions to generated new merged solution is </a:t>
            </a:r>
            <a:r>
              <a:rPr lang="en-US" altLang="zh-CN" sz="1200" dirty="0" smtClean="0"/>
              <a:t>allowed.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#2, #5 and #8, continue solution evaluation and conclusion(s).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converge on  solution evaluation and make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Discussion on how to structure the normative work, e.g. existing or new 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0533932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29256891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14574"/>
            <a:ext cx="8554481" cy="4114327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 smtClean="0"/>
              <a:t>:</a:t>
            </a:r>
            <a:r>
              <a:rPr lang="en-US" altLang="zh-CN" sz="1200" dirty="0" smtClean="0"/>
              <a:t>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</a:t>
            </a:r>
            <a:r>
              <a:rPr lang="en-US" altLang="zh-CN" sz="1200" dirty="0" smtClean="0"/>
              <a:t>RAN2/3, SA3, SA5) </a:t>
            </a:r>
            <a:r>
              <a:rPr lang="en-US" altLang="zh-CN" sz="1200" dirty="0"/>
              <a:t>for feedback.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Discussion on how to structure the normative work, e.g. existing or new TS.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6039154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SA#89e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Interim conclusions are made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SA3 and RAN WGs to request feedback and inform SA2 progress</a:t>
            </a:r>
            <a:r>
              <a:rPr lang="en-US" altLang="zh-CN" sz="1200" dirty="0" smtClean="0"/>
              <a:t>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</a:t>
            </a:r>
            <a:r>
              <a:rPr lang="en-US" altLang="zh-CN" sz="1200" dirty="0"/>
              <a:t>#</a:t>
            </a:r>
            <a:r>
              <a:rPr lang="en-US" sz="1200" dirty="0"/>
              <a:t>2, </a:t>
            </a:r>
            <a:r>
              <a:rPr lang="en-US" altLang="zh-CN" sz="1200" dirty="0"/>
              <a:t>#</a:t>
            </a:r>
            <a:r>
              <a:rPr lang="en-US" sz="1200" dirty="0" smtClean="0"/>
              <a:t>5, #7 </a:t>
            </a:r>
            <a:r>
              <a:rPr lang="en-US" sz="1200" dirty="0"/>
              <a:t>and </a:t>
            </a:r>
            <a:r>
              <a:rPr lang="en-US" altLang="zh-CN" sz="1200" dirty="0"/>
              <a:t>#</a:t>
            </a:r>
            <a:r>
              <a:rPr lang="en-US" sz="1200" dirty="0"/>
              <a:t>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for KI#3 (UE-to-Network Relay) and  #4 (UE-to-UE Relay) have dependencies on RAN and </a:t>
            </a:r>
            <a:r>
              <a:rPr lang="en-US" altLang="zh-CN" sz="1200" dirty="0" smtClean="0"/>
              <a:t>SA3. Cooperation with RAN SI “NR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relay”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Solutions for KI#7 (PC5 charging) have dependencies on SA5.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solution evaluation and conclusion. Communicate with RAN </a:t>
            </a:r>
            <a:r>
              <a:rPr lang="en-US" altLang="zh-CN" sz="1200" dirty="0" smtClean="0"/>
              <a:t>WGs/SA3/SA5 to make final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WID proposal based on agreed conclusion(s).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</a:t>
            </a:r>
            <a:r>
              <a:rPr lang="de-DE" sz="1200" dirty="0"/>
              <a:t>may not conclude by </a:t>
            </a:r>
            <a:r>
              <a:rPr lang="de-DE" sz="1200" dirty="0" smtClean="0"/>
              <a:t>Dec, </a:t>
            </a:r>
            <a:r>
              <a:rPr lang="de-DE" sz="1200" dirty="0"/>
              <a:t>20 due to RAN dependency.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506822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3148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528648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v0.6.0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27 </a:t>
            </a:r>
            <a:r>
              <a:rPr lang="en-US" altLang="zh-CN" sz="1200" dirty="0"/>
              <a:t>solutions update agreed for inclusion in TR </a:t>
            </a:r>
            <a:r>
              <a:rPr lang="en-US" altLang="zh-CN" sz="1200" dirty="0" smtClean="0"/>
              <a:t>23.752.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or conclusions are agreed/updated for KI#1, #2, #3 and #8 at SA2#141e.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RAN2 and SA3 to inform SA2 progress on UE-NW Relay and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SA5 to request feedback on PC5 charging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update and 3 conclusion update are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UP vs. CP based DDNMF solutions are further discussed and are for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no conclusion can be made and needs to be discussed next meeting.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conclusion.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One conclusion update was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Conclusion refinement if needed.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667548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3064428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21 solutions 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both Layer-3 and Layer-2 UE-NW Relay. Final conclusions to be made with cooperation with RAN2 and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RAN2 and SA3 to inform SA2 progress.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solutions updates were 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conclusions are made for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(interim)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581868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0819692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Policy update based on </a:t>
            </a:r>
            <a:r>
              <a:rPr lang="en-GB" altLang="zh-CN" sz="1200" dirty="0" smtClean="0"/>
              <a:t>QNC</a:t>
            </a:r>
            <a:r>
              <a:rPr lang="en-GB" altLang="zh-CN" sz="1200" dirty="0"/>
              <a:t>, NWDAF, AF </a:t>
            </a:r>
            <a:r>
              <a:rPr lang="en-GB" altLang="zh-CN" sz="1200" dirty="0" smtClean="0"/>
              <a:t>information are further discussed and for</a:t>
            </a:r>
            <a:r>
              <a:rPr lang="en-GB" altLang="zh-CN" sz="1200" dirty="0"/>
              <a:t>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</a:t>
            </a:r>
            <a:r>
              <a:rPr lang="en-GB" altLang="zh-CN" sz="1200" dirty="0"/>
              <a:t>no conclusion can be made and needs to be discussed next </a:t>
            </a:r>
            <a:r>
              <a:rPr lang="en-GB" altLang="zh-CN" sz="1200" dirty="0" smtClean="0"/>
              <a:t>meeting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PC5 usage information reporting configuration and PC5 usage information reporting are further discussed and for indicative </a:t>
            </a:r>
            <a:r>
              <a:rPr lang="en-US" altLang="zh-CN" sz="1200" dirty="0" err="1" smtClean="0"/>
              <a:t>SoH</a:t>
            </a:r>
            <a:r>
              <a:rPr lang="en-US" altLang="zh-CN" sz="1200" dirty="0" smtClean="0"/>
              <a:t>, way forward is agreed to ask SA5 guidance before making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SA5 to seek guidance on the above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Conclude the KI based on SA5 feedback.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</a:t>
            </a:r>
            <a:r>
              <a:rPr lang="en-US" altLang="zh-CN" sz="1200" dirty="0" smtClean="0"/>
              <a:t> solutions update and were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UE-NW Relay and UE-UE Relay, and needs to be updated based on conclusions of KI#3 and KI#4.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Update the conclusions based on other KI conclusion.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3660749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18283590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Other WG </a:t>
            </a:r>
            <a:r>
              <a:rPr lang="en-US" sz="1600" b="1" dirty="0">
                <a:ea typeface="+mn-ea"/>
                <a:cs typeface="+mn-cs"/>
              </a:rPr>
              <a:t>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Conclusions </a:t>
            </a:r>
            <a:r>
              <a:rPr lang="en-US" altLang="zh-CN" sz="1200" dirty="0"/>
              <a:t>for KI#3 (UE-to-Network Relay)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#4 (UE-to-UE Relay) have dependencies on </a:t>
            </a:r>
            <a:r>
              <a:rPr lang="en-US" altLang="zh-CN" sz="1200" dirty="0" smtClean="0"/>
              <a:t>RAN2 and SA3. </a:t>
            </a:r>
            <a:r>
              <a:rPr lang="en-US" altLang="zh-CN" sz="1200" dirty="0"/>
              <a:t>Cooperation with </a:t>
            </a:r>
            <a:r>
              <a:rPr lang="en-US" altLang="zh-CN" sz="1200" dirty="0" smtClean="0"/>
              <a:t>RAN2 and SA3 </a:t>
            </a:r>
            <a:r>
              <a:rPr lang="en-US" altLang="zh-CN" sz="1200" dirty="0"/>
              <a:t>is needed.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Conclusion for KI#7 have dependencies on SA5.</a:t>
            </a:r>
            <a:r>
              <a:rPr lang="en-US" altLang="zh-CN" sz="1200" dirty="0"/>
              <a:t> Cooperation with </a:t>
            </a:r>
            <a:r>
              <a:rPr lang="en-US" altLang="zh-CN" sz="1200" dirty="0" smtClean="0"/>
              <a:t>SA5 is </a:t>
            </a:r>
            <a:r>
              <a:rPr lang="en-US" altLang="zh-CN" sz="1200" dirty="0"/>
              <a:t>needed.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Final conclusion on UE-to-Network </a:t>
            </a:r>
            <a:r>
              <a:rPr lang="en-US" altLang="zh-CN" sz="1200" dirty="0"/>
              <a:t>Relay and UE-to-UE Relay regarding Layer-2 </a:t>
            </a:r>
            <a:r>
              <a:rPr lang="en-US" altLang="zh-CN" sz="1200" dirty="0" smtClean="0"/>
              <a:t>and/or </a:t>
            </a:r>
            <a:r>
              <a:rPr lang="en-US" altLang="zh-CN" sz="1200" dirty="0"/>
              <a:t>Layer-3 Relay </a:t>
            </a:r>
            <a:r>
              <a:rPr lang="en-US" altLang="zh-CN" sz="1200" dirty="0" smtClean="0"/>
              <a:t>need to be made with cooperation with RAN2 and SA3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(SA2#142e)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Focus on solution evaluations/interim conclusions.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make conclusion on </a:t>
            </a:r>
            <a:r>
              <a:rPr lang="en-GB" altLang="zh-CN" sz="1200" dirty="0" smtClean="0"/>
              <a:t>UP </a:t>
            </a:r>
            <a:r>
              <a:rPr lang="en-GB" altLang="zh-CN" sz="1200" dirty="0"/>
              <a:t>vs. CP based DDNMF </a:t>
            </a:r>
            <a:r>
              <a:rPr lang="en-GB" altLang="zh-CN" sz="1200" dirty="0" smtClean="0"/>
              <a:t>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For KI#5, make conclusion on </a:t>
            </a:r>
            <a:r>
              <a:rPr lang="en-US" altLang="zh-CN" sz="1200" dirty="0"/>
              <a:t>Policy update based on </a:t>
            </a:r>
            <a:r>
              <a:rPr lang="en-GB" altLang="zh-CN" sz="1200" dirty="0"/>
              <a:t>QNC, NWDAF, AF </a:t>
            </a:r>
            <a:r>
              <a:rPr lang="en-GB" altLang="zh-CN" sz="1200" dirty="0" smtClean="0"/>
              <a:t>information.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make conclusion </a:t>
            </a:r>
            <a:r>
              <a:rPr lang="en-US" altLang="zh-CN" sz="1200" dirty="0"/>
              <a:t>on PC5 usage information reporting configuration and PC5 usage information reporting </a:t>
            </a:r>
            <a:r>
              <a:rPr lang="en-US" altLang="zh-CN" sz="1200" dirty="0" smtClean="0"/>
              <a:t>if get feedback from SA5.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</a:t>
            </a:r>
            <a:r>
              <a:rPr lang="en-GB" altLang="zh-CN" sz="1200" dirty="0" smtClean="0"/>
              <a:t>RAN2 and SA3 </a:t>
            </a:r>
            <a:r>
              <a:rPr lang="en-GB" altLang="zh-CN" sz="1200" dirty="0"/>
              <a:t>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RAN2/SA3/SA5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SA#90e </a:t>
            </a:r>
            <a:r>
              <a:rPr lang="en-US" altLang="zh-CN" sz="1200" dirty="0"/>
              <a:t>plenary for approval.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14390133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4723865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/>
              <a:t>Finalize the 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TR </a:t>
            </a:r>
            <a:r>
              <a:rPr lang="en-US" altLang="zh-CN" sz="1400" dirty="0" smtClean="0"/>
              <a:t>23.752 </a:t>
            </a:r>
            <a:r>
              <a:rPr lang="en-US" altLang="zh-CN" sz="1400" dirty="0"/>
              <a:t>and WID expected to be sent to SA#90E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Due to RAN </a:t>
            </a:r>
            <a:r>
              <a:rPr lang="en-US" altLang="zh-CN" sz="1400" dirty="0" smtClean="0"/>
              <a:t>and SA5 dependencies</a:t>
            </a:r>
            <a:r>
              <a:rPr lang="en-US" altLang="zh-CN" sz="1400" dirty="0"/>
              <a:t>, completion of the study may not be possible in Q4 for all key </a:t>
            </a:r>
            <a:r>
              <a:rPr lang="en-US" altLang="zh-CN" sz="1400" dirty="0" smtClean="0"/>
              <a:t>issues.</a:t>
            </a: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30765846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347510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Layer-3 Relay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solutions and N3IWF based solution.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UE-to-Network Relay solution, Layer 2-based UE-to-Network Relay solution, or both will be determined taking into account feedback from RAN2 and </a:t>
            </a:r>
            <a:r>
              <a:rPr lang="en-GB" altLang="zh-CN" sz="1200" dirty="0" smtClean="0"/>
              <a:t>SA3</a:t>
            </a:r>
            <a:r>
              <a:rPr lang="en-GB" altLang="zh-CN" sz="1200" dirty="0" smtClean="0"/>
              <a:t>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 smtClean="0"/>
              <a:t>Overall evaluation between Layer-2 vs. Layer-3 Relay and final conclusion.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Layer-3 and Layer-2 Relays.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UE-to-UE Relay solution, Layer 2-based UE-to-UE Relay solution, or both will be determined taking into account feedback from RAN2 and </a:t>
            </a:r>
            <a:r>
              <a:rPr lang="en-GB" altLang="zh-CN" sz="1200" dirty="0" smtClean="0"/>
              <a:t>SA3</a:t>
            </a:r>
            <a:r>
              <a:rPr lang="en-GB" altLang="zh-CN" sz="1200" dirty="0" smtClean="0"/>
              <a:t>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Overall evaluation between Layer-2 vs. Layer-3 Relay and final </a:t>
            </a:r>
            <a:r>
              <a:rPr lang="en-US" altLang="zh-CN" sz="1200" dirty="0" smtClean="0"/>
              <a:t>conclusion</a:t>
            </a:r>
            <a:r>
              <a:rPr lang="en-GB" altLang="zh-CN" sz="1200" dirty="0" smtClean="0"/>
              <a:t>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854193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0517311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It is concluded that </a:t>
            </a:r>
            <a:r>
              <a:rPr lang="en-GB" altLang="zh-CN" sz="1200" dirty="0"/>
              <a:t>A path preference for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Services can be provided by AF to UDR, and may be used by PCF for path selection policy </a:t>
            </a:r>
            <a:r>
              <a:rPr lang="en-GB" altLang="zh-CN" sz="1200" dirty="0" smtClean="0"/>
              <a:t>generation/update, and </a:t>
            </a:r>
            <a:r>
              <a:rPr lang="en-GB" altLang="zh-CN" sz="1200" dirty="0"/>
              <a:t>Direct usage of NWDAF analytics and/ or QNC by PCF for path selection policy generation/update is not specified in this release</a:t>
            </a:r>
            <a:r>
              <a:rPr lang="en-GB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This key issue is concluded.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It is concluded that </a:t>
            </a:r>
            <a:r>
              <a:rPr lang="en-US" altLang="zh-CN" sz="1200" dirty="0"/>
              <a:t>the PCF is used to provision the UE on the PC5 usage reporting </a:t>
            </a:r>
            <a:r>
              <a:rPr lang="en-US" altLang="zh-CN" sz="1200" dirty="0" smtClean="0"/>
              <a:t>configuration.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Control Plane based UE usage reporting or User Plane based UE usage reporting will be determined taking into account feedback from </a:t>
            </a:r>
            <a:r>
              <a:rPr lang="en-GB" altLang="zh-CN" sz="1200" dirty="0" smtClean="0"/>
              <a:t>SA5</a:t>
            </a:r>
            <a:r>
              <a:rPr lang="en-GB" altLang="zh-CN" sz="1200" dirty="0" smtClean="0"/>
              <a:t>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 on concluded solution and continue aspect that has SA5 dependency.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 update is made.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This key issue is concluded.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 for no-relay aspects. Relay aspects to be aligned with KI#3 and #4 conclusions.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17224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4/4)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62447914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Other WG </a:t>
            </a:r>
            <a:r>
              <a:rPr lang="en-US" sz="1600" b="1" dirty="0">
                <a:ea typeface="+mn-ea"/>
                <a:cs typeface="+mn-cs"/>
              </a:rPr>
              <a:t>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Conclusions </a:t>
            </a:r>
            <a:r>
              <a:rPr lang="en-US" altLang="zh-CN" sz="1200" dirty="0"/>
              <a:t>for KI#3 (UE-to-Network Relay)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#4 (UE-to-UE Relay) have dependencies on </a:t>
            </a:r>
            <a:r>
              <a:rPr lang="en-US" altLang="zh-CN" sz="1200" dirty="0" smtClean="0"/>
              <a:t>RAN2 and SA3. </a:t>
            </a:r>
            <a:r>
              <a:rPr lang="en-US" altLang="zh-CN" sz="1200" dirty="0"/>
              <a:t>Cooperation with </a:t>
            </a:r>
            <a:r>
              <a:rPr lang="en-US" altLang="zh-CN" sz="1200" dirty="0" smtClean="0"/>
              <a:t>RAN2 and SA3 </a:t>
            </a:r>
            <a:r>
              <a:rPr lang="en-US" altLang="zh-CN" sz="1200" dirty="0"/>
              <a:t>is needed.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Conclusion for KI#7 UE usage reporting aspect has dependency on SA5.</a:t>
            </a:r>
            <a:r>
              <a:rPr lang="en-US" altLang="zh-CN" sz="1200" dirty="0"/>
              <a:t> Cooperation with </a:t>
            </a:r>
            <a:r>
              <a:rPr lang="en-US" altLang="zh-CN" sz="1200" dirty="0" smtClean="0"/>
              <a:t>SA5 is </a:t>
            </a:r>
            <a:r>
              <a:rPr lang="en-US" altLang="zh-CN" sz="1200" dirty="0"/>
              <a:t>needed.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UE-to-Network Relay solution, Layer 2-based UE-to-Network Relay solution, or both will be determined taking into account feedback from RAN2 and </a:t>
            </a:r>
            <a:r>
              <a:rPr lang="en-GB" altLang="zh-CN" sz="1200" dirty="0" smtClean="0"/>
              <a:t>SA3</a:t>
            </a:r>
            <a:r>
              <a:rPr 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UE-to-UE Relay solution, Layer 2-based UE-to-UE Relay solution, or both will be determined taking into account feedback from RAN2 and SA3.</a:t>
            </a: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(SA2#143e)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Start normative work for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Conclude the key issues that have other WGs dependencies, based on feedback from other WGs feedback.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/>
              <a:t>SA2#143</a:t>
            </a:r>
            <a:r>
              <a:rPr lang="en-US" altLang="zh-CN" sz="1200" b="1" dirty="0"/>
              <a:t>e: </a:t>
            </a:r>
            <a:r>
              <a:rPr lang="en-US" altLang="zh-CN" sz="1200" dirty="0"/>
              <a:t>Start normative work for concluded key issues, and finalize the evaluation and conclusion of the key issues that have other WGs dependencies 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Due to </a:t>
            </a:r>
            <a:r>
              <a:rPr lang="en-US" altLang="zh-CN" sz="1200" dirty="0" smtClean="0"/>
              <a:t>RAN2, SA3 </a:t>
            </a:r>
            <a:r>
              <a:rPr lang="en-US" altLang="zh-CN" sz="1200" dirty="0"/>
              <a:t>and SA5 dependencies, KI#3 (UE-to-Network Relay) and KI#4 (UE-to-UE Relay), and KI#7 on UE usage reporting aspect are not concluded by Dec 2020.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534218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SA#90e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SA#89-e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C</a:t>
            </a:r>
            <a:r>
              <a:rPr lang="en-US" altLang="ko-KR" sz="1200" dirty="0" smtClean="0"/>
              <a:t>onclusions are made/updated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Selection), #7 (PC5 Charging)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KI#3 (UE-to-Network Relay) and #4 (UE-to-UE Relay)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</a:t>
            </a:r>
            <a:r>
              <a:rPr lang="en-US" altLang="zh-CN" sz="1200" dirty="0" smtClean="0"/>
              <a:t>RAN WGs and SA5 </a:t>
            </a:r>
            <a:r>
              <a:rPr lang="en-US" altLang="zh-CN" sz="1200" dirty="0"/>
              <a:t>to request feedback and inform SA2 progress</a:t>
            </a:r>
            <a:r>
              <a:rPr lang="en-US" altLang="zh-CN" sz="1200" dirty="0" smtClean="0"/>
              <a:t>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Conclusions for KI#3 (UE-to-Network Relay) and #4 (UE-to-UE Relay) have dependencies on RAN2 and SA3. </a:t>
            </a:r>
            <a:r>
              <a:rPr lang="en-US" altLang="zh-CN" sz="1200" dirty="0" smtClean="0"/>
              <a:t>Feedback from </a:t>
            </a:r>
            <a:r>
              <a:rPr lang="en-US" altLang="zh-CN" sz="1200" dirty="0"/>
              <a:t>RAN2 and SA3 </a:t>
            </a:r>
            <a:r>
              <a:rPr lang="en-US" altLang="zh-CN" sz="1200" dirty="0" smtClean="0"/>
              <a:t>will be taken into account.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200" dirty="0"/>
              <a:t>Conclusion for KI#7 UE usage reporting aspect has dependency on SA5.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Feedback from SA5 will be taken into account.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Start normative work for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Conclude the key issues that have other WGs dependencies, based on feedback from other WGs feedback.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are </a:t>
            </a:r>
            <a:r>
              <a:rPr lang="de-DE" sz="1200"/>
              <a:t>not </a:t>
            </a:r>
            <a:r>
              <a:rPr lang="de-DE" sz="1200" smtClean="0"/>
              <a:t>concluded </a:t>
            </a:r>
            <a:r>
              <a:rPr lang="de-DE" sz="1200" dirty="0"/>
              <a:t>by </a:t>
            </a:r>
            <a:r>
              <a:rPr lang="de-DE" sz="1200" dirty="0" smtClean="0"/>
              <a:t>Dec, </a:t>
            </a:r>
            <a:r>
              <a:rPr lang="de-DE" sz="1200" dirty="0"/>
              <a:t>20 due to </a:t>
            </a:r>
            <a:r>
              <a:rPr lang="de-DE" sz="1200" dirty="0" smtClean="0"/>
              <a:t>RAN2/SA3 dependency, KI#7 on </a:t>
            </a:r>
            <a:r>
              <a:rPr lang="de-DE" altLang="zh-CN" sz="1200" dirty="0"/>
              <a:t>UE usage reporting aspect </a:t>
            </a:r>
            <a:r>
              <a:rPr lang="de-DE" altLang="zh-CN" sz="1200" dirty="0" smtClean="0"/>
              <a:t>is not concluded by Dec, 20 due to SA5 dependency.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6565000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3253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1175" y="2971800"/>
            <a:ext cx="5662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Status report of previous meetings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9518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954132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652611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728544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537916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7743</TotalTime>
  <Words>5103</Words>
  <Application>Microsoft Office PowerPoint</Application>
  <PresentationFormat>全屏显示(4:3)</PresentationFormat>
  <Paragraphs>597</Paragraphs>
  <Slides>27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Theme</vt:lpstr>
      <vt:lpstr>自定义设计方案</vt:lpstr>
      <vt:lpstr>   FS_5G_ProSe Status Report</vt:lpstr>
      <vt:lpstr>FS_5G_ProSe status after SA2#142e (1/4)</vt:lpstr>
      <vt:lpstr>FS_5G_ProSe status after SA2#142e (2/4)</vt:lpstr>
      <vt:lpstr>FS_5G_ProSe status after SA2#142e (3/4)</vt:lpstr>
      <vt:lpstr>FS_5G_ProSe status after SA2#141e (4/4)</vt:lpstr>
      <vt:lpstr>FS_5G_ProSe Status at SA#90e</vt:lpstr>
      <vt:lpstr>PowerPoint 演示文稿</vt:lpstr>
      <vt:lpstr>FS_5G_ProSe Status at SA#87</vt:lpstr>
      <vt:lpstr>FS_5G_ProSe status after SA2#136AH (1/3)</vt:lpstr>
      <vt:lpstr>FS_5G_ProSe status after SA2#136AH (2/3)</vt:lpstr>
      <vt:lpstr>FS_5G_ProSe status after SA2#136AH (3/3)</vt:lpstr>
      <vt:lpstr>FS_5G_ProSe status after SA2#139e (1/5)</vt:lpstr>
      <vt:lpstr>FS_5G_ProSe status after SA2#139e (2/5)</vt:lpstr>
      <vt:lpstr>FS_5G_ProSe status after SA2#139e (3/5)</vt:lpstr>
      <vt:lpstr>FS_5G_ProSe status after SA2#139e (4/5)</vt:lpstr>
      <vt:lpstr>FS_5G_ProSe status after SA2#139e (5/5)</vt:lpstr>
      <vt:lpstr>FS_5G_ProSe status after SA2#140e (1/5)</vt:lpstr>
      <vt:lpstr>FS_5G_ProSe status after SA2#140e (2/5)</vt:lpstr>
      <vt:lpstr>FS_5G_ProSe status after SA2#140e (3/5)</vt:lpstr>
      <vt:lpstr>FS_5G_ProSe status after SA2#140e (4/5)</vt:lpstr>
      <vt:lpstr>FS_5G_ProSe status after SA2#140e (5/5)</vt:lpstr>
      <vt:lpstr>FS_5G_ProSe Status at SA#89e</vt:lpstr>
      <vt:lpstr>FS_5G_ProSe status after SA2#141e (1/5)</vt:lpstr>
      <vt:lpstr>FS_5G_ProSe status after SA2#141e (2/5)</vt:lpstr>
      <vt:lpstr>FS_5G_ProSe status after SA2#141e (3/5)</vt:lpstr>
      <vt:lpstr>FS_5G_ProSe status after SA2#141e (4/5)</vt:lpstr>
      <vt:lpstr>FS_5G_ProSe status after SA2#141e (5/5)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1465</cp:revision>
  <dcterms:created xsi:type="dcterms:W3CDTF">2008-08-30T09:32:10Z</dcterms:created>
  <dcterms:modified xsi:type="dcterms:W3CDTF">2020-11-24T06:00:03Z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