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25"/>
  </p:notesMasterIdLst>
  <p:handoutMasterIdLst>
    <p:handoutMasterId r:id="rId26"/>
  </p:handoutMasterIdLst>
  <p:sldIdLst>
    <p:sldId id="303" r:id="rId3"/>
    <p:sldId id="796" r:id="rId4"/>
    <p:sldId id="797" r:id="rId5"/>
    <p:sldId id="798" r:id="rId6"/>
    <p:sldId id="799" r:id="rId7"/>
    <p:sldId id="818" r:id="rId8"/>
    <p:sldId id="802" r:id="rId9"/>
    <p:sldId id="803" r:id="rId10"/>
    <p:sldId id="804" r:id="rId11"/>
    <p:sldId id="805" r:id="rId12"/>
    <p:sldId id="806" r:id="rId13"/>
    <p:sldId id="807" r:id="rId14"/>
    <p:sldId id="808" r:id="rId15"/>
    <p:sldId id="809" r:id="rId16"/>
    <p:sldId id="810" r:id="rId17"/>
    <p:sldId id="811" r:id="rId18"/>
    <p:sldId id="812" r:id="rId19"/>
    <p:sldId id="813" r:id="rId20"/>
    <p:sldId id="814" r:id="rId21"/>
    <p:sldId id="815" r:id="rId22"/>
    <p:sldId id="816" r:id="rId23"/>
    <p:sldId id="817" r:id="rId2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393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10/27/2020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10/27/2020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S2-2007791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Oct 12 – 23,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40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30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 smtClean="0"/>
              <a:t> </a:t>
            </a:r>
            <a:r>
              <a:rPr lang="en-US" sz="3600" b="1" dirty="0" smtClean="0"/>
              <a:t>FS_5G_ProSe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GB" altLang="en-US" sz="1800" b="1" dirty="0" smtClean="0">
                <a:latin typeface="Arial" charset="0"/>
              </a:rPr>
              <a:t>Deng </a:t>
            </a:r>
            <a:r>
              <a:rPr lang="en-GB" altLang="en-US" sz="1800" b="1" dirty="0" err="1" smtClean="0">
                <a:latin typeface="Arial" charset="0"/>
              </a:rPr>
              <a:t>Qiang</a:t>
            </a:r>
            <a:r>
              <a:rPr lang="en-GB" altLang="en-US" sz="1800" b="1" dirty="0" smtClean="0">
                <a:latin typeface="Arial" charset="0"/>
              </a:rPr>
              <a:t> (CATT), </a:t>
            </a:r>
            <a:r>
              <a:rPr lang="en-GB" altLang="en-US" sz="1800" b="1" dirty="0" err="1" smtClean="0">
                <a:latin typeface="Arial" charset="0"/>
              </a:rPr>
              <a:t>Jianhua</a:t>
            </a:r>
            <a:r>
              <a:rPr lang="en-GB" altLang="en-US" sz="1800" b="1" dirty="0" smtClean="0">
                <a:latin typeface="Arial" charset="0"/>
              </a:rPr>
              <a:t> Liu (OPPO)</a:t>
            </a: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141E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dirty="0" smtClean="0">
                <a:latin typeface="Arial "/>
              </a:rPr>
              <a:t>Oct 12 – 23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34974" y="137645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</a:t>
            </a:r>
            <a:r>
              <a:rPr lang="de-DE" altLang="de-DE" sz="1600" b="1" dirty="0" smtClean="0"/>
              <a:t> (Direct Discovery):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DDNMF location, UP-based and </a:t>
            </a:r>
            <a:r>
              <a:rPr lang="en-US" altLang="zh-CN" sz="1200" dirty="0"/>
              <a:t>CP-based </a:t>
            </a:r>
            <a:r>
              <a:rPr lang="en-US" altLang="zh-CN" sz="1200" dirty="0" smtClean="0"/>
              <a:t>were agreed </a:t>
            </a:r>
            <a:r>
              <a:rPr lang="en-US" altLang="zh-CN" sz="1200" dirty="0"/>
              <a:t>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UE-to-Network discovery, 1 solution was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(related) solutions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KI#1 are 7.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Consolidate the solutions and make overall evaluation and conclusions.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2 (Direct Communication)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new solutions on </a:t>
            </a:r>
            <a:r>
              <a:rPr lang="en-US" altLang="zh-CN" sz="1200" dirty="0" err="1" smtClean="0"/>
              <a:t>ProSe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were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on group communication was agreed for inclusion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number of (related) solutions for KI#2 is 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/>
              <a:t>Consolidate the solutions and make overall evaluation and conclusions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3 (UE-to-Network Relay):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for Layer-3 Relay (sol#6) and Layer-2 Relay (sol#7) were captured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b="1" dirty="0" smtClean="0"/>
              <a:t>: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</a:t>
            </a:r>
            <a:r>
              <a:rPr lang="de-DE" altLang="zh-CN" sz="1200" dirty="0">
                <a:solidFill>
                  <a:srgbClr val="FF0000"/>
                </a:solidFill>
              </a:rPr>
              <a:t> </a:t>
            </a:r>
            <a:r>
              <a:rPr lang="de-DE" altLang="zh-CN" sz="1200" dirty="0"/>
              <a:t>wait for RAN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3771986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All the key issues may have RAN impact and coordination with RAN may be necessary.</a:t>
            </a:r>
            <a:endParaRPr lang="de-DE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UE-to-Network Relay and UE-to-UE Relay regarding Layer-2 or Layer-3 </a:t>
            </a:r>
            <a:r>
              <a:rPr lang="en-US" altLang="zh-CN" sz="1200" dirty="0" smtClean="0"/>
              <a:t>Relay depends on RAN decision</a:t>
            </a:r>
            <a:r>
              <a:rPr lang="de-DE" sz="1200" dirty="0" smtClean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SA2#138)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</a:t>
            </a:r>
            <a:r>
              <a:rPr lang="en-US" altLang="zh-CN" sz="1200" dirty="0"/>
              <a:t>the solutions, make overall evaluation and conclusions for </a:t>
            </a:r>
            <a:r>
              <a:rPr lang="en-US" altLang="zh-CN" sz="1200" dirty="0" smtClean="0"/>
              <a:t>key </a:t>
            </a:r>
            <a:r>
              <a:rPr lang="en-US" altLang="ko-KR" sz="1200" dirty="0"/>
              <a:t>issues whose solutions are deemed stable </a:t>
            </a:r>
            <a:r>
              <a:rPr lang="en-US" altLang="zh-CN" sz="1200" dirty="0" smtClean="0"/>
              <a:t>at </a:t>
            </a:r>
            <a:r>
              <a:rPr lang="en-US" altLang="zh-CN" sz="1200" dirty="0"/>
              <a:t>SA2#138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For UE-to-Network Relay and UE-to-UE Relay,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 wait for RAN </a:t>
            </a:r>
            <a:r>
              <a:rPr lang="de-DE" altLang="zh-CN" sz="1200" dirty="0" smtClean="0"/>
              <a:t>progress.</a:t>
            </a:r>
            <a:endParaRPr lang="de-DE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SA2#138 </a:t>
            </a:r>
            <a:r>
              <a:rPr lang="en-US" altLang="zh-CN" sz="1200" dirty="0"/>
              <a:t>(Apr</a:t>
            </a:r>
            <a:r>
              <a:rPr lang="en-US" altLang="zh-CN" sz="1200" dirty="0" smtClean="0"/>
              <a:t>) &amp; SA2#139 (May): </a:t>
            </a:r>
            <a:r>
              <a:rPr lang="en-US" altLang="zh-CN" sz="1200" dirty="0"/>
              <a:t>Consolidate the solutions, make overall evaluation and conclusions for each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SA#88 plenary (June 2020) </a:t>
            </a:r>
            <a:r>
              <a:rPr lang="en-US" altLang="zh-CN" sz="1200" dirty="0"/>
              <a:t>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47012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4216100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v0.4.0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Q2 and all FS_5G_ProSe documents were handled at SA2#139e.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16 new solutions and 21 solutions update agreed for inclusion in TR 23.752, there are now 38 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was sent to SA3 to ask about security requirements on UE-to-Network Relay and UE-to-UE Relay.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4 solutions updates (sol#1, #2, #3, #18)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for UE-to-Network Relay discovery and 1 new solution for UE-to-UE Relay discovery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KI#1 are 9.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and 4 solutions updates (sol#4, #5, #22)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KI#2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29649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8689487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 new solutions (addressing security, service continuity, authentication/authorization etc.)  and 5 solutions updates (sol#6, #7)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12.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5 solutions updates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KI#4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3814972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642666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solution update (sol#12)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Complete and consolidate the solutions. Start 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new solution and 3 solutions updates (sol#13, #14, #15) 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can be categorized as CP-based and UP-based 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were agreed for inclusion in the TR. Total number of solutions for KI#8 is 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9268136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3855467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#7 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KI#5 may have RAN impact </a:t>
            </a:r>
            <a:r>
              <a:rPr lang="en-US" altLang="zh-CN" sz="1200" dirty="0" smtClean="0"/>
              <a:t>and depends </a:t>
            </a:r>
            <a:r>
              <a:rPr lang="en-US" altLang="zh-CN" sz="1200" dirty="0"/>
              <a:t>on the solution discussion.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KI#3 (UE-to-Network Relay) and  #4 (UE-to-UE Relay) have dependencies on RAN and SA3. RAN/SA3 plan to start corresponding study work in August, this makes final conclusions on these two KIs in August meeting at high risk.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KI, and last </a:t>
            </a:r>
            <a:r>
              <a:rPr lang="en-US" altLang="zh-CN" sz="1200" dirty="0"/>
              <a:t>meeting to bring any new solutions. New solution proposals should be reasonably complete.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KI#1, #</a:t>
            </a:r>
            <a:r>
              <a:rPr lang="en-US" altLang="zh-CN" sz="1200" dirty="0" smtClean="0"/>
              <a:t>2, #7 </a:t>
            </a:r>
            <a:r>
              <a:rPr lang="en-US" altLang="zh-CN" sz="1200" dirty="0"/>
              <a:t>and #8, complete and consolidate the solutions, and start solution evaluation and conclusion(s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KI#5, </a:t>
            </a:r>
            <a:r>
              <a:rPr lang="en-US" altLang="zh-CN" sz="1200" dirty="0"/>
              <a:t>complete and consolidate the solutions, </a:t>
            </a:r>
            <a:r>
              <a:rPr lang="en-US" altLang="zh-CN" sz="1200" dirty="0" smtClean="0"/>
              <a:t>make ready for evaluation and conclusion and identify RAN impact if any.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</a:t>
            </a:r>
            <a:r>
              <a:rPr lang="de-DE" altLang="zh-CN" sz="1200" dirty="0"/>
              <a:t>KI#3 and #4, </a:t>
            </a:r>
            <a:r>
              <a:rPr lang="en-US" altLang="zh-CN" sz="1200" dirty="0"/>
              <a:t>complete and consolidate the solutions, and starting self-evaluation and self-conclusion(s) for L2-based Relay and L3-based Relay respectively from SA2 point of view. Communicate with RAN WGs on the TR and pend RAN/SA3-related issues, wait for RAN/SA3 progress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feedback. </a:t>
            </a:r>
          </a:p>
        </p:txBody>
      </p:sp>
    </p:spTree>
    <p:extLst>
      <p:ext uri="{BB962C8B-B14F-4D97-AF65-F5344CB8AC3E}">
        <p14:creationId xmlns:p14="http://schemas.microsoft.com/office/powerpoint/2010/main" val="14890155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4368945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SA2#140e (August):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#1, #</a:t>
            </a:r>
            <a:r>
              <a:rPr lang="en-US" altLang="zh-CN" sz="1200" dirty="0" smtClean="0"/>
              <a:t>2, </a:t>
            </a:r>
            <a:r>
              <a:rPr lang="en-US" altLang="zh-CN" sz="1200" dirty="0"/>
              <a:t>#7 and #8, complete and consolidate the solutions, and start solution evaluation and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KI#5, complete and consolidate the solutions, make ready for evaluation and conclusion and identify RAN impact if any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#3, #4, complete and consolidate the </a:t>
            </a:r>
            <a:r>
              <a:rPr lang="en-US" altLang="zh-CN" sz="1200" dirty="0" smtClean="0"/>
              <a:t>solutions.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</a:t>
            </a:r>
            <a:r>
              <a:rPr lang="en-US" altLang="zh-CN" sz="1200" dirty="0" smtClean="0"/>
              <a:t>feedback.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 if not finished at SA2#140e.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self-evaluation and self-conclusion(s) for L2-based Relay and L3-based Relay respectively from SA2 point of view</a:t>
            </a:r>
            <a:r>
              <a:rPr lang="en-US" altLang="zh-CN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RAN2/3) for feedback. </a:t>
            </a:r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7337617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3514700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v0.5.0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</a:t>
            </a:r>
            <a:r>
              <a:rPr lang="en-US" altLang="zh-CN" sz="1200" dirty="0" smtClean="0"/>
              <a:t>Q3 </a:t>
            </a:r>
            <a:r>
              <a:rPr lang="en-US" altLang="zh-CN" sz="1200" dirty="0"/>
              <a:t>and all FS_5G_ProSe documents were handled at </a:t>
            </a:r>
            <a:r>
              <a:rPr lang="en-US" altLang="zh-CN" sz="1200" dirty="0" smtClean="0"/>
              <a:t>SA2#140e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new </a:t>
            </a:r>
            <a:r>
              <a:rPr lang="en-US" altLang="zh-CN" sz="1200" dirty="0" smtClean="0"/>
              <a:t>solutions added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33 </a:t>
            </a:r>
            <a:r>
              <a:rPr lang="en-US" altLang="zh-CN" sz="1200" dirty="0"/>
              <a:t>solutions update agreed for inclusion in TR 23.752, there are now </a:t>
            </a:r>
            <a:r>
              <a:rPr lang="en-US" altLang="zh-CN" sz="1200" dirty="0" smtClean="0"/>
              <a:t>51 </a:t>
            </a:r>
            <a:r>
              <a:rPr lang="en-US" altLang="zh-CN" sz="1200" dirty="0"/>
              <a:t>solutions in TR 23.752 on all the 7 prioritized key issues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agreed for KI#1, #2, #5 and #8 at SA2#140e.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</a:t>
            </a:r>
            <a:r>
              <a:rPr lang="en-US" altLang="zh-CN" sz="1200" dirty="0"/>
              <a:t>out </a:t>
            </a:r>
            <a:r>
              <a:rPr lang="en-US" altLang="zh-CN" sz="1200" dirty="0" smtClean="0"/>
              <a:t>are sent to SA3 and RAN WGs to request feedback and inform SA2 progress.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new solution and 5 </a:t>
            </a:r>
            <a:r>
              <a:rPr lang="en-US" altLang="zh-CN" sz="1200" dirty="0"/>
              <a:t>solutions </a:t>
            </a:r>
            <a:r>
              <a:rPr lang="en-US" altLang="zh-CN" sz="1200" dirty="0" smtClean="0"/>
              <a:t>updates </a:t>
            </a:r>
            <a:r>
              <a:rPr lang="en-US" altLang="zh-CN" sz="1200" dirty="0"/>
              <a:t>were agreed for inclusion in the </a:t>
            </a:r>
            <a:r>
              <a:rPr lang="en-US" altLang="zh-CN" sz="1200" dirty="0" smtClean="0"/>
              <a:t>TR. Total </a:t>
            </a:r>
            <a:r>
              <a:rPr lang="en-US" altLang="zh-CN" sz="1200" dirty="0"/>
              <a:t>number of solutions for KI#1 are </a:t>
            </a:r>
            <a:r>
              <a:rPr lang="en-US" altLang="zh-CN" sz="1200" dirty="0" smtClean="0"/>
              <a:t>10.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discovery model, </a:t>
            </a:r>
            <a:r>
              <a:rPr lang="en-GB" altLang="zh-CN" sz="1200" dirty="0"/>
              <a:t>PC5 </a:t>
            </a:r>
            <a:r>
              <a:rPr lang="en-GB" altLang="zh-CN" sz="1200" dirty="0" smtClean="0"/>
              <a:t>communication channel, </a:t>
            </a:r>
            <a:r>
              <a:rPr lang="en-GB" altLang="zh-CN" sz="1200" dirty="0"/>
              <a:t>a</a:t>
            </a:r>
            <a:r>
              <a:rPr lang="en-GB" altLang="zh-CN" sz="1200" dirty="0" smtClean="0"/>
              <a:t>pplication </a:t>
            </a:r>
            <a:r>
              <a:rPr lang="en-GB" altLang="zh-CN" sz="1200" dirty="0"/>
              <a:t>layer discovery </a:t>
            </a:r>
            <a:r>
              <a:rPr lang="en-GB" altLang="zh-CN" sz="1200" dirty="0" smtClean="0"/>
              <a:t>messages, </a:t>
            </a:r>
            <a:r>
              <a:rPr lang="en-GB" altLang="zh-CN" sz="1200" dirty="0" err="1"/>
              <a:t>ProSe</a:t>
            </a:r>
            <a:r>
              <a:rPr lang="en-GB" altLang="zh-CN" sz="1200" dirty="0"/>
              <a:t> code management, information </a:t>
            </a:r>
            <a:r>
              <a:rPr lang="en-GB" altLang="zh-CN" sz="1200" dirty="0" smtClean="0"/>
              <a:t>elements in discovery message, etc.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LS out is sent to RAN2 to request feedback on </a:t>
            </a:r>
            <a:r>
              <a:rPr lang="en-US" altLang="zh-CN" sz="1200" dirty="0" smtClean="0"/>
              <a:t>SA2 conclusions/assumptions.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(interim) conclusion(s</a:t>
            </a:r>
            <a:r>
              <a:rPr lang="en-US" altLang="zh-CN" sz="1200" dirty="0" smtClean="0"/>
              <a:t>).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</a:t>
            </a:r>
            <a:r>
              <a:rPr lang="en-US" altLang="zh-CN" sz="1200" dirty="0"/>
              <a:t>updates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</a:t>
            </a:r>
            <a:r>
              <a:rPr lang="en-US" altLang="zh-CN" sz="1200" dirty="0" smtClean="0"/>
              <a:t>Total </a:t>
            </a:r>
            <a:r>
              <a:rPr lang="en-US" altLang="zh-CN" sz="1200" dirty="0"/>
              <a:t>number of solutions for KI#2 is 6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introducing new PQI values </a:t>
            </a:r>
            <a:r>
              <a:rPr lang="en-US" altLang="zh-CN" sz="1200" dirty="0"/>
              <a:t>and new data unit </a:t>
            </a:r>
            <a:r>
              <a:rPr lang="en-US" altLang="zh-CN" sz="1200" dirty="0" smtClean="0"/>
              <a:t>types.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is sent to RAN1 to confirm the support of new PQI values.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(interim) conclusion(s</a:t>
            </a:r>
            <a:r>
              <a:rPr lang="en-US" altLang="zh-CN" sz="1200" dirty="0" smtClean="0"/>
              <a:t>).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7968637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6812387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new solutions (addressing </a:t>
            </a:r>
            <a:r>
              <a:rPr lang="en-US" altLang="zh-CN" sz="1200" dirty="0" smtClean="0"/>
              <a:t>Relay discovery,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, authentication/authorization, etc.) 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16 </a:t>
            </a:r>
            <a:r>
              <a:rPr lang="en-US" altLang="zh-CN" sz="1200" dirty="0"/>
              <a:t>solutions </a:t>
            </a:r>
            <a:r>
              <a:rPr lang="en-US" altLang="zh-CN" sz="1200" dirty="0" smtClean="0"/>
              <a:t>updates were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 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</a:t>
            </a:r>
            <a:r>
              <a:rPr lang="en-US" altLang="zh-CN" sz="1200" dirty="0" smtClean="0"/>
              <a:t>21.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SA3 to request feedback on end-to-end security.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and make </a:t>
            </a:r>
            <a:r>
              <a:rPr lang="en-GB" altLang="zh-CN" sz="1200" dirty="0" smtClean="0"/>
              <a:t>evaluation </a:t>
            </a:r>
            <a:r>
              <a:rPr lang="en-GB" altLang="zh-CN" sz="1200" dirty="0"/>
              <a:t>and interim conclusion(s) subject to RAN progress and feedback (if any).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3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solutions updates were agreed for inclusion in the TR</a:t>
            </a:r>
            <a:r>
              <a:rPr lang="en-US" altLang="zh-CN" sz="1200" dirty="0" smtClean="0"/>
              <a:t>. Total </a:t>
            </a:r>
            <a:r>
              <a:rPr lang="en-US" altLang="zh-CN" sz="1200" dirty="0"/>
              <a:t>number of solutions for KI#4 is </a:t>
            </a:r>
            <a:r>
              <a:rPr lang="en-US" altLang="zh-CN" sz="1200" dirty="0" smtClean="0"/>
              <a:t>8.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1520829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7451063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new solution and 3 </a:t>
            </a:r>
            <a:r>
              <a:rPr lang="en-US" altLang="zh-CN" sz="1200" dirty="0"/>
              <a:t>solution update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Total number of solutions for KI#5 is </a:t>
            </a:r>
            <a:r>
              <a:rPr lang="en-US" altLang="zh-CN" sz="1200" dirty="0" smtClean="0"/>
              <a:t>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</a:t>
            </a:r>
            <a:r>
              <a:rPr lang="en-US" altLang="zh-CN" sz="1200" dirty="0"/>
              <a:t>on Path selection </a:t>
            </a:r>
            <a:r>
              <a:rPr lang="en-US" altLang="zh-CN" sz="1200" dirty="0" smtClean="0"/>
              <a:t>policy provisioning/configuration.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No new solutions or solution update </a:t>
            </a:r>
            <a:r>
              <a:rPr lang="en-US" altLang="zh-CN" sz="1200" dirty="0"/>
              <a:t>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</a:t>
            </a:r>
            <a:r>
              <a:rPr lang="en-US" altLang="zh-CN" sz="1200" dirty="0" smtClean="0"/>
              <a:t>evaluation and conclusion papers were not agreeable due to lack of common understanding on </a:t>
            </a:r>
            <a:r>
              <a:rPr lang="en-US" altLang="zh-CN" sz="1200" dirty="0"/>
              <a:t>the pros and cons of the solutions, and which part falls into SA5 study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(interim) conclusion(s), communicate with SA5 to request feedback on the identified issues.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4 solutions update </a:t>
            </a:r>
            <a:r>
              <a:rPr lang="en-US" altLang="zh-CN" sz="1200" dirty="0"/>
              <a:t>were agreed for inclusion in the TR. Total number of solutions for KI#8 is 4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direct discovery and direct communication policy/parameter provisioning (non-relay aspects)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</a:t>
            </a:r>
            <a:r>
              <a:rPr lang="en-US" altLang="zh-CN" sz="1200" b="1" dirty="0" smtClean="0"/>
              <a:t> </a:t>
            </a:r>
            <a:r>
              <a:rPr lang="en-US" altLang="zh-CN" sz="1200" dirty="0" smtClean="0"/>
              <a:t>solution </a:t>
            </a:r>
            <a:r>
              <a:rPr lang="en-US" altLang="zh-CN" sz="1200" dirty="0"/>
              <a:t>evaluation and </a:t>
            </a:r>
            <a:r>
              <a:rPr lang="en-US" altLang="zh-CN" sz="1200" dirty="0" smtClean="0"/>
              <a:t>(interim) conclusion(s).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8311497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2775784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v0.6.0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27 </a:t>
            </a:r>
            <a:r>
              <a:rPr lang="en-US" altLang="zh-CN" sz="1200" dirty="0"/>
              <a:t>solutions update agreed for inclusion in TR </a:t>
            </a:r>
            <a:r>
              <a:rPr lang="en-US" altLang="zh-CN" sz="1200" dirty="0" smtClean="0"/>
              <a:t>23.752.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or conclusions are agreed/updated for KI#1, #2, #3 and #8 at SA2#141e.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sent to RAN2 and SA3 to inform SA2 progress on UE-NW Relay and UE-UE Relay.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sent to SA5 to request feedback on PC5 charging issues.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update and 3 conclusion update are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UP vs. CP based DDNMF solutions are further discussed and are for indicative </a:t>
            </a:r>
            <a:r>
              <a:rPr lang="en-GB" altLang="zh-CN" sz="1200" dirty="0" err="1" smtClean="0"/>
              <a:t>SoH</a:t>
            </a:r>
            <a:r>
              <a:rPr lang="en-GB" altLang="zh-CN" sz="1200" dirty="0" smtClean="0"/>
              <a:t>, no conclusion can be made and needs to be discussed next meeting.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</a:t>
            </a:r>
            <a:r>
              <a:rPr lang="en-US" altLang="zh-CN" sz="1200" dirty="0" smtClean="0"/>
              <a:t>conclusion.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One conclusion update was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Conclusion refinement if needed.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4970132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98372669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 fontScale="92500" lnSpcReduction="10000"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</a:t>
            </a:r>
            <a:r>
              <a:rPr lang="en-US" altLang="zh-CN" sz="1200" dirty="0" smtClean="0"/>
              <a:t>#5, #7 </a:t>
            </a:r>
            <a:r>
              <a:rPr lang="en-US" altLang="zh-CN" sz="1200" dirty="0"/>
              <a:t>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for KI#3 (UE-to-Network Relay) and  #4 (UE-to-UE Relay) have dependencies on </a:t>
            </a:r>
            <a:r>
              <a:rPr lang="en-US" altLang="zh-CN" sz="1200" dirty="0" smtClean="0"/>
              <a:t>RAN</a:t>
            </a:r>
            <a:r>
              <a:rPr lang="en-US" altLang="zh-CN" sz="1200" dirty="0"/>
              <a:t>. Cooperation with RAN SI “NR </a:t>
            </a:r>
            <a:r>
              <a:rPr lang="en-US" altLang="zh-CN" sz="1200" dirty="0" err="1"/>
              <a:t>sidelink</a:t>
            </a:r>
            <a:r>
              <a:rPr lang="en-US" altLang="zh-CN" sz="1200" dirty="0"/>
              <a:t> relay” is needed.</a:t>
            </a:r>
            <a:endParaRPr lang="en-US" altLang="zh-CN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Other WGs impact and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Solutions for KI#7 have dependencies on SA5.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Solutions for KI#3 and #4 have dependencies on SA3.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 smtClean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(SA2#141e)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solution. </a:t>
            </a:r>
            <a:r>
              <a:rPr lang="en-US" altLang="zh-CN" sz="1200" dirty="0"/>
              <a:t>Merge of existing solutions to generated new merged solution is </a:t>
            </a:r>
            <a:r>
              <a:rPr lang="en-US" altLang="zh-CN" sz="1200" dirty="0" smtClean="0"/>
              <a:t>allowed.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KI#1, #2, #5 and #8, continue solution evaluation and conclusion(s).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KI#7, converge on  solution evaluation and make 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KI#3 and #4, </a:t>
            </a:r>
            <a:r>
              <a:rPr lang="en-US" altLang="zh-CN" sz="1200" dirty="0" smtClean="0"/>
              <a:t>complete and consolidate the 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Draft LS to other WGs (e.g. RAN2/3, SA3, SA5) for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Discussion on how to structure the normative work, e.g. existing or new TS.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0533932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29256891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314574"/>
            <a:ext cx="8554481" cy="4114327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 smtClean="0"/>
              <a:t>:</a:t>
            </a:r>
            <a:r>
              <a:rPr lang="en-US" altLang="zh-CN" sz="1200" dirty="0" smtClean="0"/>
              <a:t>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 feedback.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</a:t>
            </a:r>
            <a:r>
              <a:rPr lang="en-US" altLang="zh-CN" sz="1200" dirty="0" smtClean="0"/>
              <a:t>RAN2/3, SA3, SA5) </a:t>
            </a:r>
            <a:r>
              <a:rPr lang="en-US" altLang="zh-CN" sz="1200" dirty="0"/>
              <a:t>for feedback.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Discussion on how to structure the normative work, e.g. existing or new TS.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6039154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FS_5G_ProSe Status at </a:t>
            </a:r>
            <a:r>
              <a:rPr lang="en-GB" altLang="en-US" b="1" dirty="0" smtClean="0"/>
              <a:t>SA#89e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new </a:t>
            </a:r>
            <a:r>
              <a:rPr lang="en-US" altLang="zh-CN" sz="1200" dirty="0" smtClean="0"/>
              <a:t>solutions added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33 </a:t>
            </a:r>
            <a:r>
              <a:rPr lang="en-US" altLang="zh-CN" sz="1200" dirty="0"/>
              <a:t>solutions update agreed for inclusion in TR 23.752, there are now </a:t>
            </a:r>
            <a:r>
              <a:rPr lang="en-US" altLang="zh-CN" sz="1200" dirty="0" smtClean="0"/>
              <a:t>51 </a:t>
            </a:r>
            <a:r>
              <a:rPr lang="en-US" altLang="zh-CN" sz="1200" dirty="0"/>
              <a:t>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Interim conclusions are made for </a:t>
            </a:r>
            <a:r>
              <a:rPr lang="en-US" altLang="zh-CN" sz="1200" dirty="0" smtClean="0"/>
              <a:t>KI#1 </a:t>
            </a:r>
            <a:r>
              <a:rPr lang="en-US" altLang="zh-CN" sz="1200" dirty="0"/>
              <a:t>(Direct Discovery), #2 (Direct Communication), #5 (Path </a:t>
            </a:r>
            <a:r>
              <a:rPr lang="en-US" altLang="zh-CN" sz="1200" dirty="0" smtClean="0"/>
              <a:t>Selection) and </a:t>
            </a:r>
            <a:r>
              <a:rPr lang="en-US" altLang="zh-CN" sz="1200" dirty="0"/>
              <a:t>#8 (Service Authorization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are sent to SA3 and RAN WGs to request feedback and inform SA2 progress</a:t>
            </a:r>
            <a:r>
              <a:rPr lang="en-US" altLang="zh-CN" sz="1200" dirty="0" smtClean="0"/>
              <a:t>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Solutions for KI#1, </a:t>
            </a:r>
            <a:r>
              <a:rPr lang="en-US" altLang="zh-CN" sz="1200" dirty="0"/>
              <a:t>#</a:t>
            </a:r>
            <a:r>
              <a:rPr lang="en-US" sz="1200" dirty="0"/>
              <a:t>2, </a:t>
            </a:r>
            <a:r>
              <a:rPr lang="en-US" altLang="zh-CN" sz="1200" dirty="0"/>
              <a:t>#</a:t>
            </a:r>
            <a:r>
              <a:rPr lang="en-US" sz="1200" dirty="0" smtClean="0"/>
              <a:t>5, #7 </a:t>
            </a:r>
            <a:r>
              <a:rPr lang="en-US" sz="1200" dirty="0"/>
              <a:t>and </a:t>
            </a:r>
            <a:r>
              <a:rPr lang="en-US" altLang="zh-CN" sz="1200" dirty="0"/>
              <a:t>#</a:t>
            </a:r>
            <a:r>
              <a:rPr lang="en-US" sz="1200" dirty="0"/>
              <a:t>8 has minimal RAN impact.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for KI#3 (UE-to-Network Relay) and  #4 (UE-to-UE Relay) have dependencies on RAN and </a:t>
            </a:r>
            <a:r>
              <a:rPr lang="en-US" altLang="zh-CN" sz="1200" dirty="0" smtClean="0"/>
              <a:t>SA3. Cooperation with RAN SI “NR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relay” is needed.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Solutions for KI#7 (PC5 charging) have dependencies on SA5.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solution evaluation and conclusion. Communicate with RAN </a:t>
            </a:r>
            <a:r>
              <a:rPr lang="en-US" altLang="zh-CN" sz="1200" dirty="0" smtClean="0"/>
              <a:t>WGs/SA3/SA5 to make final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WID proposal based on agreed conclusion(s).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 smtClean="0"/>
              <a:t>Target Completion</a:t>
            </a:r>
            <a:r>
              <a:rPr lang="de-DE" sz="1200" dirty="0" smtClean="0"/>
              <a:t>: KI#3 and KI#4 </a:t>
            </a:r>
            <a:r>
              <a:rPr lang="de-DE" sz="1200" dirty="0"/>
              <a:t>may not conclude by </a:t>
            </a:r>
            <a:r>
              <a:rPr lang="de-DE" sz="1200" dirty="0" smtClean="0"/>
              <a:t>Dec, </a:t>
            </a:r>
            <a:r>
              <a:rPr lang="de-DE" sz="1200" dirty="0"/>
              <a:t>20 due to RAN dependency.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506822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43148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15983253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21 solutions updates were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both Layer-3 and Layer-2 UE-NW Relay. Final conclusions to be made with cooperation with RAN2 and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RAN2 and SA3 to inform SA2 progress.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(interim) conclusions.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solutions updates were 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No conclusions are made for UE-UE Relay.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continue </a:t>
            </a:r>
            <a:r>
              <a:rPr lang="en-US" altLang="zh-CN" sz="1200" dirty="0"/>
              <a:t>solution evaluation and (interim) </a:t>
            </a:r>
            <a:r>
              <a:rPr lang="en-US" altLang="zh-CN" sz="1200" dirty="0" smtClean="0"/>
              <a:t>conclusions</a:t>
            </a:r>
            <a:r>
              <a:rPr lang="en-GB" altLang="zh-CN" sz="1200" dirty="0" smtClean="0"/>
              <a:t>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8541937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2366181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</a:t>
            </a:r>
            <a:r>
              <a:rPr lang="en-US" altLang="zh-CN" sz="1200" dirty="0"/>
              <a:t>update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Policy update based on </a:t>
            </a:r>
            <a:r>
              <a:rPr lang="en-GB" altLang="zh-CN" sz="1200" dirty="0" smtClean="0"/>
              <a:t>QNC</a:t>
            </a:r>
            <a:r>
              <a:rPr lang="en-GB" altLang="zh-CN" sz="1200" dirty="0"/>
              <a:t>, NWDAF, AF </a:t>
            </a:r>
            <a:r>
              <a:rPr lang="en-GB" altLang="zh-CN" sz="1200" dirty="0" smtClean="0"/>
              <a:t>information are further discussed and for</a:t>
            </a:r>
            <a:r>
              <a:rPr lang="en-GB" altLang="zh-CN" sz="1200" dirty="0"/>
              <a:t> indicative </a:t>
            </a:r>
            <a:r>
              <a:rPr lang="en-GB" altLang="zh-CN" sz="1200" dirty="0" err="1" smtClean="0"/>
              <a:t>SoH</a:t>
            </a:r>
            <a:r>
              <a:rPr lang="en-GB" altLang="zh-CN" sz="1200" dirty="0" smtClean="0"/>
              <a:t>, </a:t>
            </a:r>
            <a:r>
              <a:rPr lang="en-GB" altLang="zh-CN" sz="1200" dirty="0"/>
              <a:t>no conclusion can be made and needs to be discussed next </a:t>
            </a:r>
            <a:r>
              <a:rPr lang="en-GB" altLang="zh-CN" sz="1200" dirty="0" smtClean="0"/>
              <a:t>meeting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conclusions</a:t>
            </a:r>
            <a:r>
              <a:rPr lang="en-GB" altLang="zh-CN" sz="1200" dirty="0" smtClean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PC5 usage information reporting configuration and PC5 usage information reporting are further discussed and for indicative </a:t>
            </a:r>
            <a:r>
              <a:rPr lang="en-US" altLang="zh-CN" sz="1200" dirty="0" err="1" smtClean="0"/>
              <a:t>SoH</a:t>
            </a:r>
            <a:r>
              <a:rPr lang="en-US" altLang="zh-CN" sz="1200" dirty="0" smtClean="0"/>
              <a:t>, way forward is agreed to ask SA5 guidance before making 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SA5 to seek guidance on the above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Conclude the KI based on SA5 feedback.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</a:t>
            </a:r>
            <a:r>
              <a:rPr lang="en-US" altLang="zh-CN" sz="1200" dirty="0" smtClean="0"/>
              <a:t> solutions update and were </a:t>
            </a:r>
            <a:r>
              <a:rPr lang="en-US" altLang="zh-CN" sz="1200" dirty="0"/>
              <a:t>agreed for inclusion in the TR.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UE-NW Relay and UE-UE Relay, and needs to be updated based on conclusions of KI#3 and KI#4.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Update the conclusions based on other KI conclusion.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017224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95305920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 lnSpcReduction="10000"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 smtClean="0">
                <a:ea typeface="+mn-ea"/>
                <a:cs typeface="+mn-cs"/>
              </a:rPr>
              <a:t>Other WG </a:t>
            </a:r>
            <a:r>
              <a:rPr lang="en-US" sz="1600" b="1" dirty="0">
                <a:ea typeface="+mn-ea"/>
                <a:cs typeface="+mn-cs"/>
              </a:rPr>
              <a:t>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Conclusions </a:t>
            </a:r>
            <a:r>
              <a:rPr lang="en-US" altLang="zh-CN" sz="1200" dirty="0"/>
              <a:t>for KI#3 (UE-to-Network Relay)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#4 (UE-to-UE Relay) have dependencies on </a:t>
            </a:r>
            <a:r>
              <a:rPr lang="en-US" altLang="zh-CN" sz="1200" dirty="0" smtClean="0"/>
              <a:t>RAN2 and SA3. </a:t>
            </a:r>
            <a:r>
              <a:rPr lang="en-US" altLang="zh-CN" sz="1200" dirty="0"/>
              <a:t>Cooperation with </a:t>
            </a:r>
            <a:r>
              <a:rPr lang="en-US" altLang="zh-CN" sz="1200" dirty="0" smtClean="0"/>
              <a:t>RAN2 and SA3 </a:t>
            </a:r>
            <a:r>
              <a:rPr lang="en-US" altLang="zh-CN" sz="1200" dirty="0"/>
              <a:t>is needed.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Conclusion for KI#7 have dependencies on SA5.</a:t>
            </a:r>
            <a:r>
              <a:rPr lang="en-US" altLang="zh-CN" sz="1200" dirty="0"/>
              <a:t> Cooperation with </a:t>
            </a:r>
            <a:r>
              <a:rPr lang="en-US" altLang="zh-CN" sz="1200" dirty="0" smtClean="0"/>
              <a:t>SA5 is </a:t>
            </a:r>
            <a:r>
              <a:rPr lang="en-US" altLang="zh-CN" sz="1200" dirty="0"/>
              <a:t>needed.</a:t>
            </a:r>
            <a:endParaRPr lang="de-DE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Final conclusion on UE-to-Network </a:t>
            </a:r>
            <a:r>
              <a:rPr lang="en-US" altLang="zh-CN" sz="1200" dirty="0"/>
              <a:t>Relay and UE-to-UE Relay regarding Layer-2 </a:t>
            </a:r>
            <a:r>
              <a:rPr lang="en-US" altLang="zh-CN" sz="1200" dirty="0" smtClean="0"/>
              <a:t>and/or </a:t>
            </a:r>
            <a:r>
              <a:rPr lang="en-US" altLang="zh-CN" sz="1200" dirty="0"/>
              <a:t>Layer-3 Relay </a:t>
            </a:r>
            <a:r>
              <a:rPr lang="en-US" altLang="zh-CN" sz="1200" dirty="0" smtClean="0"/>
              <a:t>need to be made with cooperation with RAN2 and SA3</a:t>
            </a:r>
            <a:r>
              <a:rPr lang="de-DE" sz="1200" dirty="0" smtClean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(SA2#142e)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solution. </a:t>
            </a:r>
            <a:r>
              <a:rPr lang="en-US" altLang="zh-CN" sz="1200" dirty="0"/>
              <a:t>Focus on solution evaluations/interim conclusions.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KI#1, make conclusion on </a:t>
            </a:r>
            <a:r>
              <a:rPr lang="en-GB" altLang="zh-CN" sz="1200" dirty="0" smtClean="0"/>
              <a:t>UP </a:t>
            </a:r>
            <a:r>
              <a:rPr lang="en-GB" altLang="zh-CN" sz="1200" dirty="0"/>
              <a:t>vs. CP based DDNMF </a:t>
            </a:r>
            <a:r>
              <a:rPr lang="en-GB" altLang="zh-CN" sz="1200" dirty="0" smtClean="0"/>
              <a:t>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For KI#5, make conclusion on </a:t>
            </a:r>
            <a:r>
              <a:rPr lang="en-US" altLang="zh-CN" sz="1200" dirty="0"/>
              <a:t>Policy update based on </a:t>
            </a:r>
            <a:r>
              <a:rPr lang="en-GB" altLang="zh-CN" sz="1200" dirty="0"/>
              <a:t>QNC, NWDAF, AF </a:t>
            </a:r>
            <a:r>
              <a:rPr lang="en-GB" altLang="zh-CN" sz="1200" dirty="0" smtClean="0"/>
              <a:t>information.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KI#7, make conclusion </a:t>
            </a:r>
            <a:r>
              <a:rPr lang="en-US" altLang="zh-CN" sz="1200" dirty="0"/>
              <a:t>on PC5 usage information reporting configuration and PC5 usage information reporting </a:t>
            </a:r>
            <a:r>
              <a:rPr lang="en-US" altLang="zh-CN" sz="1200" dirty="0" smtClean="0"/>
              <a:t>if get feedback from SA5.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KI#3 and #4, </a:t>
            </a:r>
            <a:r>
              <a:rPr lang="en-US" altLang="zh-CN" sz="1200" dirty="0" smtClean="0"/>
              <a:t>complete and consolidate the 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</a:t>
            </a:r>
            <a:r>
              <a:rPr lang="en-GB" altLang="zh-CN" sz="1200" dirty="0" smtClean="0"/>
              <a:t>RAN2 and SA3 </a:t>
            </a:r>
            <a:r>
              <a:rPr lang="en-GB" altLang="zh-CN" sz="1200" dirty="0"/>
              <a:t>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Draft LS to other WGs (e.g. RAN2/3, SA3, SA5) for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RAN2/SA3/SA5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SA#90e </a:t>
            </a:r>
            <a:r>
              <a:rPr lang="en-US" altLang="zh-CN" sz="1200" dirty="0"/>
              <a:t>plenary for approval.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5342186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9900587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/>
              <a:t>Finalize the 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TR </a:t>
            </a:r>
            <a:r>
              <a:rPr lang="en-US" altLang="zh-CN" sz="1400" dirty="0" smtClean="0"/>
              <a:t>23.752 </a:t>
            </a:r>
            <a:r>
              <a:rPr lang="en-US" altLang="zh-CN" sz="1400" dirty="0"/>
              <a:t>and WID expected to be sent to SA#90E for approval.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Due to RAN </a:t>
            </a:r>
            <a:r>
              <a:rPr lang="en-US" altLang="zh-CN" sz="1400" dirty="0" smtClean="0"/>
              <a:t>and SA5 dependencies</a:t>
            </a:r>
            <a:r>
              <a:rPr lang="en-US" altLang="zh-CN" sz="1400" dirty="0"/>
              <a:t>, completion of the study may not be possible in Q4 for all key </a:t>
            </a:r>
            <a:r>
              <a:rPr lang="en-US" altLang="zh-CN" sz="1400" dirty="0" smtClean="0"/>
              <a:t>issues.</a:t>
            </a: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3152345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1175" y="2971800"/>
            <a:ext cx="5662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Status report of previous meetings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9518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9541329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Total </a:t>
            </a:r>
            <a:r>
              <a:rPr lang="de-DE" altLang="de-DE" sz="1200" dirty="0"/>
              <a:t>TUs requested for Study Phase in 2020 is 7</a:t>
            </a:r>
            <a:r>
              <a:rPr lang="de-DE" altLang="de-DE" sz="1200" dirty="0" smtClean="0"/>
              <a:t>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New solutions </a:t>
            </a:r>
            <a:r>
              <a:rPr lang="en-US" altLang="zh-CN" sz="1200" dirty="0" smtClean="0"/>
              <a:t>and solution updates are captured into TR 23.752, and for all key issues we have solutions on table.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All the key issues may have RAN impact and coordination with RAN </a:t>
            </a:r>
            <a:r>
              <a:rPr lang="en-US" sz="1200" dirty="0" smtClean="0"/>
              <a:t>may </a:t>
            </a:r>
            <a:r>
              <a:rPr lang="en-US" sz="1200" dirty="0"/>
              <a:t>be </a:t>
            </a:r>
            <a:r>
              <a:rPr lang="en-US" sz="1200" dirty="0" smtClean="0"/>
              <a:t>necessary.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 Whether support of service </a:t>
            </a:r>
            <a:r>
              <a:rPr lang="en-US" altLang="zh-CN" sz="1200" dirty="0" smtClean="0"/>
              <a:t>continuity for UE-to-Network Relay </a:t>
            </a:r>
            <a:r>
              <a:rPr lang="en-US" altLang="zh-CN" sz="1200" dirty="0"/>
              <a:t>in Release 17 needs </a:t>
            </a:r>
            <a:r>
              <a:rPr lang="en-US" altLang="zh-CN" sz="1200" dirty="0" smtClean="0"/>
              <a:t>SA#87 decision..</a:t>
            </a:r>
            <a:endParaRPr lang="de-DE" altLang="zh-CN" sz="12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the solutions, make overall evaluation and conclusions for each key issue at Q2.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For UE-to-Network Relay and UE-to-UE Relay, </a:t>
            </a:r>
            <a:r>
              <a:rPr lang="en-US" sz="1200" dirty="0" smtClean="0"/>
              <a:t>c</a:t>
            </a:r>
            <a:r>
              <a:rPr lang="en-US" altLang="zh-CN" sz="1200" dirty="0" smtClean="0"/>
              <a:t>onsolidate</a:t>
            </a:r>
            <a:r>
              <a:rPr lang="de-DE" sz="1200" dirty="0" smtClean="0"/>
              <a:t> technical issues and conclusions on SA2 aspect, pending RAN-related issues and</a:t>
            </a:r>
            <a:r>
              <a:rPr lang="de-DE" sz="1200" dirty="0" smtClean="0">
                <a:solidFill>
                  <a:srgbClr val="FF0000"/>
                </a:solidFill>
              </a:rPr>
              <a:t> </a:t>
            </a:r>
            <a:r>
              <a:rPr lang="de-DE" sz="1200" dirty="0" smtClean="0"/>
              <a:t>wait for RAN progress.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652611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7285444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FS_5G_ProSe </a:t>
            </a:r>
            <a:r>
              <a:rPr lang="de-DE" altLang="de-DE" sz="1200" dirty="0"/>
              <a:t>TR </a:t>
            </a:r>
            <a:r>
              <a:rPr lang="de-DE" altLang="de-DE" sz="1200" dirty="0" smtClean="0"/>
              <a:t>23.752 </a:t>
            </a:r>
            <a:r>
              <a:rPr lang="de-DE" altLang="de-DE" sz="1200" dirty="0"/>
              <a:t>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7.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  <a:endParaRPr lang="de-DE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New solutions </a:t>
            </a:r>
            <a:r>
              <a:rPr lang="en-US" altLang="zh-CN" sz="1200" dirty="0"/>
              <a:t>and solution updates are captured into TR 23.752, and for all key issues we have solutions on table</a:t>
            </a:r>
            <a:r>
              <a:rPr lang="en-US" altLang="zh-CN" sz="1200" dirty="0" smtClean="0"/>
              <a:t>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</a:t>
            </a:r>
            <a:r>
              <a:rPr lang="de-DE" altLang="de-DE" sz="1600" b="1" dirty="0" smtClean="0"/>
              <a:t>4 (UE-to-UE Relay):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KI#4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Consolidate the solutions and make overall evaluation and </a:t>
            </a:r>
            <a:r>
              <a:rPr lang="en-US" altLang="zh-CN" sz="1200" dirty="0" smtClean="0"/>
              <a:t>conclusions on SA2 aspect, wait for RAN 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 SI progress.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5 (Path Selection)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 smtClean="0"/>
              <a:t>Resolve the ENs in this solution,</a:t>
            </a:r>
            <a:r>
              <a:rPr lang="de-DE" altLang="de-DE" sz="1200" dirty="0">
                <a:solidFill>
                  <a:srgbClr val="000000"/>
                </a:solidFill>
              </a:rPr>
              <a:t> discuss other solutions if available</a:t>
            </a:r>
            <a:r>
              <a:rPr lang="en-US" altLang="zh-CN" sz="1200" dirty="0" smtClean="0"/>
              <a:t> and make evaluation and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new solutions were </a:t>
            </a:r>
            <a:r>
              <a:rPr lang="en-US" altLang="zh-CN" sz="1200" dirty="0" smtClean="0"/>
              <a:t>agreed for inclusion in the TR</a:t>
            </a:r>
            <a:r>
              <a:rPr lang="en-US" altLang="zh-CN" sz="1200" dirty="0"/>
              <a:t>. Total number of solutions for </a:t>
            </a:r>
            <a:r>
              <a:rPr lang="en-US" altLang="zh-CN" sz="1200" dirty="0" smtClean="0"/>
              <a:t>KI#7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can be categorized as </a:t>
            </a:r>
            <a:r>
              <a:rPr lang="en-US" altLang="zh-CN" sz="1200" dirty="0" smtClean="0"/>
              <a:t>AMF-based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SMF-based </a:t>
            </a:r>
            <a:r>
              <a:rPr lang="en-US" altLang="zh-CN" sz="1200" dirty="0"/>
              <a:t>solutions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</a:t>
            </a:r>
            <a:r>
              <a:rPr lang="en-US" altLang="zh-CN" sz="1200" dirty="0"/>
              <a:t>: Resolve the ENs in </a:t>
            </a:r>
            <a:r>
              <a:rPr lang="en-US" altLang="zh-CN" sz="1200" dirty="0" smtClean="0"/>
              <a:t>these 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/>
              <a:t> and make </a:t>
            </a:r>
            <a:r>
              <a:rPr lang="en-US" altLang="zh-CN" sz="1200" dirty="0" smtClean="0"/>
              <a:t>overall evaluation </a:t>
            </a:r>
            <a:r>
              <a:rPr lang="en-US" altLang="zh-CN" sz="1200" dirty="0"/>
              <a:t>and conclusion</a:t>
            </a:r>
            <a:r>
              <a:rPr lang="en-US" altLang="zh-CN" sz="1200" dirty="0" smtClean="0"/>
              <a:t>.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8 (Service Authorization)</a:t>
            </a:r>
            <a:r>
              <a:rPr lang="de-DE" altLang="de-DE" sz="1600" dirty="0" smtClean="0"/>
              <a:t>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KI#8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2.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Resolve the ENs in these </a:t>
            </a:r>
            <a:r>
              <a:rPr lang="en-US" altLang="zh-CN" sz="1200" dirty="0" smtClean="0"/>
              <a:t>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and make overall evaluation and conclusion.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537916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7653</TotalTime>
  <Words>4091</Words>
  <Application>Microsoft Office PowerPoint</Application>
  <PresentationFormat>全屏显示(4:3)</PresentationFormat>
  <Paragraphs>482</Paragraphs>
  <Slides>22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Theme</vt:lpstr>
      <vt:lpstr>自定义设计方案</vt:lpstr>
      <vt:lpstr>   FS_5G_ProSe Status Report</vt:lpstr>
      <vt:lpstr>FS_5G_ProSe status after SA2#141e (1/5)</vt:lpstr>
      <vt:lpstr>FS_5G_ProSe status after SA2#141e (2/5)</vt:lpstr>
      <vt:lpstr>FS_5G_ProSe status after SA2#141e (3/5)</vt:lpstr>
      <vt:lpstr>FS_5G_ProSe status after SA2#141e (4/5)</vt:lpstr>
      <vt:lpstr>FS_5G_ProSe status after SA2#141e (5/5)</vt:lpstr>
      <vt:lpstr>PowerPoint 演示文稿</vt:lpstr>
      <vt:lpstr>FS_5G_ProSe Status at SA#87</vt:lpstr>
      <vt:lpstr>FS_5G_ProSe status after SA2#136AH (1/3)</vt:lpstr>
      <vt:lpstr>FS_5G_ProSe status after SA2#136AH (2/3)</vt:lpstr>
      <vt:lpstr>FS_5G_ProSe status after SA2#136AH (3/3)</vt:lpstr>
      <vt:lpstr>FS_5G_ProSe status after SA2#139e (1/5)</vt:lpstr>
      <vt:lpstr>FS_5G_ProSe status after SA2#139e (2/5)</vt:lpstr>
      <vt:lpstr>FS_5G_ProSe status after SA2#139e (3/5)</vt:lpstr>
      <vt:lpstr>FS_5G_ProSe status after SA2#139e (4/5)</vt:lpstr>
      <vt:lpstr>FS_5G_ProSe status after SA2#139e (5/5)</vt:lpstr>
      <vt:lpstr>FS_5G_ProSe status after SA2#140e (1/5)</vt:lpstr>
      <vt:lpstr>FS_5G_ProSe status after SA2#140e (2/5)</vt:lpstr>
      <vt:lpstr>FS_5G_ProSe status after SA2#140e (3/5)</vt:lpstr>
      <vt:lpstr>FS_5G_ProSe status after SA2#140e (4/5)</vt:lpstr>
      <vt:lpstr>FS_5G_ProSe status after SA2#140e (5/5)</vt:lpstr>
      <vt:lpstr>FS_5G_ProSe Status at SA#89e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1433</cp:revision>
  <dcterms:created xsi:type="dcterms:W3CDTF">2008-08-30T09:32:10Z</dcterms:created>
  <dcterms:modified xsi:type="dcterms:W3CDTF">2020-10-27T08:59:19Z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