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372" r:id="rId6"/>
    <p:sldId id="376" r:id="rId7"/>
    <p:sldId id="383" r:id="rId8"/>
    <p:sldId id="384" r:id="rId9"/>
    <p:sldId id="386" r:id="rId10"/>
    <p:sldId id="387" r:id="rId11"/>
    <p:sldId id="377" r:id="rId12"/>
    <p:sldId id="385" r:id="rId13"/>
    <p:sldId id="382" r:id="rId14"/>
    <p:sldId id="388" r:id="rId15"/>
    <p:sldId id="390" r:id="rId16"/>
    <p:sldId id="389" r:id="rId17"/>
    <p:sldId id="39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kia" initials="AC" lastIdx="4" clrIdx="0">
    <p:extLst>
      <p:ext uri="{19B8F6BF-5375-455C-9EA6-DF929625EA0E}">
        <p15:presenceInfo xmlns:p15="http://schemas.microsoft.com/office/powerpoint/2012/main" userId="Nok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1" d="100"/>
          <a:sy n="81" d="100"/>
        </p:scale>
        <p:origin x="7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is Zisimopoulos" userId="b25c0fab-12cb-423d-a4aa-23cb9ecb5291" providerId="ADAL" clId="{E091A806-3EDD-4603-8B3E-8B1D49C13D13}"/>
    <pc:docChg chg="modSld">
      <pc:chgData name="Haris Zisimopoulos" userId="b25c0fab-12cb-423d-a4aa-23cb9ecb5291" providerId="ADAL" clId="{E091A806-3EDD-4603-8B3E-8B1D49C13D13}" dt="2020-04-03T14:06:00.328" v="0" actId="6549"/>
      <pc:docMkLst>
        <pc:docMk/>
      </pc:docMkLst>
      <pc:sldChg chg="modSp">
        <pc:chgData name="Haris Zisimopoulos" userId="b25c0fab-12cb-423d-a4aa-23cb9ecb5291" providerId="ADAL" clId="{E091A806-3EDD-4603-8B3E-8B1D49C13D13}" dt="2020-04-03T14:06:00.328" v="0" actId="6549"/>
        <pc:sldMkLst>
          <pc:docMk/>
          <pc:sldMk cId="3341392065" sldId="258"/>
        </pc:sldMkLst>
        <pc:spChg chg="mod">
          <ac:chgData name="Haris Zisimopoulos" userId="b25c0fab-12cb-423d-a4aa-23cb9ecb5291" providerId="ADAL" clId="{E091A806-3EDD-4603-8B3E-8B1D49C13D13}" dt="2020-04-03T14:06:00.328" v="0" actId="6549"/>
          <ac:spMkLst>
            <pc:docMk/>
            <pc:sldMk cId="3341392065" sldId="258"/>
            <ac:spMk id="3" creationId="{EFBFB359-B8A7-4394-8124-5AC3BAA08BB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A2D9E9-D0AA-428E-B594-6E219B38BA74}" type="datetimeFigureOut">
              <a:rPr lang="en-US" smtClean="0"/>
              <a:t>9/22/2020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2B9E2C-F369-43C5-BDB2-0DE5A3879160}" type="slidenum">
              <a:rPr lang="en-US" smtClean="0"/>
              <a:t>‹#›</a:t>
            </a:fld>
            <a:endParaRPr lang="en-US"/>
          </a:p>
        </p:txBody>
      </p:sp>
    </p:spTree>
    <p:extLst>
      <p:ext uri="{BB962C8B-B14F-4D97-AF65-F5344CB8AC3E}">
        <p14:creationId xmlns:p14="http://schemas.microsoft.com/office/powerpoint/2010/main" val="933805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B18B0B-49CD-4641-83A2-6AC95B0117AC}" type="slidenum">
              <a:rPr lang="en-US" smtClean="0"/>
              <a:t>3</a:t>
            </a:fld>
            <a:endParaRPr lang="en-US"/>
          </a:p>
        </p:txBody>
      </p:sp>
    </p:spTree>
    <p:extLst>
      <p:ext uri="{BB962C8B-B14F-4D97-AF65-F5344CB8AC3E}">
        <p14:creationId xmlns:p14="http://schemas.microsoft.com/office/powerpoint/2010/main" val="1978337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B18B0B-49CD-4641-83A2-6AC95B0117AC}" type="slidenum">
              <a:rPr lang="en-US" smtClean="0"/>
              <a:t>14</a:t>
            </a:fld>
            <a:endParaRPr lang="en-US"/>
          </a:p>
        </p:txBody>
      </p:sp>
    </p:spTree>
    <p:extLst>
      <p:ext uri="{BB962C8B-B14F-4D97-AF65-F5344CB8AC3E}">
        <p14:creationId xmlns:p14="http://schemas.microsoft.com/office/powerpoint/2010/main" val="32700999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B18B0B-49CD-4641-83A2-6AC95B0117AC}" type="slidenum">
              <a:rPr lang="en-US" smtClean="0"/>
              <a:t>4</a:t>
            </a:fld>
            <a:endParaRPr lang="en-US"/>
          </a:p>
        </p:txBody>
      </p:sp>
    </p:spTree>
    <p:extLst>
      <p:ext uri="{BB962C8B-B14F-4D97-AF65-F5344CB8AC3E}">
        <p14:creationId xmlns:p14="http://schemas.microsoft.com/office/powerpoint/2010/main" val="1494706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B18B0B-49CD-4641-83A2-6AC95B0117AC}" type="slidenum">
              <a:rPr lang="en-US" smtClean="0"/>
              <a:t>5</a:t>
            </a:fld>
            <a:endParaRPr lang="en-US"/>
          </a:p>
        </p:txBody>
      </p:sp>
    </p:spTree>
    <p:extLst>
      <p:ext uri="{BB962C8B-B14F-4D97-AF65-F5344CB8AC3E}">
        <p14:creationId xmlns:p14="http://schemas.microsoft.com/office/powerpoint/2010/main" val="3345229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B18B0B-49CD-4641-83A2-6AC95B0117AC}" type="slidenum">
              <a:rPr lang="en-US" smtClean="0"/>
              <a:t>6</a:t>
            </a:fld>
            <a:endParaRPr lang="en-US"/>
          </a:p>
        </p:txBody>
      </p:sp>
    </p:spTree>
    <p:extLst>
      <p:ext uri="{BB962C8B-B14F-4D97-AF65-F5344CB8AC3E}">
        <p14:creationId xmlns:p14="http://schemas.microsoft.com/office/powerpoint/2010/main" val="346391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B18B0B-49CD-4641-83A2-6AC95B0117AC}" type="slidenum">
              <a:rPr lang="en-US" smtClean="0"/>
              <a:t>7</a:t>
            </a:fld>
            <a:endParaRPr lang="en-US"/>
          </a:p>
        </p:txBody>
      </p:sp>
    </p:spTree>
    <p:extLst>
      <p:ext uri="{BB962C8B-B14F-4D97-AF65-F5344CB8AC3E}">
        <p14:creationId xmlns:p14="http://schemas.microsoft.com/office/powerpoint/2010/main" val="2650485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B18B0B-49CD-4641-83A2-6AC95B0117AC}" type="slidenum">
              <a:rPr lang="en-US" smtClean="0"/>
              <a:t>8</a:t>
            </a:fld>
            <a:endParaRPr lang="en-US"/>
          </a:p>
        </p:txBody>
      </p:sp>
    </p:spTree>
    <p:extLst>
      <p:ext uri="{BB962C8B-B14F-4D97-AF65-F5344CB8AC3E}">
        <p14:creationId xmlns:p14="http://schemas.microsoft.com/office/powerpoint/2010/main" val="3703377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B18B0B-49CD-4641-83A2-6AC95B0117AC}" type="slidenum">
              <a:rPr lang="en-US" smtClean="0"/>
              <a:t>9</a:t>
            </a:fld>
            <a:endParaRPr lang="en-US"/>
          </a:p>
        </p:txBody>
      </p:sp>
    </p:spTree>
    <p:extLst>
      <p:ext uri="{BB962C8B-B14F-4D97-AF65-F5344CB8AC3E}">
        <p14:creationId xmlns:p14="http://schemas.microsoft.com/office/powerpoint/2010/main" val="2183648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B18B0B-49CD-4641-83A2-6AC95B0117AC}" type="slidenum">
              <a:rPr lang="en-US" smtClean="0"/>
              <a:t>12</a:t>
            </a:fld>
            <a:endParaRPr lang="en-US"/>
          </a:p>
        </p:txBody>
      </p:sp>
    </p:spTree>
    <p:extLst>
      <p:ext uri="{BB962C8B-B14F-4D97-AF65-F5344CB8AC3E}">
        <p14:creationId xmlns:p14="http://schemas.microsoft.com/office/powerpoint/2010/main" val="1010299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B18B0B-49CD-4641-83A2-6AC95B0117AC}" type="slidenum">
              <a:rPr lang="en-US" smtClean="0"/>
              <a:t>13</a:t>
            </a:fld>
            <a:endParaRPr lang="en-US"/>
          </a:p>
        </p:txBody>
      </p:sp>
    </p:spTree>
    <p:extLst>
      <p:ext uri="{BB962C8B-B14F-4D97-AF65-F5344CB8AC3E}">
        <p14:creationId xmlns:p14="http://schemas.microsoft.com/office/powerpoint/2010/main" val="2626736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04857-002C-4435-8337-6A626DC2E3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B595A1-F3DA-4DDC-9AFC-AC55F233EC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AAF95B-A0A7-435B-8C21-E2474AABC79A}"/>
              </a:ext>
            </a:extLst>
          </p:cNvPr>
          <p:cNvSpPr>
            <a:spLocks noGrp="1"/>
          </p:cNvSpPr>
          <p:nvPr>
            <p:ph type="dt" sz="half" idx="10"/>
          </p:nvPr>
        </p:nvSpPr>
        <p:spPr/>
        <p:txBody>
          <a:bodyPr/>
          <a:lstStyle/>
          <a:p>
            <a:fld id="{2C9EEEA7-BBD7-4BD8-BE95-6E03DC47BC0D}" type="datetimeFigureOut">
              <a:rPr lang="en-US" smtClean="0"/>
              <a:t>9/22/2020</a:t>
            </a:fld>
            <a:endParaRPr lang="en-US"/>
          </a:p>
        </p:txBody>
      </p:sp>
      <p:sp>
        <p:nvSpPr>
          <p:cNvPr id="5" name="Footer Placeholder 4">
            <a:extLst>
              <a:ext uri="{FF2B5EF4-FFF2-40B4-BE49-F238E27FC236}">
                <a16:creationId xmlns:a16="http://schemas.microsoft.com/office/drawing/2014/main" id="{71184518-C6EA-4348-917E-2F7BB9E59B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42A065-FEA2-4BD7-8E2D-65E4B2D94C81}"/>
              </a:ext>
            </a:extLst>
          </p:cNvPr>
          <p:cNvSpPr>
            <a:spLocks noGrp="1"/>
          </p:cNvSpPr>
          <p:nvPr>
            <p:ph type="sldNum" sz="quarter" idx="12"/>
          </p:nvPr>
        </p:nvSpPr>
        <p:spPr/>
        <p:txBody>
          <a:bodyPr/>
          <a:lstStyle/>
          <a:p>
            <a:fld id="{C992C537-700B-4995-9BF0-FE84EE302719}" type="slidenum">
              <a:rPr lang="en-US" smtClean="0"/>
              <a:t>‹#›</a:t>
            </a:fld>
            <a:endParaRPr lang="en-US"/>
          </a:p>
        </p:txBody>
      </p:sp>
    </p:spTree>
    <p:extLst>
      <p:ext uri="{BB962C8B-B14F-4D97-AF65-F5344CB8AC3E}">
        <p14:creationId xmlns:p14="http://schemas.microsoft.com/office/powerpoint/2010/main" val="402088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BCADC-6E15-432A-92ED-C0DA72B5BB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F03E7C-8E6C-4C4C-BCFD-20C8273143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B2F381-9814-4B3B-AAE5-55EDA39929D4}"/>
              </a:ext>
            </a:extLst>
          </p:cNvPr>
          <p:cNvSpPr>
            <a:spLocks noGrp="1"/>
          </p:cNvSpPr>
          <p:nvPr>
            <p:ph type="dt" sz="half" idx="10"/>
          </p:nvPr>
        </p:nvSpPr>
        <p:spPr/>
        <p:txBody>
          <a:bodyPr/>
          <a:lstStyle/>
          <a:p>
            <a:fld id="{2C9EEEA7-BBD7-4BD8-BE95-6E03DC47BC0D}" type="datetimeFigureOut">
              <a:rPr lang="en-US" smtClean="0"/>
              <a:t>9/22/2020</a:t>
            </a:fld>
            <a:endParaRPr lang="en-US"/>
          </a:p>
        </p:txBody>
      </p:sp>
      <p:sp>
        <p:nvSpPr>
          <p:cNvPr id="5" name="Footer Placeholder 4">
            <a:extLst>
              <a:ext uri="{FF2B5EF4-FFF2-40B4-BE49-F238E27FC236}">
                <a16:creationId xmlns:a16="http://schemas.microsoft.com/office/drawing/2014/main" id="{AE3CE8DB-E0F0-4183-A53E-D55342C2E7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150929-E461-4156-B17D-9A2F098D00A6}"/>
              </a:ext>
            </a:extLst>
          </p:cNvPr>
          <p:cNvSpPr>
            <a:spLocks noGrp="1"/>
          </p:cNvSpPr>
          <p:nvPr>
            <p:ph type="sldNum" sz="quarter" idx="12"/>
          </p:nvPr>
        </p:nvSpPr>
        <p:spPr/>
        <p:txBody>
          <a:bodyPr/>
          <a:lstStyle/>
          <a:p>
            <a:fld id="{C992C537-700B-4995-9BF0-FE84EE302719}" type="slidenum">
              <a:rPr lang="en-US" smtClean="0"/>
              <a:t>‹#›</a:t>
            </a:fld>
            <a:endParaRPr lang="en-US"/>
          </a:p>
        </p:txBody>
      </p:sp>
    </p:spTree>
    <p:extLst>
      <p:ext uri="{BB962C8B-B14F-4D97-AF65-F5344CB8AC3E}">
        <p14:creationId xmlns:p14="http://schemas.microsoft.com/office/powerpoint/2010/main" val="105975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80370F-6E17-43F3-AC2E-F6E3460153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5A3A0E-189C-4910-88D0-F3F059EBF41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C31B32-24B7-4F0A-A231-CBACE9D81B47}"/>
              </a:ext>
            </a:extLst>
          </p:cNvPr>
          <p:cNvSpPr>
            <a:spLocks noGrp="1"/>
          </p:cNvSpPr>
          <p:nvPr>
            <p:ph type="dt" sz="half" idx="10"/>
          </p:nvPr>
        </p:nvSpPr>
        <p:spPr/>
        <p:txBody>
          <a:bodyPr/>
          <a:lstStyle/>
          <a:p>
            <a:fld id="{2C9EEEA7-BBD7-4BD8-BE95-6E03DC47BC0D}" type="datetimeFigureOut">
              <a:rPr lang="en-US" smtClean="0"/>
              <a:t>9/22/2020</a:t>
            </a:fld>
            <a:endParaRPr lang="en-US"/>
          </a:p>
        </p:txBody>
      </p:sp>
      <p:sp>
        <p:nvSpPr>
          <p:cNvPr id="5" name="Footer Placeholder 4">
            <a:extLst>
              <a:ext uri="{FF2B5EF4-FFF2-40B4-BE49-F238E27FC236}">
                <a16:creationId xmlns:a16="http://schemas.microsoft.com/office/drawing/2014/main" id="{C81D6C8F-246A-4A8F-9224-3F9082F93F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0015C-8DD7-4C81-A28B-129B3E6BFD29}"/>
              </a:ext>
            </a:extLst>
          </p:cNvPr>
          <p:cNvSpPr>
            <a:spLocks noGrp="1"/>
          </p:cNvSpPr>
          <p:nvPr>
            <p:ph type="sldNum" sz="quarter" idx="12"/>
          </p:nvPr>
        </p:nvSpPr>
        <p:spPr/>
        <p:txBody>
          <a:bodyPr/>
          <a:lstStyle/>
          <a:p>
            <a:fld id="{C992C537-700B-4995-9BF0-FE84EE302719}" type="slidenum">
              <a:rPr lang="en-US" smtClean="0"/>
              <a:t>‹#›</a:t>
            </a:fld>
            <a:endParaRPr lang="en-US"/>
          </a:p>
        </p:txBody>
      </p:sp>
    </p:spTree>
    <p:extLst>
      <p:ext uri="{BB962C8B-B14F-4D97-AF65-F5344CB8AC3E}">
        <p14:creationId xmlns:p14="http://schemas.microsoft.com/office/powerpoint/2010/main" val="1678271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5" name="Title 2"/>
          <p:cNvSpPr txBox="1">
            <a:spLocks/>
          </p:cNvSpPr>
          <p:nvPr userDrawn="1"/>
        </p:nvSpPr>
        <p:spPr>
          <a:xfrm>
            <a:off x="0" y="299588"/>
            <a:ext cx="12192000" cy="834851"/>
          </a:xfrm>
          <a:prstGeom prst="rect">
            <a:avLst/>
          </a:prstGeom>
          <a:solidFill>
            <a:schemeClr val="tx2"/>
          </a:solidFill>
        </p:spPr>
        <p:txBody>
          <a:bodyPr vert="horz" lIns="0" tIns="0" rIns="0" bIns="0" rtlCol="0" anchor="ctr" anchorCtr="0">
            <a:noAutofit/>
          </a:bodyPr>
          <a:lstStyle>
            <a:lvl1pPr algn="l" defTabSz="914400" rtl="0" eaLnBrk="1" latinLnBrk="0" hangingPunct="1">
              <a:lnSpc>
                <a:spcPct val="80000"/>
              </a:lnSpc>
              <a:spcBef>
                <a:spcPct val="0"/>
              </a:spcBef>
              <a:buNone/>
              <a:defRPr sz="4000" b="0" kern="1200">
                <a:solidFill>
                  <a:schemeClr val="tx2"/>
                </a:solidFill>
                <a:latin typeface="+mj-lt"/>
                <a:ea typeface="+mj-ea"/>
                <a:cs typeface="+mj-cs"/>
              </a:defRPr>
            </a:lvl1pPr>
          </a:lstStyle>
          <a:p>
            <a:pPr marL="465655"/>
            <a:endParaRPr lang="en-US" sz="4267">
              <a:solidFill>
                <a:prstClr val="white"/>
              </a:solidFill>
              <a:latin typeface="Intel Clear Pro Bold"/>
              <a:cs typeface="Intel Clear Pro Bold"/>
            </a:endParaRPr>
          </a:p>
        </p:txBody>
      </p:sp>
      <p:sp>
        <p:nvSpPr>
          <p:cNvPr id="2" name="Title 1"/>
          <p:cNvSpPr>
            <a:spLocks noGrp="1"/>
          </p:cNvSpPr>
          <p:nvPr>
            <p:ph type="title" hasCustomPrompt="1"/>
          </p:nvPr>
        </p:nvSpPr>
        <p:spPr>
          <a:xfrm>
            <a:off x="593697" y="454377"/>
            <a:ext cx="11126353" cy="525272"/>
          </a:xfrm>
        </p:spPr>
        <p:txBody>
          <a:bodyPr/>
          <a:lstStyle>
            <a:lvl1pPr>
              <a:defRPr sz="4267">
                <a:solidFill>
                  <a:schemeClr val="bg1"/>
                </a:solidFill>
              </a:defRPr>
            </a:lvl1pPr>
          </a:lstStyle>
          <a:p>
            <a:r>
              <a:rPr lang="en-US"/>
              <a:t>Click to edit title</a:t>
            </a:r>
          </a:p>
        </p:txBody>
      </p:sp>
      <p:sp>
        <p:nvSpPr>
          <p:cNvPr id="3" name="Content Placeholder 2"/>
          <p:cNvSpPr>
            <a:spLocks noGrp="1"/>
          </p:cNvSpPr>
          <p:nvPr>
            <p:ph idx="1" hasCustomPrompt="1"/>
          </p:nvPr>
        </p:nvSpPr>
        <p:spPr>
          <a:xfrm>
            <a:off x="593696" y="1558456"/>
            <a:ext cx="11126355" cy="4284985"/>
          </a:xfrm>
        </p:spPr>
        <p:txBody>
          <a:bodyPr/>
          <a:lstStyle>
            <a:lvl2pPr marL="304792" indent="-304792">
              <a:buFont typeface="Arial" charset="0"/>
              <a:buChar char="•"/>
              <a:tabLst/>
              <a:defRPr/>
            </a:lvl2pPr>
            <a:lvl3pPr marL="533387" indent="-228594">
              <a:tabLst/>
              <a:defRPr/>
            </a:lvl3pPr>
          </a:lstStyle>
          <a:p>
            <a:pPr lvl="0"/>
            <a:r>
              <a:rPr lang="en-US"/>
              <a:t>Click to edit text</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4"/>
          </p:nvPr>
        </p:nvSpPr>
        <p:spPr/>
        <p:txBody>
          <a:bodyPr/>
          <a:lstStyle/>
          <a:p>
            <a:pPr eaLnBrk="0" hangingPunct="0">
              <a:spcBef>
                <a:spcPct val="50000"/>
              </a:spcBef>
            </a:pPr>
            <a:fld id="{FD44707B-D922-47D5-BD24-D96E91B70543}" type="slidenum">
              <a:rPr/>
              <a:pPr eaLnBrk="0" hangingPunct="0">
                <a:spcBef>
                  <a:spcPct val="50000"/>
                </a:spcBef>
              </a:pPr>
              <a:t>‹#›</a:t>
            </a:fld>
            <a:endParaRPr/>
          </a:p>
        </p:txBody>
      </p:sp>
      <p:sp>
        <p:nvSpPr>
          <p:cNvPr id="6" name="TextBox 5"/>
          <p:cNvSpPr txBox="1"/>
          <p:nvPr userDrawn="1"/>
        </p:nvSpPr>
        <p:spPr>
          <a:xfrm>
            <a:off x="607483" y="6530464"/>
            <a:ext cx="982961" cy="215444"/>
          </a:xfrm>
          <a:prstGeom prst="rect">
            <a:avLst/>
          </a:prstGeom>
          <a:noFill/>
        </p:spPr>
        <p:txBody>
          <a:bodyPr wrap="none" rtlCol="0">
            <a:spAutoFit/>
          </a:bodyPr>
          <a:lstStyle/>
          <a:p>
            <a:r>
              <a:rPr lang="en-US" sz="800">
                <a:solidFill>
                  <a:schemeClr val="bg1"/>
                </a:solidFill>
                <a:latin typeface="+mn-lt"/>
              </a:rPr>
              <a:t>Intel Confidential</a:t>
            </a:r>
          </a:p>
        </p:txBody>
      </p:sp>
      <p:sp>
        <p:nvSpPr>
          <p:cNvPr id="7" name="TextBox 6"/>
          <p:cNvSpPr txBox="1"/>
          <p:nvPr userDrawn="1"/>
        </p:nvSpPr>
        <p:spPr>
          <a:xfrm>
            <a:off x="4189356" y="6473314"/>
            <a:ext cx="3809056" cy="338554"/>
          </a:xfrm>
          <a:prstGeom prst="rect">
            <a:avLst/>
          </a:prstGeom>
          <a:noFill/>
        </p:spPr>
        <p:txBody>
          <a:bodyPr wrap="none" rtlCol="0">
            <a:spAutoFit/>
          </a:bodyPr>
          <a:lstStyle/>
          <a:p>
            <a:pPr algn="ctr"/>
            <a:r>
              <a:rPr lang="en-US" sz="800" dirty="0">
                <a:solidFill>
                  <a:schemeClr val="bg1"/>
                </a:solidFill>
                <a:latin typeface="+mn-lt"/>
              </a:rPr>
              <a:t>Next Generation and Standards (NGS) </a:t>
            </a:r>
          </a:p>
          <a:p>
            <a:pPr algn="ctr"/>
            <a:r>
              <a:rPr lang="en-US" sz="800" dirty="0">
                <a:solidFill>
                  <a:schemeClr val="bg1"/>
                </a:solidFill>
                <a:latin typeface="+mn-lt"/>
              </a:rPr>
              <a:t>Client and Internet of Things (IoT) Businesses and Systems Architecture Group</a:t>
            </a:r>
          </a:p>
        </p:txBody>
      </p:sp>
    </p:spTree>
    <p:extLst>
      <p:ext uri="{BB962C8B-B14F-4D97-AF65-F5344CB8AC3E}">
        <p14:creationId xmlns:p14="http://schemas.microsoft.com/office/powerpoint/2010/main" val="4041973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2B011-4027-4DB2-A730-052BD4BDA3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19D551-2F1C-4B50-9EC8-614FD40D4E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7945FA-503A-4871-A920-E33E6E6FA8C1}"/>
              </a:ext>
            </a:extLst>
          </p:cNvPr>
          <p:cNvSpPr>
            <a:spLocks noGrp="1"/>
          </p:cNvSpPr>
          <p:nvPr>
            <p:ph type="dt" sz="half" idx="10"/>
          </p:nvPr>
        </p:nvSpPr>
        <p:spPr/>
        <p:txBody>
          <a:bodyPr/>
          <a:lstStyle/>
          <a:p>
            <a:fld id="{2C9EEEA7-BBD7-4BD8-BE95-6E03DC47BC0D}" type="datetimeFigureOut">
              <a:rPr lang="en-US" smtClean="0"/>
              <a:t>9/22/2020</a:t>
            </a:fld>
            <a:endParaRPr lang="en-US"/>
          </a:p>
        </p:txBody>
      </p:sp>
      <p:sp>
        <p:nvSpPr>
          <p:cNvPr id="5" name="Footer Placeholder 4">
            <a:extLst>
              <a:ext uri="{FF2B5EF4-FFF2-40B4-BE49-F238E27FC236}">
                <a16:creationId xmlns:a16="http://schemas.microsoft.com/office/drawing/2014/main" id="{B206F26C-34CB-442F-833A-0BAB19935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4966CA-4202-418B-BB81-567A6D987020}"/>
              </a:ext>
            </a:extLst>
          </p:cNvPr>
          <p:cNvSpPr>
            <a:spLocks noGrp="1"/>
          </p:cNvSpPr>
          <p:nvPr>
            <p:ph type="sldNum" sz="quarter" idx="12"/>
          </p:nvPr>
        </p:nvSpPr>
        <p:spPr/>
        <p:txBody>
          <a:bodyPr/>
          <a:lstStyle/>
          <a:p>
            <a:fld id="{C992C537-700B-4995-9BF0-FE84EE302719}" type="slidenum">
              <a:rPr lang="en-US" smtClean="0"/>
              <a:t>‹#›</a:t>
            </a:fld>
            <a:endParaRPr lang="en-US"/>
          </a:p>
        </p:txBody>
      </p:sp>
    </p:spTree>
    <p:extLst>
      <p:ext uri="{BB962C8B-B14F-4D97-AF65-F5344CB8AC3E}">
        <p14:creationId xmlns:p14="http://schemas.microsoft.com/office/powerpoint/2010/main" val="263385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DAA1C-748B-4AC8-968D-DA0044C44A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FBB90E-DCCB-4709-A6D2-113C86FC0D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C45F19-8A0A-4E81-9649-78B61EC51172}"/>
              </a:ext>
            </a:extLst>
          </p:cNvPr>
          <p:cNvSpPr>
            <a:spLocks noGrp="1"/>
          </p:cNvSpPr>
          <p:nvPr>
            <p:ph type="dt" sz="half" idx="10"/>
          </p:nvPr>
        </p:nvSpPr>
        <p:spPr/>
        <p:txBody>
          <a:bodyPr/>
          <a:lstStyle/>
          <a:p>
            <a:fld id="{2C9EEEA7-BBD7-4BD8-BE95-6E03DC47BC0D}" type="datetimeFigureOut">
              <a:rPr lang="en-US" smtClean="0"/>
              <a:t>9/22/2020</a:t>
            </a:fld>
            <a:endParaRPr lang="en-US"/>
          </a:p>
        </p:txBody>
      </p:sp>
      <p:sp>
        <p:nvSpPr>
          <p:cNvPr id="5" name="Footer Placeholder 4">
            <a:extLst>
              <a:ext uri="{FF2B5EF4-FFF2-40B4-BE49-F238E27FC236}">
                <a16:creationId xmlns:a16="http://schemas.microsoft.com/office/drawing/2014/main" id="{17C3BF35-76A9-41F6-8365-33173B5265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312D76-14A2-4E39-9FB3-0D60F1F319F9}"/>
              </a:ext>
            </a:extLst>
          </p:cNvPr>
          <p:cNvSpPr>
            <a:spLocks noGrp="1"/>
          </p:cNvSpPr>
          <p:nvPr>
            <p:ph type="sldNum" sz="quarter" idx="12"/>
          </p:nvPr>
        </p:nvSpPr>
        <p:spPr/>
        <p:txBody>
          <a:bodyPr/>
          <a:lstStyle/>
          <a:p>
            <a:fld id="{C992C537-700B-4995-9BF0-FE84EE302719}" type="slidenum">
              <a:rPr lang="en-US" smtClean="0"/>
              <a:t>‹#›</a:t>
            </a:fld>
            <a:endParaRPr lang="en-US"/>
          </a:p>
        </p:txBody>
      </p:sp>
    </p:spTree>
    <p:extLst>
      <p:ext uri="{BB962C8B-B14F-4D97-AF65-F5344CB8AC3E}">
        <p14:creationId xmlns:p14="http://schemas.microsoft.com/office/powerpoint/2010/main" val="328441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45B22-3EA7-4CA9-91B9-E1BDF0F80B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9F6755-789D-4442-9248-1C5E1372E3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2FCFA6-814F-47EC-91D3-62890A8E53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BB0ABD-D123-4D45-A3D1-9C219F238020}"/>
              </a:ext>
            </a:extLst>
          </p:cNvPr>
          <p:cNvSpPr>
            <a:spLocks noGrp="1"/>
          </p:cNvSpPr>
          <p:nvPr>
            <p:ph type="dt" sz="half" idx="10"/>
          </p:nvPr>
        </p:nvSpPr>
        <p:spPr/>
        <p:txBody>
          <a:bodyPr/>
          <a:lstStyle/>
          <a:p>
            <a:fld id="{2C9EEEA7-BBD7-4BD8-BE95-6E03DC47BC0D}" type="datetimeFigureOut">
              <a:rPr lang="en-US" smtClean="0"/>
              <a:t>9/22/2020</a:t>
            </a:fld>
            <a:endParaRPr lang="en-US"/>
          </a:p>
        </p:txBody>
      </p:sp>
      <p:sp>
        <p:nvSpPr>
          <p:cNvPr id="6" name="Footer Placeholder 5">
            <a:extLst>
              <a:ext uri="{FF2B5EF4-FFF2-40B4-BE49-F238E27FC236}">
                <a16:creationId xmlns:a16="http://schemas.microsoft.com/office/drawing/2014/main" id="{4D208520-1DD8-410B-88E3-D8C043B1B1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ADB5CC-6772-4881-BD5B-099125BD1CFB}"/>
              </a:ext>
            </a:extLst>
          </p:cNvPr>
          <p:cNvSpPr>
            <a:spLocks noGrp="1"/>
          </p:cNvSpPr>
          <p:nvPr>
            <p:ph type="sldNum" sz="quarter" idx="12"/>
          </p:nvPr>
        </p:nvSpPr>
        <p:spPr/>
        <p:txBody>
          <a:bodyPr/>
          <a:lstStyle/>
          <a:p>
            <a:fld id="{C992C537-700B-4995-9BF0-FE84EE302719}" type="slidenum">
              <a:rPr lang="en-US" smtClean="0"/>
              <a:t>‹#›</a:t>
            </a:fld>
            <a:endParaRPr lang="en-US"/>
          </a:p>
        </p:txBody>
      </p:sp>
    </p:spTree>
    <p:extLst>
      <p:ext uri="{BB962C8B-B14F-4D97-AF65-F5344CB8AC3E}">
        <p14:creationId xmlns:p14="http://schemas.microsoft.com/office/powerpoint/2010/main" val="1283499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240DE-EB80-4993-9C73-1A206A1699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850A6E-40A9-412E-A4C4-06A649400C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21EFA8-44E8-4277-85A7-D85587C680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904D4E-5340-4C04-8198-8EEAA57F56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C1E61B-9996-4061-B3EC-9AA7284BC9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9C634F-A76F-4408-ADD1-003F78168346}"/>
              </a:ext>
            </a:extLst>
          </p:cNvPr>
          <p:cNvSpPr>
            <a:spLocks noGrp="1"/>
          </p:cNvSpPr>
          <p:nvPr>
            <p:ph type="dt" sz="half" idx="10"/>
          </p:nvPr>
        </p:nvSpPr>
        <p:spPr/>
        <p:txBody>
          <a:bodyPr/>
          <a:lstStyle/>
          <a:p>
            <a:fld id="{2C9EEEA7-BBD7-4BD8-BE95-6E03DC47BC0D}" type="datetimeFigureOut">
              <a:rPr lang="en-US" smtClean="0"/>
              <a:t>9/22/2020</a:t>
            </a:fld>
            <a:endParaRPr lang="en-US"/>
          </a:p>
        </p:txBody>
      </p:sp>
      <p:sp>
        <p:nvSpPr>
          <p:cNvPr id="8" name="Footer Placeholder 7">
            <a:extLst>
              <a:ext uri="{FF2B5EF4-FFF2-40B4-BE49-F238E27FC236}">
                <a16:creationId xmlns:a16="http://schemas.microsoft.com/office/drawing/2014/main" id="{B184A060-6CE1-4686-B7A1-7357732D190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1E2806-DADC-4AA8-BA72-5D7D9D789384}"/>
              </a:ext>
            </a:extLst>
          </p:cNvPr>
          <p:cNvSpPr>
            <a:spLocks noGrp="1"/>
          </p:cNvSpPr>
          <p:nvPr>
            <p:ph type="sldNum" sz="quarter" idx="12"/>
          </p:nvPr>
        </p:nvSpPr>
        <p:spPr/>
        <p:txBody>
          <a:bodyPr/>
          <a:lstStyle/>
          <a:p>
            <a:fld id="{C992C537-700B-4995-9BF0-FE84EE302719}" type="slidenum">
              <a:rPr lang="en-US" smtClean="0"/>
              <a:t>‹#›</a:t>
            </a:fld>
            <a:endParaRPr lang="en-US"/>
          </a:p>
        </p:txBody>
      </p:sp>
    </p:spTree>
    <p:extLst>
      <p:ext uri="{BB962C8B-B14F-4D97-AF65-F5344CB8AC3E}">
        <p14:creationId xmlns:p14="http://schemas.microsoft.com/office/powerpoint/2010/main" val="2463319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9315E-1A1D-45A0-A6FB-6C15A43992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DB7962-5F3D-4DF6-AB20-3AF7C4CD6192}"/>
              </a:ext>
            </a:extLst>
          </p:cNvPr>
          <p:cNvSpPr>
            <a:spLocks noGrp="1"/>
          </p:cNvSpPr>
          <p:nvPr>
            <p:ph type="dt" sz="half" idx="10"/>
          </p:nvPr>
        </p:nvSpPr>
        <p:spPr/>
        <p:txBody>
          <a:bodyPr/>
          <a:lstStyle/>
          <a:p>
            <a:fld id="{2C9EEEA7-BBD7-4BD8-BE95-6E03DC47BC0D}" type="datetimeFigureOut">
              <a:rPr lang="en-US" smtClean="0"/>
              <a:t>9/22/2020</a:t>
            </a:fld>
            <a:endParaRPr lang="en-US"/>
          </a:p>
        </p:txBody>
      </p:sp>
      <p:sp>
        <p:nvSpPr>
          <p:cNvPr id="4" name="Footer Placeholder 3">
            <a:extLst>
              <a:ext uri="{FF2B5EF4-FFF2-40B4-BE49-F238E27FC236}">
                <a16:creationId xmlns:a16="http://schemas.microsoft.com/office/drawing/2014/main" id="{C547D3BB-4AB4-4F3F-AC83-76949128C9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73B5A8-D571-45F7-A984-B8F622E608C5}"/>
              </a:ext>
            </a:extLst>
          </p:cNvPr>
          <p:cNvSpPr>
            <a:spLocks noGrp="1"/>
          </p:cNvSpPr>
          <p:nvPr>
            <p:ph type="sldNum" sz="quarter" idx="12"/>
          </p:nvPr>
        </p:nvSpPr>
        <p:spPr/>
        <p:txBody>
          <a:bodyPr/>
          <a:lstStyle/>
          <a:p>
            <a:fld id="{C992C537-700B-4995-9BF0-FE84EE302719}" type="slidenum">
              <a:rPr lang="en-US" smtClean="0"/>
              <a:t>‹#›</a:t>
            </a:fld>
            <a:endParaRPr lang="en-US"/>
          </a:p>
        </p:txBody>
      </p:sp>
    </p:spTree>
    <p:extLst>
      <p:ext uri="{BB962C8B-B14F-4D97-AF65-F5344CB8AC3E}">
        <p14:creationId xmlns:p14="http://schemas.microsoft.com/office/powerpoint/2010/main" val="3447396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7A0DDB-15F6-4509-ACCF-09F5E1D931C9}"/>
              </a:ext>
            </a:extLst>
          </p:cNvPr>
          <p:cNvSpPr>
            <a:spLocks noGrp="1"/>
          </p:cNvSpPr>
          <p:nvPr>
            <p:ph type="dt" sz="half" idx="10"/>
          </p:nvPr>
        </p:nvSpPr>
        <p:spPr/>
        <p:txBody>
          <a:bodyPr/>
          <a:lstStyle/>
          <a:p>
            <a:fld id="{2C9EEEA7-BBD7-4BD8-BE95-6E03DC47BC0D}" type="datetimeFigureOut">
              <a:rPr lang="en-US" smtClean="0"/>
              <a:t>9/22/2020</a:t>
            </a:fld>
            <a:endParaRPr lang="en-US"/>
          </a:p>
        </p:txBody>
      </p:sp>
      <p:sp>
        <p:nvSpPr>
          <p:cNvPr id="3" name="Footer Placeholder 2">
            <a:extLst>
              <a:ext uri="{FF2B5EF4-FFF2-40B4-BE49-F238E27FC236}">
                <a16:creationId xmlns:a16="http://schemas.microsoft.com/office/drawing/2014/main" id="{EC78DF7C-0419-42B8-B20E-AB8D0E011C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647BC3-14B2-42BD-85A7-3AA2DFCB6A55}"/>
              </a:ext>
            </a:extLst>
          </p:cNvPr>
          <p:cNvSpPr>
            <a:spLocks noGrp="1"/>
          </p:cNvSpPr>
          <p:nvPr>
            <p:ph type="sldNum" sz="quarter" idx="12"/>
          </p:nvPr>
        </p:nvSpPr>
        <p:spPr/>
        <p:txBody>
          <a:bodyPr/>
          <a:lstStyle/>
          <a:p>
            <a:fld id="{C992C537-700B-4995-9BF0-FE84EE302719}" type="slidenum">
              <a:rPr lang="en-US" smtClean="0"/>
              <a:t>‹#›</a:t>
            </a:fld>
            <a:endParaRPr lang="en-US"/>
          </a:p>
        </p:txBody>
      </p:sp>
    </p:spTree>
    <p:extLst>
      <p:ext uri="{BB962C8B-B14F-4D97-AF65-F5344CB8AC3E}">
        <p14:creationId xmlns:p14="http://schemas.microsoft.com/office/powerpoint/2010/main" val="2216397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D6287-B11C-46BB-B21F-B52896C77A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34B00D-EA3F-4878-A1F4-871822DF76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D4BC71-5965-42F0-9042-3D362D320F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181689-92C4-441C-AB72-0A9775E0A596}"/>
              </a:ext>
            </a:extLst>
          </p:cNvPr>
          <p:cNvSpPr>
            <a:spLocks noGrp="1"/>
          </p:cNvSpPr>
          <p:nvPr>
            <p:ph type="dt" sz="half" idx="10"/>
          </p:nvPr>
        </p:nvSpPr>
        <p:spPr/>
        <p:txBody>
          <a:bodyPr/>
          <a:lstStyle/>
          <a:p>
            <a:fld id="{2C9EEEA7-BBD7-4BD8-BE95-6E03DC47BC0D}" type="datetimeFigureOut">
              <a:rPr lang="en-US" smtClean="0"/>
              <a:t>9/22/2020</a:t>
            </a:fld>
            <a:endParaRPr lang="en-US"/>
          </a:p>
        </p:txBody>
      </p:sp>
      <p:sp>
        <p:nvSpPr>
          <p:cNvPr id="6" name="Footer Placeholder 5">
            <a:extLst>
              <a:ext uri="{FF2B5EF4-FFF2-40B4-BE49-F238E27FC236}">
                <a16:creationId xmlns:a16="http://schemas.microsoft.com/office/drawing/2014/main" id="{F0F44E41-51F1-4392-BD41-3235F08FA1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E882BE-DA27-41AD-8FBA-5F9DDC61A603}"/>
              </a:ext>
            </a:extLst>
          </p:cNvPr>
          <p:cNvSpPr>
            <a:spLocks noGrp="1"/>
          </p:cNvSpPr>
          <p:nvPr>
            <p:ph type="sldNum" sz="quarter" idx="12"/>
          </p:nvPr>
        </p:nvSpPr>
        <p:spPr/>
        <p:txBody>
          <a:bodyPr/>
          <a:lstStyle/>
          <a:p>
            <a:fld id="{C992C537-700B-4995-9BF0-FE84EE302719}" type="slidenum">
              <a:rPr lang="en-US" smtClean="0"/>
              <a:t>‹#›</a:t>
            </a:fld>
            <a:endParaRPr lang="en-US"/>
          </a:p>
        </p:txBody>
      </p:sp>
    </p:spTree>
    <p:extLst>
      <p:ext uri="{BB962C8B-B14F-4D97-AF65-F5344CB8AC3E}">
        <p14:creationId xmlns:p14="http://schemas.microsoft.com/office/powerpoint/2010/main" val="2902502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ABB7C-A6C7-4C9A-87AC-9FA01A50C6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82DBED-1F8B-401E-B4F4-980EAEFD7B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F2DB98-1C46-434C-8C9D-5CC2F6B200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CC322C-AB3D-4F66-8B7A-FC444E23B631}"/>
              </a:ext>
            </a:extLst>
          </p:cNvPr>
          <p:cNvSpPr>
            <a:spLocks noGrp="1"/>
          </p:cNvSpPr>
          <p:nvPr>
            <p:ph type="dt" sz="half" idx="10"/>
          </p:nvPr>
        </p:nvSpPr>
        <p:spPr/>
        <p:txBody>
          <a:bodyPr/>
          <a:lstStyle/>
          <a:p>
            <a:fld id="{2C9EEEA7-BBD7-4BD8-BE95-6E03DC47BC0D}" type="datetimeFigureOut">
              <a:rPr lang="en-US" smtClean="0"/>
              <a:t>9/22/2020</a:t>
            </a:fld>
            <a:endParaRPr lang="en-US"/>
          </a:p>
        </p:txBody>
      </p:sp>
      <p:sp>
        <p:nvSpPr>
          <p:cNvPr id="6" name="Footer Placeholder 5">
            <a:extLst>
              <a:ext uri="{FF2B5EF4-FFF2-40B4-BE49-F238E27FC236}">
                <a16:creationId xmlns:a16="http://schemas.microsoft.com/office/drawing/2014/main" id="{DCF1C1BC-A706-4FB1-84D1-4537E81706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16A4AE-FE5D-4DA3-A4A2-9301140AA2BD}"/>
              </a:ext>
            </a:extLst>
          </p:cNvPr>
          <p:cNvSpPr>
            <a:spLocks noGrp="1"/>
          </p:cNvSpPr>
          <p:nvPr>
            <p:ph type="sldNum" sz="quarter" idx="12"/>
          </p:nvPr>
        </p:nvSpPr>
        <p:spPr/>
        <p:txBody>
          <a:bodyPr/>
          <a:lstStyle/>
          <a:p>
            <a:fld id="{C992C537-700B-4995-9BF0-FE84EE302719}" type="slidenum">
              <a:rPr lang="en-US" smtClean="0"/>
              <a:t>‹#›</a:t>
            </a:fld>
            <a:endParaRPr lang="en-US"/>
          </a:p>
        </p:txBody>
      </p:sp>
    </p:spTree>
    <p:extLst>
      <p:ext uri="{BB962C8B-B14F-4D97-AF65-F5344CB8AC3E}">
        <p14:creationId xmlns:p14="http://schemas.microsoft.com/office/powerpoint/2010/main" val="1640761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AB2544-0847-4025-AEE3-EF1C7FB966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702FBA-589C-4E77-878D-EE245897D8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BB7766-3526-4CFC-9AE9-B8AD1F3A3A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9EEEA7-BBD7-4BD8-BE95-6E03DC47BC0D}" type="datetimeFigureOut">
              <a:rPr lang="en-US" smtClean="0"/>
              <a:t>9/22/2020</a:t>
            </a:fld>
            <a:endParaRPr lang="en-US"/>
          </a:p>
        </p:txBody>
      </p:sp>
      <p:sp>
        <p:nvSpPr>
          <p:cNvPr id="5" name="Footer Placeholder 4">
            <a:extLst>
              <a:ext uri="{FF2B5EF4-FFF2-40B4-BE49-F238E27FC236}">
                <a16:creationId xmlns:a16="http://schemas.microsoft.com/office/drawing/2014/main" id="{E56FF28C-D405-46F7-B3CD-25BE63CD9F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B8F037-0431-4DFA-BC03-4A8BC519D3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2C537-700B-4995-9BF0-FE84EE302719}" type="slidenum">
              <a:rPr lang="en-US" smtClean="0"/>
              <a:t>‹#›</a:t>
            </a:fld>
            <a:endParaRPr lang="en-US"/>
          </a:p>
        </p:txBody>
      </p:sp>
    </p:spTree>
    <p:extLst>
      <p:ext uri="{BB962C8B-B14F-4D97-AF65-F5344CB8AC3E}">
        <p14:creationId xmlns:p14="http://schemas.microsoft.com/office/powerpoint/2010/main" val="284563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A2A64-AA81-4120-B658-0F5BEF9CE904}"/>
              </a:ext>
            </a:extLst>
          </p:cNvPr>
          <p:cNvSpPr>
            <a:spLocks noGrp="1"/>
          </p:cNvSpPr>
          <p:nvPr>
            <p:ph type="ctrTitle"/>
          </p:nvPr>
        </p:nvSpPr>
        <p:spPr>
          <a:xfrm>
            <a:off x="741872" y="1044726"/>
            <a:ext cx="10417833" cy="2387600"/>
          </a:xfrm>
        </p:spPr>
        <p:txBody>
          <a:bodyPr>
            <a:normAutofit/>
          </a:bodyPr>
          <a:lstStyle/>
          <a:p>
            <a:r>
              <a:rPr lang="en-GB" sz="4000" dirty="0"/>
              <a:t>FS_MUSIM evaluation and conclusions</a:t>
            </a:r>
            <a:endParaRPr lang="en-US" sz="2000" dirty="0"/>
          </a:p>
        </p:txBody>
      </p:sp>
      <p:sp>
        <p:nvSpPr>
          <p:cNvPr id="3" name="Subtitle 2">
            <a:extLst>
              <a:ext uri="{FF2B5EF4-FFF2-40B4-BE49-F238E27FC236}">
                <a16:creationId xmlns:a16="http://schemas.microsoft.com/office/drawing/2014/main" id="{886EA4C5-C5E1-46D3-B007-04ED3F373FF6}"/>
              </a:ext>
            </a:extLst>
          </p:cNvPr>
          <p:cNvSpPr>
            <a:spLocks noGrp="1"/>
          </p:cNvSpPr>
          <p:nvPr>
            <p:ph type="subTitle" idx="1"/>
          </p:nvPr>
        </p:nvSpPr>
        <p:spPr>
          <a:xfrm>
            <a:off x="1524000" y="4718648"/>
            <a:ext cx="9144000" cy="539151"/>
          </a:xfrm>
        </p:spPr>
        <p:txBody>
          <a:bodyPr/>
          <a:lstStyle/>
          <a:p>
            <a:r>
              <a:rPr lang="en-GB" dirty="0"/>
              <a:t>Intel</a:t>
            </a:r>
            <a:endParaRPr lang="en-US" dirty="0"/>
          </a:p>
        </p:txBody>
      </p:sp>
    </p:spTree>
    <p:extLst>
      <p:ext uri="{BB962C8B-B14F-4D97-AF65-F5344CB8AC3E}">
        <p14:creationId xmlns:p14="http://schemas.microsoft.com/office/powerpoint/2010/main" val="4127490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E17B7-E36D-4334-BA31-BCE2E03F0E3B}"/>
              </a:ext>
            </a:extLst>
          </p:cNvPr>
          <p:cNvSpPr>
            <a:spLocks noGrp="1"/>
          </p:cNvSpPr>
          <p:nvPr>
            <p:ph type="title"/>
          </p:nvPr>
        </p:nvSpPr>
        <p:spPr/>
        <p:txBody>
          <a:bodyPr>
            <a:noAutofit/>
          </a:bodyPr>
          <a:lstStyle/>
          <a:p>
            <a:r>
              <a:rPr lang="en-US" sz="3200" dirty="0"/>
              <a:t>Optimizations for “on the same network”</a:t>
            </a:r>
          </a:p>
        </p:txBody>
      </p:sp>
      <p:sp>
        <p:nvSpPr>
          <p:cNvPr id="4" name="Slide Number Placeholder 3">
            <a:extLst>
              <a:ext uri="{FF2B5EF4-FFF2-40B4-BE49-F238E27FC236}">
                <a16:creationId xmlns:a16="http://schemas.microsoft.com/office/drawing/2014/main" id="{29252300-A2C9-48FB-B89B-2EDDFB2BA110}"/>
              </a:ext>
            </a:extLst>
          </p:cNvPr>
          <p:cNvSpPr>
            <a:spLocks noGrp="1"/>
          </p:cNvSpPr>
          <p:nvPr>
            <p:ph type="sldNum" sz="quarter" idx="14"/>
          </p:nvPr>
        </p:nvSpPr>
        <p:spPr/>
        <p:txBody>
          <a:bodyPr/>
          <a:lstStyle/>
          <a:p>
            <a:pPr eaLnBrk="0" hangingPunct="0">
              <a:spcBef>
                <a:spcPct val="50000"/>
              </a:spcBef>
            </a:pPr>
            <a:fld id="{FD44707B-D922-47D5-BD24-D96E91B70543}" type="slidenum">
              <a:rPr lang="en-US" smtClean="0"/>
              <a:pPr eaLnBrk="0" hangingPunct="0">
                <a:spcBef>
                  <a:spcPct val="50000"/>
                </a:spcBef>
              </a:pPr>
              <a:t>10</a:t>
            </a:fld>
            <a:endParaRPr lang="en-US"/>
          </a:p>
        </p:txBody>
      </p:sp>
      <p:graphicFrame>
        <p:nvGraphicFramePr>
          <p:cNvPr id="5" name="Table 4">
            <a:extLst>
              <a:ext uri="{FF2B5EF4-FFF2-40B4-BE49-F238E27FC236}">
                <a16:creationId xmlns:a16="http://schemas.microsoft.com/office/drawing/2014/main" id="{2ADD491E-216F-4B6F-8140-00945DFA2722}"/>
              </a:ext>
            </a:extLst>
          </p:cNvPr>
          <p:cNvGraphicFramePr>
            <a:graphicFrameLocks noGrp="1"/>
          </p:cNvGraphicFramePr>
          <p:nvPr>
            <p:extLst>
              <p:ext uri="{D42A27DB-BD31-4B8C-83A1-F6EECF244321}">
                <p14:modId xmlns:p14="http://schemas.microsoft.com/office/powerpoint/2010/main" val="1034487859"/>
              </p:ext>
            </p:extLst>
          </p:nvPr>
        </p:nvGraphicFramePr>
        <p:xfrm>
          <a:off x="290411" y="1441819"/>
          <a:ext cx="10908633" cy="2849880"/>
        </p:xfrm>
        <a:graphic>
          <a:graphicData uri="http://schemas.openxmlformats.org/drawingml/2006/table">
            <a:tbl>
              <a:tblPr firstRow="1" firstCol="1" bandRow="1">
                <a:tableStyleId>{5C22544A-7EE6-4342-B048-85BDC9FD1C3A}</a:tableStyleId>
              </a:tblPr>
              <a:tblGrid>
                <a:gridCol w="640737">
                  <a:extLst>
                    <a:ext uri="{9D8B030D-6E8A-4147-A177-3AD203B41FA5}">
                      <a16:colId xmlns:a16="http://schemas.microsoft.com/office/drawing/2014/main" val="2611019396"/>
                    </a:ext>
                  </a:extLst>
                </a:gridCol>
                <a:gridCol w="4592959">
                  <a:extLst>
                    <a:ext uri="{9D8B030D-6E8A-4147-A177-3AD203B41FA5}">
                      <a16:colId xmlns:a16="http://schemas.microsoft.com/office/drawing/2014/main" val="1346714103"/>
                    </a:ext>
                  </a:extLst>
                </a:gridCol>
                <a:gridCol w="2636933">
                  <a:extLst>
                    <a:ext uri="{9D8B030D-6E8A-4147-A177-3AD203B41FA5}">
                      <a16:colId xmlns:a16="http://schemas.microsoft.com/office/drawing/2014/main" val="4149788747"/>
                    </a:ext>
                  </a:extLst>
                </a:gridCol>
                <a:gridCol w="3038004">
                  <a:extLst>
                    <a:ext uri="{9D8B030D-6E8A-4147-A177-3AD203B41FA5}">
                      <a16:colId xmlns:a16="http://schemas.microsoft.com/office/drawing/2014/main" val="1441626600"/>
                    </a:ext>
                  </a:extLst>
                </a:gridCol>
              </a:tblGrid>
              <a:tr h="10468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effectLst/>
                        </a:rPr>
                        <a:t>Solution #24</a:t>
                      </a:r>
                      <a:endParaRPr lang="fr-FR" sz="11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p>
                      <a:pPr>
                        <a:spcAft>
                          <a:spcPts val="0"/>
                        </a:spcAft>
                      </a:pPr>
                      <a:endParaRPr lang="fr-FR" sz="11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solidFill>
                      <a:schemeClr val="bg2"/>
                    </a:solidFill>
                  </a:tcPr>
                </a:tc>
                <a:tc>
                  <a:txBody>
                    <a:bodyPr/>
                    <a:lstStyle/>
                    <a:p>
                      <a:r>
                        <a:rPr lang="en-US"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When the two UEs are served by the same serving network and by the same AMF, the AMF uses NAS Notification over UE1 to deliver the indication of MT service to UE2.</a:t>
                      </a:r>
                    </a:p>
                    <a:p>
                      <a:r>
                        <a:rPr lang="en-US"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AMF reallocation can be used to force the two UEs to “land” on the same AMF, which </a:t>
                      </a:r>
                      <a:r>
                        <a:rPr lang="en-US" sz="1100" b="0" kern="1200" dirty="0">
                          <a:solidFill>
                            <a:schemeClr val="tx1"/>
                          </a:solidFill>
                          <a:effectLst/>
                          <a:highlight>
                            <a:srgbClr val="FFFF00"/>
                          </a:highlight>
                          <a:latin typeface="Arial" panose="020B0604020202020204" pitchFamily="34" charset="0"/>
                          <a:ea typeface="SimSun" panose="02010600030101010101" pitchFamily="2" charset="-122"/>
                          <a:cs typeface="Times New Roman" panose="02020603050405020304" pitchFamily="18" charset="0"/>
                        </a:rPr>
                        <a:t>creates additional </a:t>
                      </a:r>
                      <a:r>
                        <a:rPr lang="en-US" sz="1100" b="0" kern="1200" dirty="0" err="1">
                          <a:solidFill>
                            <a:schemeClr val="tx1"/>
                          </a:solidFill>
                          <a:effectLst/>
                          <a:highlight>
                            <a:srgbClr val="FFFF00"/>
                          </a:highlight>
                          <a:latin typeface="Arial" panose="020B0604020202020204" pitchFamily="34" charset="0"/>
                          <a:ea typeface="SimSun" panose="02010600030101010101" pitchFamily="2" charset="-122"/>
                          <a:cs typeface="Times New Roman" panose="02020603050405020304" pitchFamily="18" charset="0"/>
                        </a:rPr>
                        <a:t>signalling</a:t>
                      </a:r>
                      <a:r>
                        <a:rPr lang="en-US"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a:t>
                      </a:r>
                    </a:p>
                    <a:p>
                      <a:r>
                        <a:rPr lang="en-US"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The solution can potentially save paging resources relying on NAS Notification instead.</a:t>
                      </a:r>
                    </a:p>
                    <a:p>
                      <a:r>
                        <a:rPr lang="en-US"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The solution can potentially extend battery life by allowing the UE to not monitor the paging channel, however there is no quantitative analysis provided.</a:t>
                      </a:r>
                      <a:endPar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solidFill>
                      <a:schemeClr val="bg2"/>
                    </a:solidFill>
                  </a:tcPr>
                </a:tc>
                <a:tc>
                  <a:txBody>
                    <a:bodyPr/>
                    <a:lstStyle/>
                    <a:p>
                      <a:pPr>
                        <a:spcAft>
                          <a:spcPts val="0"/>
                        </a:spcAft>
                      </a:pPr>
                      <a:r>
                        <a:rPr lang="fr-FR" sz="11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Impacts UE, AMF</a:t>
                      </a:r>
                    </a:p>
                  </a:txBody>
                  <a:tcPr marL="68580" marR="68580" marT="0" marB="0">
                    <a:solidFill>
                      <a:schemeClr val="bg2"/>
                    </a:solidFill>
                  </a:tcPr>
                </a:tc>
                <a:tc>
                  <a:txBody>
                    <a:bodyPr/>
                    <a:lstStyle/>
                    <a:p>
                      <a:pPr>
                        <a:spcAft>
                          <a:spcPts val="0"/>
                        </a:spcAft>
                      </a:pPr>
                      <a:r>
                        <a:rPr lang="en-US" sz="1100" b="0" kern="1200" dirty="0">
                          <a:solidFill>
                            <a:srgbClr val="FF0000"/>
                          </a:solidFill>
                          <a:effectLst/>
                          <a:latin typeface="+mn-lt"/>
                          <a:ea typeface="+mn-ea"/>
                          <a:cs typeface="+mn-cs"/>
                        </a:rPr>
                        <a:t>Q4 (S2-2006011): </a:t>
                      </a:r>
                      <a:r>
                        <a:rPr lang="en-US" sz="1100" b="0" i="1" kern="1200" dirty="0">
                          <a:solidFill>
                            <a:srgbClr val="FF0000"/>
                          </a:solidFill>
                          <a:effectLst/>
                          <a:latin typeface="+mn-lt"/>
                          <a:ea typeface="+mn-ea"/>
                          <a:cs typeface="+mn-cs"/>
                        </a:rPr>
                        <a:t>Please confirm whether from security perspective you see any blocking issues in this solution: The registration request message of UE-2 includes the GUTI of UE-1. The UE-1 and UE-2 are part of same MUSIM UE.</a:t>
                      </a:r>
                      <a:endParaRPr lang="fr-FR" sz="1100" b="0" i="1" kern="1200" dirty="0">
                        <a:solidFill>
                          <a:srgbClr val="FF0000"/>
                        </a:solidFill>
                        <a:effectLst/>
                        <a:latin typeface="+mn-lt"/>
                        <a:ea typeface="+mn-ea"/>
                        <a:cs typeface="+mn-cs"/>
                      </a:endParaRPr>
                    </a:p>
                    <a:p>
                      <a:pPr>
                        <a:spcAft>
                          <a:spcPts val="0"/>
                        </a:spcAft>
                      </a:pPr>
                      <a:endParaRPr lang="fr-FR" sz="1100" b="0" kern="120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rgbClr val="FF0000"/>
                          </a:solidFill>
                          <a:effectLst/>
                          <a:latin typeface="+mn-lt"/>
                          <a:ea typeface="+mn-ea"/>
                          <a:cs typeface="+mn-cs"/>
                        </a:rPr>
                        <a:t>Editor's note:	The handling for the case of different AMF </a:t>
                      </a:r>
                      <a:r>
                        <a:rPr lang="en-IN" sz="1100" b="0" kern="1200" dirty="0">
                          <a:solidFill>
                            <a:srgbClr val="FF0000"/>
                          </a:solidFill>
                          <a:effectLst/>
                          <a:latin typeface="+mn-lt"/>
                          <a:ea typeface="+mn-ea"/>
                          <a:cs typeface="+mn-cs"/>
                        </a:rPr>
                        <a:t>and if there is any impact due to mobility restriction </a:t>
                      </a:r>
                      <a:r>
                        <a:rPr lang="en-GB" sz="1100" b="0" kern="1200" dirty="0">
                          <a:solidFill>
                            <a:srgbClr val="FF0000"/>
                          </a:solidFill>
                          <a:effectLst/>
                          <a:latin typeface="+mn-lt"/>
                          <a:ea typeface="+mn-ea"/>
                          <a:cs typeface="+mn-cs"/>
                        </a:rPr>
                        <a:t>is FFS</a:t>
                      </a:r>
                      <a:r>
                        <a:rPr lang="en-US" sz="1100" b="0" kern="1200" dirty="0">
                          <a:solidFill>
                            <a:srgbClr val="FF0000"/>
                          </a:solidFill>
                          <a:effectLst/>
                          <a:latin typeface="+mn-lt"/>
                          <a:ea typeface="+mn-ea"/>
                          <a:cs typeface="+mn-cs"/>
                        </a:rPr>
                        <a:t>.</a:t>
                      </a:r>
                      <a:endParaRPr lang="fr-FR" sz="1100" b="0" kern="1200" dirty="0">
                        <a:solidFill>
                          <a:srgbClr val="FF0000"/>
                        </a:solidFill>
                        <a:effectLst/>
                        <a:latin typeface="+mn-lt"/>
                        <a:ea typeface="+mn-ea"/>
                        <a:cs typeface="+mn-cs"/>
                      </a:endParaRPr>
                    </a:p>
                    <a:p>
                      <a:pPr>
                        <a:spcAft>
                          <a:spcPts val="0"/>
                        </a:spcAft>
                      </a:pPr>
                      <a:endParaRPr lang="fr-FR" sz="1100" b="0" kern="1200" dirty="0">
                        <a:solidFill>
                          <a:srgbClr val="FF0000"/>
                        </a:solidFill>
                        <a:effectLst/>
                        <a:latin typeface="+mn-lt"/>
                        <a:ea typeface="+mn-ea"/>
                        <a:cs typeface="+mn-cs"/>
                      </a:endParaRPr>
                    </a:p>
                  </a:txBody>
                  <a:tcPr marL="68580" marR="68580" marT="0" marB="0">
                    <a:solidFill>
                      <a:schemeClr val="bg2"/>
                    </a:solidFill>
                  </a:tcPr>
                </a:tc>
                <a:extLst>
                  <a:ext uri="{0D108BD9-81ED-4DB2-BD59-A6C34878D82A}">
                    <a16:rowId xmlns:a16="http://schemas.microsoft.com/office/drawing/2014/main" val="1545374239"/>
                  </a:ext>
                </a:extLst>
              </a:tr>
              <a:tr h="10468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effectLst/>
                        </a:rPr>
                        <a:t>Solution #26</a:t>
                      </a:r>
                      <a:endParaRPr lang="fr-FR" sz="11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p>
                      <a:pPr>
                        <a:spcAft>
                          <a:spcPts val="0"/>
                        </a:spcAft>
                      </a:pPr>
                      <a:endParaRPr lang="fr-FR" sz="11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solidFill>
                      <a:schemeClr val="bg2"/>
                    </a:solidFill>
                  </a:tcPr>
                </a:tc>
                <a:tc>
                  <a:txBody>
                    <a:bodyPr/>
                    <a:lstStyle/>
                    <a:p>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Similar</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to Sol#24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with</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the addition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that</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solution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addresses</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also</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the scenario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where</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the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two</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UEs</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are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served</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by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different</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AMFs</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In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this</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case the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two</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AMFs</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exchange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signalling</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to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link</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the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two</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UE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contexts</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When</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AMF1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needs</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to page UE1 in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Idle</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state,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it</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first checks the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linked</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UE (UE2) state and if the latter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is</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in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Connected</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state, AMF1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delivers</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the NAS Notification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intended</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for UE1 via AMF2 and </a:t>
                      </a:r>
                      <a:r>
                        <a:rPr lang="fr-FR" sz="1100" b="0" kern="120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and</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UE2. This </a:t>
                      </a:r>
                      <a:r>
                        <a:rPr lang="fr-FR" sz="1100" b="0" kern="1200" dirty="0" err="1">
                          <a:solidFill>
                            <a:schemeClr val="tx1"/>
                          </a:solidFill>
                          <a:effectLst/>
                          <a:highlight>
                            <a:srgbClr val="FFFF00"/>
                          </a:highlight>
                          <a:latin typeface="Arial" panose="020B0604020202020204" pitchFamily="34" charset="0"/>
                          <a:ea typeface="SimSun" panose="02010600030101010101" pitchFamily="2" charset="-122"/>
                          <a:cs typeface="Times New Roman" panose="02020603050405020304" pitchFamily="18" charset="0"/>
                        </a:rPr>
                        <a:t>creates</a:t>
                      </a:r>
                      <a:r>
                        <a:rPr lang="fr-FR" sz="1100" b="0" kern="1200" dirty="0">
                          <a:solidFill>
                            <a:schemeClr val="tx1"/>
                          </a:solidFill>
                          <a:effectLst/>
                          <a:highlight>
                            <a:srgbClr val="FFFF00"/>
                          </a:highlight>
                          <a:latin typeface="Arial" panose="020B0604020202020204" pitchFamily="34" charset="0"/>
                          <a:ea typeface="SimSun" panose="02010600030101010101" pitchFamily="2" charset="-122"/>
                          <a:cs typeface="Times New Roman" panose="02020603050405020304" pitchFamily="18" charset="0"/>
                        </a:rPr>
                        <a:t> </a:t>
                      </a:r>
                      <a:r>
                        <a:rPr lang="fr-FR" sz="1100" b="0" kern="1200" dirty="0" err="1">
                          <a:solidFill>
                            <a:schemeClr val="tx1"/>
                          </a:solidFill>
                          <a:effectLst/>
                          <a:highlight>
                            <a:srgbClr val="FFFF00"/>
                          </a:highlight>
                          <a:latin typeface="Arial" panose="020B0604020202020204" pitchFamily="34" charset="0"/>
                          <a:ea typeface="SimSun" panose="02010600030101010101" pitchFamily="2" charset="-122"/>
                          <a:cs typeface="Times New Roman" panose="02020603050405020304" pitchFamily="18" charset="0"/>
                        </a:rPr>
                        <a:t>additional</a:t>
                      </a:r>
                      <a:r>
                        <a:rPr lang="fr-FR" sz="1100" b="0" kern="1200" dirty="0">
                          <a:solidFill>
                            <a:schemeClr val="tx1"/>
                          </a:solidFill>
                          <a:effectLst/>
                          <a:highlight>
                            <a:srgbClr val="FFFF00"/>
                          </a:highlight>
                          <a:latin typeface="Arial" panose="020B0604020202020204" pitchFamily="34" charset="0"/>
                          <a:ea typeface="SimSun" panose="02010600030101010101" pitchFamily="2" charset="-122"/>
                          <a:cs typeface="Times New Roman" panose="02020603050405020304" pitchFamily="18" charset="0"/>
                        </a:rPr>
                        <a:t> </a:t>
                      </a:r>
                      <a:r>
                        <a:rPr lang="fr-FR" sz="1100" b="0" kern="1200" dirty="0" err="1">
                          <a:solidFill>
                            <a:schemeClr val="tx1"/>
                          </a:solidFill>
                          <a:effectLst/>
                          <a:highlight>
                            <a:srgbClr val="FFFF00"/>
                          </a:highlight>
                          <a:latin typeface="Arial" panose="020B0604020202020204" pitchFamily="34" charset="0"/>
                          <a:ea typeface="SimSun" panose="02010600030101010101" pitchFamily="2" charset="-122"/>
                          <a:cs typeface="Times New Roman" panose="02020603050405020304" pitchFamily="18" charset="0"/>
                        </a:rPr>
                        <a:t>complexity</a:t>
                      </a:r>
                      <a:r>
                        <a:rPr lang="fr-FR" sz="1100" b="0" kern="1200" dirty="0">
                          <a:solidFill>
                            <a:schemeClr val="tx1"/>
                          </a:solidFill>
                          <a:effectLst/>
                          <a:highlight>
                            <a:srgbClr val="FFFF00"/>
                          </a:highlight>
                          <a:latin typeface="Arial" panose="020B0604020202020204" pitchFamily="34" charset="0"/>
                          <a:ea typeface="SimSun" panose="02010600030101010101" pitchFamily="2" charset="-122"/>
                          <a:cs typeface="Times New Roman" panose="02020603050405020304" pitchFamily="18" charset="0"/>
                        </a:rPr>
                        <a:t> and </a:t>
                      </a:r>
                      <a:r>
                        <a:rPr lang="fr-FR" sz="1100" b="0" kern="1200" dirty="0" err="1">
                          <a:solidFill>
                            <a:schemeClr val="tx1"/>
                          </a:solidFill>
                          <a:effectLst/>
                          <a:highlight>
                            <a:srgbClr val="FFFF00"/>
                          </a:highlight>
                          <a:latin typeface="Arial" panose="020B0604020202020204" pitchFamily="34" charset="0"/>
                          <a:ea typeface="SimSun" panose="02010600030101010101" pitchFamily="2" charset="-122"/>
                          <a:cs typeface="Times New Roman" panose="02020603050405020304" pitchFamily="18" charset="0"/>
                        </a:rPr>
                        <a:t>signalling</a:t>
                      </a:r>
                      <a:r>
                        <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a:t>
                      </a:r>
                    </a:p>
                  </a:txBody>
                  <a:tcPr marL="68580" marR="68580" marT="0" marB="0">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1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Impacts UE, AMF</a:t>
                      </a:r>
                    </a:p>
                    <a:p>
                      <a:pPr>
                        <a:spcAft>
                          <a:spcPts val="0"/>
                        </a:spcAft>
                      </a:pPr>
                      <a:endParaRPr lang="fr-FR" sz="11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solidFill>
                      <a:schemeClr val="bg2"/>
                    </a:solidFill>
                  </a:tcPr>
                </a:tc>
                <a:tc>
                  <a:txBody>
                    <a:bodyPr/>
                    <a:lstStyle/>
                    <a:p>
                      <a:pPr>
                        <a:spcAft>
                          <a:spcPts val="0"/>
                        </a:spcAft>
                      </a:pPr>
                      <a:r>
                        <a:rPr lang="en-GB" sz="1100" b="0" kern="1200" dirty="0">
                          <a:solidFill>
                            <a:srgbClr val="FF0000"/>
                          </a:solidFill>
                          <a:effectLst/>
                          <a:latin typeface="+mn-lt"/>
                          <a:ea typeface="+mn-ea"/>
                          <a:cs typeface="+mn-cs"/>
                        </a:rPr>
                        <a:t>The same Editor's notes should apply as for Sol#24 </a:t>
                      </a:r>
                      <a:endParaRPr lang="fr-FR" sz="11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1086555368"/>
                  </a:ext>
                </a:extLst>
              </a:tr>
            </a:tbl>
          </a:graphicData>
        </a:graphic>
      </p:graphicFrame>
      <p:sp>
        <p:nvSpPr>
          <p:cNvPr id="8" name="Content Placeholder 2">
            <a:extLst>
              <a:ext uri="{FF2B5EF4-FFF2-40B4-BE49-F238E27FC236}">
                <a16:creationId xmlns:a16="http://schemas.microsoft.com/office/drawing/2014/main" id="{3619FBDB-275B-45B1-AA92-90AA11B51AEB}"/>
              </a:ext>
            </a:extLst>
          </p:cNvPr>
          <p:cNvSpPr txBox="1">
            <a:spLocks/>
          </p:cNvSpPr>
          <p:nvPr/>
        </p:nvSpPr>
        <p:spPr>
          <a:xfrm>
            <a:off x="593696" y="4298622"/>
            <a:ext cx="11126355" cy="21050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304792" indent="-304792" algn="l" defTabSz="914400" rtl="0" eaLnBrk="1" latinLnBrk="0" hangingPunct="1">
              <a:lnSpc>
                <a:spcPct val="90000"/>
              </a:lnSpc>
              <a:spcBef>
                <a:spcPts val="500"/>
              </a:spcBef>
              <a:buFont typeface="Arial" charset="0"/>
              <a:buChar char="•"/>
              <a:tabLst/>
              <a:defRPr sz="2400" kern="1200">
                <a:solidFill>
                  <a:schemeClr val="tx1"/>
                </a:solidFill>
                <a:latin typeface="+mn-lt"/>
                <a:ea typeface="+mn-ea"/>
                <a:cs typeface="+mn-cs"/>
              </a:defRPr>
            </a:lvl2pPr>
            <a:lvl3pPr marL="533387" indent="-228594" algn="l" defTabSz="914400" rtl="0" eaLnBrk="1" latinLnBrk="0" hangingPunct="1">
              <a:lnSpc>
                <a:spcPct val="90000"/>
              </a:lnSpc>
              <a:spcBef>
                <a:spcPts val="500"/>
              </a:spcBef>
              <a:buFont typeface="Arial" panose="020B0604020202020204" pitchFamily="34" charset="0"/>
              <a:buChar char="•"/>
              <a:tabLst/>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Comments</a:t>
            </a:r>
          </a:p>
          <a:p>
            <a:pPr lvl="2"/>
            <a:r>
              <a:rPr lang="en-US" sz="1400" dirty="0"/>
              <a:t>Optimization that works in a specific case</a:t>
            </a:r>
          </a:p>
          <a:p>
            <a:pPr lvl="2"/>
            <a:r>
              <a:rPr lang="en-US" sz="1400" dirty="0"/>
              <a:t>Pending exchange with SA3. Can we make a decision based on other criteria (not security related)?</a:t>
            </a:r>
          </a:p>
          <a:p>
            <a:pPr lvl="2"/>
            <a:r>
              <a:rPr lang="en-US" sz="1400" dirty="0"/>
              <a:t>Noting that there is a need for a solution that works in all scenarios (not only when the two UEs are served by the same AMF) it is questionable whether the additional benefits (saving paging resources, extended battery life) are worth the additional complexity.</a:t>
            </a:r>
          </a:p>
          <a:p>
            <a:pPr lvl="1"/>
            <a:endParaRPr lang="en-US" sz="1800" dirty="0"/>
          </a:p>
          <a:p>
            <a:pPr lvl="1"/>
            <a:r>
              <a:rPr lang="en-US" sz="1800" b="1" u="sng" dirty="0"/>
              <a:t>Proposal 5</a:t>
            </a:r>
            <a:r>
              <a:rPr lang="en-US" sz="1800" dirty="0"/>
              <a:t>: The optimizations for “on the same network” are not pursued for normative work in Rel-17.</a:t>
            </a:r>
            <a:endParaRPr lang="en-US" sz="1800" b="1" u="sng" dirty="0"/>
          </a:p>
        </p:txBody>
      </p:sp>
    </p:spTree>
    <p:extLst>
      <p:ext uri="{BB962C8B-B14F-4D97-AF65-F5344CB8AC3E}">
        <p14:creationId xmlns:p14="http://schemas.microsoft.com/office/powerpoint/2010/main" val="360338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E17B7-E36D-4334-BA31-BCE2E03F0E3B}"/>
              </a:ext>
            </a:extLst>
          </p:cNvPr>
          <p:cNvSpPr>
            <a:spLocks noGrp="1"/>
          </p:cNvSpPr>
          <p:nvPr>
            <p:ph type="title"/>
          </p:nvPr>
        </p:nvSpPr>
        <p:spPr/>
        <p:txBody>
          <a:bodyPr>
            <a:noAutofit/>
          </a:bodyPr>
          <a:lstStyle/>
          <a:p>
            <a:r>
              <a:rPr lang="en-US" sz="3200" dirty="0"/>
              <a:t>Optimizations in presence of non-3GPP access</a:t>
            </a:r>
          </a:p>
        </p:txBody>
      </p:sp>
      <p:sp>
        <p:nvSpPr>
          <p:cNvPr id="4" name="Slide Number Placeholder 3">
            <a:extLst>
              <a:ext uri="{FF2B5EF4-FFF2-40B4-BE49-F238E27FC236}">
                <a16:creationId xmlns:a16="http://schemas.microsoft.com/office/drawing/2014/main" id="{29252300-A2C9-48FB-B89B-2EDDFB2BA110}"/>
              </a:ext>
            </a:extLst>
          </p:cNvPr>
          <p:cNvSpPr>
            <a:spLocks noGrp="1"/>
          </p:cNvSpPr>
          <p:nvPr>
            <p:ph type="sldNum" sz="quarter" idx="14"/>
          </p:nvPr>
        </p:nvSpPr>
        <p:spPr/>
        <p:txBody>
          <a:bodyPr/>
          <a:lstStyle/>
          <a:p>
            <a:pPr eaLnBrk="0" hangingPunct="0">
              <a:spcBef>
                <a:spcPct val="50000"/>
              </a:spcBef>
            </a:pPr>
            <a:fld id="{FD44707B-D922-47D5-BD24-D96E91B70543}" type="slidenum">
              <a:rPr lang="en-US" smtClean="0"/>
              <a:pPr eaLnBrk="0" hangingPunct="0">
                <a:spcBef>
                  <a:spcPct val="50000"/>
                </a:spcBef>
              </a:pPr>
              <a:t>11</a:t>
            </a:fld>
            <a:endParaRPr lang="en-US"/>
          </a:p>
        </p:txBody>
      </p:sp>
      <p:graphicFrame>
        <p:nvGraphicFramePr>
          <p:cNvPr id="5" name="Table 4">
            <a:extLst>
              <a:ext uri="{FF2B5EF4-FFF2-40B4-BE49-F238E27FC236}">
                <a16:creationId xmlns:a16="http://schemas.microsoft.com/office/drawing/2014/main" id="{2ADD491E-216F-4B6F-8140-00945DFA2722}"/>
              </a:ext>
            </a:extLst>
          </p:cNvPr>
          <p:cNvGraphicFramePr>
            <a:graphicFrameLocks noGrp="1"/>
          </p:cNvGraphicFramePr>
          <p:nvPr>
            <p:extLst>
              <p:ext uri="{D42A27DB-BD31-4B8C-83A1-F6EECF244321}">
                <p14:modId xmlns:p14="http://schemas.microsoft.com/office/powerpoint/2010/main" val="3999958201"/>
              </p:ext>
            </p:extLst>
          </p:nvPr>
        </p:nvGraphicFramePr>
        <p:xfrm>
          <a:off x="290411" y="1441819"/>
          <a:ext cx="10908633" cy="2144138"/>
        </p:xfrm>
        <a:graphic>
          <a:graphicData uri="http://schemas.openxmlformats.org/drawingml/2006/table">
            <a:tbl>
              <a:tblPr firstRow="1" firstCol="1" bandRow="1">
                <a:tableStyleId>{5C22544A-7EE6-4342-B048-85BDC9FD1C3A}</a:tableStyleId>
              </a:tblPr>
              <a:tblGrid>
                <a:gridCol w="640737">
                  <a:extLst>
                    <a:ext uri="{9D8B030D-6E8A-4147-A177-3AD203B41FA5}">
                      <a16:colId xmlns:a16="http://schemas.microsoft.com/office/drawing/2014/main" val="2611019396"/>
                    </a:ext>
                  </a:extLst>
                </a:gridCol>
                <a:gridCol w="4592959">
                  <a:extLst>
                    <a:ext uri="{9D8B030D-6E8A-4147-A177-3AD203B41FA5}">
                      <a16:colId xmlns:a16="http://schemas.microsoft.com/office/drawing/2014/main" val="1346714103"/>
                    </a:ext>
                  </a:extLst>
                </a:gridCol>
                <a:gridCol w="2636933">
                  <a:extLst>
                    <a:ext uri="{9D8B030D-6E8A-4147-A177-3AD203B41FA5}">
                      <a16:colId xmlns:a16="http://schemas.microsoft.com/office/drawing/2014/main" val="4149788747"/>
                    </a:ext>
                  </a:extLst>
                </a:gridCol>
                <a:gridCol w="3038004">
                  <a:extLst>
                    <a:ext uri="{9D8B030D-6E8A-4147-A177-3AD203B41FA5}">
                      <a16:colId xmlns:a16="http://schemas.microsoft.com/office/drawing/2014/main" val="1441626600"/>
                    </a:ext>
                  </a:extLst>
                </a:gridCol>
              </a:tblGrid>
              <a:tr h="1046858">
                <a:tc>
                  <a:txBody>
                    <a:bodyPr/>
                    <a:lstStyle/>
                    <a:p>
                      <a:pPr>
                        <a:spcAft>
                          <a:spcPts val="0"/>
                        </a:spcAft>
                      </a:pPr>
                      <a:r>
                        <a:rPr lang="en-GB" sz="1100" dirty="0">
                          <a:solidFill>
                            <a:schemeClr val="tx1"/>
                          </a:solidFill>
                          <a:effectLst/>
                        </a:rPr>
                        <a:t>Solution #23</a:t>
                      </a:r>
                      <a:endParaRPr lang="fr-FR" sz="11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solidFill>
                      <a:schemeClr val="bg2"/>
                    </a:solidFill>
                  </a:tcPr>
                </a:tc>
                <a:tc>
                  <a:txBody>
                    <a:bodyPr/>
                    <a:lstStyle/>
                    <a:p>
                      <a:r>
                        <a:rPr lang="en-GB"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This solution is applicable only when UE is in coverage of N3GPP access and therefore cannot be considered as a complete solution for KI#1 and KI#3.</a:t>
                      </a:r>
                    </a:p>
                    <a:p>
                      <a:r>
                        <a:rPr lang="en-GB"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Based on MUSIM policy received from the PCF the UE preferably establishes PDU Session over non-3GPP access and/or uses MA PDU Session.</a:t>
                      </a:r>
                    </a:p>
                  </a:txBody>
                  <a:tcPr marL="68580" marR="68580" marT="0" marB="0">
                    <a:solidFill>
                      <a:schemeClr val="bg2"/>
                    </a:solidFill>
                  </a:tcPr>
                </a:tc>
                <a:tc>
                  <a:txBody>
                    <a:bodyPr/>
                    <a:lstStyle/>
                    <a:p>
                      <a:pPr>
                        <a:spcAft>
                          <a:spcPts val="0"/>
                        </a:spcAft>
                      </a:pPr>
                      <a:r>
                        <a:rPr lang="fr-FR" sz="11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Impacts UE, AMF, PCF, SMF</a:t>
                      </a:r>
                    </a:p>
                  </a:txBody>
                  <a:tcPr marL="68580" marR="68580" marT="0" marB="0">
                    <a:solidFill>
                      <a:schemeClr val="bg2"/>
                    </a:solidFill>
                  </a:tcPr>
                </a:tc>
                <a:tc>
                  <a:txBody>
                    <a:bodyPr/>
                    <a:lstStyle/>
                    <a:p>
                      <a:pPr>
                        <a:spcAft>
                          <a:spcPts val="0"/>
                        </a:spcAft>
                      </a:pPr>
                      <a:endParaRPr lang="fr-FR" sz="11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1545374239"/>
                  </a:ext>
                </a:extLst>
              </a:tr>
              <a:tr h="10468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effectLst/>
                        </a:rPr>
                        <a:t>Solution #23</a:t>
                      </a:r>
                      <a:endParaRPr lang="fr-FR" sz="11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p>
                      <a:pPr>
                        <a:spcAft>
                          <a:spcPts val="0"/>
                        </a:spcAft>
                      </a:pPr>
                      <a:endParaRPr lang="fr-FR" sz="11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solidFill>
                      <a:schemeClr val="bg2"/>
                    </a:solidFill>
                  </a:tcPr>
                </a:tc>
                <a:tc>
                  <a:txBody>
                    <a:bodyPr/>
                    <a:lstStyle/>
                    <a:p>
                      <a:r>
                        <a:rPr lang="en-GB" sz="1200" kern="1200" dirty="0">
                          <a:solidFill>
                            <a:schemeClr val="dk1"/>
                          </a:solidFill>
                          <a:effectLst/>
                          <a:latin typeface="+mn-lt"/>
                          <a:ea typeface="+mn-ea"/>
                          <a:cs typeface="+mn-cs"/>
                        </a:rPr>
                        <a:t>This solution is applicable only when UE is in coverage of N3GPP access and therefore cannot be considered as a complete solution for KI#1.</a:t>
                      </a:r>
                    </a:p>
                    <a:p>
                      <a:r>
                        <a:rPr lang="en-GB" sz="1200" b="0" kern="1200" dirty="0">
                          <a:solidFill>
                            <a:schemeClr val="dk1"/>
                          </a:solidFill>
                          <a:effectLst/>
                          <a:latin typeface="+mn-lt"/>
                          <a:ea typeface="+mn-ea"/>
                          <a:cs typeface="+mn-cs"/>
                        </a:rPr>
                        <a:t>After AMF learns that UE has left 3GPP access based on NAS leaving or RRC leaving procedure, and if the AMF has another N1 registration with the UE via non-3GPP access, the AMF </a:t>
                      </a:r>
                      <a:r>
                        <a:rPr lang="en-GB" sz="1200" b="0" u="sng" kern="1200" dirty="0">
                          <a:solidFill>
                            <a:schemeClr val="dk1"/>
                          </a:solidFill>
                          <a:effectLst/>
                          <a:latin typeface="+mn-lt"/>
                          <a:ea typeface="+mn-ea"/>
                          <a:cs typeface="+mn-cs"/>
                        </a:rPr>
                        <a:t>shall</a:t>
                      </a:r>
                      <a:r>
                        <a:rPr lang="en-GB" sz="1200" b="0" kern="1200" dirty="0">
                          <a:solidFill>
                            <a:schemeClr val="dk1"/>
                          </a:solidFill>
                          <a:effectLst/>
                          <a:latin typeface="+mn-lt"/>
                          <a:ea typeface="+mn-ea"/>
                          <a:cs typeface="+mn-cs"/>
                        </a:rPr>
                        <a:t> use NAS Notification for MT service delivery</a:t>
                      </a:r>
                      <a:endParaRPr lang="fr-FR" sz="9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solidFill>
                      <a:schemeClr val="bg2"/>
                    </a:solidFill>
                  </a:tcPr>
                </a:tc>
                <a:tc>
                  <a:txBody>
                    <a:bodyPr/>
                    <a:lstStyle/>
                    <a:p>
                      <a:pPr>
                        <a:spcAft>
                          <a:spcPts val="0"/>
                        </a:spcAft>
                      </a:pPr>
                      <a:r>
                        <a:rPr lang="fr-FR" sz="11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Impacts UE, AMF</a:t>
                      </a:r>
                    </a:p>
                  </a:txBody>
                  <a:tcPr marL="68580" marR="68580" marT="0" marB="0">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rgbClr val="FF0000"/>
                          </a:solidFill>
                          <a:effectLst/>
                          <a:latin typeface="+mn-lt"/>
                          <a:ea typeface="+mn-ea"/>
                          <a:cs typeface="+mn-cs"/>
                        </a:rPr>
                        <a:t>Editor's Note: Whether and how to handle the scenario where </a:t>
                      </a:r>
                      <a:r>
                        <a:rPr lang="en-US" sz="1200" kern="1200" dirty="0">
                          <a:solidFill>
                            <a:srgbClr val="FF0000"/>
                          </a:solidFill>
                          <a:effectLst/>
                          <a:latin typeface="+mn-lt"/>
                          <a:ea typeface="+mn-ea"/>
                          <a:cs typeface="+mn-cs"/>
                        </a:rPr>
                        <a:t>the </a:t>
                      </a:r>
                      <a:r>
                        <a:rPr lang="en-GB" sz="1200" kern="1200" dirty="0">
                          <a:solidFill>
                            <a:srgbClr val="FF0000"/>
                          </a:solidFill>
                          <a:effectLst/>
                          <a:latin typeface="+mn-lt"/>
                          <a:ea typeface="+mn-ea"/>
                          <a:cs typeface="+mn-cs"/>
                        </a:rPr>
                        <a:t>UE is registered over 3GPP and non-3GPP access in different PLMNs is FFS.</a:t>
                      </a:r>
                      <a:endParaRPr lang="fr-FR" sz="1200" kern="1200" dirty="0">
                        <a:solidFill>
                          <a:srgbClr val="FF0000"/>
                        </a:solidFill>
                        <a:effectLst/>
                        <a:latin typeface="+mn-lt"/>
                        <a:ea typeface="+mn-ea"/>
                        <a:cs typeface="+mn-cs"/>
                      </a:endParaRPr>
                    </a:p>
                    <a:p>
                      <a:pPr>
                        <a:spcAft>
                          <a:spcPts val="0"/>
                        </a:spcAft>
                      </a:pPr>
                      <a:endParaRPr lang="fr-FR" sz="11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2838292601"/>
                  </a:ext>
                </a:extLst>
              </a:tr>
            </a:tbl>
          </a:graphicData>
        </a:graphic>
      </p:graphicFrame>
      <p:sp>
        <p:nvSpPr>
          <p:cNvPr id="8" name="Content Placeholder 2">
            <a:extLst>
              <a:ext uri="{FF2B5EF4-FFF2-40B4-BE49-F238E27FC236}">
                <a16:creationId xmlns:a16="http://schemas.microsoft.com/office/drawing/2014/main" id="{3619FBDB-275B-45B1-AA92-90AA11B51AEB}"/>
              </a:ext>
            </a:extLst>
          </p:cNvPr>
          <p:cNvSpPr txBox="1">
            <a:spLocks/>
          </p:cNvSpPr>
          <p:nvPr/>
        </p:nvSpPr>
        <p:spPr>
          <a:xfrm>
            <a:off x="593696" y="3930977"/>
            <a:ext cx="11126355" cy="24726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304792" indent="-304792" algn="l" defTabSz="914400" rtl="0" eaLnBrk="1" latinLnBrk="0" hangingPunct="1">
              <a:lnSpc>
                <a:spcPct val="90000"/>
              </a:lnSpc>
              <a:spcBef>
                <a:spcPts val="500"/>
              </a:spcBef>
              <a:buFont typeface="Arial" charset="0"/>
              <a:buChar char="•"/>
              <a:tabLst/>
              <a:defRPr sz="2400" kern="1200">
                <a:solidFill>
                  <a:schemeClr val="tx1"/>
                </a:solidFill>
                <a:latin typeface="+mn-lt"/>
                <a:ea typeface="+mn-ea"/>
                <a:cs typeface="+mn-cs"/>
              </a:defRPr>
            </a:lvl2pPr>
            <a:lvl3pPr marL="533387" indent="-228594" algn="l" defTabSz="914400" rtl="0" eaLnBrk="1" latinLnBrk="0" hangingPunct="1">
              <a:lnSpc>
                <a:spcPct val="90000"/>
              </a:lnSpc>
              <a:spcBef>
                <a:spcPts val="500"/>
              </a:spcBef>
              <a:buFont typeface="Arial" panose="020B0604020202020204" pitchFamily="34" charset="0"/>
              <a:buChar char="•"/>
              <a:tabLst/>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Comments</a:t>
            </a:r>
          </a:p>
          <a:p>
            <a:pPr lvl="2"/>
            <a:r>
              <a:rPr lang="en-US" sz="1400" dirty="0"/>
              <a:t>Optimizations that work in a specific case</a:t>
            </a:r>
          </a:p>
          <a:p>
            <a:pPr lvl="2"/>
            <a:r>
              <a:rPr lang="en-US" sz="1400" dirty="0"/>
              <a:t>Sol#23: Unclear why the UE needs to receive MUSIM-specific policy in order to establish a PDU Session over non-3GPP access. Couldn’t this be done by implementation?</a:t>
            </a:r>
          </a:p>
          <a:p>
            <a:pPr lvl="2"/>
            <a:r>
              <a:rPr lang="en-US" sz="1400" dirty="0"/>
              <a:t>Sol#25: This seems to be simply an additional condition on AMF </a:t>
            </a:r>
            <a:r>
              <a:rPr lang="en-US" sz="1400" dirty="0" err="1"/>
              <a:t>behaviour</a:t>
            </a:r>
            <a:r>
              <a:rPr lang="en-US" sz="1400" dirty="0"/>
              <a:t>.</a:t>
            </a:r>
          </a:p>
          <a:p>
            <a:pPr lvl="1"/>
            <a:endParaRPr lang="en-US" sz="1800" dirty="0"/>
          </a:p>
          <a:p>
            <a:pPr lvl="1"/>
            <a:r>
              <a:rPr lang="en-US" sz="1800" b="1" u="sng" dirty="0"/>
              <a:t>Proposal 6</a:t>
            </a:r>
            <a:r>
              <a:rPr lang="en-US" sz="1800" dirty="0"/>
              <a:t>: Clarify AMF </a:t>
            </a:r>
            <a:r>
              <a:rPr lang="en-US" sz="1800" dirty="0" err="1"/>
              <a:t>behaviour</a:t>
            </a:r>
            <a:r>
              <a:rPr lang="en-US" sz="1800" dirty="0"/>
              <a:t> for the specific case where UE has performed NAS/RRC leaving, while it has a non-3GPP registration in parallel.</a:t>
            </a:r>
          </a:p>
          <a:p>
            <a:pPr lvl="1"/>
            <a:endParaRPr lang="en-US" sz="1800" b="1" u="sng" dirty="0"/>
          </a:p>
        </p:txBody>
      </p:sp>
    </p:spTree>
    <p:extLst>
      <p:ext uri="{BB962C8B-B14F-4D97-AF65-F5344CB8AC3E}">
        <p14:creationId xmlns:p14="http://schemas.microsoft.com/office/powerpoint/2010/main" val="1437409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E17B7-E36D-4334-BA31-BCE2E03F0E3B}"/>
              </a:ext>
            </a:extLst>
          </p:cNvPr>
          <p:cNvSpPr>
            <a:spLocks noGrp="1"/>
          </p:cNvSpPr>
          <p:nvPr>
            <p:ph type="title"/>
          </p:nvPr>
        </p:nvSpPr>
        <p:spPr>
          <a:xfrm>
            <a:off x="593697" y="454377"/>
            <a:ext cx="11126353" cy="690842"/>
          </a:xfrm>
        </p:spPr>
        <p:txBody>
          <a:bodyPr>
            <a:noAutofit/>
          </a:bodyPr>
          <a:lstStyle/>
          <a:p>
            <a:r>
              <a:rPr lang="en-US" sz="3200" dirty="0"/>
              <a:t>Summary of proposals</a:t>
            </a:r>
          </a:p>
        </p:txBody>
      </p:sp>
      <p:sp>
        <p:nvSpPr>
          <p:cNvPr id="4" name="Slide Number Placeholder 3">
            <a:extLst>
              <a:ext uri="{FF2B5EF4-FFF2-40B4-BE49-F238E27FC236}">
                <a16:creationId xmlns:a16="http://schemas.microsoft.com/office/drawing/2014/main" id="{29252300-A2C9-48FB-B89B-2EDDFB2BA110}"/>
              </a:ext>
            </a:extLst>
          </p:cNvPr>
          <p:cNvSpPr>
            <a:spLocks noGrp="1"/>
          </p:cNvSpPr>
          <p:nvPr>
            <p:ph type="sldNum" sz="quarter" idx="14"/>
          </p:nvPr>
        </p:nvSpPr>
        <p:spPr/>
        <p:txBody>
          <a:bodyPr/>
          <a:lstStyle/>
          <a:p>
            <a:pPr eaLnBrk="0" hangingPunct="0">
              <a:spcBef>
                <a:spcPct val="50000"/>
              </a:spcBef>
            </a:pPr>
            <a:fld id="{FD44707B-D922-47D5-BD24-D96E91B70543}" type="slidenum">
              <a:rPr lang="en-US" smtClean="0"/>
              <a:pPr eaLnBrk="0" hangingPunct="0">
                <a:spcBef>
                  <a:spcPct val="50000"/>
                </a:spcBef>
              </a:pPr>
              <a:t>12</a:t>
            </a:fld>
            <a:endParaRPr lang="en-US"/>
          </a:p>
        </p:txBody>
      </p:sp>
      <p:sp>
        <p:nvSpPr>
          <p:cNvPr id="6" name="Content Placeholder 2">
            <a:extLst>
              <a:ext uri="{FF2B5EF4-FFF2-40B4-BE49-F238E27FC236}">
                <a16:creationId xmlns:a16="http://schemas.microsoft.com/office/drawing/2014/main" id="{ECFBAD13-1C8C-419A-9F36-E19C87B60AE5}"/>
              </a:ext>
            </a:extLst>
          </p:cNvPr>
          <p:cNvSpPr>
            <a:spLocks noGrp="1"/>
          </p:cNvSpPr>
          <p:nvPr>
            <p:ph idx="1"/>
          </p:nvPr>
        </p:nvSpPr>
        <p:spPr>
          <a:xfrm>
            <a:off x="296946" y="1461155"/>
            <a:ext cx="11665667" cy="4942469"/>
          </a:xfrm>
        </p:spPr>
        <p:txBody>
          <a:bodyPr>
            <a:normAutofit/>
          </a:bodyPr>
          <a:lstStyle/>
          <a:p>
            <a:pPr lvl="1"/>
            <a:r>
              <a:rPr lang="en-US" sz="1800" b="1" u="sng" dirty="0"/>
              <a:t>Proposal 1A</a:t>
            </a:r>
            <a:r>
              <a:rPr lang="en-US" sz="1800" dirty="0"/>
              <a:t>: Push Notification type of solutions will not be pursued for normative work in Rel-17.</a:t>
            </a:r>
          </a:p>
          <a:p>
            <a:pPr lvl="1"/>
            <a:r>
              <a:rPr lang="en-US" sz="1800" b="1" u="sng" dirty="0"/>
              <a:t>Proposal 1B</a:t>
            </a:r>
            <a:r>
              <a:rPr lang="en-US" sz="1800" dirty="0"/>
              <a:t>: Whether Push Notification type of solutions are to be pursued for normative work in Rel-17 will be decided in SA2#142E (Nov 2020).</a:t>
            </a:r>
          </a:p>
          <a:p>
            <a:pPr lvl="1"/>
            <a:endParaRPr lang="en-US" sz="1800" dirty="0"/>
          </a:p>
          <a:p>
            <a:pPr lvl="1"/>
            <a:r>
              <a:rPr lang="en-US" sz="1800" b="1" u="sng" dirty="0"/>
              <a:t>Proposal 2</a:t>
            </a:r>
            <a:r>
              <a:rPr lang="en-US" sz="2000" dirty="0"/>
              <a:t>: </a:t>
            </a:r>
            <a:r>
              <a:rPr lang="en-US" sz="1800" dirty="0"/>
              <a:t>Support indication of “voice” and “short duration” as part of the Leaving procedure.</a:t>
            </a:r>
          </a:p>
          <a:p>
            <a:pPr lvl="1"/>
            <a:endParaRPr lang="en-US" sz="1800" dirty="0"/>
          </a:p>
          <a:p>
            <a:pPr lvl="1"/>
            <a:r>
              <a:rPr lang="en-US" sz="1800" b="1" u="sng" dirty="0"/>
              <a:t>Proposal 3</a:t>
            </a:r>
            <a:r>
              <a:rPr lang="en-US" sz="1800" dirty="0"/>
              <a:t>: Different Paging Cause values based on the Caller ID will not be pursued for normative work in Rel-17</a:t>
            </a:r>
          </a:p>
          <a:p>
            <a:pPr lvl="1"/>
            <a:endParaRPr lang="en-US" sz="1800" dirty="0"/>
          </a:p>
          <a:p>
            <a:pPr lvl="1"/>
            <a:r>
              <a:rPr lang="en-US" sz="1800" b="1" u="sng" dirty="0"/>
              <a:t>Proposal 4</a:t>
            </a:r>
            <a:r>
              <a:rPr lang="en-US" sz="1800" dirty="0"/>
              <a:t>: If Busy Indication is pursued for normative work, a fixed Upper bound timer value will be used (to be defined by CT1).</a:t>
            </a:r>
          </a:p>
          <a:p>
            <a:pPr lvl="1"/>
            <a:endParaRPr lang="en-US" sz="1800" dirty="0"/>
          </a:p>
          <a:p>
            <a:pPr lvl="1"/>
            <a:r>
              <a:rPr lang="en-US" sz="1800" b="1" u="sng" dirty="0"/>
              <a:t>Proposal 5</a:t>
            </a:r>
            <a:r>
              <a:rPr lang="en-US" sz="1800" dirty="0"/>
              <a:t>: The optimizations for “on the same network” are not pursued for normative work in Rel-17.</a:t>
            </a:r>
          </a:p>
          <a:p>
            <a:pPr lvl="1"/>
            <a:endParaRPr lang="en-US" sz="1800" dirty="0"/>
          </a:p>
          <a:p>
            <a:pPr lvl="1"/>
            <a:r>
              <a:rPr lang="en-US" sz="1800" b="1" u="sng" dirty="0"/>
              <a:t>Proposal 6</a:t>
            </a:r>
            <a:r>
              <a:rPr lang="en-US" sz="1800" dirty="0"/>
              <a:t>: Clarify AMF </a:t>
            </a:r>
            <a:r>
              <a:rPr lang="en-US" sz="1800" dirty="0" err="1"/>
              <a:t>behaviour</a:t>
            </a:r>
            <a:r>
              <a:rPr lang="en-US" sz="1800" dirty="0"/>
              <a:t> for the specific case where UE has performed NAS/RRC leaving, while it has a non-3GPP registration in parallel.</a:t>
            </a:r>
          </a:p>
          <a:p>
            <a:pPr lvl="1"/>
            <a:endParaRPr lang="en-US" sz="1800" b="1" u="sng" dirty="0"/>
          </a:p>
          <a:p>
            <a:pPr lvl="1"/>
            <a:endParaRPr lang="en-US" sz="1800" dirty="0"/>
          </a:p>
        </p:txBody>
      </p:sp>
    </p:spTree>
    <p:extLst>
      <p:ext uri="{BB962C8B-B14F-4D97-AF65-F5344CB8AC3E}">
        <p14:creationId xmlns:p14="http://schemas.microsoft.com/office/powerpoint/2010/main" val="833885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E17B7-E36D-4334-BA31-BCE2E03F0E3B}"/>
              </a:ext>
            </a:extLst>
          </p:cNvPr>
          <p:cNvSpPr>
            <a:spLocks noGrp="1"/>
          </p:cNvSpPr>
          <p:nvPr>
            <p:ph type="title"/>
          </p:nvPr>
        </p:nvSpPr>
        <p:spPr>
          <a:xfrm>
            <a:off x="593697" y="454377"/>
            <a:ext cx="11126353" cy="690842"/>
          </a:xfrm>
        </p:spPr>
        <p:txBody>
          <a:bodyPr>
            <a:noAutofit/>
          </a:bodyPr>
          <a:lstStyle/>
          <a:p>
            <a:r>
              <a:rPr lang="en-US" sz="3200" dirty="0"/>
              <a:t>Revisited KI#1 conclusion</a:t>
            </a:r>
          </a:p>
        </p:txBody>
      </p:sp>
      <p:sp>
        <p:nvSpPr>
          <p:cNvPr id="4" name="Slide Number Placeholder 3">
            <a:extLst>
              <a:ext uri="{FF2B5EF4-FFF2-40B4-BE49-F238E27FC236}">
                <a16:creationId xmlns:a16="http://schemas.microsoft.com/office/drawing/2014/main" id="{29252300-A2C9-48FB-B89B-2EDDFB2BA110}"/>
              </a:ext>
            </a:extLst>
          </p:cNvPr>
          <p:cNvSpPr>
            <a:spLocks noGrp="1"/>
          </p:cNvSpPr>
          <p:nvPr>
            <p:ph type="sldNum" sz="quarter" idx="14"/>
          </p:nvPr>
        </p:nvSpPr>
        <p:spPr/>
        <p:txBody>
          <a:bodyPr/>
          <a:lstStyle/>
          <a:p>
            <a:pPr eaLnBrk="0" hangingPunct="0">
              <a:spcBef>
                <a:spcPct val="50000"/>
              </a:spcBef>
            </a:pPr>
            <a:fld id="{FD44707B-D922-47D5-BD24-D96E91B70543}" type="slidenum">
              <a:rPr lang="en-US" smtClean="0"/>
              <a:pPr eaLnBrk="0" hangingPunct="0">
                <a:spcBef>
                  <a:spcPct val="50000"/>
                </a:spcBef>
              </a:pPr>
              <a:t>13</a:t>
            </a:fld>
            <a:endParaRPr lang="en-US"/>
          </a:p>
        </p:txBody>
      </p:sp>
      <p:sp>
        <p:nvSpPr>
          <p:cNvPr id="6" name="Content Placeholder 2">
            <a:extLst>
              <a:ext uri="{FF2B5EF4-FFF2-40B4-BE49-F238E27FC236}">
                <a16:creationId xmlns:a16="http://schemas.microsoft.com/office/drawing/2014/main" id="{ECFBAD13-1C8C-419A-9F36-E19C87B60AE5}"/>
              </a:ext>
            </a:extLst>
          </p:cNvPr>
          <p:cNvSpPr>
            <a:spLocks noGrp="1"/>
          </p:cNvSpPr>
          <p:nvPr>
            <p:ph idx="1"/>
          </p:nvPr>
        </p:nvSpPr>
        <p:spPr>
          <a:xfrm>
            <a:off x="296946" y="1461155"/>
            <a:ext cx="11665667" cy="4942469"/>
          </a:xfrm>
        </p:spPr>
        <p:txBody>
          <a:bodyPr>
            <a:normAutofit/>
          </a:bodyPr>
          <a:lstStyle/>
          <a:p>
            <a:pPr>
              <a:lnSpc>
                <a:spcPct val="100000"/>
              </a:lnSpc>
            </a:pPr>
            <a:r>
              <a:rPr lang="en-GB" sz="1800" dirty="0"/>
              <a:t>Among the KI#1 solution principles the following principles at least shall be considered for further evaluation:</a:t>
            </a:r>
          </a:p>
          <a:p>
            <a:pPr>
              <a:lnSpc>
                <a:spcPct val="100000"/>
              </a:lnSpc>
            </a:pPr>
            <a:endParaRPr lang="fr-FR" sz="1600" dirty="0"/>
          </a:p>
          <a:p>
            <a:pPr lvl="2">
              <a:lnSpc>
                <a:spcPct val="100000"/>
              </a:lnSpc>
            </a:pPr>
            <a:r>
              <a:rPr lang="en-US" sz="1800" dirty="0"/>
              <a:t>A Paging Cause f</a:t>
            </a:r>
            <a:r>
              <a:rPr lang="x-none" sz="1800" dirty="0"/>
              <a:t>or both EPS and 5GS</a:t>
            </a:r>
            <a:r>
              <a:rPr lang="en-US" sz="1800" dirty="0"/>
              <a:t> indicating at least </a:t>
            </a:r>
            <a:r>
              <a:rPr lang="en-US" sz="1800" dirty="0">
                <a:highlight>
                  <a:srgbClr val="FFFF00"/>
                </a:highlight>
              </a:rPr>
              <a:t>“voice” and “SMS”</a:t>
            </a:r>
            <a:r>
              <a:rPr lang="en-US" sz="1800" dirty="0"/>
              <a:t> service, pending RAN and SA3 feedback</a:t>
            </a:r>
            <a:r>
              <a:rPr lang="x-none" sz="1800" dirty="0"/>
              <a:t>.</a:t>
            </a:r>
            <a:endParaRPr lang="fr-FR" sz="1800" dirty="0"/>
          </a:p>
          <a:p>
            <a:pPr lvl="3"/>
            <a:r>
              <a:rPr lang="x-none" sz="1200" dirty="0">
                <a:solidFill>
                  <a:srgbClr val="FF0000"/>
                </a:solidFill>
              </a:rPr>
              <a:t>Editor’s note:</a:t>
            </a:r>
            <a:r>
              <a:rPr lang="fr-FR" sz="1200" dirty="0">
                <a:solidFill>
                  <a:srgbClr val="FF0000"/>
                </a:solidFill>
              </a:rPr>
              <a:t>	</a:t>
            </a:r>
            <a:r>
              <a:rPr lang="x-none" sz="1200" dirty="0">
                <a:solidFill>
                  <a:srgbClr val="FF0000"/>
                </a:solidFill>
              </a:rPr>
              <a:t>It will </a:t>
            </a:r>
            <a:r>
              <a:rPr lang="en-US" sz="1200" dirty="0">
                <a:solidFill>
                  <a:srgbClr val="FF0000"/>
                </a:solidFill>
              </a:rPr>
              <a:t>be </a:t>
            </a:r>
            <a:r>
              <a:rPr lang="x-none" sz="1200" dirty="0">
                <a:solidFill>
                  <a:srgbClr val="FF0000"/>
                </a:solidFill>
              </a:rPr>
              <a:t>determine</a:t>
            </a:r>
            <a:r>
              <a:rPr lang="en-US" sz="1200" dirty="0">
                <a:solidFill>
                  <a:srgbClr val="FF0000"/>
                </a:solidFill>
              </a:rPr>
              <a:t>d</a:t>
            </a:r>
            <a:r>
              <a:rPr lang="x-none" sz="1200" dirty="0">
                <a:solidFill>
                  <a:srgbClr val="FF0000"/>
                </a:solidFill>
              </a:rPr>
              <a:t> whether the Paging Cause is applied only for UEs that have </a:t>
            </a:r>
            <a:r>
              <a:rPr lang="en-US" sz="1200" dirty="0">
                <a:solidFill>
                  <a:srgbClr val="FF0000"/>
                </a:solidFill>
              </a:rPr>
              <a:t>indicated MUSIM capability or to all UEs indiscriminately</a:t>
            </a:r>
            <a:r>
              <a:rPr lang="x-none" sz="1200" dirty="0">
                <a:solidFill>
                  <a:srgbClr val="FF0000"/>
                </a:solidFill>
              </a:rPr>
              <a:t>.</a:t>
            </a:r>
            <a:endParaRPr lang="fr-FR" sz="1200" dirty="0">
              <a:solidFill>
                <a:srgbClr val="FF0000"/>
              </a:solidFill>
            </a:endParaRPr>
          </a:p>
          <a:p>
            <a:pPr lvl="2">
              <a:lnSpc>
                <a:spcPct val="100000"/>
              </a:lnSpc>
            </a:pPr>
            <a:r>
              <a:rPr lang="x-none" sz="1800" dirty="0"/>
              <a:t>A Negotiated Short Absence for 5GS, evaluated together with RRC-based coordinated leaving, pending feedback from RAN WGs.</a:t>
            </a:r>
            <a:endParaRPr lang="fr-FR" sz="1800" dirty="0"/>
          </a:p>
          <a:p>
            <a:pPr lvl="2">
              <a:lnSpc>
                <a:spcPct val="100000"/>
              </a:lnSpc>
            </a:pPr>
            <a:r>
              <a:rPr lang="x-none" sz="1800" dirty="0"/>
              <a:t>A Busy indication pending feedback from RAN WGs</a:t>
            </a:r>
            <a:r>
              <a:rPr lang="fr-FR" sz="1800" dirty="0"/>
              <a:t>. </a:t>
            </a:r>
            <a:r>
              <a:rPr lang="en-US" sz="1800" dirty="0"/>
              <a:t>If Busy Indication is pursued for normative work, </a:t>
            </a:r>
            <a:r>
              <a:rPr lang="en-US" sz="1800" dirty="0">
                <a:highlight>
                  <a:srgbClr val="FFFF00"/>
                </a:highlight>
              </a:rPr>
              <a:t>a fixed Upper bound timer value will be used (to be defined by CT1)</a:t>
            </a:r>
            <a:r>
              <a:rPr lang="en-US" sz="1800" dirty="0"/>
              <a:t>.</a:t>
            </a:r>
            <a:endParaRPr lang="fr-FR" sz="1800" dirty="0"/>
          </a:p>
          <a:p>
            <a:pPr lvl="2">
              <a:lnSpc>
                <a:spcPct val="100000"/>
              </a:lnSpc>
            </a:pPr>
            <a:r>
              <a:rPr lang="fr-FR" sz="1800" dirty="0" err="1">
                <a:highlight>
                  <a:srgbClr val="FFFF00"/>
                </a:highlight>
              </a:rPr>
              <a:t>When</a:t>
            </a:r>
            <a:r>
              <a:rPr lang="fr-FR" sz="1800" dirty="0">
                <a:highlight>
                  <a:srgbClr val="FFFF00"/>
                </a:highlight>
              </a:rPr>
              <a:t> AMF </a:t>
            </a:r>
            <a:r>
              <a:rPr lang="fr-FR" sz="1800" dirty="0" err="1">
                <a:highlight>
                  <a:srgbClr val="FFFF00"/>
                </a:highlight>
              </a:rPr>
              <a:t>is</a:t>
            </a:r>
            <a:r>
              <a:rPr lang="fr-FR" sz="1800" dirty="0">
                <a:highlight>
                  <a:srgbClr val="FFFF00"/>
                </a:highlight>
              </a:rPr>
              <a:t> </a:t>
            </a:r>
            <a:r>
              <a:rPr lang="fr-FR" sz="1800" dirty="0" err="1">
                <a:highlight>
                  <a:srgbClr val="FFFF00"/>
                </a:highlight>
              </a:rPr>
              <a:t>aware</a:t>
            </a:r>
            <a:r>
              <a:rPr lang="fr-FR" sz="1800" dirty="0">
                <a:highlight>
                  <a:srgbClr val="FFFF00"/>
                </a:highlight>
              </a:rPr>
              <a:t> </a:t>
            </a:r>
            <a:r>
              <a:rPr lang="fr-FR" sz="1800" dirty="0" err="1">
                <a:highlight>
                  <a:srgbClr val="FFFF00"/>
                </a:highlight>
              </a:rPr>
              <a:t>that</a:t>
            </a:r>
            <a:r>
              <a:rPr lang="fr-FR" sz="1800" dirty="0">
                <a:highlight>
                  <a:srgbClr val="FFFF00"/>
                </a:highlight>
              </a:rPr>
              <a:t> UE has </a:t>
            </a:r>
            <a:r>
              <a:rPr lang="fr-FR" sz="1800" dirty="0" err="1">
                <a:highlight>
                  <a:srgbClr val="FFFF00"/>
                </a:highlight>
              </a:rPr>
              <a:t>left</a:t>
            </a:r>
            <a:r>
              <a:rPr lang="fr-FR" sz="1800" dirty="0">
                <a:highlight>
                  <a:srgbClr val="FFFF00"/>
                </a:highlight>
              </a:rPr>
              <a:t> 3GPP </a:t>
            </a:r>
            <a:r>
              <a:rPr lang="fr-FR" sz="1800" dirty="0" err="1">
                <a:highlight>
                  <a:srgbClr val="FFFF00"/>
                </a:highlight>
              </a:rPr>
              <a:t>access</a:t>
            </a:r>
            <a:r>
              <a:rPr lang="fr-FR" sz="1800" dirty="0">
                <a:highlight>
                  <a:srgbClr val="FFFF00"/>
                </a:highlight>
              </a:rPr>
              <a:t> </a:t>
            </a:r>
            <a:r>
              <a:rPr lang="fr-FR" sz="1800" dirty="0" err="1">
                <a:highlight>
                  <a:srgbClr val="FFFF00"/>
                </a:highlight>
              </a:rPr>
              <a:t>using</a:t>
            </a:r>
            <a:r>
              <a:rPr lang="fr-FR" sz="1800" dirty="0">
                <a:highlight>
                  <a:srgbClr val="FFFF00"/>
                </a:highlight>
              </a:rPr>
              <a:t> the </a:t>
            </a:r>
            <a:r>
              <a:rPr lang="fr-FR" sz="1800" dirty="0" err="1">
                <a:highlight>
                  <a:srgbClr val="FFFF00"/>
                </a:highlight>
              </a:rPr>
              <a:t>procedure</a:t>
            </a:r>
            <a:r>
              <a:rPr lang="fr-FR" sz="1800" dirty="0">
                <a:highlight>
                  <a:srgbClr val="FFFF00"/>
                </a:highlight>
              </a:rPr>
              <a:t> for </a:t>
            </a:r>
            <a:r>
              <a:rPr lang="fr-FR" sz="1800" dirty="0" err="1">
                <a:highlight>
                  <a:srgbClr val="FFFF00"/>
                </a:highlight>
              </a:rPr>
              <a:t>coordinated</a:t>
            </a:r>
            <a:r>
              <a:rPr lang="fr-FR" sz="1800" dirty="0">
                <a:highlight>
                  <a:srgbClr val="FFFF00"/>
                </a:highlight>
              </a:rPr>
              <a:t> </a:t>
            </a:r>
            <a:r>
              <a:rPr lang="fr-FR" sz="1800" dirty="0" err="1">
                <a:highlight>
                  <a:srgbClr val="FFFF00"/>
                </a:highlight>
              </a:rPr>
              <a:t>leaving</a:t>
            </a:r>
            <a:r>
              <a:rPr lang="fr-FR" sz="1800" dirty="0">
                <a:highlight>
                  <a:srgbClr val="FFFF00"/>
                </a:highlight>
              </a:rPr>
              <a:t>, and if the UE has a non-3GPP registration </a:t>
            </a:r>
            <a:r>
              <a:rPr lang="fr-FR" sz="1800" dirty="0" err="1">
                <a:highlight>
                  <a:srgbClr val="FFFF00"/>
                </a:highlight>
              </a:rPr>
              <a:t>with</a:t>
            </a:r>
            <a:r>
              <a:rPr lang="fr-FR" sz="1800" dirty="0">
                <a:highlight>
                  <a:srgbClr val="FFFF00"/>
                </a:highlight>
              </a:rPr>
              <a:t> the </a:t>
            </a:r>
            <a:r>
              <a:rPr lang="fr-FR" sz="1800" dirty="0" err="1">
                <a:highlight>
                  <a:srgbClr val="FFFF00"/>
                </a:highlight>
              </a:rPr>
              <a:t>same</a:t>
            </a:r>
            <a:r>
              <a:rPr lang="fr-FR" sz="1800" dirty="0">
                <a:highlight>
                  <a:srgbClr val="FFFF00"/>
                </a:highlight>
              </a:rPr>
              <a:t> AMF, the AMF </a:t>
            </a:r>
            <a:r>
              <a:rPr lang="fr-FR" sz="1800" i="1" dirty="0" err="1">
                <a:highlight>
                  <a:srgbClr val="FFFF00"/>
                </a:highlight>
              </a:rPr>
              <a:t>shall</a:t>
            </a:r>
            <a:r>
              <a:rPr lang="fr-FR" sz="1800" dirty="0">
                <a:highlight>
                  <a:srgbClr val="FFFF00"/>
                </a:highlight>
              </a:rPr>
              <a:t> use the NAS Notification </a:t>
            </a:r>
            <a:r>
              <a:rPr lang="fr-FR" sz="1800" dirty="0" err="1">
                <a:highlight>
                  <a:srgbClr val="FFFF00"/>
                </a:highlight>
              </a:rPr>
              <a:t>procedure</a:t>
            </a:r>
            <a:r>
              <a:rPr lang="fr-FR" sz="1800" dirty="0">
                <a:highlight>
                  <a:srgbClr val="FFFF00"/>
                </a:highlight>
              </a:rPr>
              <a:t> for MT service </a:t>
            </a:r>
            <a:r>
              <a:rPr lang="fr-FR" sz="1800" dirty="0" err="1">
                <a:highlight>
                  <a:srgbClr val="FFFF00"/>
                </a:highlight>
              </a:rPr>
              <a:t>delivery</a:t>
            </a:r>
            <a:endParaRPr lang="fr-FR" sz="1800" dirty="0">
              <a:highlight>
                <a:srgbClr val="FFFF00"/>
              </a:highlight>
            </a:endParaRPr>
          </a:p>
        </p:txBody>
      </p:sp>
    </p:spTree>
    <p:extLst>
      <p:ext uri="{BB962C8B-B14F-4D97-AF65-F5344CB8AC3E}">
        <p14:creationId xmlns:p14="http://schemas.microsoft.com/office/powerpoint/2010/main" val="3442786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E17B7-E36D-4334-BA31-BCE2E03F0E3B}"/>
              </a:ext>
            </a:extLst>
          </p:cNvPr>
          <p:cNvSpPr>
            <a:spLocks noGrp="1"/>
          </p:cNvSpPr>
          <p:nvPr>
            <p:ph type="title"/>
          </p:nvPr>
        </p:nvSpPr>
        <p:spPr>
          <a:xfrm>
            <a:off x="593697" y="454377"/>
            <a:ext cx="11126353" cy="690842"/>
          </a:xfrm>
        </p:spPr>
        <p:txBody>
          <a:bodyPr>
            <a:noAutofit/>
          </a:bodyPr>
          <a:lstStyle/>
          <a:p>
            <a:r>
              <a:rPr lang="en-US" sz="3200" dirty="0"/>
              <a:t>Revisited KI#3 conclusion</a:t>
            </a:r>
          </a:p>
        </p:txBody>
      </p:sp>
      <p:sp>
        <p:nvSpPr>
          <p:cNvPr id="4" name="Slide Number Placeholder 3">
            <a:extLst>
              <a:ext uri="{FF2B5EF4-FFF2-40B4-BE49-F238E27FC236}">
                <a16:creationId xmlns:a16="http://schemas.microsoft.com/office/drawing/2014/main" id="{29252300-A2C9-48FB-B89B-2EDDFB2BA110}"/>
              </a:ext>
            </a:extLst>
          </p:cNvPr>
          <p:cNvSpPr>
            <a:spLocks noGrp="1"/>
          </p:cNvSpPr>
          <p:nvPr>
            <p:ph type="sldNum" sz="quarter" idx="14"/>
          </p:nvPr>
        </p:nvSpPr>
        <p:spPr/>
        <p:txBody>
          <a:bodyPr/>
          <a:lstStyle/>
          <a:p>
            <a:pPr eaLnBrk="0" hangingPunct="0">
              <a:spcBef>
                <a:spcPct val="50000"/>
              </a:spcBef>
            </a:pPr>
            <a:fld id="{FD44707B-D922-47D5-BD24-D96E91B70543}" type="slidenum">
              <a:rPr lang="en-US" smtClean="0"/>
              <a:pPr eaLnBrk="0" hangingPunct="0">
                <a:spcBef>
                  <a:spcPct val="50000"/>
                </a:spcBef>
              </a:pPr>
              <a:t>14</a:t>
            </a:fld>
            <a:endParaRPr lang="en-US"/>
          </a:p>
        </p:txBody>
      </p:sp>
      <p:sp>
        <p:nvSpPr>
          <p:cNvPr id="6" name="Content Placeholder 2">
            <a:extLst>
              <a:ext uri="{FF2B5EF4-FFF2-40B4-BE49-F238E27FC236}">
                <a16:creationId xmlns:a16="http://schemas.microsoft.com/office/drawing/2014/main" id="{ECFBAD13-1C8C-419A-9F36-E19C87B60AE5}"/>
              </a:ext>
            </a:extLst>
          </p:cNvPr>
          <p:cNvSpPr>
            <a:spLocks noGrp="1"/>
          </p:cNvSpPr>
          <p:nvPr>
            <p:ph idx="1"/>
          </p:nvPr>
        </p:nvSpPr>
        <p:spPr>
          <a:xfrm>
            <a:off x="296946" y="1461155"/>
            <a:ext cx="11665667" cy="4942469"/>
          </a:xfrm>
        </p:spPr>
        <p:txBody>
          <a:bodyPr>
            <a:normAutofit/>
          </a:bodyPr>
          <a:lstStyle/>
          <a:p>
            <a:pPr>
              <a:lnSpc>
                <a:spcPct val="100000"/>
              </a:lnSpc>
            </a:pPr>
            <a:r>
              <a:rPr lang="en-GB" sz="1800" dirty="0"/>
              <a:t>Change the following:</a:t>
            </a:r>
          </a:p>
          <a:p>
            <a:pPr lvl="2">
              <a:lnSpc>
                <a:spcPct val="110000"/>
              </a:lnSpc>
            </a:pPr>
            <a:r>
              <a:rPr lang="x-none" sz="1800" dirty="0"/>
              <a:t>UE may provide information to the network in the leaving procedure regarding MT data/signalling handling in the CN. The details of this information and of the MT data/signalling handling in the network (with or without assistance info) are FFS.</a:t>
            </a:r>
            <a:endParaRPr lang="fr-FR" sz="1800" dirty="0"/>
          </a:p>
          <a:p>
            <a:pPr marL="0" indent="0">
              <a:lnSpc>
                <a:spcPct val="100000"/>
              </a:lnSpc>
              <a:buNone/>
            </a:pPr>
            <a:endParaRPr lang="en-GB" sz="1800" dirty="0"/>
          </a:p>
          <a:p>
            <a:pPr>
              <a:lnSpc>
                <a:spcPct val="100000"/>
              </a:lnSpc>
            </a:pPr>
            <a:r>
              <a:rPr lang="en-GB" sz="1800" dirty="0"/>
              <a:t>Into the following:</a:t>
            </a:r>
          </a:p>
          <a:p>
            <a:pPr lvl="2">
              <a:lnSpc>
                <a:spcPct val="110000"/>
              </a:lnSpc>
            </a:pPr>
            <a:r>
              <a:rPr lang="x-none" sz="1800" dirty="0"/>
              <a:t>UE may provide </a:t>
            </a:r>
            <a:r>
              <a:rPr lang="fr-FR" sz="1800" dirty="0">
                <a:highlight>
                  <a:srgbClr val="FFFF00"/>
                </a:highlight>
              </a:rPr>
              <a:t>assistance</a:t>
            </a:r>
            <a:r>
              <a:rPr lang="fr-FR" sz="1800" dirty="0"/>
              <a:t> </a:t>
            </a:r>
            <a:r>
              <a:rPr lang="x-none" sz="1800" dirty="0"/>
              <a:t>information to the network in the leaving procedure regarding MT data/signalling handling in the CN. </a:t>
            </a:r>
            <a:r>
              <a:rPr lang="x-none" sz="1800" dirty="0">
                <a:highlight>
                  <a:srgbClr val="FFFF00"/>
                </a:highlight>
              </a:rPr>
              <a:t>The </a:t>
            </a:r>
            <a:r>
              <a:rPr lang="fr-FR" sz="1800" dirty="0">
                <a:highlight>
                  <a:srgbClr val="FFFF00"/>
                </a:highlight>
              </a:rPr>
              <a:t>assistance information </a:t>
            </a:r>
            <a:r>
              <a:rPr lang="fr-FR" sz="1800" dirty="0" err="1">
                <a:highlight>
                  <a:srgbClr val="FFFF00"/>
                </a:highlight>
              </a:rPr>
              <a:t>includes</a:t>
            </a:r>
            <a:r>
              <a:rPr lang="fr-FR" sz="1800" dirty="0">
                <a:highlight>
                  <a:srgbClr val="FFFF00"/>
                </a:highlight>
              </a:rPr>
              <a:t> an indication </a:t>
            </a:r>
            <a:r>
              <a:rPr lang="fr-FR" sz="1800" dirty="0" err="1">
                <a:highlight>
                  <a:srgbClr val="FFFF00"/>
                </a:highlight>
              </a:rPr>
              <a:t>that</a:t>
            </a:r>
            <a:r>
              <a:rPr lang="fr-FR" sz="1800" dirty="0">
                <a:highlight>
                  <a:srgbClr val="FFFF00"/>
                </a:highlight>
              </a:rPr>
              <a:t> the UE </a:t>
            </a:r>
            <a:r>
              <a:rPr lang="fr-FR" sz="1800" dirty="0" err="1">
                <a:highlight>
                  <a:srgbClr val="FFFF00"/>
                </a:highlight>
              </a:rPr>
              <a:t>is</a:t>
            </a:r>
            <a:r>
              <a:rPr lang="fr-FR" sz="1800" dirty="0">
                <a:highlight>
                  <a:srgbClr val="FFFF00"/>
                </a:highlight>
              </a:rPr>
              <a:t> </a:t>
            </a:r>
            <a:r>
              <a:rPr lang="fr-FR" sz="1800" dirty="0" err="1">
                <a:highlight>
                  <a:srgbClr val="FFFF00"/>
                </a:highlight>
              </a:rPr>
              <a:t>leaving</a:t>
            </a:r>
            <a:r>
              <a:rPr lang="fr-FR" sz="1800" dirty="0">
                <a:highlight>
                  <a:srgbClr val="FFFF00"/>
                </a:highlight>
              </a:rPr>
              <a:t> for </a:t>
            </a:r>
            <a:r>
              <a:rPr lang="en-US" sz="1800" dirty="0">
                <a:highlight>
                  <a:srgbClr val="FFFF00"/>
                </a:highlight>
              </a:rPr>
              <a:t>“voice” or for a “short duration”</a:t>
            </a:r>
            <a:r>
              <a:rPr lang="x-none" sz="1800" dirty="0">
                <a:highlight>
                  <a:srgbClr val="FFFF00"/>
                </a:highlight>
              </a:rPr>
              <a:t>.</a:t>
            </a:r>
            <a:endParaRPr lang="fr-FR" sz="1800" dirty="0">
              <a:highlight>
                <a:srgbClr val="FFFF00"/>
              </a:highlight>
            </a:endParaRPr>
          </a:p>
          <a:p>
            <a:pPr marL="0" indent="0">
              <a:lnSpc>
                <a:spcPct val="100000"/>
              </a:lnSpc>
              <a:buNone/>
            </a:pPr>
            <a:endParaRPr lang="en-GB" sz="1800" dirty="0"/>
          </a:p>
        </p:txBody>
      </p:sp>
    </p:spTree>
    <p:extLst>
      <p:ext uri="{BB962C8B-B14F-4D97-AF65-F5344CB8AC3E}">
        <p14:creationId xmlns:p14="http://schemas.microsoft.com/office/powerpoint/2010/main" val="1943734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697" y="454377"/>
            <a:ext cx="11126353" cy="541687"/>
          </a:xfrm>
        </p:spPr>
        <p:txBody>
          <a:bodyPr>
            <a:normAutofit fontScale="90000"/>
          </a:bodyPr>
          <a:lstStyle/>
          <a:p>
            <a:r>
              <a:rPr lang="en-US" altLang="zh-CN" sz="4400" dirty="0">
                <a:cs typeface="+mn-ea"/>
                <a:sym typeface="+mn-lt"/>
              </a:rPr>
              <a:t>Outline</a:t>
            </a:r>
            <a:endParaRPr lang="en-US" dirty="0"/>
          </a:p>
        </p:txBody>
      </p:sp>
      <p:sp>
        <p:nvSpPr>
          <p:cNvPr id="3" name="Content Placeholder 2"/>
          <p:cNvSpPr>
            <a:spLocks noGrp="1"/>
          </p:cNvSpPr>
          <p:nvPr>
            <p:ph idx="1"/>
          </p:nvPr>
        </p:nvSpPr>
        <p:spPr>
          <a:xfrm>
            <a:off x="593696" y="1246909"/>
            <a:ext cx="10887104" cy="5611091"/>
          </a:xfrm>
        </p:spPr>
        <p:txBody>
          <a:bodyPr>
            <a:normAutofit/>
          </a:bodyPr>
          <a:lstStyle/>
          <a:p>
            <a:pPr lvl="0"/>
            <a:r>
              <a:rPr lang="en-US" dirty="0"/>
              <a:t>Conclusion proposals for KI#1, including aspects that were not handled in SA2#140E:</a:t>
            </a:r>
            <a:endParaRPr lang="fr-FR" dirty="0"/>
          </a:p>
          <a:p>
            <a:pPr lvl="2"/>
            <a:r>
              <a:rPr lang="en-US" dirty="0"/>
              <a:t>Notification type of solutions (7, 8, 12, 13, 27)</a:t>
            </a:r>
            <a:endParaRPr lang="fr-FR" dirty="0"/>
          </a:p>
          <a:p>
            <a:pPr lvl="2"/>
            <a:r>
              <a:rPr lang="en-US" dirty="0"/>
              <a:t>MUSIM (Release) Assistance Information (content and whether/how/when it is used), paging filtering (content and whether/how/when it is used)</a:t>
            </a:r>
            <a:endParaRPr lang="fr-FR" dirty="0"/>
          </a:p>
          <a:p>
            <a:pPr lvl="2"/>
            <a:r>
              <a:rPr lang="en-US" dirty="0"/>
              <a:t>Various add-ons (different Paging Cause values (9), upper bound timer (11)) </a:t>
            </a:r>
            <a:endParaRPr lang="fr-FR" dirty="0"/>
          </a:p>
          <a:p>
            <a:pPr lvl="2"/>
            <a:r>
              <a:rPr lang="en-US" dirty="0"/>
              <a:t>Optimizations for “on the same network” (24, 26) or in presence of non-3GPP access (23, 25)</a:t>
            </a:r>
            <a:endParaRPr lang="fr-FR" dirty="0"/>
          </a:p>
          <a:p>
            <a:pPr lvl="2"/>
            <a:r>
              <a:rPr lang="en-US" dirty="0"/>
              <a:t>other</a:t>
            </a:r>
            <a:endParaRPr lang="fr-FR" dirty="0"/>
          </a:p>
        </p:txBody>
      </p:sp>
      <p:sp>
        <p:nvSpPr>
          <p:cNvPr id="4" name="Slide Number Placeholder 3"/>
          <p:cNvSpPr>
            <a:spLocks noGrp="1"/>
          </p:cNvSpPr>
          <p:nvPr>
            <p:ph type="sldNum" sz="quarter" idx="14"/>
          </p:nvPr>
        </p:nvSpPr>
        <p:spPr/>
        <p:txBody>
          <a:bodyPr/>
          <a:lstStyle/>
          <a:p>
            <a:pPr eaLnBrk="0" hangingPunct="0">
              <a:spcBef>
                <a:spcPct val="50000"/>
              </a:spcBef>
            </a:pPr>
            <a:fld id="{FD44707B-D922-47D5-BD24-D96E91B70543}" type="slidenum">
              <a:rPr lang="en-US" smtClean="0"/>
              <a:pPr eaLnBrk="0" hangingPunct="0">
                <a:spcBef>
                  <a:spcPct val="50000"/>
                </a:spcBef>
              </a:pPr>
              <a:t>2</a:t>
            </a:fld>
            <a:endParaRPr lang="en-US"/>
          </a:p>
        </p:txBody>
      </p:sp>
    </p:spTree>
    <p:extLst>
      <p:ext uri="{BB962C8B-B14F-4D97-AF65-F5344CB8AC3E}">
        <p14:creationId xmlns:p14="http://schemas.microsoft.com/office/powerpoint/2010/main" val="3365534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E17B7-E36D-4334-BA31-BCE2E03F0E3B}"/>
              </a:ext>
            </a:extLst>
          </p:cNvPr>
          <p:cNvSpPr>
            <a:spLocks noGrp="1"/>
          </p:cNvSpPr>
          <p:nvPr>
            <p:ph type="title"/>
          </p:nvPr>
        </p:nvSpPr>
        <p:spPr>
          <a:xfrm>
            <a:off x="593697" y="454377"/>
            <a:ext cx="11126353" cy="676839"/>
          </a:xfrm>
        </p:spPr>
        <p:txBody>
          <a:bodyPr>
            <a:noAutofit/>
          </a:bodyPr>
          <a:lstStyle/>
          <a:p>
            <a:r>
              <a:rPr lang="en-US" sz="2800" dirty="0"/>
              <a:t>Notification type of solutions (1/3)</a:t>
            </a:r>
          </a:p>
        </p:txBody>
      </p:sp>
      <p:sp>
        <p:nvSpPr>
          <p:cNvPr id="4" name="Slide Number Placeholder 3">
            <a:extLst>
              <a:ext uri="{FF2B5EF4-FFF2-40B4-BE49-F238E27FC236}">
                <a16:creationId xmlns:a16="http://schemas.microsoft.com/office/drawing/2014/main" id="{29252300-A2C9-48FB-B89B-2EDDFB2BA110}"/>
              </a:ext>
            </a:extLst>
          </p:cNvPr>
          <p:cNvSpPr>
            <a:spLocks noGrp="1"/>
          </p:cNvSpPr>
          <p:nvPr>
            <p:ph type="sldNum" sz="quarter" idx="14"/>
          </p:nvPr>
        </p:nvSpPr>
        <p:spPr/>
        <p:txBody>
          <a:bodyPr/>
          <a:lstStyle/>
          <a:p>
            <a:pPr eaLnBrk="0" hangingPunct="0">
              <a:spcBef>
                <a:spcPct val="50000"/>
              </a:spcBef>
            </a:pPr>
            <a:fld id="{FD44707B-D922-47D5-BD24-D96E91B70543}" type="slidenum">
              <a:rPr lang="en-US" smtClean="0"/>
              <a:pPr eaLnBrk="0" hangingPunct="0">
                <a:spcBef>
                  <a:spcPct val="50000"/>
                </a:spcBef>
              </a:pPr>
              <a:t>3</a:t>
            </a:fld>
            <a:endParaRPr lang="en-US"/>
          </a:p>
        </p:txBody>
      </p:sp>
      <p:graphicFrame>
        <p:nvGraphicFramePr>
          <p:cNvPr id="3" name="Table 2">
            <a:extLst>
              <a:ext uri="{FF2B5EF4-FFF2-40B4-BE49-F238E27FC236}">
                <a16:creationId xmlns:a16="http://schemas.microsoft.com/office/drawing/2014/main" id="{4D40610F-7140-4322-9A79-A3989E0B8484}"/>
              </a:ext>
            </a:extLst>
          </p:cNvPr>
          <p:cNvGraphicFramePr>
            <a:graphicFrameLocks noGrp="1"/>
          </p:cNvGraphicFramePr>
          <p:nvPr>
            <p:extLst>
              <p:ext uri="{D42A27DB-BD31-4B8C-83A1-F6EECF244321}">
                <p14:modId xmlns:p14="http://schemas.microsoft.com/office/powerpoint/2010/main" val="1319079957"/>
              </p:ext>
            </p:extLst>
          </p:nvPr>
        </p:nvGraphicFramePr>
        <p:xfrm>
          <a:off x="471950" y="1131216"/>
          <a:ext cx="11500091" cy="5738096"/>
        </p:xfrm>
        <a:graphic>
          <a:graphicData uri="http://schemas.openxmlformats.org/drawingml/2006/table">
            <a:tbl>
              <a:tblPr firstRow="1" firstCol="1" bandRow="1">
                <a:tableStyleId>{5C22544A-7EE6-4342-B048-85BDC9FD1C3A}</a:tableStyleId>
              </a:tblPr>
              <a:tblGrid>
                <a:gridCol w="979778">
                  <a:extLst>
                    <a:ext uri="{9D8B030D-6E8A-4147-A177-3AD203B41FA5}">
                      <a16:colId xmlns:a16="http://schemas.microsoft.com/office/drawing/2014/main" val="2534129722"/>
                    </a:ext>
                  </a:extLst>
                </a:gridCol>
                <a:gridCol w="6853286">
                  <a:extLst>
                    <a:ext uri="{9D8B030D-6E8A-4147-A177-3AD203B41FA5}">
                      <a16:colId xmlns:a16="http://schemas.microsoft.com/office/drawing/2014/main" val="1479469095"/>
                    </a:ext>
                  </a:extLst>
                </a:gridCol>
                <a:gridCol w="1357460">
                  <a:extLst>
                    <a:ext uri="{9D8B030D-6E8A-4147-A177-3AD203B41FA5}">
                      <a16:colId xmlns:a16="http://schemas.microsoft.com/office/drawing/2014/main" val="3952929319"/>
                    </a:ext>
                  </a:extLst>
                </a:gridCol>
                <a:gridCol w="2309567">
                  <a:extLst>
                    <a:ext uri="{9D8B030D-6E8A-4147-A177-3AD203B41FA5}">
                      <a16:colId xmlns:a16="http://schemas.microsoft.com/office/drawing/2014/main" val="1330426975"/>
                    </a:ext>
                  </a:extLst>
                </a:gridCol>
              </a:tblGrid>
              <a:tr h="2903456">
                <a:tc>
                  <a:txBody>
                    <a:bodyPr/>
                    <a:lstStyle/>
                    <a:p>
                      <a:pPr>
                        <a:spcAft>
                          <a:spcPts val="0"/>
                        </a:spcAft>
                      </a:pPr>
                      <a:r>
                        <a:rPr lang="en-GB" sz="1000" dirty="0">
                          <a:solidFill>
                            <a:schemeClr val="tx1"/>
                          </a:solidFill>
                          <a:effectLst/>
                        </a:rPr>
                        <a:t>Solution #7</a:t>
                      </a:r>
                      <a:endParaRPr lang="fr-FR" sz="10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17981" marR="17981" marT="0" marB="0">
                    <a:solidFill>
                      <a:schemeClr val="bg2"/>
                    </a:solidFill>
                  </a:tcPr>
                </a:tc>
                <a:tc>
                  <a:txBody>
                    <a:bodyPr/>
                    <a:lstStyle/>
                    <a:p>
                      <a:pPr>
                        <a:spcAft>
                          <a:spcPts val="0"/>
                        </a:spcAft>
                      </a:pPr>
                      <a:r>
                        <a:rPr lang="en-US" sz="1000" b="0" dirty="0">
                          <a:solidFill>
                            <a:schemeClr val="tx1"/>
                          </a:solidFill>
                          <a:effectLst/>
                        </a:rPr>
                        <a:t>Solution #7 additionally addresses "Key Issue 2: Enabling Paging Reception for Multi-USIM Device".</a:t>
                      </a:r>
                      <a:endParaRPr lang="fr-FR" sz="1000" b="0" dirty="0">
                        <a:solidFill>
                          <a:schemeClr val="tx1"/>
                        </a:solidFill>
                        <a:effectLst/>
                      </a:endParaRPr>
                    </a:p>
                    <a:p>
                      <a:pPr>
                        <a:spcAft>
                          <a:spcPts val="0"/>
                        </a:spcAft>
                      </a:pPr>
                      <a:r>
                        <a:rPr lang="en-US" sz="1000" b="0" dirty="0">
                          <a:solidFill>
                            <a:schemeClr val="tx1"/>
                          </a:solidFill>
                          <a:effectLst/>
                        </a:rPr>
                        <a:t>The solution is based on the deployment of an internet facing IP based service protocol that the UE accesses via the current serving network to receive push notifications of paging. The protocol used for the push notifications is to be defined.</a:t>
                      </a:r>
                      <a:endParaRPr lang="fr-FR" sz="1000" b="0" dirty="0">
                        <a:solidFill>
                          <a:schemeClr val="tx1"/>
                        </a:solidFill>
                        <a:effectLst/>
                      </a:endParaRPr>
                    </a:p>
                    <a:p>
                      <a:pPr>
                        <a:spcAft>
                          <a:spcPts val="0"/>
                        </a:spcAft>
                      </a:pPr>
                      <a:r>
                        <a:rPr lang="en-US" sz="1000" b="0" dirty="0">
                          <a:solidFill>
                            <a:schemeClr val="tx1"/>
                          </a:solidFill>
                          <a:effectLst/>
                        </a:rPr>
                        <a:t>The </a:t>
                      </a:r>
                      <a:r>
                        <a:rPr lang="en-US" sz="1000" b="0" dirty="0">
                          <a:solidFill>
                            <a:schemeClr val="tx1"/>
                          </a:solidFill>
                          <a:effectLst/>
                          <a:highlight>
                            <a:srgbClr val="FFFF00"/>
                          </a:highlight>
                        </a:rPr>
                        <a:t>UE must maintain a connection to the paging server via the serving network</a:t>
                      </a:r>
                      <a:r>
                        <a:rPr lang="en-US" sz="1000" b="0" dirty="0">
                          <a:solidFill>
                            <a:schemeClr val="tx1"/>
                          </a:solidFill>
                          <a:effectLst/>
                        </a:rPr>
                        <a:t> while it is in CONNECTED. The protocol used for paging via the paging server is not defined. The details of the authentication are to be defined. The NAS layer in the UE has to support IP communications and be triggered to respond to paging based on traffic via IP.</a:t>
                      </a:r>
                      <a:endParaRPr lang="fr-FR" sz="1000" b="0" dirty="0">
                        <a:solidFill>
                          <a:schemeClr val="tx1"/>
                        </a:solidFill>
                        <a:effectLst/>
                      </a:endParaRPr>
                    </a:p>
                    <a:p>
                      <a:pPr>
                        <a:spcAft>
                          <a:spcPts val="0"/>
                        </a:spcAft>
                      </a:pPr>
                      <a:r>
                        <a:rPr lang="en-US" sz="1000" b="0" dirty="0">
                          <a:solidFill>
                            <a:schemeClr val="tx1"/>
                          </a:solidFill>
                          <a:effectLst/>
                        </a:rPr>
                        <a:t>The solution requires paging the UE in network A and </a:t>
                      </a:r>
                      <a:r>
                        <a:rPr lang="en-US" sz="1000" b="0" dirty="0">
                          <a:solidFill>
                            <a:schemeClr val="tx1"/>
                          </a:solidFill>
                          <a:effectLst/>
                          <a:highlight>
                            <a:srgbClr val="FFFF00"/>
                          </a:highlight>
                        </a:rPr>
                        <a:t>after some delay</a:t>
                      </a:r>
                      <a:r>
                        <a:rPr lang="en-US" sz="1000" b="0" dirty="0">
                          <a:solidFill>
                            <a:schemeClr val="tx1"/>
                          </a:solidFill>
                          <a:effectLst/>
                        </a:rPr>
                        <a:t> via network B. If the UE monitors paging in both networks, there is a possibility that the UE does not receive either paging. If the UE only monitors paging in network B, the UE can receive the paging. </a:t>
                      </a:r>
                      <a:r>
                        <a:rPr lang="en-US" sz="1000" b="0" dirty="0">
                          <a:solidFill>
                            <a:schemeClr val="tx1"/>
                          </a:solidFill>
                          <a:effectLst/>
                          <a:highlight>
                            <a:srgbClr val="FFFF00"/>
                          </a:highlight>
                        </a:rPr>
                        <a:t>The solution introduces some delay for paging and paging resource wastes.</a:t>
                      </a:r>
                      <a:r>
                        <a:rPr lang="en-US" sz="1000" b="0" dirty="0">
                          <a:solidFill>
                            <a:schemeClr val="tx1"/>
                          </a:solidFill>
                          <a:effectLst/>
                        </a:rPr>
                        <a:t> The MNO has to maintain a new internet facing service for the UEs to register with. The AMF/MME in the network also has to connect to the external facing server. It is not defined what protocol is used for the AMF/Paging Server.</a:t>
                      </a:r>
                      <a:endParaRPr lang="fr-FR" sz="1000" b="0" dirty="0">
                        <a:solidFill>
                          <a:schemeClr val="tx1"/>
                        </a:solidFill>
                        <a:effectLst/>
                      </a:endParaRPr>
                    </a:p>
                    <a:p>
                      <a:pPr>
                        <a:spcAft>
                          <a:spcPts val="0"/>
                        </a:spcAft>
                      </a:pPr>
                      <a:r>
                        <a:rPr lang="en-GB" sz="1000" b="0" dirty="0">
                          <a:solidFill>
                            <a:schemeClr val="tx1"/>
                          </a:solidFill>
                          <a:effectLst/>
                        </a:rPr>
                        <a:t>When actively communicating with one network the UE does not need to listen to paging in the other network.</a:t>
                      </a:r>
                      <a:endParaRPr lang="fr-FR" sz="1000" b="0" dirty="0">
                        <a:solidFill>
                          <a:schemeClr val="tx1"/>
                        </a:solidFill>
                        <a:effectLst/>
                      </a:endParaRPr>
                    </a:p>
                    <a:p>
                      <a:pPr>
                        <a:spcAft>
                          <a:spcPts val="0"/>
                        </a:spcAft>
                      </a:pPr>
                      <a:r>
                        <a:rPr lang="en-GB" sz="1000" b="0" dirty="0">
                          <a:solidFill>
                            <a:schemeClr val="tx1"/>
                          </a:solidFill>
                          <a:effectLst/>
                        </a:rPr>
                        <a:t>The solution prevents unnecessary interruptions of the current service to receive paging.</a:t>
                      </a:r>
                      <a:endParaRPr lang="fr-FR" sz="1000" b="0" dirty="0">
                        <a:solidFill>
                          <a:schemeClr val="tx1"/>
                        </a:solidFill>
                        <a:effectLst/>
                      </a:endParaRPr>
                    </a:p>
                    <a:p>
                      <a:pPr>
                        <a:spcAft>
                          <a:spcPts val="0"/>
                        </a:spcAft>
                      </a:pPr>
                      <a:r>
                        <a:rPr lang="en-US" sz="1000" b="0" dirty="0">
                          <a:solidFill>
                            <a:schemeClr val="tx1"/>
                          </a:solidFill>
                          <a:effectLst/>
                        </a:rPr>
                        <a:t>The user, depending upon service plan from serving network, </a:t>
                      </a:r>
                      <a:r>
                        <a:rPr lang="en-US" sz="1000" b="0" dirty="0">
                          <a:solidFill>
                            <a:schemeClr val="tx1"/>
                          </a:solidFill>
                          <a:effectLst/>
                          <a:highlight>
                            <a:srgbClr val="FFFF00"/>
                          </a:highlight>
                        </a:rPr>
                        <a:t>may be charged by the serving network for the data required for the paging server</a:t>
                      </a:r>
                      <a:r>
                        <a:rPr lang="en-US" sz="1000" b="0" dirty="0">
                          <a:solidFill>
                            <a:schemeClr val="tx1"/>
                          </a:solidFill>
                          <a:effectLst/>
                        </a:rPr>
                        <a:t> i.e. control plane signaling in one network (typically not charged to the end user) may end up being charged to the user in the other network.</a:t>
                      </a:r>
                      <a:endParaRPr lang="fr-FR" sz="1000" b="0" dirty="0">
                        <a:solidFill>
                          <a:schemeClr val="tx1"/>
                        </a:solidFill>
                        <a:effectLst/>
                      </a:endParaRPr>
                    </a:p>
                    <a:p>
                      <a:pPr>
                        <a:spcAft>
                          <a:spcPts val="0"/>
                        </a:spcAft>
                      </a:pPr>
                      <a:r>
                        <a:rPr lang="en-US" sz="1000" b="0" dirty="0">
                          <a:solidFill>
                            <a:schemeClr val="tx1"/>
                          </a:solidFill>
                          <a:effectLst/>
                        </a:rPr>
                        <a:t>The solution has UE and core network impacts. It requires deployment of a paging server as well as necessary secure interactions between this server, the UE and the network.</a:t>
                      </a:r>
                      <a:endParaRPr lang="fr-FR" sz="10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17981" marR="17981" marT="0" marB="0">
                    <a:solidFill>
                      <a:schemeClr val="bg2"/>
                    </a:solidFill>
                  </a:tcPr>
                </a:tc>
                <a:tc>
                  <a:txBody>
                    <a:bodyPr/>
                    <a:lstStyle/>
                    <a:p>
                      <a:pPr>
                        <a:spcAft>
                          <a:spcPts val="0"/>
                        </a:spcAft>
                      </a:pPr>
                      <a:r>
                        <a:rPr lang="fr-FR" sz="10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Impacts UE, AMF</a:t>
                      </a:r>
                    </a:p>
                    <a:p>
                      <a:pPr>
                        <a:spcAft>
                          <a:spcPts val="0"/>
                        </a:spcAft>
                      </a:pPr>
                      <a:r>
                        <a:rPr lang="fr-FR" sz="10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New </a:t>
                      </a:r>
                      <a:r>
                        <a:rPr lang="fr-FR" sz="1000" b="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entity</a:t>
                      </a:r>
                      <a:r>
                        <a:rPr lang="fr-FR" sz="10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Paging Server</a:t>
                      </a:r>
                    </a:p>
                  </a:txBody>
                  <a:tcPr marL="17981" marR="17981" marT="0" marB="0">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rgbClr val="FF0000"/>
                          </a:solidFill>
                          <a:effectLst/>
                          <a:latin typeface="+mn-lt"/>
                          <a:ea typeface="+mn-ea"/>
                          <a:cs typeface="+mn-cs"/>
                        </a:rPr>
                        <a:t>Editor's note:	The security aspects of the communication between UE and Paging Server, including the details for the assignment of UE identity and credential which enable the UE to establish a secure connection with the Paging Server via the Internet, as well as any privacy issues, will be addressed by SA WG3.</a:t>
                      </a:r>
                      <a:endParaRPr lang="fr-FR" sz="1200" b="0" kern="1200" dirty="0">
                        <a:solidFill>
                          <a:srgbClr val="FF0000"/>
                        </a:solidFill>
                        <a:effectLst/>
                        <a:latin typeface="+mn-lt"/>
                        <a:ea typeface="+mn-ea"/>
                        <a:cs typeface="+mn-cs"/>
                      </a:endParaRPr>
                    </a:p>
                    <a:p>
                      <a:pPr>
                        <a:spcAft>
                          <a:spcPts val="0"/>
                        </a:spcAft>
                      </a:pPr>
                      <a:endParaRPr lang="fr-FR" sz="10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17981" marR="17981" marT="0" marB="0">
                    <a:solidFill>
                      <a:schemeClr val="bg2"/>
                    </a:solidFill>
                  </a:tcPr>
                </a:tc>
                <a:extLst>
                  <a:ext uri="{0D108BD9-81ED-4DB2-BD59-A6C34878D82A}">
                    <a16:rowId xmlns:a16="http://schemas.microsoft.com/office/drawing/2014/main" val="3811495413"/>
                  </a:ext>
                </a:extLst>
              </a:tr>
              <a:tr h="2261217">
                <a:tc>
                  <a:txBody>
                    <a:bodyPr/>
                    <a:lstStyle/>
                    <a:p>
                      <a:pPr>
                        <a:spcAft>
                          <a:spcPts val="0"/>
                        </a:spcAft>
                      </a:pPr>
                      <a:r>
                        <a:rPr lang="en-GB" sz="1000" dirty="0">
                          <a:solidFill>
                            <a:schemeClr val="tx1"/>
                          </a:solidFill>
                          <a:effectLst/>
                        </a:rPr>
                        <a:t>Solution #8</a:t>
                      </a:r>
                      <a:endParaRPr lang="fr-FR" sz="10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17981" marR="17981" marT="0" marB="0">
                    <a:solidFill>
                      <a:schemeClr val="bg2"/>
                    </a:solidFill>
                  </a:tcPr>
                </a:tc>
                <a:tc>
                  <a:txBody>
                    <a:bodyPr/>
                    <a:lstStyle/>
                    <a:p>
                      <a:pPr>
                        <a:spcAft>
                          <a:spcPts val="0"/>
                        </a:spcAft>
                      </a:pPr>
                      <a:r>
                        <a:rPr lang="en-US" sz="1000" b="0" dirty="0">
                          <a:solidFill>
                            <a:schemeClr val="tx1"/>
                          </a:solidFill>
                          <a:effectLst/>
                        </a:rPr>
                        <a:t>This solution uses N3GPP access to register with an N3IWF on the non-serving network and a new paging indication is sent via the N3GPP service to inform the UE about paging. The AMF can determine whether the UE is reachable via the 3GPP access based on the N3GPP registration. Additional </a:t>
                      </a:r>
                      <a:r>
                        <a:rPr lang="en-US" sz="1000" b="0" dirty="0">
                          <a:solidFill>
                            <a:schemeClr val="tx1"/>
                          </a:solidFill>
                          <a:effectLst/>
                          <a:highlight>
                            <a:srgbClr val="FFFF00"/>
                          </a:highlight>
                        </a:rPr>
                        <a:t>information to enable paging filtering by the network for each PDU Session may be provided</a:t>
                      </a:r>
                      <a:r>
                        <a:rPr lang="en-US" sz="1000" b="0" dirty="0">
                          <a:solidFill>
                            <a:schemeClr val="tx1"/>
                          </a:solidFill>
                          <a:effectLst/>
                        </a:rPr>
                        <a:t>.</a:t>
                      </a:r>
                      <a:endParaRPr lang="fr-FR" sz="1000" b="0" dirty="0">
                        <a:solidFill>
                          <a:schemeClr val="tx1"/>
                        </a:solidFill>
                        <a:effectLst/>
                      </a:endParaRPr>
                    </a:p>
                    <a:p>
                      <a:pPr>
                        <a:spcAft>
                          <a:spcPts val="0"/>
                        </a:spcAft>
                      </a:pPr>
                      <a:r>
                        <a:rPr lang="en-US" sz="1000" b="0" dirty="0">
                          <a:solidFill>
                            <a:schemeClr val="tx1"/>
                          </a:solidFill>
                          <a:effectLst/>
                        </a:rPr>
                        <a:t>The solution </a:t>
                      </a:r>
                      <a:r>
                        <a:rPr lang="en-US" sz="1000" b="0" dirty="0">
                          <a:solidFill>
                            <a:schemeClr val="tx1"/>
                          </a:solidFill>
                          <a:effectLst/>
                          <a:highlight>
                            <a:srgbClr val="FFFF00"/>
                          </a:highlight>
                        </a:rPr>
                        <a:t>requires the UE to support N3GPP access and register and maintain a connection to the N3IWF</a:t>
                      </a:r>
                      <a:r>
                        <a:rPr lang="en-US" sz="1000" b="0" dirty="0">
                          <a:solidFill>
                            <a:schemeClr val="tx1"/>
                          </a:solidFill>
                          <a:effectLst/>
                        </a:rPr>
                        <a:t> while the UE is in CONNECTED on the serving network.</a:t>
                      </a:r>
                      <a:endParaRPr lang="fr-FR" sz="1000" b="0" dirty="0">
                        <a:solidFill>
                          <a:schemeClr val="tx1"/>
                        </a:solidFill>
                        <a:effectLst/>
                      </a:endParaRPr>
                    </a:p>
                    <a:p>
                      <a:pPr>
                        <a:spcAft>
                          <a:spcPts val="0"/>
                        </a:spcAft>
                      </a:pPr>
                      <a:r>
                        <a:rPr lang="en-GB" sz="1000" b="0" dirty="0">
                          <a:solidFill>
                            <a:schemeClr val="tx1"/>
                          </a:solidFill>
                          <a:effectLst/>
                        </a:rPr>
                        <a:t>The solution may prevent unnecessary interruptions of the current service and the level of service differentiation is at the PDU Session level. </a:t>
                      </a:r>
                      <a:r>
                        <a:rPr lang="en-GB" sz="1000" b="0" dirty="0">
                          <a:solidFill>
                            <a:schemeClr val="tx1"/>
                          </a:solidFill>
                          <a:effectLst/>
                          <a:highlight>
                            <a:srgbClr val="FFFF00"/>
                          </a:highlight>
                        </a:rPr>
                        <a:t>Depending upon how services map onto PDU Sessions broad categories for how the user/UE determines what is unnecessary</a:t>
                      </a:r>
                      <a:r>
                        <a:rPr lang="en-GB" sz="1000" b="0" dirty="0">
                          <a:solidFill>
                            <a:schemeClr val="tx1"/>
                          </a:solidFill>
                          <a:effectLst/>
                        </a:rPr>
                        <a:t> may only be possible.</a:t>
                      </a:r>
                      <a:endParaRPr lang="fr-FR" sz="1000" b="0" dirty="0">
                        <a:solidFill>
                          <a:schemeClr val="tx1"/>
                        </a:solidFill>
                        <a:effectLst/>
                      </a:endParaRPr>
                    </a:p>
                    <a:p>
                      <a:pPr>
                        <a:spcAft>
                          <a:spcPts val="0"/>
                        </a:spcAft>
                      </a:pPr>
                      <a:r>
                        <a:rPr lang="en-GB" sz="1000" b="0" dirty="0">
                          <a:solidFill>
                            <a:schemeClr val="tx1"/>
                          </a:solidFill>
                          <a:effectLst/>
                        </a:rPr>
                        <a:t>The solution prevents unnecessary interruptions of the current service to receive paging.</a:t>
                      </a:r>
                      <a:endParaRPr lang="fr-FR" sz="1000" b="0" dirty="0">
                        <a:solidFill>
                          <a:schemeClr val="tx1"/>
                        </a:solidFill>
                        <a:effectLst/>
                      </a:endParaRPr>
                    </a:p>
                    <a:p>
                      <a:pPr>
                        <a:spcAft>
                          <a:spcPts val="0"/>
                        </a:spcAft>
                      </a:pPr>
                      <a:r>
                        <a:rPr lang="en-US" sz="1000" b="0" dirty="0">
                          <a:solidFill>
                            <a:schemeClr val="tx1"/>
                          </a:solidFill>
                          <a:effectLst/>
                        </a:rPr>
                        <a:t>The user, depending upon service plan from serving network, </a:t>
                      </a:r>
                      <a:r>
                        <a:rPr lang="en-US" sz="1000" b="0" dirty="0">
                          <a:solidFill>
                            <a:schemeClr val="tx1"/>
                          </a:solidFill>
                          <a:effectLst/>
                          <a:highlight>
                            <a:srgbClr val="FFFF00"/>
                          </a:highlight>
                        </a:rPr>
                        <a:t>may be charged by the serving network for the data required for the N3GPP access</a:t>
                      </a:r>
                      <a:r>
                        <a:rPr lang="en-US" sz="1000" b="0" dirty="0">
                          <a:solidFill>
                            <a:schemeClr val="tx1"/>
                          </a:solidFill>
                          <a:effectLst/>
                        </a:rPr>
                        <a:t>.</a:t>
                      </a:r>
                      <a:endParaRPr lang="fr-FR" sz="1000" b="0" dirty="0">
                        <a:solidFill>
                          <a:schemeClr val="tx1"/>
                        </a:solidFill>
                        <a:effectLst/>
                      </a:endParaRPr>
                    </a:p>
                    <a:p>
                      <a:pPr>
                        <a:spcAft>
                          <a:spcPts val="0"/>
                        </a:spcAft>
                      </a:pPr>
                      <a:r>
                        <a:rPr lang="en-US" sz="1000" b="0" dirty="0">
                          <a:solidFill>
                            <a:schemeClr val="tx1"/>
                          </a:solidFill>
                          <a:effectLst/>
                        </a:rPr>
                        <a:t>The solution has UE and core network impacts. It requires deployment of N3IWF as well as necessary (secure) interactions with the UE and the network.</a:t>
                      </a:r>
                      <a:endParaRPr lang="fr-FR" sz="10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17981" marR="17981" marT="0" marB="0">
                    <a:solidFill>
                      <a:schemeClr val="bg2"/>
                    </a:solidFill>
                  </a:tcPr>
                </a:tc>
                <a:tc>
                  <a:txBody>
                    <a:bodyPr/>
                    <a:lstStyle/>
                    <a:p>
                      <a:pPr>
                        <a:spcAft>
                          <a:spcPts val="0"/>
                        </a:spcAft>
                      </a:pPr>
                      <a:r>
                        <a:rPr lang="fr-FR" sz="10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Impacts UE, AMF</a:t>
                      </a:r>
                    </a:p>
                    <a:p>
                      <a:pPr>
                        <a:spcAft>
                          <a:spcPts val="0"/>
                        </a:spcAft>
                      </a:pPr>
                      <a:r>
                        <a:rPr lang="fr-FR" sz="10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New </a:t>
                      </a:r>
                      <a:r>
                        <a:rPr lang="fr-FR" sz="1000" b="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entity</a:t>
                      </a:r>
                      <a:r>
                        <a:rPr lang="fr-FR" sz="10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Paging Server</a:t>
                      </a:r>
                    </a:p>
                    <a:p>
                      <a:pPr>
                        <a:spcAft>
                          <a:spcPts val="0"/>
                        </a:spcAft>
                      </a:pPr>
                      <a:endParaRPr lang="fr-FR" sz="10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17981" marR="17981" marT="0" marB="0">
                    <a:solidFill>
                      <a:schemeClr val="bg2"/>
                    </a:solidFill>
                  </a:tcPr>
                </a:tc>
                <a:tc>
                  <a:txBody>
                    <a:bodyPr/>
                    <a:lstStyle/>
                    <a:p>
                      <a:r>
                        <a:rPr lang="en-US" sz="1100" kern="1200" dirty="0">
                          <a:solidFill>
                            <a:srgbClr val="FF0000"/>
                          </a:solidFill>
                          <a:effectLst/>
                          <a:latin typeface="+mn-lt"/>
                          <a:ea typeface="+mn-ea"/>
                          <a:cs typeface="+mn-cs"/>
                        </a:rPr>
                        <a:t>Editor's note:	Further clarifications on how UE determines the time period and MUSIM- RAI are FFS. For example, are they determined based on the set of active services on USIM1? Does this information need to be updated to PLMN2 whenever there is a change in the set of active services on USIM1?.</a:t>
                      </a:r>
                      <a:endParaRPr lang="fr-FR" sz="1100" kern="1200" dirty="0">
                        <a:solidFill>
                          <a:srgbClr val="FF0000"/>
                        </a:solidFill>
                        <a:effectLst/>
                        <a:latin typeface="+mn-lt"/>
                        <a:ea typeface="+mn-ea"/>
                        <a:cs typeface="+mn-cs"/>
                      </a:endParaRPr>
                    </a:p>
                    <a:p>
                      <a:endParaRPr lang="en-US" sz="1100" kern="1200" dirty="0">
                        <a:solidFill>
                          <a:srgbClr val="FF0000"/>
                        </a:solidFill>
                        <a:effectLst/>
                        <a:latin typeface="+mn-lt"/>
                        <a:ea typeface="+mn-ea"/>
                        <a:cs typeface="+mn-cs"/>
                      </a:endParaRPr>
                    </a:p>
                    <a:p>
                      <a:r>
                        <a:rPr lang="en-US" sz="1100" kern="1200" dirty="0">
                          <a:solidFill>
                            <a:srgbClr val="FF0000"/>
                          </a:solidFill>
                          <a:effectLst/>
                          <a:latin typeface="+mn-lt"/>
                          <a:ea typeface="+mn-ea"/>
                          <a:cs typeface="+mn-cs"/>
                        </a:rPr>
                        <a:t>Editor's note:	the details of the NAS procedures are FFS.</a:t>
                      </a:r>
                      <a:endParaRPr lang="fr-FR" sz="1100" kern="1200" dirty="0">
                        <a:solidFill>
                          <a:srgbClr val="FF0000"/>
                        </a:solidFill>
                        <a:effectLst/>
                        <a:latin typeface="+mn-lt"/>
                        <a:ea typeface="+mn-ea"/>
                        <a:cs typeface="+mn-cs"/>
                      </a:endParaRPr>
                    </a:p>
                    <a:p>
                      <a:endParaRPr lang="en-US" sz="1100" kern="1200" dirty="0">
                        <a:solidFill>
                          <a:srgbClr val="FF0000"/>
                        </a:solidFill>
                        <a:effectLst/>
                        <a:latin typeface="+mn-lt"/>
                        <a:ea typeface="+mn-ea"/>
                        <a:cs typeface="+mn-cs"/>
                      </a:endParaRPr>
                    </a:p>
                    <a:p>
                      <a:r>
                        <a:rPr lang="en-US" sz="1100" kern="1200" dirty="0">
                          <a:solidFill>
                            <a:srgbClr val="FF0000"/>
                          </a:solidFill>
                          <a:effectLst/>
                          <a:latin typeface="+mn-lt"/>
                          <a:ea typeface="+mn-ea"/>
                          <a:cs typeface="+mn-cs"/>
                        </a:rPr>
                        <a:t>Editor's note:	the details and its related charging aspect of the PDU session that provides UP in PLMN 1 is FFS.</a:t>
                      </a:r>
                      <a:endParaRPr lang="fr-FR" sz="1100" kern="1200" dirty="0">
                        <a:solidFill>
                          <a:srgbClr val="FF0000"/>
                        </a:solidFill>
                        <a:effectLst/>
                        <a:latin typeface="+mn-lt"/>
                        <a:ea typeface="+mn-ea"/>
                        <a:cs typeface="+mn-cs"/>
                      </a:endParaRPr>
                    </a:p>
                    <a:p>
                      <a:pPr>
                        <a:spcAft>
                          <a:spcPts val="0"/>
                        </a:spcAft>
                      </a:pPr>
                      <a:endParaRPr lang="fr-FR" sz="10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17981" marR="17981" marT="0" marB="0">
                    <a:solidFill>
                      <a:schemeClr val="bg2"/>
                    </a:solidFill>
                  </a:tcPr>
                </a:tc>
                <a:extLst>
                  <a:ext uri="{0D108BD9-81ED-4DB2-BD59-A6C34878D82A}">
                    <a16:rowId xmlns:a16="http://schemas.microsoft.com/office/drawing/2014/main" val="120816620"/>
                  </a:ext>
                </a:extLst>
              </a:tr>
            </a:tbl>
          </a:graphicData>
        </a:graphic>
      </p:graphicFrame>
    </p:spTree>
    <p:extLst>
      <p:ext uri="{BB962C8B-B14F-4D97-AF65-F5344CB8AC3E}">
        <p14:creationId xmlns:p14="http://schemas.microsoft.com/office/powerpoint/2010/main" val="3153832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E17B7-E36D-4334-BA31-BCE2E03F0E3B}"/>
              </a:ext>
            </a:extLst>
          </p:cNvPr>
          <p:cNvSpPr>
            <a:spLocks noGrp="1"/>
          </p:cNvSpPr>
          <p:nvPr>
            <p:ph type="title"/>
          </p:nvPr>
        </p:nvSpPr>
        <p:spPr>
          <a:xfrm>
            <a:off x="593697" y="454377"/>
            <a:ext cx="11126353" cy="676839"/>
          </a:xfrm>
        </p:spPr>
        <p:txBody>
          <a:bodyPr>
            <a:noAutofit/>
          </a:bodyPr>
          <a:lstStyle/>
          <a:p>
            <a:r>
              <a:rPr lang="en-US" sz="2800" dirty="0"/>
              <a:t>Notification type of solutions (2/3)</a:t>
            </a:r>
          </a:p>
        </p:txBody>
      </p:sp>
      <p:sp>
        <p:nvSpPr>
          <p:cNvPr id="4" name="Slide Number Placeholder 3">
            <a:extLst>
              <a:ext uri="{FF2B5EF4-FFF2-40B4-BE49-F238E27FC236}">
                <a16:creationId xmlns:a16="http://schemas.microsoft.com/office/drawing/2014/main" id="{29252300-A2C9-48FB-B89B-2EDDFB2BA110}"/>
              </a:ext>
            </a:extLst>
          </p:cNvPr>
          <p:cNvSpPr>
            <a:spLocks noGrp="1"/>
          </p:cNvSpPr>
          <p:nvPr>
            <p:ph type="sldNum" sz="quarter" idx="14"/>
          </p:nvPr>
        </p:nvSpPr>
        <p:spPr/>
        <p:txBody>
          <a:bodyPr/>
          <a:lstStyle/>
          <a:p>
            <a:pPr eaLnBrk="0" hangingPunct="0">
              <a:spcBef>
                <a:spcPct val="50000"/>
              </a:spcBef>
            </a:pPr>
            <a:fld id="{FD44707B-D922-47D5-BD24-D96E91B70543}" type="slidenum">
              <a:rPr lang="en-US" smtClean="0"/>
              <a:pPr eaLnBrk="0" hangingPunct="0">
                <a:spcBef>
                  <a:spcPct val="50000"/>
                </a:spcBef>
              </a:pPr>
              <a:t>4</a:t>
            </a:fld>
            <a:endParaRPr lang="en-US"/>
          </a:p>
        </p:txBody>
      </p:sp>
      <p:graphicFrame>
        <p:nvGraphicFramePr>
          <p:cNvPr id="3" name="Table 2">
            <a:extLst>
              <a:ext uri="{FF2B5EF4-FFF2-40B4-BE49-F238E27FC236}">
                <a16:creationId xmlns:a16="http://schemas.microsoft.com/office/drawing/2014/main" id="{4D40610F-7140-4322-9A79-A3989E0B8484}"/>
              </a:ext>
            </a:extLst>
          </p:cNvPr>
          <p:cNvGraphicFramePr>
            <a:graphicFrameLocks noGrp="1"/>
          </p:cNvGraphicFramePr>
          <p:nvPr>
            <p:extLst>
              <p:ext uri="{D42A27DB-BD31-4B8C-83A1-F6EECF244321}">
                <p14:modId xmlns:p14="http://schemas.microsoft.com/office/powerpoint/2010/main" val="3083506634"/>
              </p:ext>
            </p:extLst>
          </p:nvPr>
        </p:nvGraphicFramePr>
        <p:xfrm>
          <a:off x="462523" y="1348033"/>
          <a:ext cx="11500091" cy="5029200"/>
        </p:xfrm>
        <a:graphic>
          <a:graphicData uri="http://schemas.openxmlformats.org/drawingml/2006/table">
            <a:tbl>
              <a:tblPr firstRow="1" firstCol="1" bandRow="1">
                <a:tableStyleId>{5C22544A-7EE6-4342-B048-85BDC9FD1C3A}</a:tableStyleId>
              </a:tblPr>
              <a:tblGrid>
                <a:gridCol w="979778">
                  <a:extLst>
                    <a:ext uri="{9D8B030D-6E8A-4147-A177-3AD203B41FA5}">
                      <a16:colId xmlns:a16="http://schemas.microsoft.com/office/drawing/2014/main" val="2534129722"/>
                    </a:ext>
                  </a:extLst>
                </a:gridCol>
                <a:gridCol w="6853286">
                  <a:extLst>
                    <a:ext uri="{9D8B030D-6E8A-4147-A177-3AD203B41FA5}">
                      <a16:colId xmlns:a16="http://schemas.microsoft.com/office/drawing/2014/main" val="1479469095"/>
                    </a:ext>
                  </a:extLst>
                </a:gridCol>
                <a:gridCol w="1461155">
                  <a:extLst>
                    <a:ext uri="{9D8B030D-6E8A-4147-A177-3AD203B41FA5}">
                      <a16:colId xmlns:a16="http://schemas.microsoft.com/office/drawing/2014/main" val="3952929319"/>
                    </a:ext>
                  </a:extLst>
                </a:gridCol>
                <a:gridCol w="2205872">
                  <a:extLst>
                    <a:ext uri="{9D8B030D-6E8A-4147-A177-3AD203B41FA5}">
                      <a16:colId xmlns:a16="http://schemas.microsoft.com/office/drawing/2014/main" val="1330426975"/>
                    </a:ext>
                  </a:extLst>
                </a:gridCol>
              </a:tblGrid>
              <a:tr h="784614">
                <a:tc>
                  <a:txBody>
                    <a:bodyPr/>
                    <a:lstStyle/>
                    <a:p>
                      <a:pPr>
                        <a:spcAft>
                          <a:spcPts val="0"/>
                        </a:spcAft>
                      </a:pPr>
                      <a:r>
                        <a:rPr lang="en-GB" sz="1000" dirty="0">
                          <a:solidFill>
                            <a:schemeClr val="tx1"/>
                          </a:solidFill>
                          <a:effectLst/>
                        </a:rPr>
                        <a:t>Solution #12</a:t>
                      </a:r>
                      <a:endParaRPr lang="fr-FR" sz="10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17981" marR="17981" marT="0" marB="0">
                    <a:solidFill>
                      <a:schemeClr val="bg2"/>
                    </a:solidFill>
                  </a:tcPr>
                </a:tc>
                <a:tc>
                  <a:txBody>
                    <a:bodyPr/>
                    <a:lstStyle/>
                    <a:p>
                      <a:pPr>
                        <a:spcAft>
                          <a:spcPts val="0"/>
                        </a:spcAft>
                      </a:pPr>
                      <a:r>
                        <a:rPr lang="en-US" sz="1000" b="0" dirty="0">
                          <a:solidFill>
                            <a:schemeClr val="tx1"/>
                          </a:solidFill>
                          <a:effectLst/>
                        </a:rPr>
                        <a:t>Solution #12 additionally addresses "Key Issue 2: Enabling Paging Reception for Multi-USIM Device".</a:t>
                      </a:r>
                      <a:endParaRPr lang="fr-FR" sz="1000" b="0" dirty="0">
                        <a:solidFill>
                          <a:schemeClr val="tx1"/>
                        </a:solidFill>
                        <a:effectLst/>
                      </a:endParaRPr>
                    </a:p>
                    <a:p>
                      <a:pPr>
                        <a:spcAft>
                          <a:spcPts val="0"/>
                        </a:spcAft>
                      </a:pPr>
                      <a:r>
                        <a:rPr lang="en-GB" sz="1000" b="0" dirty="0">
                          <a:solidFill>
                            <a:schemeClr val="tx1"/>
                          </a:solidFill>
                          <a:effectLst/>
                        </a:rPr>
                        <a:t>When the UE is paged, if there is no response an SMS is sent to the UE using MSISDN of the serving network. The UE has to provide the non-serving network with the MSISDN the UE uses on the serving network.</a:t>
                      </a:r>
                      <a:endParaRPr lang="fr-FR" sz="1000" b="0" dirty="0">
                        <a:solidFill>
                          <a:schemeClr val="tx1"/>
                        </a:solidFill>
                        <a:effectLst/>
                      </a:endParaRPr>
                    </a:p>
                    <a:p>
                      <a:pPr>
                        <a:spcAft>
                          <a:spcPts val="0"/>
                        </a:spcAft>
                      </a:pPr>
                      <a:r>
                        <a:rPr lang="en-GB" sz="1000" b="0" dirty="0">
                          <a:solidFill>
                            <a:schemeClr val="tx1"/>
                          </a:solidFill>
                          <a:effectLst/>
                          <a:highlight>
                            <a:srgbClr val="FFFF00"/>
                          </a:highlight>
                        </a:rPr>
                        <a:t>There may be privacy issues with providing the non-serving network the MSISDN from the serving network</a:t>
                      </a:r>
                      <a:r>
                        <a:rPr lang="en-GB" sz="1000" b="0" dirty="0">
                          <a:solidFill>
                            <a:schemeClr val="tx1"/>
                          </a:solidFill>
                          <a:effectLst/>
                        </a:rPr>
                        <a:t>.</a:t>
                      </a:r>
                      <a:endParaRPr lang="fr-FR" sz="1000" b="0" dirty="0">
                        <a:solidFill>
                          <a:schemeClr val="tx1"/>
                        </a:solidFill>
                        <a:effectLst/>
                      </a:endParaRPr>
                    </a:p>
                    <a:p>
                      <a:pPr>
                        <a:spcAft>
                          <a:spcPts val="0"/>
                        </a:spcAft>
                      </a:pPr>
                      <a:r>
                        <a:rPr lang="en-GB" sz="1000" b="0" dirty="0">
                          <a:solidFill>
                            <a:schemeClr val="tx1"/>
                          </a:solidFill>
                          <a:effectLst/>
                        </a:rPr>
                        <a:t>SMS is not a time critical service therefore the SMS based paging notification maybe delayed without warning.</a:t>
                      </a:r>
                      <a:endParaRPr lang="fr-FR" sz="1000" b="0" dirty="0">
                        <a:solidFill>
                          <a:schemeClr val="tx1"/>
                        </a:solidFill>
                        <a:effectLst/>
                      </a:endParaRPr>
                    </a:p>
                    <a:p>
                      <a:pPr>
                        <a:spcAft>
                          <a:spcPts val="0"/>
                        </a:spcAft>
                      </a:pPr>
                      <a:r>
                        <a:rPr lang="en-US" sz="1000" b="0" dirty="0">
                          <a:solidFill>
                            <a:schemeClr val="tx1"/>
                          </a:solidFill>
                          <a:effectLst/>
                        </a:rPr>
                        <a:t>The solution requires paging the UE in network A and </a:t>
                      </a:r>
                      <a:r>
                        <a:rPr lang="en-US" sz="1000" b="0" dirty="0">
                          <a:solidFill>
                            <a:schemeClr val="tx1"/>
                          </a:solidFill>
                          <a:effectLst/>
                          <a:highlight>
                            <a:srgbClr val="FFFF00"/>
                          </a:highlight>
                        </a:rPr>
                        <a:t>after some delay </a:t>
                      </a:r>
                      <a:r>
                        <a:rPr lang="en-US" sz="1000" b="0" dirty="0">
                          <a:solidFill>
                            <a:schemeClr val="tx1"/>
                          </a:solidFill>
                          <a:effectLst/>
                        </a:rPr>
                        <a:t>via network B. If the UE monitors paging in both networks, there is a possibility that the UE does not receive either paging. If the UE only monitors paging in network B, the UE can receive the paging. </a:t>
                      </a:r>
                      <a:r>
                        <a:rPr lang="en-US" sz="1000" b="0" dirty="0">
                          <a:solidFill>
                            <a:schemeClr val="tx1"/>
                          </a:solidFill>
                          <a:effectLst/>
                          <a:highlight>
                            <a:srgbClr val="FFFF00"/>
                          </a:highlight>
                        </a:rPr>
                        <a:t>The solution introduces some delay for paging and paging resource wastes</a:t>
                      </a:r>
                      <a:r>
                        <a:rPr lang="en-US" sz="1000" b="0" dirty="0">
                          <a:solidFill>
                            <a:schemeClr val="tx1"/>
                          </a:solidFill>
                          <a:effectLst/>
                        </a:rPr>
                        <a:t>.</a:t>
                      </a:r>
                      <a:endParaRPr lang="fr-FR" sz="1000" b="0" dirty="0">
                        <a:solidFill>
                          <a:schemeClr val="tx1"/>
                        </a:solidFill>
                        <a:effectLst/>
                      </a:endParaRPr>
                    </a:p>
                    <a:p>
                      <a:pPr>
                        <a:spcAft>
                          <a:spcPts val="0"/>
                        </a:spcAft>
                      </a:pPr>
                      <a:r>
                        <a:rPr lang="en-US" sz="1000" b="0" dirty="0">
                          <a:solidFill>
                            <a:schemeClr val="tx1"/>
                          </a:solidFill>
                          <a:effectLst/>
                        </a:rPr>
                        <a:t>The NAS layer in the UE has to support being triggered to respond to paging based on receiving SMS messages from another network. </a:t>
                      </a:r>
                      <a:r>
                        <a:rPr lang="en-GB" sz="1000" b="0" dirty="0">
                          <a:solidFill>
                            <a:schemeClr val="tx1"/>
                          </a:solidFill>
                          <a:effectLst/>
                        </a:rPr>
                        <a:t>The solution does not introduce any mechanisms for the UE to perform any activity with the other network that is not actively communicating with (e.g. listen to paging, respond to paging, perform mobility update etc.), however the UE does not need to listen to paging.</a:t>
                      </a:r>
                      <a:endParaRPr lang="fr-FR" sz="1000" b="0" dirty="0">
                        <a:solidFill>
                          <a:schemeClr val="tx1"/>
                        </a:solidFill>
                        <a:effectLst/>
                      </a:endParaRPr>
                    </a:p>
                    <a:p>
                      <a:pPr>
                        <a:spcAft>
                          <a:spcPts val="0"/>
                        </a:spcAft>
                      </a:pPr>
                      <a:r>
                        <a:rPr lang="en-GB" sz="1000" b="0" dirty="0">
                          <a:solidFill>
                            <a:schemeClr val="tx1"/>
                          </a:solidFill>
                          <a:effectLst/>
                        </a:rPr>
                        <a:t>The solution may prevent unnecessary interruptions of the current service but only for very broad categories for how the user/UE determines what is unnecessary (i.e. </a:t>
                      </a:r>
                      <a:r>
                        <a:rPr lang="en-GB" sz="1000" b="0" dirty="0">
                          <a:solidFill>
                            <a:schemeClr val="tx1"/>
                          </a:solidFill>
                          <a:effectLst/>
                          <a:highlight>
                            <a:srgbClr val="FFFF00"/>
                          </a:highlight>
                        </a:rPr>
                        <a:t>voice call but not who from</a:t>
                      </a:r>
                      <a:r>
                        <a:rPr lang="en-GB" sz="1000" b="0" dirty="0">
                          <a:solidFill>
                            <a:schemeClr val="tx1"/>
                          </a:solidFill>
                          <a:effectLst/>
                        </a:rPr>
                        <a:t>, data arrival but not what etc.). The service categories and how they are determined is not defined.</a:t>
                      </a:r>
                      <a:endParaRPr lang="fr-FR" sz="1000" b="0" dirty="0">
                        <a:solidFill>
                          <a:schemeClr val="tx1"/>
                        </a:solidFill>
                        <a:effectLst/>
                      </a:endParaRPr>
                    </a:p>
                    <a:p>
                      <a:pPr>
                        <a:spcAft>
                          <a:spcPts val="0"/>
                        </a:spcAft>
                      </a:pPr>
                      <a:r>
                        <a:rPr lang="en-US" sz="1000" b="0" dirty="0">
                          <a:solidFill>
                            <a:schemeClr val="tx1"/>
                          </a:solidFill>
                          <a:effectLst/>
                        </a:rPr>
                        <a:t>The solution may not prevent paging escalation, as the </a:t>
                      </a:r>
                      <a:r>
                        <a:rPr lang="en-US" sz="1000" b="0" dirty="0">
                          <a:solidFill>
                            <a:schemeClr val="tx1"/>
                          </a:solidFill>
                          <a:effectLst/>
                          <a:highlight>
                            <a:srgbClr val="FFFF00"/>
                          </a:highlight>
                        </a:rPr>
                        <a:t>SMS may be delayed</a:t>
                      </a:r>
                      <a:r>
                        <a:rPr lang="en-US" sz="1000" b="0" dirty="0">
                          <a:solidFill>
                            <a:schemeClr val="tx1"/>
                          </a:solidFill>
                          <a:effectLst/>
                        </a:rPr>
                        <a:t>.</a:t>
                      </a:r>
                      <a:endParaRPr lang="fr-FR" sz="1000" b="0" dirty="0">
                        <a:solidFill>
                          <a:schemeClr val="tx1"/>
                        </a:solidFill>
                        <a:effectLst/>
                      </a:endParaRPr>
                    </a:p>
                    <a:p>
                      <a:pPr>
                        <a:spcAft>
                          <a:spcPts val="0"/>
                        </a:spcAft>
                      </a:pPr>
                      <a:r>
                        <a:rPr lang="en-US" sz="1000" b="0" dirty="0">
                          <a:solidFill>
                            <a:schemeClr val="tx1"/>
                          </a:solidFill>
                          <a:effectLst/>
                        </a:rPr>
                        <a:t>The user, depending upon service plan from serving network, </a:t>
                      </a:r>
                      <a:r>
                        <a:rPr lang="en-US" sz="1000" b="0" dirty="0">
                          <a:solidFill>
                            <a:schemeClr val="tx1"/>
                          </a:solidFill>
                          <a:effectLst/>
                          <a:highlight>
                            <a:srgbClr val="FFFF00"/>
                          </a:highlight>
                        </a:rPr>
                        <a:t>may be charged by the serving network for paging notification SMS</a:t>
                      </a:r>
                      <a:r>
                        <a:rPr lang="en-US" sz="1000" b="0" dirty="0">
                          <a:solidFill>
                            <a:schemeClr val="tx1"/>
                          </a:solidFill>
                          <a:effectLst/>
                        </a:rPr>
                        <a:t>. The solution has UE and core network impacts.</a:t>
                      </a:r>
                      <a:endParaRPr lang="fr-FR" sz="10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17981" marR="17981" marT="0" marB="0">
                    <a:solidFill>
                      <a:schemeClr val="bg2"/>
                    </a:solidFill>
                  </a:tcPr>
                </a:tc>
                <a:tc>
                  <a:txBody>
                    <a:bodyPr/>
                    <a:lstStyle/>
                    <a:p>
                      <a:pPr>
                        <a:spcAft>
                          <a:spcPts val="0"/>
                        </a:spcAft>
                      </a:pPr>
                      <a:r>
                        <a:rPr lang="fr-FR" sz="10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Impacts UE, AMF, NEF</a:t>
                      </a:r>
                    </a:p>
                    <a:p>
                      <a:pPr>
                        <a:spcAft>
                          <a:spcPts val="0"/>
                        </a:spcAft>
                      </a:pPr>
                      <a:endParaRPr lang="fr-FR" sz="10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p>
                      <a:pPr>
                        <a:spcAft>
                          <a:spcPts val="0"/>
                        </a:spcAft>
                      </a:pPr>
                      <a:endParaRPr lang="fr-FR" sz="10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17981" marR="17981" marT="0" marB="0">
                    <a:solidFill>
                      <a:schemeClr val="bg2"/>
                    </a:solidFill>
                  </a:tcPr>
                </a:tc>
                <a:tc>
                  <a:txBody>
                    <a:bodyPr/>
                    <a:lstStyle/>
                    <a:p>
                      <a:pPr>
                        <a:spcAft>
                          <a:spcPts val="0"/>
                        </a:spcAft>
                      </a:pPr>
                      <a:r>
                        <a:rPr lang="en-US" sz="1200" b="0" kern="1200" dirty="0">
                          <a:solidFill>
                            <a:srgbClr val="FF0000"/>
                          </a:solidFill>
                          <a:effectLst/>
                          <a:latin typeface="+mn-lt"/>
                          <a:ea typeface="+mn-ea"/>
                          <a:cs typeface="+mn-cs"/>
                        </a:rPr>
                        <a:t>Q3 (S2-2006011): </a:t>
                      </a:r>
                      <a:r>
                        <a:rPr lang="en-US" sz="1200" b="0" i="1" kern="1200" dirty="0">
                          <a:solidFill>
                            <a:srgbClr val="FF0000"/>
                          </a:solidFill>
                          <a:effectLst/>
                          <a:latin typeface="+mn-lt"/>
                          <a:ea typeface="+mn-ea"/>
                          <a:cs typeface="+mn-cs"/>
                        </a:rPr>
                        <a:t>Please confirm whether from security perspective you see any blocking issues for the principle of Push Notification via SMS and please provide feedback on the use of the USIM credential to validate the SMS carrying the Push Notification and any privacy issue due to exposing MSISDN to other operator.</a:t>
                      </a:r>
                      <a:endParaRPr lang="fr-FR" sz="1000" b="0" i="1" dirty="0">
                        <a:solidFill>
                          <a:srgbClr val="FF0000"/>
                        </a:solidFill>
                        <a:effectLst/>
                        <a:latin typeface="Arial" panose="020B0604020202020204" pitchFamily="34" charset="0"/>
                        <a:ea typeface="SimSun" panose="02010600030101010101" pitchFamily="2" charset="-122"/>
                        <a:cs typeface="Times New Roman" panose="02020603050405020304" pitchFamily="18" charset="0"/>
                      </a:endParaRPr>
                    </a:p>
                  </a:txBody>
                  <a:tcPr marL="17981" marR="17981" marT="0" marB="0">
                    <a:solidFill>
                      <a:schemeClr val="bg2"/>
                    </a:solidFill>
                  </a:tcPr>
                </a:tc>
                <a:extLst>
                  <a:ext uri="{0D108BD9-81ED-4DB2-BD59-A6C34878D82A}">
                    <a16:rowId xmlns:a16="http://schemas.microsoft.com/office/drawing/2014/main" val="509961586"/>
                  </a:ext>
                </a:extLst>
              </a:tr>
              <a:tr h="621153">
                <a:tc>
                  <a:txBody>
                    <a:bodyPr/>
                    <a:lstStyle/>
                    <a:p>
                      <a:pPr>
                        <a:spcAft>
                          <a:spcPts val="0"/>
                        </a:spcAft>
                      </a:pPr>
                      <a:r>
                        <a:rPr lang="en-GB" sz="1000" dirty="0">
                          <a:solidFill>
                            <a:schemeClr val="tx1"/>
                          </a:solidFill>
                          <a:effectLst/>
                        </a:rPr>
                        <a:t>Solution #13</a:t>
                      </a:r>
                      <a:endParaRPr lang="fr-FR" sz="10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17981" marR="17981" marT="0" marB="0">
                    <a:solidFill>
                      <a:schemeClr val="bg2"/>
                    </a:solidFill>
                  </a:tcPr>
                </a:tc>
                <a:tc>
                  <a:txBody>
                    <a:bodyPr/>
                    <a:lstStyle/>
                    <a:p>
                      <a:pPr>
                        <a:spcAft>
                          <a:spcPts val="0"/>
                        </a:spcAft>
                      </a:pPr>
                      <a:r>
                        <a:rPr lang="en-US" sz="1000" b="0" dirty="0">
                          <a:solidFill>
                            <a:schemeClr val="tx1"/>
                          </a:solidFill>
                          <a:effectLst/>
                        </a:rPr>
                        <a:t>The solution </a:t>
                      </a:r>
                      <a:r>
                        <a:rPr lang="en-US" sz="1000" b="0" dirty="0">
                          <a:solidFill>
                            <a:schemeClr val="tx1"/>
                          </a:solidFill>
                          <a:effectLst/>
                          <a:highlight>
                            <a:srgbClr val="FFFF00"/>
                          </a:highlight>
                        </a:rPr>
                        <a:t>targets asymmetric scenarios</a:t>
                      </a:r>
                      <a:r>
                        <a:rPr lang="en-US" sz="1000" b="0" dirty="0">
                          <a:solidFill>
                            <a:schemeClr val="tx1"/>
                          </a:solidFill>
                          <a:effectLst/>
                        </a:rPr>
                        <a:t> where a "serving" network provides data services and a "non-serving" network provides IMS voice and SMS-over-IMS. It does not intend to support data services on the non-serving network.</a:t>
                      </a:r>
                      <a:endParaRPr lang="fr-FR" sz="1000" b="0" dirty="0">
                        <a:solidFill>
                          <a:schemeClr val="tx1"/>
                        </a:solidFill>
                        <a:effectLst/>
                      </a:endParaRPr>
                    </a:p>
                    <a:p>
                      <a:pPr>
                        <a:spcAft>
                          <a:spcPts val="0"/>
                        </a:spcAft>
                      </a:pPr>
                      <a:r>
                        <a:rPr lang="en-US" sz="1000" b="0" dirty="0">
                          <a:solidFill>
                            <a:schemeClr val="tx1"/>
                          </a:solidFill>
                          <a:effectLst/>
                        </a:rPr>
                        <a:t>The UE registers with the non-serving network via its </a:t>
                      </a:r>
                      <a:r>
                        <a:rPr lang="en-US" sz="1000" b="0" dirty="0" err="1">
                          <a:solidFill>
                            <a:schemeClr val="tx1"/>
                          </a:solidFill>
                          <a:effectLst/>
                        </a:rPr>
                        <a:t>ePDG</a:t>
                      </a:r>
                      <a:r>
                        <a:rPr lang="en-US" sz="1000" b="0" dirty="0">
                          <a:solidFill>
                            <a:schemeClr val="tx1"/>
                          </a:solidFill>
                          <a:effectLst/>
                        </a:rPr>
                        <a:t>/N3IWF using an IP connection through the serving network. Prior to registering the UE detaches/enters MICO mode on the non-serving network. When a MT IMS voice call or SMS is received, SIP signaling is initiated towards the UE via the </a:t>
                      </a:r>
                      <a:r>
                        <a:rPr lang="en-US" sz="1000" b="0" dirty="0" err="1">
                          <a:solidFill>
                            <a:schemeClr val="tx1"/>
                          </a:solidFill>
                          <a:effectLst/>
                        </a:rPr>
                        <a:t>ePDG</a:t>
                      </a:r>
                      <a:r>
                        <a:rPr lang="en-US" sz="1000" b="0" dirty="0">
                          <a:solidFill>
                            <a:schemeClr val="tx1"/>
                          </a:solidFill>
                          <a:effectLst/>
                        </a:rPr>
                        <a:t>/N3IWF.</a:t>
                      </a:r>
                      <a:endParaRPr lang="fr-FR" sz="1000" b="0" dirty="0">
                        <a:solidFill>
                          <a:schemeClr val="tx1"/>
                        </a:solidFill>
                        <a:effectLst/>
                      </a:endParaRPr>
                    </a:p>
                    <a:p>
                      <a:pPr>
                        <a:spcAft>
                          <a:spcPts val="0"/>
                        </a:spcAft>
                      </a:pPr>
                      <a:r>
                        <a:rPr lang="en-US" sz="1000" b="0" dirty="0">
                          <a:solidFill>
                            <a:schemeClr val="tx1"/>
                          </a:solidFill>
                          <a:effectLst/>
                        </a:rPr>
                        <a:t>The solution relies on existing mechanisms (e.g., paging) when in IDLE mode in the serving network to inform the UE of MT services on the non-serving network.</a:t>
                      </a:r>
                      <a:endParaRPr lang="fr-FR" sz="1000" b="0" dirty="0">
                        <a:solidFill>
                          <a:schemeClr val="tx1"/>
                        </a:solidFill>
                        <a:effectLst/>
                      </a:endParaRPr>
                    </a:p>
                    <a:p>
                      <a:pPr>
                        <a:spcAft>
                          <a:spcPts val="0"/>
                        </a:spcAft>
                      </a:pPr>
                      <a:r>
                        <a:rPr lang="en-GB" sz="1000" b="0" dirty="0">
                          <a:solidFill>
                            <a:schemeClr val="tx1"/>
                          </a:solidFill>
                          <a:effectLst/>
                        </a:rPr>
                        <a:t>The solution prevents unnecessary interruptions of the current service to receive paging and to respond for non-serving network's IMS voice and SMS services.</a:t>
                      </a:r>
                      <a:endParaRPr lang="fr-FR" sz="1000" b="0" dirty="0">
                        <a:solidFill>
                          <a:schemeClr val="tx1"/>
                        </a:solidFill>
                        <a:effectLst/>
                      </a:endParaRPr>
                    </a:p>
                    <a:p>
                      <a:pPr>
                        <a:spcAft>
                          <a:spcPts val="0"/>
                        </a:spcAft>
                      </a:pPr>
                      <a:r>
                        <a:rPr lang="en-GB" sz="1000" b="0" dirty="0">
                          <a:solidFill>
                            <a:schemeClr val="tx1"/>
                          </a:solidFill>
                          <a:effectLst/>
                        </a:rPr>
                        <a:t>When the user accepts the voice call from the "non-serving" network, the media plane can be established over the top of the "serving" network</a:t>
                      </a:r>
                      <a:r>
                        <a:rPr lang="en-US" sz="1000" b="0" dirty="0">
                          <a:solidFill>
                            <a:schemeClr val="tx1"/>
                          </a:solidFill>
                          <a:effectLst/>
                        </a:rPr>
                        <a:t> or directly over 3GPP access in the "non-serving" network. In the case of the media plane being established directly over the 3GPP access (step 10A in Figure 6.13.3-1) the "non-serving" network temporarily becomes the "serving" network for the duration of the voice call and the solution does not explain how MT services on the previous "serving" network are handled.</a:t>
                      </a:r>
                      <a:endParaRPr lang="fr-FR" sz="1000" b="0" dirty="0">
                        <a:solidFill>
                          <a:schemeClr val="tx1"/>
                        </a:solidFill>
                        <a:effectLst/>
                      </a:endParaRPr>
                    </a:p>
                    <a:p>
                      <a:pPr>
                        <a:spcAft>
                          <a:spcPts val="0"/>
                        </a:spcAft>
                      </a:pPr>
                      <a:r>
                        <a:rPr lang="en-US" sz="1000" b="0" dirty="0">
                          <a:solidFill>
                            <a:schemeClr val="tx1"/>
                          </a:solidFill>
                          <a:effectLst/>
                          <a:highlight>
                            <a:srgbClr val="FFFF00"/>
                          </a:highlight>
                        </a:rPr>
                        <a:t>Charging records may be generated by the serving network for the data required.</a:t>
                      </a:r>
                      <a:endParaRPr lang="fr-FR" sz="1000" b="0" dirty="0">
                        <a:solidFill>
                          <a:schemeClr val="tx1"/>
                        </a:solidFill>
                        <a:effectLst/>
                        <a:highlight>
                          <a:srgbClr val="FFFF00"/>
                        </a:highlight>
                      </a:endParaRPr>
                    </a:p>
                    <a:p>
                      <a:pPr>
                        <a:spcAft>
                          <a:spcPts val="0"/>
                        </a:spcAft>
                      </a:pPr>
                      <a:r>
                        <a:rPr lang="en-US" sz="1000" b="0" dirty="0">
                          <a:solidFill>
                            <a:schemeClr val="tx1"/>
                          </a:solidFill>
                          <a:effectLst/>
                        </a:rPr>
                        <a:t>The solution has UE and core network impacts.</a:t>
                      </a:r>
                      <a:endParaRPr lang="fr-FR" sz="10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17981" marR="17981" marT="0" marB="0">
                    <a:solidFill>
                      <a:schemeClr val="bg2"/>
                    </a:solidFill>
                  </a:tcPr>
                </a:tc>
                <a:tc>
                  <a:txBody>
                    <a:bodyPr/>
                    <a:lstStyle/>
                    <a:p>
                      <a:pPr>
                        <a:spcAft>
                          <a:spcPts val="0"/>
                        </a:spcAft>
                      </a:pPr>
                      <a:r>
                        <a:rPr lang="fr-FR" sz="10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Impacts UE, SCC AS (T-ADS?)</a:t>
                      </a:r>
                    </a:p>
                  </a:txBody>
                  <a:tcPr marL="17981" marR="17981" marT="0" marB="0">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FF0000"/>
                          </a:solidFill>
                          <a:effectLst/>
                          <a:latin typeface="+mn-lt"/>
                          <a:ea typeface="+mn-ea"/>
                          <a:cs typeface="+mn-cs"/>
                        </a:rPr>
                        <a:t>Editor's note:	SA WG5 will need to be involved if any IMS user and control plane traffic is sent over a PDU session that is carrying data traffic.</a:t>
                      </a:r>
                      <a:endParaRPr lang="fr-FR" sz="1200" kern="1200" dirty="0">
                        <a:solidFill>
                          <a:srgbClr val="FF0000"/>
                        </a:solidFill>
                        <a:effectLst/>
                        <a:latin typeface="+mn-lt"/>
                        <a:ea typeface="+mn-ea"/>
                        <a:cs typeface="+mn-cs"/>
                      </a:endParaRPr>
                    </a:p>
                    <a:p>
                      <a:pPr>
                        <a:spcAft>
                          <a:spcPts val="0"/>
                        </a:spcAft>
                      </a:pPr>
                      <a:endParaRPr lang="fr-FR" sz="700" dirty="0">
                        <a:solidFill>
                          <a:srgbClr val="FF0000"/>
                        </a:solidFill>
                        <a:effectLst/>
                        <a:latin typeface="Arial" panose="020B0604020202020204" pitchFamily="34" charset="0"/>
                        <a:ea typeface="SimSun" panose="02010600030101010101" pitchFamily="2" charset="-122"/>
                        <a:cs typeface="Times New Roman" panose="02020603050405020304" pitchFamily="18" charset="0"/>
                      </a:endParaRPr>
                    </a:p>
                  </a:txBody>
                  <a:tcPr marL="17981" marR="17981" marT="0" marB="0">
                    <a:solidFill>
                      <a:schemeClr val="bg2"/>
                    </a:solidFill>
                  </a:tcPr>
                </a:tc>
                <a:extLst>
                  <a:ext uri="{0D108BD9-81ED-4DB2-BD59-A6C34878D82A}">
                    <a16:rowId xmlns:a16="http://schemas.microsoft.com/office/drawing/2014/main" val="2170027072"/>
                  </a:ext>
                </a:extLst>
              </a:tr>
            </a:tbl>
          </a:graphicData>
        </a:graphic>
      </p:graphicFrame>
    </p:spTree>
    <p:extLst>
      <p:ext uri="{BB962C8B-B14F-4D97-AF65-F5344CB8AC3E}">
        <p14:creationId xmlns:p14="http://schemas.microsoft.com/office/powerpoint/2010/main" val="356589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E17B7-E36D-4334-BA31-BCE2E03F0E3B}"/>
              </a:ext>
            </a:extLst>
          </p:cNvPr>
          <p:cNvSpPr>
            <a:spLocks noGrp="1"/>
          </p:cNvSpPr>
          <p:nvPr>
            <p:ph type="title"/>
          </p:nvPr>
        </p:nvSpPr>
        <p:spPr>
          <a:xfrm>
            <a:off x="593697" y="454377"/>
            <a:ext cx="11126353" cy="676839"/>
          </a:xfrm>
        </p:spPr>
        <p:txBody>
          <a:bodyPr>
            <a:noAutofit/>
          </a:bodyPr>
          <a:lstStyle/>
          <a:p>
            <a:r>
              <a:rPr lang="en-US" sz="2800" dirty="0"/>
              <a:t>Notification type of solutions (3/3)</a:t>
            </a:r>
          </a:p>
        </p:txBody>
      </p:sp>
      <p:sp>
        <p:nvSpPr>
          <p:cNvPr id="4" name="Slide Number Placeholder 3">
            <a:extLst>
              <a:ext uri="{FF2B5EF4-FFF2-40B4-BE49-F238E27FC236}">
                <a16:creationId xmlns:a16="http://schemas.microsoft.com/office/drawing/2014/main" id="{29252300-A2C9-48FB-B89B-2EDDFB2BA110}"/>
              </a:ext>
            </a:extLst>
          </p:cNvPr>
          <p:cNvSpPr>
            <a:spLocks noGrp="1"/>
          </p:cNvSpPr>
          <p:nvPr>
            <p:ph type="sldNum" sz="quarter" idx="14"/>
          </p:nvPr>
        </p:nvSpPr>
        <p:spPr/>
        <p:txBody>
          <a:bodyPr/>
          <a:lstStyle/>
          <a:p>
            <a:pPr eaLnBrk="0" hangingPunct="0">
              <a:spcBef>
                <a:spcPct val="50000"/>
              </a:spcBef>
            </a:pPr>
            <a:fld id="{FD44707B-D922-47D5-BD24-D96E91B70543}" type="slidenum">
              <a:rPr lang="en-US" smtClean="0"/>
              <a:pPr eaLnBrk="0" hangingPunct="0">
                <a:spcBef>
                  <a:spcPct val="50000"/>
                </a:spcBef>
              </a:pPr>
              <a:t>5</a:t>
            </a:fld>
            <a:endParaRPr lang="en-US"/>
          </a:p>
        </p:txBody>
      </p:sp>
      <p:graphicFrame>
        <p:nvGraphicFramePr>
          <p:cNvPr id="3" name="Table 2">
            <a:extLst>
              <a:ext uri="{FF2B5EF4-FFF2-40B4-BE49-F238E27FC236}">
                <a16:creationId xmlns:a16="http://schemas.microsoft.com/office/drawing/2014/main" id="{4D40610F-7140-4322-9A79-A3989E0B8484}"/>
              </a:ext>
            </a:extLst>
          </p:cNvPr>
          <p:cNvGraphicFramePr>
            <a:graphicFrameLocks noGrp="1"/>
          </p:cNvGraphicFramePr>
          <p:nvPr>
            <p:extLst>
              <p:ext uri="{D42A27DB-BD31-4B8C-83A1-F6EECF244321}">
                <p14:modId xmlns:p14="http://schemas.microsoft.com/office/powerpoint/2010/main" val="2334603454"/>
              </p:ext>
            </p:extLst>
          </p:nvPr>
        </p:nvGraphicFramePr>
        <p:xfrm>
          <a:off x="462523" y="1348033"/>
          <a:ext cx="11500091" cy="784614"/>
        </p:xfrm>
        <a:graphic>
          <a:graphicData uri="http://schemas.openxmlformats.org/drawingml/2006/table">
            <a:tbl>
              <a:tblPr firstRow="1" firstCol="1" bandRow="1">
                <a:tableStyleId>{5C22544A-7EE6-4342-B048-85BDC9FD1C3A}</a:tableStyleId>
              </a:tblPr>
              <a:tblGrid>
                <a:gridCol w="979778">
                  <a:extLst>
                    <a:ext uri="{9D8B030D-6E8A-4147-A177-3AD203B41FA5}">
                      <a16:colId xmlns:a16="http://schemas.microsoft.com/office/drawing/2014/main" val="2534129722"/>
                    </a:ext>
                  </a:extLst>
                </a:gridCol>
                <a:gridCol w="6853286">
                  <a:extLst>
                    <a:ext uri="{9D8B030D-6E8A-4147-A177-3AD203B41FA5}">
                      <a16:colId xmlns:a16="http://schemas.microsoft.com/office/drawing/2014/main" val="1479469095"/>
                    </a:ext>
                  </a:extLst>
                </a:gridCol>
                <a:gridCol w="2366128">
                  <a:extLst>
                    <a:ext uri="{9D8B030D-6E8A-4147-A177-3AD203B41FA5}">
                      <a16:colId xmlns:a16="http://schemas.microsoft.com/office/drawing/2014/main" val="3952929319"/>
                    </a:ext>
                  </a:extLst>
                </a:gridCol>
                <a:gridCol w="1300899">
                  <a:extLst>
                    <a:ext uri="{9D8B030D-6E8A-4147-A177-3AD203B41FA5}">
                      <a16:colId xmlns:a16="http://schemas.microsoft.com/office/drawing/2014/main" val="1330426975"/>
                    </a:ext>
                  </a:extLst>
                </a:gridCol>
              </a:tblGrid>
              <a:tr h="784614">
                <a:tc>
                  <a:txBody>
                    <a:bodyPr/>
                    <a:lstStyle/>
                    <a:p>
                      <a:pPr>
                        <a:spcAft>
                          <a:spcPts val="0"/>
                        </a:spcAft>
                      </a:pPr>
                      <a:r>
                        <a:rPr lang="en-GB" sz="1000" dirty="0">
                          <a:solidFill>
                            <a:schemeClr val="tx1"/>
                          </a:solidFill>
                          <a:effectLst/>
                        </a:rPr>
                        <a:t>Solution #27</a:t>
                      </a:r>
                      <a:endParaRPr lang="fr-FR" sz="10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17981" marR="17981" marT="0" marB="0">
                    <a:solidFill>
                      <a:schemeClr val="bg2"/>
                    </a:solidFill>
                  </a:tcPr>
                </a:tc>
                <a:tc>
                  <a:txBody>
                    <a:bodyPr/>
                    <a:lstStyle/>
                    <a:p>
                      <a:pPr>
                        <a:spcAft>
                          <a:spcPts val="0"/>
                        </a:spcAft>
                      </a:pPr>
                      <a:r>
                        <a:rPr lang="fr-FR" sz="1000" b="0" dirty="0" err="1">
                          <a:solidFill>
                            <a:schemeClr val="tx1"/>
                          </a:solidFill>
                          <a:effectLst/>
                        </a:rPr>
                        <a:t>Similar</a:t>
                      </a:r>
                      <a:r>
                        <a:rPr lang="fr-FR" sz="1000" b="0" dirty="0">
                          <a:solidFill>
                            <a:schemeClr val="tx1"/>
                          </a:solidFill>
                          <a:effectLst/>
                        </a:rPr>
                        <a:t> </a:t>
                      </a:r>
                      <a:r>
                        <a:rPr lang="fr-FR" sz="1000" b="0" dirty="0" err="1">
                          <a:solidFill>
                            <a:schemeClr val="tx1"/>
                          </a:solidFill>
                          <a:effectLst/>
                        </a:rPr>
                        <a:t>evaluation</a:t>
                      </a:r>
                      <a:r>
                        <a:rPr lang="fr-FR" sz="1000" b="0" dirty="0">
                          <a:solidFill>
                            <a:schemeClr val="tx1"/>
                          </a:solidFill>
                          <a:effectLst/>
                        </a:rPr>
                        <a:t> as Solution #7 </a:t>
                      </a:r>
                      <a:r>
                        <a:rPr lang="fr-FR" sz="1000" b="0" dirty="0" err="1">
                          <a:solidFill>
                            <a:schemeClr val="tx1"/>
                          </a:solidFill>
                          <a:effectLst/>
                        </a:rPr>
                        <a:t>with</a:t>
                      </a:r>
                      <a:r>
                        <a:rPr lang="fr-FR" sz="1000" b="0" dirty="0">
                          <a:solidFill>
                            <a:schemeClr val="tx1"/>
                          </a:solidFill>
                          <a:effectLst/>
                        </a:rPr>
                        <a:t> the </a:t>
                      </a:r>
                      <a:r>
                        <a:rPr lang="fr-FR" sz="1000" b="0" dirty="0" err="1">
                          <a:solidFill>
                            <a:schemeClr val="tx1"/>
                          </a:solidFill>
                          <a:effectLst/>
                        </a:rPr>
                        <a:t>following</a:t>
                      </a:r>
                      <a:r>
                        <a:rPr lang="fr-FR" sz="1000" b="0" dirty="0">
                          <a:solidFill>
                            <a:schemeClr val="tx1"/>
                          </a:solidFill>
                          <a:effectLst/>
                        </a:rPr>
                        <a:t> </a:t>
                      </a:r>
                      <a:r>
                        <a:rPr lang="fr-FR" sz="1000" b="0" dirty="0" err="1">
                          <a:solidFill>
                            <a:schemeClr val="tx1"/>
                          </a:solidFill>
                          <a:effectLst/>
                        </a:rPr>
                        <a:t>differences</a:t>
                      </a:r>
                      <a:r>
                        <a:rPr lang="fr-FR" sz="1000" b="0" dirty="0">
                          <a:solidFill>
                            <a:schemeClr val="tx1"/>
                          </a:solidFill>
                          <a:effectLst/>
                        </a:rPr>
                        <a:t>:</a:t>
                      </a:r>
                    </a:p>
                    <a:p>
                      <a:pPr marL="228600" indent="-228600">
                        <a:spcAft>
                          <a:spcPts val="0"/>
                        </a:spcAft>
                        <a:buAutoNum type="arabicParenR"/>
                      </a:pPr>
                      <a:r>
                        <a:rPr lang="fr-FR" sz="1000" b="0" dirty="0" err="1">
                          <a:solidFill>
                            <a:schemeClr val="tx1"/>
                          </a:solidFill>
                          <a:effectLst/>
                        </a:rPr>
                        <a:t>Different</a:t>
                      </a:r>
                      <a:r>
                        <a:rPr lang="fr-FR" sz="1000" b="0" dirty="0">
                          <a:solidFill>
                            <a:schemeClr val="tx1"/>
                          </a:solidFill>
                          <a:effectLst/>
                        </a:rPr>
                        <a:t> </a:t>
                      </a:r>
                      <a:r>
                        <a:rPr lang="fr-FR" sz="1000" b="0" dirty="0" err="1">
                          <a:solidFill>
                            <a:schemeClr val="tx1"/>
                          </a:solidFill>
                          <a:effectLst/>
                        </a:rPr>
                        <a:t>security</a:t>
                      </a:r>
                      <a:r>
                        <a:rPr lang="fr-FR" sz="1000" b="0" dirty="0">
                          <a:solidFill>
                            <a:schemeClr val="tx1"/>
                          </a:solidFill>
                          <a:effectLst/>
                        </a:rPr>
                        <a:t> </a:t>
                      </a:r>
                      <a:r>
                        <a:rPr lang="fr-FR" sz="1000" b="0" dirty="0" err="1">
                          <a:solidFill>
                            <a:schemeClr val="tx1"/>
                          </a:solidFill>
                          <a:effectLst/>
                        </a:rPr>
                        <a:t>mechanism</a:t>
                      </a:r>
                      <a:r>
                        <a:rPr lang="fr-FR" sz="1000" b="0" dirty="0">
                          <a:solidFill>
                            <a:schemeClr val="tx1"/>
                          </a:solidFill>
                          <a:effectLst/>
                        </a:rPr>
                        <a:t> for the user plane </a:t>
                      </a:r>
                      <a:r>
                        <a:rPr lang="fr-FR" sz="1000" b="0" dirty="0" err="1">
                          <a:solidFill>
                            <a:schemeClr val="tx1"/>
                          </a:solidFill>
                          <a:effectLst/>
                        </a:rPr>
                        <a:t>connection</a:t>
                      </a:r>
                      <a:r>
                        <a:rPr lang="fr-FR" sz="1000" b="0" dirty="0">
                          <a:solidFill>
                            <a:schemeClr val="tx1"/>
                          </a:solidFill>
                          <a:effectLst/>
                        </a:rPr>
                        <a:t> </a:t>
                      </a:r>
                      <a:r>
                        <a:rPr lang="fr-FR" sz="1000" b="0" dirty="0" err="1">
                          <a:solidFill>
                            <a:schemeClr val="tx1"/>
                          </a:solidFill>
                          <a:effectLst/>
                        </a:rPr>
                        <a:t>between</a:t>
                      </a:r>
                      <a:r>
                        <a:rPr lang="fr-FR" sz="1000" b="0" dirty="0">
                          <a:solidFill>
                            <a:schemeClr val="tx1"/>
                          </a:solidFill>
                          <a:effectLst/>
                        </a:rPr>
                        <a:t> UE and Paging Server</a:t>
                      </a:r>
                    </a:p>
                    <a:p>
                      <a:pPr marL="228600" indent="-228600">
                        <a:spcAft>
                          <a:spcPts val="0"/>
                        </a:spcAft>
                        <a:buAutoNum type="arabicParenR"/>
                      </a:pPr>
                      <a:r>
                        <a:rPr lang="fr-FR" sz="1000" b="0" dirty="0" err="1">
                          <a:solidFill>
                            <a:schemeClr val="tx1"/>
                          </a:solidFill>
                          <a:effectLst/>
                        </a:rPr>
                        <a:t>Choice</a:t>
                      </a:r>
                      <a:r>
                        <a:rPr lang="fr-FR" sz="1000" b="0" dirty="0">
                          <a:solidFill>
                            <a:schemeClr val="tx1"/>
                          </a:solidFill>
                          <a:effectLst/>
                        </a:rPr>
                        <a:t> of « Master PLMN »  </a:t>
                      </a:r>
                      <a:r>
                        <a:rPr lang="fr-FR" sz="1000" b="0" dirty="0" err="1">
                          <a:solidFill>
                            <a:schemeClr val="tx1"/>
                          </a:solidFill>
                          <a:effectLst/>
                        </a:rPr>
                        <a:t>which</a:t>
                      </a:r>
                      <a:r>
                        <a:rPr lang="fr-FR" sz="1000" b="0" dirty="0">
                          <a:solidFill>
                            <a:schemeClr val="tx1"/>
                          </a:solidFill>
                          <a:effectLst/>
                        </a:rPr>
                        <a:t> </a:t>
                      </a:r>
                      <a:r>
                        <a:rPr lang="fr-FR" sz="1000" b="0" dirty="0" err="1">
                          <a:solidFill>
                            <a:schemeClr val="tx1"/>
                          </a:solidFill>
                          <a:effectLst/>
                        </a:rPr>
                        <a:t>allows</a:t>
                      </a:r>
                      <a:r>
                        <a:rPr lang="fr-FR" sz="1000" b="0" dirty="0">
                          <a:solidFill>
                            <a:schemeClr val="tx1"/>
                          </a:solidFill>
                          <a:effectLst/>
                        </a:rPr>
                        <a:t> the AMF in the  « non-master PLMN » to </a:t>
                      </a:r>
                      <a:r>
                        <a:rPr lang="fr-FR" sz="1000" b="0" dirty="0" err="1">
                          <a:solidFill>
                            <a:schemeClr val="tx1"/>
                          </a:solidFill>
                          <a:effectLst/>
                        </a:rPr>
                        <a:t>immediately</a:t>
                      </a:r>
                      <a:r>
                        <a:rPr lang="fr-FR" sz="1000" b="0" dirty="0">
                          <a:solidFill>
                            <a:schemeClr val="tx1"/>
                          </a:solidFill>
                          <a:effectLst/>
                        </a:rPr>
                        <a:t> </a:t>
                      </a:r>
                      <a:r>
                        <a:rPr lang="fr-FR" sz="1000" b="0" dirty="0" err="1">
                          <a:solidFill>
                            <a:schemeClr val="tx1"/>
                          </a:solidFill>
                          <a:effectLst/>
                        </a:rPr>
                        <a:t>send</a:t>
                      </a:r>
                      <a:r>
                        <a:rPr lang="fr-FR" sz="1000" b="0" dirty="0">
                          <a:solidFill>
                            <a:schemeClr val="tx1"/>
                          </a:solidFill>
                          <a:effectLst/>
                        </a:rPr>
                        <a:t> Push Notification </a:t>
                      </a:r>
                      <a:r>
                        <a:rPr lang="fr-FR" sz="1000" b="0" dirty="0" err="1">
                          <a:solidFill>
                            <a:schemeClr val="tx1"/>
                          </a:solidFill>
                          <a:effectLst/>
                        </a:rPr>
                        <a:t>without</a:t>
                      </a:r>
                      <a:r>
                        <a:rPr lang="fr-FR" sz="1000" b="0" dirty="0">
                          <a:solidFill>
                            <a:schemeClr val="tx1"/>
                          </a:solidFill>
                          <a:effectLst/>
                        </a:rPr>
                        <a:t> </a:t>
                      </a:r>
                      <a:r>
                        <a:rPr lang="fr-FR" sz="1000" b="0" dirty="0" err="1">
                          <a:solidFill>
                            <a:schemeClr val="tx1"/>
                          </a:solidFill>
                          <a:effectLst/>
                        </a:rPr>
                        <a:t>trying</a:t>
                      </a:r>
                      <a:r>
                        <a:rPr lang="fr-FR" sz="1000" b="0" dirty="0">
                          <a:solidFill>
                            <a:schemeClr val="tx1"/>
                          </a:solidFill>
                          <a:effectLst/>
                        </a:rPr>
                        <a:t> to page the UE first. </a:t>
                      </a:r>
                      <a:r>
                        <a:rPr lang="fr-FR" sz="1000" b="0" dirty="0" err="1">
                          <a:solidFill>
                            <a:schemeClr val="tx1"/>
                          </a:solidFill>
                          <a:effectLst/>
                        </a:rPr>
                        <a:t>Hence</a:t>
                      </a:r>
                      <a:r>
                        <a:rPr lang="fr-FR" sz="1000" b="0" dirty="0">
                          <a:solidFill>
                            <a:schemeClr val="tx1"/>
                          </a:solidFill>
                          <a:effectLst/>
                        </a:rPr>
                        <a:t>, in </a:t>
                      </a:r>
                      <a:r>
                        <a:rPr lang="fr-FR" sz="1000" b="0" dirty="0" err="1">
                          <a:solidFill>
                            <a:schemeClr val="tx1"/>
                          </a:solidFill>
                          <a:effectLst/>
                        </a:rPr>
                        <a:t>comparison</a:t>
                      </a:r>
                      <a:r>
                        <a:rPr lang="fr-FR" sz="1000" b="0" dirty="0">
                          <a:solidFill>
                            <a:schemeClr val="tx1"/>
                          </a:solidFill>
                          <a:effectLst/>
                        </a:rPr>
                        <a:t> to Sol #7 </a:t>
                      </a:r>
                      <a:r>
                        <a:rPr lang="fr-FR" sz="1000" b="0" dirty="0" err="1">
                          <a:solidFill>
                            <a:schemeClr val="tx1"/>
                          </a:solidFill>
                          <a:effectLst/>
                        </a:rPr>
                        <a:t>there</a:t>
                      </a:r>
                      <a:r>
                        <a:rPr lang="fr-FR" sz="1000" b="0" dirty="0">
                          <a:solidFill>
                            <a:schemeClr val="tx1"/>
                          </a:solidFill>
                          <a:effectLst/>
                        </a:rPr>
                        <a:t> </a:t>
                      </a:r>
                      <a:r>
                        <a:rPr lang="fr-FR" sz="1000" b="0" dirty="0" err="1">
                          <a:solidFill>
                            <a:schemeClr val="tx1"/>
                          </a:solidFill>
                          <a:effectLst/>
                        </a:rPr>
                        <a:t>is</a:t>
                      </a:r>
                      <a:r>
                        <a:rPr lang="fr-FR" sz="1000" b="0" dirty="0">
                          <a:solidFill>
                            <a:schemeClr val="tx1"/>
                          </a:solidFill>
                          <a:effectLst/>
                        </a:rPr>
                        <a:t> </a:t>
                      </a:r>
                      <a:r>
                        <a:rPr lang="fr-FR" sz="1000" b="0" dirty="0">
                          <a:solidFill>
                            <a:schemeClr val="tx1"/>
                          </a:solidFill>
                          <a:effectLst/>
                          <a:highlight>
                            <a:srgbClr val="00FFFF"/>
                          </a:highlight>
                        </a:rPr>
                        <a:t>no </a:t>
                      </a:r>
                      <a:r>
                        <a:rPr lang="fr-FR" sz="1000" b="0" dirty="0" err="1">
                          <a:solidFill>
                            <a:schemeClr val="tx1"/>
                          </a:solidFill>
                          <a:effectLst/>
                          <a:highlight>
                            <a:srgbClr val="00FFFF"/>
                          </a:highlight>
                        </a:rPr>
                        <a:t>delay</a:t>
                      </a:r>
                      <a:r>
                        <a:rPr lang="fr-FR" sz="1000" b="0" dirty="0">
                          <a:solidFill>
                            <a:schemeClr val="tx1"/>
                          </a:solidFill>
                          <a:effectLst/>
                          <a:highlight>
                            <a:srgbClr val="00FFFF"/>
                          </a:highlight>
                        </a:rPr>
                        <a:t> and </a:t>
                      </a:r>
                      <a:r>
                        <a:rPr lang="fr-FR" sz="1000" b="0" dirty="0" err="1">
                          <a:solidFill>
                            <a:schemeClr val="tx1"/>
                          </a:solidFill>
                          <a:effectLst/>
                          <a:highlight>
                            <a:srgbClr val="00FFFF"/>
                          </a:highlight>
                        </a:rPr>
                        <a:t>waste</a:t>
                      </a:r>
                      <a:r>
                        <a:rPr lang="fr-FR" sz="1000" b="0" dirty="0">
                          <a:solidFill>
                            <a:schemeClr val="tx1"/>
                          </a:solidFill>
                          <a:effectLst/>
                          <a:highlight>
                            <a:srgbClr val="00FFFF"/>
                          </a:highlight>
                        </a:rPr>
                        <a:t> of paging </a:t>
                      </a:r>
                      <a:r>
                        <a:rPr lang="fr-FR" sz="1000" b="0" dirty="0" err="1">
                          <a:solidFill>
                            <a:schemeClr val="tx1"/>
                          </a:solidFill>
                          <a:effectLst/>
                          <a:highlight>
                            <a:srgbClr val="00FFFF"/>
                          </a:highlight>
                        </a:rPr>
                        <a:t>resources</a:t>
                      </a:r>
                      <a:endParaRPr lang="fr-FR" sz="1000" b="0" dirty="0">
                        <a:solidFill>
                          <a:schemeClr val="tx1"/>
                        </a:solidFill>
                        <a:effectLst/>
                        <a:highlight>
                          <a:srgbClr val="00FFFF"/>
                        </a:highlight>
                        <a:latin typeface="Arial" panose="020B0604020202020204" pitchFamily="34" charset="0"/>
                        <a:ea typeface="SimSun" panose="02010600030101010101" pitchFamily="2" charset="-122"/>
                        <a:cs typeface="Times New Roman" panose="02020603050405020304" pitchFamily="18" charset="0"/>
                      </a:endParaRPr>
                    </a:p>
                  </a:txBody>
                  <a:tcPr marL="17981" marR="17981" marT="0" marB="0">
                    <a:solidFill>
                      <a:schemeClr val="bg2"/>
                    </a:solidFill>
                  </a:tcPr>
                </a:tc>
                <a:tc>
                  <a:txBody>
                    <a:bodyPr/>
                    <a:lstStyle/>
                    <a:p>
                      <a:pPr>
                        <a:spcAft>
                          <a:spcPts val="0"/>
                        </a:spcAft>
                      </a:pPr>
                      <a:r>
                        <a:rPr lang="fr-FR" sz="10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Impacts UE, AMF</a:t>
                      </a:r>
                    </a:p>
                    <a:p>
                      <a:pPr>
                        <a:spcAft>
                          <a:spcPts val="0"/>
                        </a:spcAft>
                      </a:pPr>
                      <a:endParaRPr lang="fr-FR" sz="10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p>
                      <a:pPr>
                        <a:spcAft>
                          <a:spcPts val="0"/>
                        </a:spcAft>
                      </a:pPr>
                      <a:r>
                        <a:rPr lang="fr-FR" sz="10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New </a:t>
                      </a:r>
                      <a:r>
                        <a:rPr lang="fr-FR" sz="1000" b="0" dirty="0" err="1">
                          <a:solidFill>
                            <a:schemeClr val="tx1"/>
                          </a:solidFill>
                          <a:effectLst/>
                          <a:latin typeface="Arial" panose="020B0604020202020204" pitchFamily="34" charset="0"/>
                          <a:ea typeface="SimSun" panose="02010600030101010101" pitchFamily="2" charset="-122"/>
                          <a:cs typeface="Times New Roman" panose="02020603050405020304" pitchFamily="18" charset="0"/>
                        </a:rPr>
                        <a:t>entity</a:t>
                      </a:r>
                      <a:r>
                        <a:rPr lang="fr-FR" sz="10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Paging Server</a:t>
                      </a:r>
                      <a:endParaRPr lang="fr-FR" sz="10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17981" marR="17981" marT="0" marB="0">
                    <a:solidFill>
                      <a:schemeClr val="bg2"/>
                    </a:solidFill>
                  </a:tcPr>
                </a:tc>
                <a:tc>
                  <a:txBody>
                    <a:bodyPr/>
                    <a:lstStyle/>
                    <a:p>
                      <a:pPr>
                        <a:spcAft>
                          <a:spcPts val="0"/>
                        </a:spcAft>
                      </a:pPr>
                      <a:endParaRPr lang="fr-FR" sz="10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17981" marR="17981" marT="0" marB="0">
                    <a:solidFill>
                      <a:schemeClr val="bg2"/>
                    </a:solidFill>
                  </a:tcPr>
                </a:tc>
                <a:extLst>
                  <a:ext uri="{0D108BD9-81ED-4DB2-BD59-A6C34878D82A}">
                    <a16:rowId xmlns:a16="http://schemas.microsoft.com/office/drawing/2014/main" val="509961586"/>
                  </a:ext>
                </a:extLst>
              </a:tr>
            </a:tbl>
          </a:graphicData>
        </a:graphic>
      </p:graphicFrame>
      <p:sp>
        <p:nvSpPr>
          <p:cNvPr id="5" name="Content Placeholder 2">
            <a:extLst>
              <a:ext uri="{FF2B5EF4-FFF2-40B4-BE49-F238E27FC236}">
                <a16:creationId xmlns:a16="http://schemas.microsoft.com/office/drawing/2014/main" id="{D501EFF5-FFE9-41B9-99D2-FF6D226B1A0B}"/>
              </a:ext>
            </a:extLst>
          </p:cNvPr>
          <p:cNvSpPr>
            <a:spLocks noGrp="1"/>
          </p:cNvSpPr>
          <p:nvPr>
            <p:ph idx="1"/>
          </p:nvPr>
        </p:nvSpPr>
        <p:spPr>
          <a:xfrm>
            <a:off x="593696" y="2818614"/>
            <a:ext cx="11126355" cy="3585010"/>
          </a:xfrm>
        </p:spPr>
        <p:txBody>
          <a:bodyPr>
            <a:normAutofit lnSpcReduction="10000"/>
          </a:bodyPr>
          <a:lstStyle/>
          <a:p>
            <a:r>
              <a:rPr lang="en-US" sz="2000" dirty="0"/>
              <a:t>Comments</a:t>
            </a:r>
          </a:p>
          <a:p>
            <a:pPr lvl="2"/>
            <a:r>
              <a:rPr lang="en-US" sz="1400" dirty="0"/>
              <a:t>The solutions address both KI#1 and KI#2</a:t>
            </a:r>
          </a:p>
          <a:p>
            <a:pPr lvl="2"/>
            <a:r>
              <a:rPr lang="en-US" sz="1400" dirty="0"/>
              <a:t>Potential issues with charging of IP traffic for the Push Notifications or the SMS by the serving network (applies to all solutions)</a:t>
            </a:r>
          </a:p>
          <a:p>
            <a:pPr lvl="2"/>
            <a:r>
              <a:rPr lang="en-US" sz="1400" dirty="0"/>
              <a:t>Paging delay and waste of paging resources (Sol#7 and Sol#12)</a:t>
            </a:r>
          </a:p>
          <a:p>
            <a:pPr lvl="2"/>
            <a:r>
              <a:rPr lang="en-US" sz="1400" dirty="0"/>
              <a:t>Pending exchange with SA3 on any privacy issues (Sol#7 and Sol#12)</a:t>
            </a:r>
          </a:p>
          <a:p>
            <a:pPr lvl="2"/>
            <a:r>
              <a:rPr lang="en-US" sz="1400" dirty="0"/>
              <a:t>Information granularity in the Push Notification comparable to Paging Cause (except for Sol#13)</a:t>
            </a:r>
          </a:p>
          <a:p>
            <a:pPr lvl="2"/>
            <a:r>
              <a:rPr lang="en-US" sz="1400" dirty="0"/>
              <a:t>Asymmetric solution (Sol#13)</a:t>
            </a:r>
          </a:p>
          <a:p>
            <a:pPr lvl="2"/>
            <a:r>
              <a:rPr lang="en-US" sz="1400" dirty="0"/>
              <a:t>Other unresolved Editor’s notes (Sol#8)</a:t>
            </a:r>
          </a:p>
          <a:p>
            <a:pPr lvl="1"/>
            <a:endParaRPr lang="en-US" sz="1800" dirty="0"/>
          </a:p>
          <a:p>
            <a:pPr lvl="1"/>
            <a:r>
              <a:rPr lang="en-US" sz="1800" b="1" u="sng" dirty="0"/>
              <a:t>Proposal 1A</a:t>
            </a:r>
            <a:r>
              <a:rPr lang="en-US" sz="1800" dirty="0"/>
              <a:t>: Push Notification type of solutions will not be pursued for normative work in Rel-17.</a:t>
            </a:r>
          </a:p>
          <a:p>
            <a:pPr lvl="1"/>
            <a:endParaRPr lang="en-US" sz="1800" dirty="0"/>
          </a:p>
          <a:p>
            <a:pPr lvl="1"/>
            <a:r>
              <a:rPr lang="en-US" sz="1800" b="1" u="sng" dirty="0"/>
              <a:t>Proposal 1B</a:t>
            </a:r>
            <a:r>
              <a:rPr lang="en-US" sz="1800" dirty="0"/>
              <a:t>: Whether Push Notification type of solutions are to be pursued for normative work in Rel-17 will be decided in SA2#142E (Nov 2020).</a:t>
            </a:r>
          </a:p>
          <a:p>
            <a:pPr lvl="1"/>
            <a:endParaRPr lang="en-US" sz="1800" dirty="0"/>
          </a:p>
          <a:p>
            <a:pPr lvl="2"/>
            <a:endParaRPr lang="en-US" sz="1400" dirty="0"/>
          </a:p>
        </p:txBody>
      </p:sp>
    </p:spTree>
    <p:extLst>
      <p:ext uri="{BB962C8B-B14F-4D97-AF65-F5344CB8AC3E}">
        <p14:creationId xmlns:p14="http://schemas.microsoft.com/office/powerpoint/2010/main" val="4194954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E17B7-E36D-4334-BA31-BCE2E03F0E3B}"/>
              </a:ext>
            </a:extLst>
          </p:cNvPr>
          <p:cNvSpPr>
            <a:spLocks noGrp="1"/>
          </p:cNvSpPr>
          <p:nvPr>
            <p:ph type="title"/>
          </p:nvPr>
        </p:nvSpPr>
        <p:spPr>
          <a:xfrm>
            <a:off x="593697" y="454377"/>
            <a:ext cx="11126353" cy="690842"/>
          </a:xfrm>
        </p:spPr>
        <p:txBody>
          <a:bodyPr>
            <a:noAutofit/>
          </a:bodyPr>
          <a:lstStyle/>
          <a:p>
            <a:r>
              <a:rPr lang="en-US" sz="3200" dirty="0"/>
              <a:t>MUSIM (Release) Assistance Information (Sol #5, Sol#10) (1/2)</a:t>
            </a:r>
          </a:p>
        </p:txBody>
      </p:sp>
      <p:sp>
        <p:nvSpPr>
          <p:cNvPr id="4" name="Slide Number Placeholder 3">
            <a:extLst>
              <a:ext uri="{FF2B5EF4-FFF2-40B4-BE49-F238E27FC236}">
                <a16:creationId xmlns:a16="http://schemas.microsoft.com/office/drawing/2014/main" id="{29252300-A2C9-48FB-B89B-2EDDFB2BA110}"/>
              </a:ext>
            </a:extLst>
          </p:cNvPr>
          <p:cNvSpPr>
            <a:spLocks noGrp="1"/>
          </p:cNvSpPr>
          <p:nvPr>
            <p:ph type="sldNum" sz="quarter" idx="14"/>
          </p:nvPr>
        </p:nvSpPr>
        <p:spPr/>
        <p:txBody>
          <a:bodyPr/>
          <a:lstStyle/>
          <a:p>
            <a:pPr eaLnBrk="0" hangingPunct="0">
              <a:spcBef>
                <a:spcPct val="50000"/>
              </a:spcBef>
            </a:pPr>
            <a:fld id="{FD44707B-D922-47D5-BD24-D96E91B70543}" type="slidenum">
              <a:rPr lang="en-US" smtClean="0"/>
              <a:pPr eaLnBrk="0" hangingPunct="0">
                <a:spcBef>
                  <a:spcPct val="50000"/>
                </a:spcBef>
              </a:pPr>
              <a:t>6</a:t>
            </a:fld>
            <a:endParaRPr lang="en-US"/>
          </a:p>
        </p:txBody>
      </p:sp>
      <p:sp>
        <p:nvSpPr>
          <p:cNvPr id="6" name="Content Placeholder 2">
            <a:extLst>
              <a:ext uri="{FF2B5EF4-FFF2-40B4-BE49-F238E27FC236}">
                <a16:creationId xmlns:a16="http://schemas.microsoft.com/office/drawing/2014/main" id="{ECFBAD13-1C8C-419A-9F36-E19C87B60AE5}"/>
              </a:ext>
            </a:extLst>
          </p:cNvPr>
          <p:cNvSpPr>
            <a:spLocks noGrp="1"/>
          </p:cNvSpPr>
          <p:nvPr>
            <p:ph idx="1"/>
          </p:nvPr>
        </p:nvSpPr>
        <p:spPr>
          <a:xfrm>
            <a:off x="296947" y="4897062"/>
            <a:ext cx="11184900" cy="1506562"/>
          </a:xfrm>
        </p:spPr>
        <p:txBody>
          <a:bodyPr>
            <a:normAutofit/>
          </a:bodyPr>
          <a:lstStyle/>
          <a:p>
            <a:r>
              <a:rPr lang="en-US" sz="1600" dirty="0"/>
              <a:t>Comments</a:t>
            </a:r>
          </a:p>
          <a:p>
            <a:pPr lvl="2"/>
            <a:r>
              <a:rPr lang="en-US" sz="1400" dirty="0"/>
              <a:t>MUSIM (R)AI proposed for both KI#1 and KI#3.</a:t>
            </a:r>
          </a:p>
          <a:p>
            <a:pPr lvl="2"/>
            <a:r>
              <a:rPr lang="en-US" sz="1400" dirty="0"/>
              <a:t>Unresolved content: “PDU Sessions” or “MT services” (with PPI granularity?)</a:t>
            </a:r>
          </a:p>
          <a:p>
            <a:pPr lvl="2"/>
            <a:r>
              <a:rPr lang="en-US" sz="1400" dirty="0"/>
              <a:t>Can UE always determine the time period for the leave?</a:t>
            </a:r>
          </a:p>
          <a:p>
            <a:pPr lvl="2"/>
            <a:r>
              <a:rPr lang="en-US" sz="1400" dirty="0"/>
              <a:t>What about MO procedures (e.g. periodic TAU)?</a:t>
            </a:r>
          </a:p>
        </p:txBody>
      </p:sp>
      <p:graphicFrame>
        <p:nvGraphicFramePr>
          <p:cNvPr id="5" name="Table 4">
            <a:extLst>
              <a:ext uri="{FF2B5EF4-FFF2-40B4-BE49-F238E27FC236}">
                <a16:creationId xmlns:a16="http://schemas.microsoft.com/office/drawing/2014/main" id="{CEE021D5-526A-4AA5-8A9C-C4AFAFFBDA8B}"/>
              </a:ext>
            </a:extLst>
          </p:cNvPr>
          <p:cNvGraphicFramePr>
            <a:graphicFrameLocks noGrp="1"/>
          </p:cNvGraphicFramePr>
          <p:nvPr>
            <p:extLst>
              <p:ext uri="{D42A27DB-BD31-4B8C-83A1-F6EECF244321}">
                <p14:modId xmlns:p14="http://schemas.microsoft.com/office/powerpoint/2010/main" val="427592956"/>
              </p:ext>
            </p:extLst>
          </p:nvPr>
        </p:nvGraphicFramePr>
        <p:xfrm>
          <a:off x="396532" y="1192340"/>
          <a:ext cx="11462387" cy="3657600"/>
        </p:xfrm>
        <a:graphic>
          <a:graphicData uri="http://schemas.openxmlformats.org/drawingml/2006/table">
            <a:tbl>
              <a:tblPr firstRow="1" firstCol="1" bandRow="1">
                <a:tableStyleId>{5C22544A-7EE6-4342-B048-85BDC9FD1C3A}</a:tableStyleId>
              </a:tblPr>
              <a:tblGrid>
                <a:gridCol w="943841">
                  <a:extLst>
                    <a:ext uri="{9D8B030D-6E8A-4147-A177-3AD203B41FA5}">
                      <a16:colId xmlns:a16="http://schemas.microsoft.com/office/drawing/2014/main" val="1069959196"/>
                    </a:ext>
                  </a:extLst>
                </a:gridCol>
                <a:gridCol w="10518546">
                  <a:extLst>
                    <a:ext uri="{9D8B030D-6E8A-4147-A177-3AD203B41FA5}">
                      <a16:colId xmlns:a16="http://schemas.microsoft.com/office/drawing/2014/main" val="3624247806"/>
                    </a:ext>
                  </a:extLst>
                </a:gridCol>
              </a:tblGrid>
              <a:tr h="2003821">
                <a:tc>
                  <a:txBody>
                    <a:bodyPr/>
                    <a:lstStyle/>
                    <a:p>
                      <a:pPr>
                        <a:spcAft>
                          <a:spcPts val="0"/>
                        </a:spcAft>
                      </a:pPr>
                      <a:r>
                        <a:rPr lang="en-GB" sz="900" b="1" dirty="0">
                          <a:solidFill>
                            <a:schemeClr val="tx1"/>
                          </a:solidFill>
                          <a:effectLst/>
                        </a:rPr>
                        <a:t>Solution #10</a:t>
                      </a:r>
                    </a:p>
                    <a:p>
                      <a:pPr>
                        <a:spcAft>
                          <a:spcPts val="0"/>
                        </a:spcAft>
                      </a:pPr>
                      <a:r>
                        <a:rPr lang="en-GB" sz="900" b="1"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a:t>
                      </a:r>
                      <a:r>
                        <a:rPr lang="en-GB" sz="900" b="1" dirty="0">
                          <a:solidFill>
                            <a:srgbClr val="FF0000"/>
                          </a:solidFill>
                          <a:effectLst/>
                          <a:latin typeface="Arial" panose="020B0604020202020204" pitchFamily="34" charset="0"/>
                          <a:ea typeface="SimSun" panose="02010600030101010101" pitchFamily="2" charset="-122"/>
                          <a:cs typeface="Times New Roman" panose="02020603050405020304" pitchFamily="18" charset="0"/>
                        </a:rPr>
                        <a:t>KI#1</a:t>
                      </a:r>
                      <a:r>
                        <a:rPr lang="en-GB" sz="900" b="1"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a:t>
                      </a:r>
                      <a:endParaRPr lang="fr-FR" sz="900" b="1"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solidFill>
                      <a:schemeClr val="bg2"/>
                    </a:solidFill>
                  </a:tcPr>
                </a:tc>
                <a:tc>
                  <a:txBody>
                    <a:bodyPr/>
                    <a:lstStyle/>
                    <a:p>
                      <a:pPr>
                        <a:spcAft>
                          <a:spcPts val="0"/>
                        </a:spcAft>
                      </a:pPr>
                      <a:r>
                        <a:rPr lang="en-US" sz="1100" b="0" dirty="0">
                          <a:solidFill>
                            <a:schemeClr val="tx1"/>
                          </a:solidFill>
                          <a:effectLst/>
                        </a:rPr>
                        <a:t>The solution </a:t>
                      </a:r>
                      <a:r>
                        <a:rPr lang="en-US" sz="1100" b="0" dirty="0">
                          <a:solidFill>
                            <a:schemeClr val="tx1"/>
                          </a:solidFill>
                          <a:effectLst/>
                          <a:highlight>
                            <a:srgbClr val="00FF00"/>
                          </a:highlight>
                        </a:rPr>
                        <a:t>uses PPI </a:t>
                      </a:r>
                      <a:r>
                        <a:rPr lang="en-US" sz="1100" b="0" dirty="0">
                          <a:solidFill>
                            <a:schemeClr val="tx1"/>
                          </a:solidFill>
                          <a:effectLst/>
                        </a:rPr>
                        <a:t>to enable the network to filter paging for the UE. The </a:t>
                      </a:r>
                      <a:r>
                        <a:rPr lang="en-US" sz="1100" b="0" dirty="0">
                          <a:solidFill>
                            <a:schemeClr val="tx1"/>
                          </a:solidFill>
                          <a:effectLst/>
                          <a:highlight>
                            <a:srgbClr val="00FF00"/>
                          </a:highlight>
                        </a:rPr>
                        <a:t>UE provides the rules for filtering in the Registration procedure</a:t>
                      </a:r>
                      <a:r>
                        <a:rPr lang="en-US" sz="1100" b="0" dirty="0">
                          <a:solidFill>
                            <a:schemeClr val="tx1"/>
                          </a:solidFill>
                          <a:effectLst/>
                        </a:rPr>
                        <a:t>.</a:t>
                      </a:r>
                      <a:endParaRPr lang="fr-FR" sz="1100" b="0" dirty="0">
                        <a:solidFill>
                          <a:schemeClr val="tx1"/>
                        </a:solidFill>
                        <a:effectLst/>
                      </a:endParaRPr>
                    </a:p>
                    <a:p>
                      <a:pPr>
                        <a:spcAft>
                          <a:spcPts val="0"/>
                        </a:spcAft>
                      </a:pPr>
                      <a:r>
                        <a:rPr lang="en-US" sz="1100" b="0" dirty="0">
                          <a:solidFill>
                            <a:schemeClr val="tx1"/>
                          </a:solidFill>
                          <a:effectLst/>
                        </a:rPr>
                        <a:t>When the network pages the UE, the network determines whether to page based on the PPI and filtering rules provided by the UE. </a:t>
                      </a:r>
                      <a:r>
                        <a:rPr lang="en-US" sz="1100" b="0" dirty="0">
                          <a:solidFill>
                            <a:schemeClr val="tx1"/>
                          </a:solidFill>
                          <a:effectLst/>
                          <a:highlight>
                            <a:srgbClr val="00FF00"/>
                          </a:highlight>
                        </a:rPr>
                        <a:t>The filtering rules are expected to be coarse (voice, data, SMS</a:t>
                      </a:r>
                      <a:r>
                        <a:rPr lang="en-US" sz="1100" b="0" dirty="0">
                          <a:solidFill>
                            <a:schemeClr val="tx1"/>
                          </a:solidFill>
                          <a:effectLst/>
                        </a:rPr>
                        <a:t> etc.).</a:t>
                      </a:r>
                      <a:endParaRPr lang="fr-FR" sz="1100" b="0" dirty="0">
                        <a:solidFill>
                          <a:schemeClr val="tx1"/>
                        </a:solidFill>
                        <a:effectLst/>
                      </a:endParaRPr>
                    </a:p>
                    <a:p>
                      <a:pPr>
                        <a:spcAft>
                          <a:spcPts val="0"/>
                        </a:spcAft>
                      </a:pPr>
                      <a:r>
                        <a:rPr lang="en-US" sz="1100" b="0" dirty="0">
                          <a:solidFill>
                            <a:srgbClr val="FF0000"/>
                          </a:solidFill>
                          <a:effectLst/>
                        </a:rPr>
                        <a:t>How and when the filtering rules are updated is not defined</a:t>
                      </a:r>
                      <a:r>
                        <a:rPr lang="en-US" sz="1100" b="0" dirty="0">
                          <a:solidFill>
                            <a:schemeClr val="tx1"/>
                          </a:solidFill>
                          <a:effectLst/>
                        </a:rPr>
                        <a:t>. </a:t>
                      </a:r>
                      <a:r>
                        <a:rPr lang="en-US" sz="1100" b="0" dirty="0">
                          <a:solidFill>
                            <a:schemeClr val="tx1"/>
                          </a:solidFill>
                          <a:effectLst/>
                          <a:highlight>
                            <a:srgbClr val="FFFF00"/>
                          </a:highlight>
                        </a:rPr>
                        <a:t>The rules apply at all times</a:t>
                      </a:r>
                      <a:r>
                        <a:rPr lang="en-US" sz="1100" b="0" dirty="0">
                          <a:solidFill>
                            <a:schemeClr val="tx1"/>
                          </a:solidFill>
                          <a:effectLst/>
                        </a:rPr>
                        <a:t> including when the UE is in IDLE or CONNECTED on the serving network, therefore incoming services maybe filtered whether needed or not. </a:t>
                      </a:r>
                      <a:r>
                        <a:rPr lang="en-US" sz="1100" b="0" dirty="0">
                          <a:solidFill>
                            <a:schemeClr val="tx1"/>
                          </a:solidFill>
                          <a:effectLst/>
                          <a:highlight>
                            <a:srgbClr val="FFFF00"/>
                          </a:highlight>
                        </a:rPr>
                        <a:t>A more dynamic update from the UE will introduce significant additional signaling and it is not clear how that signaling interacts with the state of the serving network</a:t>
                      </a:r>
                      <a:r>
                        <a:rPr lang="en-US" sz="1100" b="0" dirty="0">
                          <a:solidFill>
                            <a:schemeClr val="tx1"/>
                          </a:solidFill>
                          <a:effectLst/>
                        </a:rPr>
                        <a:t>. </a:t>
                      </a:r>
                      <a:r>
                        <a:rPr lang="en-GB" sz="1100" b="0" dirty="0">
                          <a:solidFill>
                            <a:schemeClr val="tx1"/>
                          </a:solidFill>
                          <a:effectLst/>
                        </a:rPr>
                        <a:t>While performing the establishment of new filtering rules, some service interruption may occur in the other USIM (depending upon service).</a:t>
                      </a:r>
                      <a:r>
                        <a:rPr lang="en-US" sz="1100" b="0" dirty="0">
                          <a:solidFill>
                            <a:schemeClr val="tx1"/>
                          </a:solidFill>
                          <a:effectLst/>
                          <a:highlight>
                            <a:srgbClr val="00FFFF"/>
                          </a:highlight>
                        </a:rPr>
                        <a:t>If the filtering is only updated when the UE leaves the network some overhead ay be reduced</a:t>
                      </a:r>
                      <a:r>
                        <a:rPr lang="en-US" sz="1100" b="0" dirty="0">
                          <a:solidFill>
                            <a:schemeClr val="tx1"/>
                          </a:solidFill>
                          <a:effectLst/>
                        </a:rPr>
                        <a:t>.</a:t>
                      </a:r>
                      <a:endParaRPr lang="fr-FR" sz="1100" b="0" dirty="0">
                        <a:solidFill>
                          <a:schemeClr val="tx1"/>
                        </a:solidFill>
                        <a:effectLst/>
                      </a:endParaRPr>
                    </a:p>
                    <a:p>
                      <a:pPr>
                        <a:spcAft>
                          <a:spcPts val="0"/>
                        </a:spcAft>
                      </a:pPr>
                      <a:r>
                        <a:rPr lang="en-GB" sz="1100" b="0" dirty="0">
                          <a:solidFill>
                            <a:schemeClr val="tx1"/>
                          </a:solidFill>
                          <a:effectLst/>
                        </a:rPr>
                        <a:t>The solution may prevent unnecessary interruptions of the current service but only for very broad categories for how the user/UE determines what is unnecessary (i.e. voice call but not who from, data arrival but not what etc.).</a:t>
                      </a:r>
                      <a:endParaRPr lang="fr-FR" sz="1100" b="0" dirty="0">
                        <a:solidFill>
                          <a:schemeClr val="tx1"/>
                        </a:solidFill>
                        <a:effectLst/>
                      </a:endParaRPr>
                    </a:p>
                    <a:p>
                      <a:pPr>
                        <a:spcAft>
                          <a:spcPts val="0"/>
                        </a:spcAft>
                      </a:pPr>
                      <a:r>
                        <a:rPr lang="en-US" sz="1100" b="0" dirty="0">
                          <a:solidFill>
                            <a:schemeClr val="tx1"/>
                          </a:solidFill>
                          <a:effectLst/>
                        </a:rPr>
                        <a:t>The solution requires the UE to respond to paging and avoids the network to page services that are filtered out, thus preventing paging escalation (under normal conditions).</a:t>
                      </a:r>
                      <a:endParaRPr lang="fr-FR" sz="1100" b="0" dirty="0">
                        <a:solidFill>
                          <a:schemeClr val="tx1"/>
                        </a:solidFill>
                        <a:effectLst/>
                      </a:endParaRPr>
                    </a:p>
                    <a:p>
                      <a:pPr>
                        <a:spcAft>
                          <a:spcPts val="0"/>
                        </a:spcAft>
                      </a:pPr>
                      <a:r>
                        <a:rPr lang="en-US" sz="1100" b="0" dirty="0">
                          <a:solidFill>
                            <a:schemeClr val="tx1"/>
                          </a:solidFill>
                          <a:effectLst/>
                          <a:highlight>
                            <a:srgbClr val="FFFF00"/>
                          </a:highlight>
                        </a:rPr>
                        <a:t>The solution makes the UE unreachable for services that are filtered out</a:t>
                      </a:r>
                      <a:r>
                        <a:rPr lang="en-US" sz="1100" b="0" dirty="0">
                          <a:solidFill>
                            <a:schemeClr val="tx1"/>
                          </a:solidFill>
                          <a:effectLst/>
                        </a:rPr>
                        <a:t>.</a:t>
                      </a:r>
                      <a:endParaRPr lang="fr-FR" sz="1100" b="0" dirty="0">
                        <a:solidFill>
                          <a:schemeClr val="tx1"/>
                        </a:solidFill>
                        <a:effectLst/>
                      </a:endParaRPr>
                    </a:p>
                    <a:p>
                      <a:pPr>
                        <a:spcAft>
                          <a:spcPts val="0"/>
                        </a:spcAft>
                      </a:pPr>
                      <a:r>
                        <a:rPr lang="en-US" sz="1100" b="0" dirty="0">
                          <a:solidFill>
                            <a:schemeClr val="tx1"/>
                          </a:solidFill>
                          <a:effectLst/>
                        </a:rPr>
                        <a:t>The solution has UE RAN and core network impacts. The solution may require user interaction and related MMI impacts are expected.</a:t>
                      </a:r>
                      <a:endParaRPr lang="fr-FR" sz="9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2395003629"/>
                  </a:ext>
                </a:extLst>
              </a:tr>
              <a:tr h="1639490">
                <a:tc>
                  <a:txBody>
                    <a:bodyPr/>
                    <a:lstStyle/>
                    <a:p>
                      <a:pPr>
                        <a:spcAft>
                          <a:spcPts val="0"/>
                        </a:spcAft>
                      </a:pPr>
                      <a:r>
                        <a:rPr lang="en-GB" sz="900" b="1" dirty="0">
                          <a:solidFill>
                            <a:schemeClr val="tx1"/>
                          </a:solidFill>
                          <a:effectLst/>
                        </a:rPr>
                        <a:t>Solution #5</a:t>
                      </a:r>
                    </a:p>
                    <a:p>
                      <a:pPr>
                        <a:spcAft>
                          <a:spcPts val="0"/>
                        </a:spcAft>
                      </a:pPr>
                      <a:r>
                        <a:rPr lang="en-GB" sz="900" b="1"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a:t>
                      </a:r>
                      <a:r>
                        <a:rPr lang="en-GB" sz="900" b="1" dirty="0">
                          <a:solidFill>
                            <a:srgbClr val="FF0000"/>
                          </a:solidFill>
                          <a:effectLst/>
                          <a:latin typeface="Arial" panose="020B0604020202020204" pitchFamily="34" charset="0"/>
                          <a:ea typeface="SimSun" panose="02010600030101010101" pitchFamily="2" charset="-122"/>
                          <a:cs typeface="Times New Roman" panose="02020603050405020304" pitchFamily="18" charset="0"/>
                        </a:rPr>
                        <a:t>KI#3</a:t>
                      </a:r>
                      <a:r>
                        <a:rPr lang="en-GB" sz="900" b="1"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a:t>
                      </a:r>
                      <a:endParaRPr lang="fr-FR" sz="900" b="1"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solidFill>
                      <a:schemeClr val="bg2"/>
                    </a:solidFill>
                  </a:tcPr>
                </a:tc>
                <a:tc>
                  <a:txBody>
                    <a:bodyPr/>
                    <a:lstStyle/>
                    <a:p>
                      <a:r>
                        <a:rPr lang="en-GB" sz="1200" kern="1200" dirty="0">
                          <a:solidFill>
                            <a:schemeClr val="dk1"/>
                          </a:solidFill>
                          <a:effectLst/>
                          <a:latin typeface="+mn-lt"/>
                          <a:ea typeface="+mn-ea"/>
                          <a:cs typeface="+mn-cs"/>
                        </a:rPr>
                        <a:t>The optional Release assistance info for MUSIM is used to assist the network to handle the MT data and decide </a:t>
                      </a:r>
                      <a:r>
                        <a:rPr lang="en-GB" sz="1200" kern="1200" dirty="0">
                          <a:solidFill>
                            <a:schemeClr val="dk1"/>
                          </a:solidFill>
                          <a:effectLst/>
                          <a:highlight>
                            <a:srgbClr val="00FF00"/>
                          </a:highlight>
                          <a:latin typeface="+mn-lt"/>
                          <a:ea typeface="+mn-ea"/>
                          <a:cs typeface="+mn-cs"/>
                        </a:rPr>
                        <a:t>whether </a:t>
                      </a:r>
                      <a:r>
                        <a:rPr lang="en-US" sz="1200" kern="1200" dirty="0">
                          <a:solidFill>
                            <a:schemeClr val="dk1"/>
                          </a:solidFill>
                          <a:effectLst/>
                          <a:highlight>
                            <a:srgbClr val="00FF00"/>
                          </a:highlight>
                          <a:latin typeface="+mn-lt"/>
                          <a:ea typeface="+mn-ea"/>
                          <a:cs typeface="+mn-cs"/>
                        </a:rPr>
                        <a:t>to </a:t>
                      </a:r>
                      <a:r>
                        <a:rPr lang="en-GB" sz="1200" kern="1200" dirty="0">
                          <a:solidFill>
                            <a:schemeClr val="dk1"/>
                          </a:solidFill>
                          <a:effectLst/>
                          <a:highlight>
                            <a:srgbClr val="00FF00"/>
                          </a:highlight>
                          <a:latin typeface="+mn-lt"/>
                          <a:ea typeface="+mn-ea"/>
                          <a:cs typeface="+mn-cs"/>
                        </a:rPr>
                        <a:t>trigger paging to the UE during the UE leaving</a:t>
                      </a:r>
                      <a:r>
                        <a:rPr lang="en-GB" sz="1200" kern="1200" dirty="0">
                          <a:solidFill>
                            <a:schemeClr val="dk1"/>
                          </a:solidFill>
                          <a:effectLst/>
                          <a:latin typeface="+mn-lt"/>
                          <a:ea typeface="+mn-ea"/>
                          <a:cs typeface="+mn-cs"/>
                        </a:rPr>
                        <a:t>.</a:t>
                      </a:r>
                      <a:endParaRPr lang="fr-FR" sz="1200" kern="1200" dirty="0">
                        <a:solidFill>
                          <a:schemeClr val="dk1"/>
                        </a:solidFill>
                        <a:effectLst/>
                        <a:latin typeface="+mn-lt"/>
                        <a:ea typeface="+mn-ea"/>
                        <a:cs typeface="+mn-cs"/>
                      </a:endParaRPr>
                    </a:p>
                    <a:p>
                      <a:r>
                        <a:rPr lang="en-GB" sz="1200" kern="1200" dirty="0">
                          <a:solidFill>
                            <a:schemeClr val="dk1"/>
                          </a:solidFill>
                          <a:effectLst/>
                          <a:latin typeface="+mn-lt"/>
                          <a:ea typeface="+mn-ea"/>
                          <a:cs typeface="+mn-cs"/>
                        </a:rPr>
                        <a:t>In the MUSIM-RAI as described in </a:t>
                      </a:r>
                      <a:r>
                        <a:rPr lang="en-US" sz="1200" kern="1200" dirty="0">
                          <a:solidFill>
                            <a:schemeClr val="dk1"/>
                          </a:solidFill>
                          <a:effectLst/>
                          <a:latin typeface="+mn-lt"/>
                          <a:ea typeface="+mn-ea"/>
                          <a:cs typeface="+mn-cs"/>
                        </a:rPr>
                        <a:t>solution#5</a:t>
                      </a:r>
                      <a:r>
                        <a:rPr lang="en-GB" sz="1200" kern="1200" dirty="0">
                          <a:solidFill>
                            <a:schemeClr val="dk1"/>
                          </a:solidFill>
                          <a:effectLst/>
                          <a:latin typeface="+mn-lt"/>
                          <a:ea typeface="+mn-ea"/>
                          <a:cs typeface="+mn-cs"/>
                        </a:rPr>
                        <a:t>, it states that the UE decides "</a:t>
                      </a:r>
                      <a:r>
                        <a:rPr lang="en-US" sz="1200" kern="1200" dirty="0">
                          <a:solidFill>
                            <a:srgbClr val="FF0000"/>
                          </a:solidFill>
                          <a:effectLst/>
                          <a:latin typeface="+mn-lt"/>
                          <a:ea typeface="+mn-ea"/>
                          <a:cs typeface="+mn-cs"/>
                        </a:rPr>
                        <a:t>PDU sessions that the UE want network to trigger (or not trigger) </a:t>
                      </a:r>
                      <a:r>
                        <a:rPr lang="en-US" sz="1200" kern="1200" dirty="0">
                          <a:solidFill>
                            <a:schemeClr val="dk1"/>
                          </a:solidFill>
                          <a:effectLst/>
                          <a:latin typeface="+mn-lt"/>
                          <a:ea typeface="+mn-ea"/>
                          <a:cs typeface="+mn-cs"/>
                        </a:rPr>
                        <a:t>MT service delivery indication</a:t>
                      </a:r>
                      <a:r>
                        <a:rPr lang="en-GB" sz="1200" kern="1200" dirty="0">
                          <a:solidFill>
                            <a:schemeClr val="dk1"/>
                          </a:solidFill>
                          <a:effectLst/>
                          <a:latin typeface="+mn-lt"/>
                          <a:ea typeface="+mn-ea"/>
                          <a:cs typeface="+mn-cs"/>
                        </a:rPr>
                        <a:t>". In general, the PDU session can carry different kind of services. </a:t>
                      </a:r>
                      <a:r>
                        <a:rPr lang="en-GB" sz="1200" kern="1200" dirty="0">
                          <a:solidFill>
                            <a:srgbClr val="FF0000"/>
                          </a:solidFill>
                          <a:effectLst/>
                          <a:latin typeface="+mn-lt"/>
                          <a:ea typeface="+mn-ea"/>
                          <a:cs typeface="+mn-cs"/>
                        </a:rPr>
                        <a:t>Further clarification is needed on which scenario can be applied for not delivering the data of the whole PDU session</a:t>
                      </a:r>
                      <a:r>
                        <a:rPr lang="en-GB" sz="1200" kern="1200" dirty="0">
                          <a:solidFill>
                            <a:schemeClr val="dk1"/>
                          </a:solidFill>
                          <a:effectLst/>
                          <a:latin typeface="+mn-lt"/>
                          <a:ea typeface="+mn-ea"/>
                          <a:cs typeface="+mn-cs"/>
                        </a:rPr>
                        <a:t> and how the UE make a decision on it.</a:t>
                      </a:r>
                      <a:endParaRPr lang="fr-FR" sz="1200" kern="1200" dirty="0">
                        <a:solidFill>
                          <a:schemeClr val="dk1"/>
                        </a:solidFill>
                        <a:effectLst/>
                        <a:latin typeface="+mn-lt"/>
                        <a:ea typeface="+mn-ea"/>
                        <a:cs typeface="+mn-cs"/>
                      </a:endParaRPr>
                    </a:p>
                    <a:p>
                      <a:r>
                        <a:rPr lang="en-GB" sz="1200" kern="1200" dirty="0">
                          <a:solidFill>
                            <a:schemeClr val="dk1"/>
                          </a:solidFill>
                          <a:effectLst/>
                          <a:latin typeface="+mn-lt"/>
                          <a:ea typeface="+mn-ea"/>
                          <a:cs typeface="+mn-cs"/>
                        </a:rPr>
                        <a:t>In current MUSIM-RAI as described</a:t>
                      </a:r>
                      <a:r>
                        <a:rPr lang="en-US" sz="1200" kern="1200" dirty="0">
                          <a:solidFill>
                            <a:schemeClr val="dk1"/>
                          </a:solidFill>
                          <a:effectLst/>
                          <a:latin typeface="+mn-lt"/>
                          <a:ea typeface="+mn-ea"/>
                          <a:cs typeface="+mn-cs"/>
                        </a:rPr>
                        <a:t> in solution#5</a:t>
                      </a:r>
                      <a:r>
                        <a:rPr lang="en-GB" sz="1200" kern="1200" dirty="0">
                          <a:solidFill>
                            <a:schemeClr val="dk1"/>
                          </a:solidFill>
                          <a:effectLst/>
                          <a:latin typeface="+mn-lt"/>
                          <a:ea typeface="+mn-ea"/>
                          <a:cs typeface="+mn-cs"/>
                        </a:rPr>
                        <a:t>, it is also proposed "</a:t>
                      </a:r>
                      <a:r>
                        <a:rPr lang="en-GB" sz="1200" kern="1200" dirty="0">
                          <a:solidFill>
                            <a:srgbClr val="FF0000"/>
                          </a:solidFill>
                          <a:effectLst/>
                          <a:latin typeface="+mn-lt"/>
                          <a:ea typeface="+mn-ea"/>
                          <a:cs typeface="+mn-cs"/>
                        </a:rPr>
                        <a:t>Services that the UE wants network to trigger (or not trigger)</a:t>
                      </a:r>
                      <a:r>
                        <a:rPr lang="en-GB" sz="1200" kern="1200" dirty="0">
                          <a:solidFill>
                            <a:schemeClr val="dk1"/>
                          </a:solidFill>
                          <a:effectLst/>
                          <a:latin typeface="+mn-lt"/>
                          <a:ea typeface="+mn-ea"/>
                          <a:cs typeface="+mn-cs"/>
                        </a:rPr>
                        <a:t> MT service delivery indication" and "no MT data shall be delivered at all" (e.g. due to specific service in another network and can't answer paging request</a:t>
                      </a:r>
                      <a:r>
                        <a:rPr lang="en-US" sz="1200" kern="1200" dirty="0">
                          <a:solidFill>
                            <a:schemeClr val="dk1"/>
                          </a:solidFill>
                          <a:effectLst/>
                          <a:latin typeface="+mn-lt"/>
                          <a:ea typeface="+mn-ea"/>
                          <a:cs typeface="+mn-cs"/>
                        </a:rPr>
                        <a:t>). </a:t>
                      </a:r>
                      <a:r>
                        <a:rPr lang="en-GB" sz="1200" kern="1200" dirty="0">
                          <a:solidFill>
                            <a:schemeClr val="dk1"/>
                          </a:solidFill>
                          <a:effectLst/>
                          <a:latin typeface="+mn-lt"/>
                          <a:ea typeface="+mn-ea"/>
                          <a:cs typeface="+mn-cs"/>
                        </a:rPr>
                        <a:t>The network can discard/block </a:t>
                      </a:r>
                      <a:r>
                        <a:rPr lang="en-US" sz="1200" kern="1200" dirty="0">
                          <a:solidFill>
                            <a:schemeClr val="dk1"/>
                          </a:solidFill>
                          <a:effectLst/>
                          <a:latin typeface="+mn-lt"/>
                          <a:ea typeface="+mn-ea"/>
                          <a:cs typeface="+mn-cs"/>
                        </a:rPr>
                        <a:t>MT data </a:t>
                      </a:r>
                      <a:r>
                        <a:rPr lang="en-GB" sz="1200" kern="1200" dirty="0">
                          <a:solidFill>
                            <a:schemeClr val="dk1"/>
                          </a:solidFill>
                          <a:effectLst/>
                          <a:latin typeface="+mn-lt"/>
                          <a:ea typeface="+mn-ea"/>
                          <a:cs typeface="+mn-cs"/>
                        </a:rPr>
                        <a:t>or </a:t>
                      </a:r>
                      <a:r>
                        <a:rPr lang="en-US" sz="1200" kern="1200" dirty="0">
                          <a:solidFill>
                            <a:schemeClr val="dk1"/>
                          </a:solidFill>
                          <a:effectLst/>
                          <a:latin typeface="+mn-lt"/>
                          <a:ea typeface="+mn-ea"/>
                          <a:cs typeface="+mn-cs"/>
                        </a:rPr>
                        <a:t>attempt </a:t>
                      </a:r>
                      <a:r>
                        <a:rPr lang="en-GB" sz="1200" kern="1200" dirty="0">
                          <a:solidFill>
                            <a:schemeClr val="dk1"/>
                          </a:solidFill>
                          <a:effectLst/>
                          <a:latin typeface="+mn-lt"/>
                          <a:ea typeface="+mn-ea"/>
                          <a:cs typeface="+mn-cs"/>
                        </a:rPr>
                        <a:t>normal MT service delivery and paging </a:t>
                      </a:r>
                      <a:r>
                        <a:rPr lang="en-US" sz="1200" kern="1200" dirty="0">
                          <a:solidFill>
                            <a:schemeClr val="dk1"/>
                          </a:solidFill>
                          <a:effectLst/>
                          <a:latin typeface="+mn-lt"/>
                          <a:ea typeface="+mn-ea"/>
                          <a:cs typeface="+mn-cs"/>
                        </a:rPr>
                        <a:t>based on the MT service</a:t>
                      </a:r>
                      <a:r>
                        <a:rPr lang="en-GB" sz="1200" kern="1200" dirty="0">
                          <a:solidFill>
                            <a:schemeClr val="dk1"/>
                          </a:solidFill>
                          <a:effectLst/>
                          <a:latin typeface="+mn-lt"/>
                          <a:ea typeface="+mn-ea"/>
                          <a:cs typeface="+mn-cs"/>
                        </a:rPr>
                        <a:t>.</a:t>
                      </a:r>
                      <a:endParaRPr lang="fr-FR" sz="1200" kern="1200" dirty="0">
                        <a:solidFill>
                          <a:schemeClr val="dk1"/>
                        </a:solidFill>
                        <a:effectLst/>
                        <a:latin typeface="+mn-lt"/>
                        <a:ea typeface="+mn-ea"/>
                        <a:cs typeface="+mn-cs"/>
                      </a:endParaRPr>
                    </a:p>
                    <a:p>
                      <a:r>
                        <a:rPr lang="en-GB" sz="1200" kern="1200" dirty="0">
                          <a:solidFill>
                            <a:schemeClr val="dk1"/>
                          </a:solidFill>
                          <a:effectLst/>
                          <a:latin typeface="+mn-lt"/>
                          <a:ea typeface="+mn-ea"/>
                          <a:cs typeface="+mn-cs"/>
                        </a:rPr>
                        <a:t>In current MUSIM-RAI as described solution#5, it is also proposed "</a:t>
                      </a:r>
                      <a:r>
                        <a:rPr lang="en-GB" sz="1200" kern="1200" dirty="0">
                          <a:solidFill>
                            <a:srgbClr val="FF0000"/>
                          </a:solidFill>
                          <a:effectLst/>
                          <a:latin typeface="+mn-lt"/>
                          <a:ea typeface="+mn-ea"/>
                          <a:cs typeface="+mn-cs"/>
                        </a:rPr>
                        <a:t>The time period expected by the UE that will be away from this serving network</a:t>
                      </a:r>
                      <a:r>
                        <a:rPr lang="en-GB" sz="1200" kern="1200" dirty="0">
                          <a:solidFill>
                            <a:schemeClr val="dk1"/>
                          </a:solidFill>
                          <a:effectLst/>
                          <a:latin typeface="+mn-lt"/>
                          <a:ea typeface="+mn-ea"/>
                          <a:cs typeface="+mn-cs"/>
                        </a:rPr>
                        <a:t>".</a:t>
                      </a:r>
                      <a:endParaRPr lang="fr-FR" sz="1200" kern="1200" dirty="0">
                        <a:solidFill>
                          <a:schemeClr val="dk1"/>
                        </a:solidFill>
                        <a:effectLst/>
                        <a:latin typeface="+mn-lt"/>
                        <a:ea typeface="+mn-ea"/>
                        <a:cs typeface="+mn-cs"/>
                      </a:endParaRPr>
                    </a:p>
                  </a:txBody>
                  <a:tcPr marL="68580" marR="68580" marT="0" marB="0">
                    <a:solidFill>
                      <a:schemeClr val="bg2"/>
                    </a:solidFill>
                  </a:tcPr>
                </a:tc>
                <a:extLst>
                  <a:ext uri="{0D108BD9-81ED-4DB2-BD59-A6C34878D82A}">
                    <a16:rowId xmlns:a16="http://schemas.microsoft.com/office/drawing/2014/main" val="1323774364"/>
                  </a:ext>
                </a:extLst>
              </a:tr>
            </a:tbl>
          </a:graphicData>
        </a:graphic>
      </p:graphicFrame>
    </p:spTree>
    <p:extLst>
      <p:ext uri="{BB962C8B-B14F-4D97-AF65-F5344CB8AC3E}">
        <p14:creationId xmlns:p14="http://schemas.microsoft.com/office/powerpoint/2010/main" val="2333948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E17B7-E36D-4334-BA31-BCE2E03F0E3B}"/>
              </a:ext>
            </a:extLst>
          </p:cNvPr>
          <p:cNvSpPr>
            <a:spLocks noGrp="1"/>
          </p:cNvSpPr>
          <p:nvPr>
            <p:ph type="title"/>
          </p:nvPr>
        </p:nvSpPr>
        <p:spPr>
          <a:xfrm>
            <a:off x="593697" y="454377"/>
            <a:ext cx="11126353" cy="690842"/>
          </a:xfrm>
        </p:spPr>
        <p:txBody>
          <a:bodyPr>
            <a:noAutofit/>
          </a:bodyPr>
          <a:lstStyle/>
          <a:p>
            <a:r>
              <a:rPr lang="en-US" sz="3200" dirty="0"/>
              <a:t>MUSIM (Release) Assistance Information (Sol #5, Sol#10) (2/2)</a:t>
            </a:r>
          </a:p>
        </p:txBody>
      </p:sp>
      <p:sp>
        <p:nvSpPr>
          <p:cNvPr id="4" name="Slide Number Placeholder 3">
            <a:extLst>
              <a:ext uri="{FF2B5EF4-FFF2-40B4-BE49-F238E27FC236}">
                <a16:creationId xmlns:a16="http://schemas.microsoft.com/office/drawing/2014/main" id="{29252300-A2C9-48FB-B89B-2EDDFB2BA110}"/>
              </a:ext>
            </a:extLst>
          </p:cNvPr>
          <p:cNvSpPr>
            <a:spLocks noGrp="1"/>
          </p:cNvSpPr>
          <p:nvPr>
            <p:ph type="sldNum" sz="quarter" idx="14"/>
          </p:nvPr>
        </p:nvSpPr>
        <p:spPr/>
        <p:txBody>
          <a:bodyPr/>
          <a:lstStyle/>
          <a:p>
            <a:pPr eaLnBrk="0" hangingPunct="0">
              <a:spcBef>
                <a:spcPct val="50000"/>
              </a:spcBef>
            </a:pPr>
            <a:fld id="{FD44707B-D922-47D5-BD24-D96E91B70543}" type="slidenum">
              <a:rPr lang="en-US" smtClean="0"/>
              <a:pPr eaLnBrk="0" hangingPunct="0">
                <a:spcBef>
                  <a:spcPct val="50000"/>
                </a:spcBef>
              </a:pPr>
              <a:t>7</a:t>
            </a:fld>
            <a:endParaRPr lang="en-US"/>
          </a:p>
        </p:txBody>
      </p:sp>
      <p:sp>
        <p:nvSpPr>
          <p:cNvPr id="6" name="Content Placeholder 2">
            <a:extLst>
              <a:ext uri="{FF2B5EF4-FFF2-40B4-BE49-F238E27FC236}">
                <a16:creationId xmlns:a16="http://schemas.microsoft.com/office/drawing/2014/main" id="{ECFBAD13-1C8C-419A-9F36-E19C87B60AE5}"/>
              </a:ext>
            </a:extLst>
          </p:cNvPr>
          <p:cNvSpPr>
            <a:spLocks noGrp="1"/>
          </p:cNvSpPr>
          <p:nvPr>
            <p:ph idx="1"/>
          </p:nvPr>
        </p:nvSpPr>
        <p:spPr>
          <a:xfrm>
            <a:off x="296946" y="1461155"/>
            <a:ext cx="11665667" cy="4942469"/>
          </a:xfrm>
        </p:spPr>
        <p:txBody>
          <a:bodyPr>
            <a:normAutofit/>
          </a:bodyPr>
          <a:lstStyle/>
          <a:p>
            <a:r>
              <a:rPr lang="en-US" sz="1600" dirty="0"/>
              <a:t>Comments</a:t>
            </a:r>
          </a:p>
          <a:p>
            <a:pPr lvl="2"/>
            <a:r>
              <a:rPr lang="en-US" sz="1400" dirty="0"/>
              <a:t>MUSIM (R)AI should be considered only for KI#3 (otherwise it is a Do Not Disturb feature and is not MUSIM-related)</a:t>
            </a:r>
          </a:p>
          <a:p>
            <a:pPr lvl="2"/>
            <a:r>
              <a:rPr lang="en-US" sz="1400" dirty="0"/>
              <a:t>The use of “PDU Sessions” may not be useful due to the mix of services provided via the same PDU Session (e.g. IMS) </a:t>
            </a:r>
          </a:p>
          <a:p>
            <a:pPr lvl="2"/>
            <a:r>
              <a:rPr lang="en-US" sz="1400" dirty="0"/>
              <a:t>If “MT services” are defined with PPI granularity, then the only practically identifiable service seems to be “voice”</a:t>
            </a:r>
          </a:p>
          <a:p>
            <a:pPr lvl="2"/>
            <a:r>
              <a:rPr lang="en-US" sz="1400" dirty="0"/>
              <a:t>In certain scenarios the UE can estimate the absence duration (e.g. pick up a MT SMS or perform Periodic TAU in the other network) or can determine that it is potentially a long absence (e.g. when paged for “voice”)</a:t>
            </a:r>
          </a:p>
          <a:p>
            <a:pPr lvl="3"/>
            <a:r>
              <a:rPr lang="en-US" sz="1200" dirty="0"/>
              <a:t>The UE would need to have an indication of the MT service (e.g. “SMS”, “voice”) to determine whether the absence is long or short</a:t>
            </a:r>
          </a:p>
          <a:p>
            <a:pPr lvl="2"/>
            <a:r>
              <a:rPr lang="en-US" sz="1400" dirty="0"/>
              <a:t>How can the network use the information about “short absence” or “voice”</a:t>
            </a:r>
          </a:p>
          <a:p>
            <a:pPr lvl="3"/>
            <a:r>
              <a:rPr lang="en-US" sz="1200" dirty="0"/>
              <a:t>If UE indicates “voice” when leaving, the network knows that the UE has left for voice service and may decide to:</a:t>
            </a:r>
          </a:p>
          <a:p>
            <a:pPr lvl="4"/>
            <a:r>
              <a:rPr lang="en-US" sz="1200" dirty="0"/>
              <a:t>Suspend the user plane</a:t>
            </a:r>
          </a:p>
          <a:p>
            <a:pPr lvl="4"/>
            <a:r>
              <a:rPr lang="en-US" sz="1200" dirty="0"/>
              <a:t>Page the UE only for MT “voice” service, but not for other types of MT service</a:t>
            </a:r>
          </a:p>
          <a:p>
            <a:pPr lvl="3"/>
            <a:r>
              <a:rPr lang="en-US" sz="1200" dirty="0"/>
              <a:t>If UE indicates “short duration”, the network may decide to not suspend the user plane data</a:t>
            </a:r>
          </a:p>
          <a:p>
            <a:pPr lvl="3"/>
            <a:r>
              <a:rPr lang="en-US" sz="1200" dirty="0"/>
              <a:t>For cases where the UE does not provide an indication, the network can use a guard timer before suspending the user plane</a:t>
            </a:r>
          </a:p>
          <a:p>
            <a:endParaRPr lang="en-US" sz="2000" b="1" u="sng" dirty="0"/>
          </a:p>
          <a:p>
            <a:r>
              <a:rPr lang="en-US" sz="2000" b="1" u="sng" dirty="0"/>
              <a:t>Proposal 2</a:t>
            </a:r>
            <a:r>
              <a:rPr lang="en-US" sz="2000" dirty="0"/>
              <a:t>: </a:t>
            </a:r>
            <a:r>
              <a:rPr lang="en-US" sz="1800" dirty="0"/>
              <a:t>Support indication of “voice” and “short duration” as part of the Leaving procedure.</a:t>
            </a:r>
          </a:p>
          <a:p>
            <a:pPr lvl="2"/>
            <a:endParaRPr lang="en-US" sz="1400" dirty="0"/>
          </a:p>
          <a:p>
            <a:pPr lvl="2"/>
            <a:endParaRPr lang="en-US" sz="1400" dirty="0"/>
          </a:p>
        </p:txBody>
      </p:sp>
    </p:spTree>
    <p:extLst>
      <p:ext uri="{BB962C8B-B14F-4D97-AF65-F5344CB8AC3E}">
        <p14:creationId xmlns:p14="http://schemas.microsoft.com/office/powerpoint/2010/main" val="2821761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E17B7-E36D-4334-BA31-BCE2E03F0E3B}"/>
              </a:ext>
            </a:extLst>
          </p:cNvPr>
          <p:cNvSpPr>
            <a:spLocks noGrp="1"/>
          </p:cNvSpPr>
          <p:nvPr>
            <p:ph type="title"/>
          </p:nvPr>
        </p:nvSpPr>
        <p:spPr>
          <a:xfrm>
            <a:off x="593697" y="454377"/>
            <a:ext cx="11126353" cy="690842"/>
          </a:xfrm>
        </p:spPr>
        <p:txBody>
          <a:bodyPr>
            <a:noAutofit/>
          </a:bodyPr>
          <a:lstStyle/>
          <a:p>
            <a:r>
              <a:rPr lang="en-US" sz="3200" dirty="0"/>
              <a:t>Different Paging Cause values (Sol #9)</a:t>
            </a:r>
          </a:p>
        </p:txBody>
      </p:sp>
      <p:sp>
        <p:nvSpPr>
          <p:cNvPr id="4" name="Slide Number Placeholder 3">
            <a:extLst>
              <a:ext uri="{FF2B5EF4-FFF2-40B4-BE49-F238E27FC236}">
                <a16:creationId xmlns:a16="http://schemas.microsoft.com/office/drawing/2014/main" id="{29252300-A2C9-48FB-B89B-2EDDFB2BA110}"/>
              </a:ext>
            </a:extLst>
          </p:cNvPr>
          <p:cNvSpPr>
            <a:spLocks noGrp="1"/>
          </p:cNvSpPr>
          <p:nvPr>
            <p:ph type="sldNum" sz="quarter" idx="14"/>
          </p:nvPr>
        </p:nvSpPr>
        <p:spPr/>
        <p:txBody>
          <a:bodyPr/>
          <a:lstStyle/>
          <a:p>
            <a:pPr eaLnBrk="0" hangingPunct="0">
              <a:spcBef>
                <a:spcPct val="50000"/>
              </a:spcBef>
            </a:pPr>
            <a:fld id="{FD44707B-D922-47D5-BD24-D96E91B70543}" type="slidenum">
              <a:rPr lang="en-US" smtClean="0"/>
              <a:pPr eaLnBrk="0" hangingPunct="0">
                <a:spcBef>
                  <a:spcPct val="50000"/>
                </a:spcBef>
              </a:pPr>
              <a:t>8</a:t>
            </a:fld>
            <a:endParaRPr lang="en-US"/>
          </a:p>
        </p:txBody>
      </p:sp>
      <p:sp>
        <p:nvSpPr>
          <p:cNvPr id="6" name="Content Placeholder 2">
            <a:extLst>
              <a:ext uri="{FF2B5EF4-FFF2-40B4-BE49-F238E27FC236}">
                <a16:creationId xmlns:a16="http://schemas.microsoft.com/office/drawing/2014/main" id="{ECFBAD13-1C8C-419A-9F36-E19C87B60AE5}"/>
              </a:ext>
            </a:extLst>
          </p:cNvPr>
          <p:cNvSpPr>
            <a:spLocks noGrp="1"/>
          </p:cNvSpPr>
          <p:nvPr>
            <p:ph idx="1"/>
          </p:nvPr>
        </p:nvSpPr>
        <p:spPr>
          <a:xfrm>
            <a:off x="593696" y="3880432"/>
            <a:ext cx="11126355" cy="2523192"/>
          </a:xfrm>
        </p:spPr>
        <p:txBody>
          <a:bodyPr>
            <a:normAutofit/>
          </a:bodyPr>
          <a:lstStyle/>
          <a:p>
            <a:r>
              <a:rPr lang="en-US" sz="2000" dirty="0"/>
              <a:t>Comments</a:t>
            </a:r>
          </a:p>
          <a:p>
            <a:pPr lvl="2"/>
            <a:r>
              <a:rPr lang="en-US" sz="1400" dirty="0"/>
              <a:t>Add-on to Paging Cause</a:t>
            </a:r>
          </a:p>
          <a:p>
            <a:pPr lvl="2"/>
            <a:r>
              <a:rPr lang="en-US" sz="1400" dirty="0"/>
              <a:t>Unresolved Editor’s note on whether the solution works in roaming case. To make it work, specific roaming agreement needed</a:t>
            </a:r>
          </a:p>
          <a:p>
            <a:pPr lvl="2"/>
            <a:r>
              <a:rPr lang="en-US" sz="1400" dirty="0"/>
              <a:t>May have privacy issues</a:t>
            </a:r>
          </a:p>
          <a:p>
            <a:pPr lvl="1"/>
            <a:endParaRPr lang="en-US" sz="1800" dirty="0"/>
          </a:p>
          <a:p>
            <a:pPr lvl="1"/>
            <a:r>
              <a:rPr lang="en-US" sz="1800" b="1" u="sng" dirty="0"/>
              <a:t>Proposal 3</a:t>
            </a:r>
            <a:r>
              <a:rPr lang="en-US" sz="1800" dirty="0"/>
              <a:t>: Different Paging Cause values based on the Caller ID will not be pursued for normative work in Rel-17</a:t>
            </a:r>
          </a:p>
          <a:p>
            <a:pPr lvl="2"/>
            <a:endParaRPr lang="en-US" sz="1400" dirty="0"/>
          </a:p>
        </p:txBody>
      </p:sp>
      <p:graphicFrame>
        <p:nvGraphicFramePr>
          <p:cNvPr id="3" name="Table 2">
            <a:extLst>
              <a:ext uri="{FF2B5EF4-FFF2-40B4-BE49-F238E27FC236}">
                <a16:creationId xmlns:a16="http://schemas.microsoft.com/office/drawing/2014/main" id="{42D41A98-0B11-4128-BC56-168E4481ADF6}"/>
              </a:ext>
            </a:extLst>
          </p:cNvPr>
          <p:cNvGraphicFramePr>
            <a:graphicFrameLocks noGrp="1"/>
          </p:cNvGraphicFramePr>
          <p:nvPr>
            <p:extLst>
              <p:ext uri="{D42A27DB-BD31-4B8C-83A1-F6EECF244321}">
                <p14:modId xmlns:p14="http://schemas.microsoft.com/office/powerpoint/2010/main" val="2935097435"/>
              </p:ext>
            </p:extLst>
          </p:nvPr>
        </p:nvGraphicFramePr>
        <p:xfrm>
          <a:off x="290411" y="1441818"/>
          <a:ext cx="10908633" cy="2179320"/>
        </p:xfrm>
        <a:graphic>
          <a:graphicData uri="http://schemas.openxmlformats.org/drawingml/2006/table">
            <a:tbl>
              <a:tblPr firstRow="1" firstCol="1" bandRow="1">
                <a:tableStyleId>{5C22544A-7EE6-4342-B048-85BDC9FD1C3A}</a:tableStyleId>
              </a:tblPr>
              <a:tblGrid>
                <a:gridCol w="640737">
                  <a:extLst>
                    <a:ext uri="{9D8B030D-6E8A-4147-A177-3AD203B41FA5}">
                      <a16:colId xmlns:a16="http://schemas.microsoft.com/office/drawing/2014/main" val="2611019396"/>
                    </a:ext>
                  </a:extLst>
                </a:gridCol>
                <a:gridCol w="4592959">
                  <a:extLst>
                    <a:ext uri="{9D8B030D-6E8A-4147-A177-3AD203B41FA5}">
                      <a16:colId xmlns:a16="http://schemas.microsoft.com/office/drawing/2014/main" val="1346714103"/>
                    </a:ext>
                  </a:extLst>
                </a:gridCol>
                <a:gridCol w="2636933">
                  <a:extLst>
                    <a:ext uri="{9D8B030D-6E8A-4147-A177-3AD203B41FA5}">
                      <a16:colId xmlns:a16="http://schemas.microsoft.com/office/drawing/2014/main" val="4149788747"/>
                    </a:ext>
                  </a:extLst>
                </a:gridCol>
                <a:gridCol w="3038004">
                  <a:extLst>
                    <a:ext uri="{9D8B030D-6E8A-4147-A177-3AD203B41FA5}">
                      <a16:colId xmlns:a16="http://schemas.microsoft.com/office/drawing/2014/main" val="1441626600"/>
                    </a:ext>
                  </a:extLst>
                </a:gridCol>
              </a:tblGrid>
              <a:tr h="2046099">
                <a:tc>
                  <a:txBody>
                    <a:bodyPr/>
                    <a:lstStyle/>
                    <a:p>
                      <a:pPr>
                        <a:spcAft>
                          <a:spcPts val="0"/>
                        </a:spcAft>
                      </a:pPr>
                      <a:r>
                        <a:rPr lang="en-GB" sz="1100" dirty="0">
                          <a:solidFill>
                            <a:schemeClr val="tx1"/>
                          </a:solidFill>
                          <a:effectLst/>
                        </a:rPr>
                        <a:t>Solution #9</a:t>
                      </a:r>
                      <a:endParaRPr lang="fr-FR" sz="11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solidFill>
                      <a:schemeClr val="bg2"/>
                    </a:solidFill>
                  </a:tcPr>
                </a:tc>
                <a:tc>
                  <a:txBody>
                    <a:bodyPr/>
                    <a:lstStyle/>
                    <a:p>
                      <a:pPr>
                        <a:spcAft>
                          <a:spcPts val="0"/>
                        </a:spcAft>
                      </a:pPr>
                      <a:r>
                        <a:rPr lang="en-US" sz="1100" b="0" dirty="0">
                          <a:solidFill>
                            <a:schemeClr val="tx1"/>
                          </a:solidFill>
                          <a:effectLst/>
                        </a:rPr>
                        <a:t>This solution is intended to be used in addition to solution </a:t>
                      </a:r>
                      <a:r>
                        <a:rPr lang="en-GB" sz="1100" b="0" dirty="0">
                          <a:solidFill>
                            <a:schemeClr val="tx1"/>
                          </a:solidFill>
                          <a:effectLst/>
                        </a:rPr>
                        <a:t>#1 to filter paging into different groups based on the incoming callers identity. The identities are provided to the non-serving network to enable the grouping and each of the groups provide a different paging cause to the UE.</a:t>
                      </a:r>
                      <a:endParaRPr lang="fr-FR" sz="1100" b="0" dirty="0">
                        <a:solidFill>
                          <a:schemeClr val="tx1"/>
                        </a:solidFill>
                        <a:effectLst/>
                      </a:endParaRPr>
                    </a:p>
                    <a:p>
                      <a:pPr>
                        <a:spcAft>
                          <a:spcPts val="0"/>
                        </a:spcAft>
                      </a:pPr>
                      <a:r>
                        <a:rPr lang="en-GB" sz="1100" b="0" dirty="0">
                          <a:solidFill>
                            <a:schemeClr val="tx1"/>
                          </a:solidFill>
                          <a:effectLst/>
                          <a:highlight>
                            <a:srgbClr val="FFFF00"/>
                          </a:highlight>
                        </a:rPr>
                        <a:t>There may be privacy issues providing the grouping of preferred and non-preferred for each incoming caller to the network</a:t>
                      </a:r>
                      <a:r>
                        <a:rPr lang="en-GB" sz="1100" b="0" dirty="0">
                          <a:solidFill>
                            <a:schemeClr val="tx1"/>
                          </a:solidFill>
                          <a:effectLst/>
                        </a:rPr>
                        <a:t>. The additional benefit of grouping by preferred and non-preferred is not clear. The total number of groups is unclear as some identities may not be included is either of the groups and the behaviour in this case is not clear.</a:t>
                      </a:r>
                      <a:endParaRPr lang="fr-FR" sz="1100" b="0" dirty="0">
                        <a:solidFill>
                          <a:schemeClr val="tx1"/>
                        </a:solidFill>
                        <a:effectLst/>
                      </a:endParaRPr>
                    </a:p>
                    <a:p>
                      <a:pPr>
                        <a:spcAft>
                          <a:spcPts val="0"/>
                        </a:spcAft>
                      </a:pPr>
                      <a:r>
                        <a:rPr lang="en-US" sz="1100" b="0" dirty="0">
                          <a:solidFill>
                            <a:schemeClr val="tx1"/>
                          </a:solidFill>
                          <a:effectLst/>
                        </a:rPr>
                        <a:t>The solution has UE and core network and IMS services impacts.</a:t>
                      </a:r>
                      <a:endParaRPr lang="fr-FR" sz="1100" b="0" dirty="0">
                        <a:solidFill>
                          <a:schemeClr val="tx1"/>
                        </a:solidFill>
                        <a:effectLst/>
                      </a:endParaRPr>
                    </a:p>
                    <a:p>
                      <a:pPr>
                        <a:spcAft>
                          <a:spcPts val="0"/>
                        </a:spcAft>
                      </a:pPr>
                      <a:r>
                        <a:rPr lang="en-US" sz="1100" b="0" dirty="0">
                          <a:solidFill>
                            <a:schemeClr val="tx1"/>
                          </a:solidFill>
                          <a:effectLst/>
                        </a:rPr>
                        <a:t>The solution requires user interaction to determine the callers identities and whether preferred/not preferred and to update the settings in the network. Additional MMI impacts are expected.</a:t>
                      </a:r>
                      <a:endParaRPr lang="fr-FR" sz="11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solidFill>
                      <a:schemeClr val="bg2"/>
                    </a:solidFill>
                  </a:tcPr>
                </a:tc>
                <a:tc>
                  <a:txBody>
                    <a:bodyPr/>
                    <a:lstStyle/>
                    <a:p>
                      <a:pPr>
                        <a:spcAft>
                          <a:spcPts val="0"/>
                        </a:spcAft>
                      </a:pPr>
                      <a:r>
                        <a:rPr lang="fr-FR" sz="11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Impacts UE, P-CSCF, TAS (on top of Paging Cause Sol#1 impact)</a:t>
                      </a:r>
                    </a:p>
                  </a:txBody>
                  <a:tcPr marL="68580" marR="68580" marT="0" marB="0">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FF0000"/>
                          </a:solidFill>
                          <a:effectLst/>
                          <a:latin typeface="+mn-lt"/>
                          <a:ea typeface="+mn-ea"/>
                          <a:cs typeface="+mn-cs"/>
                        </a:rPr>
                        <a:t>Editor's note:	</a:t>
                      </a:r>
                      <a:r>
                        <a:rPr lang="en-US" sz="1100" b="0" kern="1200" dirty="0">
                          <a:solidFill>
                            <a:srgbClr val="FF0000"/>
                          </a:solidFill>
                          <a:effectLst/>
                          <a:highlight>
                            <a:srgbClr val="FFFF00"/>
                          </a:highlight>
                          <a:latin typeface="+mn-lt"/>
                          <a:ea typeface="+mn-ea"/>
                          <a:cs typeface="+mn-cs"/>
                        </a:rPr>
                        <a:t>it is FFS whether this solution can work if there is no guarantee the DSCP cannot change between TAS and UPF</a:t>
                      </a:r>
                      <a:r>
                        <a:rPr lang="en-US" sz="1100" b="0" kern="1200" dirty="0">
                          <a:solidFill>
                            <a:srgbClr val="FF0000"/>
                          </a:solidFill>
                          <a:effectLst/>
                          <a:latin typeface="+mn-lt"/>
                          <a:ea typeface="+mn-ea"/>
                          <a:cs typeface="+mn-cs"/>
                        </a:rPr>
                        <a:t> in transport networks outside operators control between TAS in HPLMN and the P-CSCF in VPLMN. Impact on IPX especially is to be considered in roaming case and any requirement on NG.113 by GSMA shall be specified.</a:t>
                      </a:r>
                      <a:endParaRPr lang="fr-FR" sz="1100" b="0" kern="1200" dirty="0">
                        <a:solidFill>
                          <a:srgbClr val="FF0000"/>
                        </a:solidFill>
                        <a:effectLst/>
                        <a:latin typeface="+mn-lt"/>
                        <a:ea typeface="+mn-ea"/>
                        <a:cs typeface="+mn-cs"/>
                      </a:endParaRPr>
                    </a:p>
                    <a:p>
                      <a:pPr>
                        <a:spcAft>
                          <a:spcPts val="0"/>
                        </a:spcAft>
                      </a:pPr>
                      <a:endParaRPr lang="fr-FR" sz="11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1545374239"/>
                  </a:ext>
                </a:extLst>
              </a:tr>
            </a:tbl>
          </a:graphicData>
        </a:graphic>
      </p:graphicFrame>
    </p:spTree>
    <p:extLst>
      <p:ext uri="{BB962C8B-B14F-4D97-AF65-F5344CB8AC3E}">
        <p14:creationId xmlns:p14="http://schemas.microsoft.com/office/powerpoint/2010/main" val="3054380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E17B7-E36D-4334-BA31-BCE2E03F0E3B}"/>
              </a:ext>
            </a:extLst>
          </p:cNvPr>
          <p:cNvSpPr>
            <a:spLocks noGrp="1"/>
          </p:cNvSpPr>
          <p:nvPr>
            <p:ph type="title"/>
          </p:nvPr>
        </p:nvSpPr>
        <p:spPr>
          <a:xfrm>
            <a:off x="593697" y="454377"/>
            <a:ext cx="11126353" cy="690842"/>
          </a:xfrm>
        </p:spPr>
        <p:txBody>
          <a:bodyPr>
            <a:noAutofit/>
          </a:bodyPr>
          <a:lstStyle/>
          <a:p>
            <a:r>
              <a:rPr lang="en-US" sz="3200" dirty="0"/>
              <a:t>Upper bound timer (Sol #11)</a:t>
            </a:r>
          </a:p>
        </p:txBody>
      </p:sp>
      <p:sp>
        <p:nvSpPr>
          <p:cNvPr id="4" name="Slide Number Placeholder 3">
            <a:extLst>
              <a:ext uri="{FF2B5EF4-FFF2-40B4-BE49-F238E27FC236}">
                <a16:creationId xmlns:a16="http://schemas.microsoft.com/office/drawing/2014/main" id="{29252300-A2C9-48FB-B89B-2EDDFB2BA110}"/>
              </a:ext>
            </a:extLst>
          </p:cNvPr>
          <p:cNvSpPr>
            <a:spLocks noGrp="1"/>
          </p:cNvSpPr>
          <p:nvPr>
            <p:ph type="sldNum" sz="quarter" idx="14"/>
          </p:nvPr>
        </p:nvSpPr>
        <p:spPr/>
        <p:txBody>
          <a:bodyPr/>
          <a:lstStyle/>
          <a:p>
            <a:pPr eaLnBrk="0" hangingPunct="0">
              <a:spcBef>
                <a:spcPct val="50000"/>
              </a:spcBef>
            </a:pPr>
            <a:fld id="{FD44707B-D922-47D5-BD24-D96E91B70543}" type="slidenum">
              <a:rPr lang="en-US" smtClean="0"/>
              <a:pPr eaLnBrk="0" hangingPunct="0">
                <a:spcBef>
                  <a:spcPct val="50000"/>
                </a:spcBef>
              </a:pPr>
              <a:t>9</a:t>
            </a:fld>
            <a:endParaRPr lang="en-US"/>
          </a:p>
        </p:txBody>
      </p:sp>
      <p:sp>
        <p:nvSpPr>
          <p:cNvPr id="6" name="Content Placeholder 2">
            <a:extLst>
              <a:ext uri="{FF2B5EF4-FFF2-40B4-BE49-F238E27FC236}">
                <a16:creationId xmlns:a16="http://schemas.microsoft.com/office/drawing/2014/main" id="{ECFBAD13-1C8C-419A-9F36-E19C87B60AE5}"/>
              </a:ext>
            </a:extLst>
          </p:cNvPr>
          <p:cNvSpPr>
            <a:spLocks noGrp="1"/>
          </p:cNvSpPr>
          <p:nvPr>
            <p:ph idx="1"/>
          </p:nvPr>
        </p:nvSpPr>
        <p:spPr>
          <a:xfrm>
            <a:off x="593696" y="3880432"/>
            <a:ext cx="11126355" cy="2523192"/>
          </a:xfrm>
        </p:spPr>
        <p:txBody>
          <a:bodyPr>
            <a:normAutofit/>
          </a:bodyPr>
          <a:lstStyle/>
          <a:p>
            <a:r>
              <a:rPr lang="en-US" sz="2000" dirty="0"/>
              <a:t>Comments</a:t>
            </a:r>
          </a:p>
          <a:p>
            <a:pPr lvl="2"/>
            <a:r>
              <a:rPr lang="en-US" sz="1400" dirty="0"/>
              <a:t>Add-on solution. Does not propose additional information in paging </a:t>
            </a:r>
          </a:p>
          <a:p>
            <a:pPr lvl="2"/>
            <a:r>
              <a:rPr lang="en-US" sz="1400" dirty="0"/>
              <a:t>Complements Busy Indication (Sol#3) by providing upper-bound timer for UE to send the Busy Indication</a:t>
            </a:r>
          </a:p>
          <a:p>
            <a:pPr lvl="2"/>
            <a:r>
              <a:rPr lang="en-US" sz="1400" dirty="0"/>
              <a:t>Unclear whether this timer needs to be negotiated or whether it can be fixed</a:t>
            </a:r>
          </a:p>
          <a:p>
            <a:pPr lvl="1"/>
            <a:endParaRPr lang="en-US" sz="1800" dirty="0"/>
          </a:p>
          <a:p>
            <a:pPr lvl="1"/>
            <a:r>
              <a:rPr lang="en-US" sz="1800" b="1" u="sng" dirty="0"/>
              <a:t>Proposal 4</a:t>
            </a:r>
            <a:r>
              <a:rPr lang="en-US" sz="1800" dirty="0"/>
              <a:t>: If Busy Indication is pursued for normative work, a fixed Upper bound timer value will be used (to be defined by CT1).</a:t>
            </a:r>
          </a:p>
          <a:p>
            <a:pPr lvl="1"/>
            <a:endParaRPr lang="en-US" sz="1800" b="1" u="sng" dirty="0"/>
          </a:p>
        </p:txBody>
      </p:sp>
      <p:graphicFrame>
        <p:nvGraphicFramePr>
          <p:cNvPr id="3" name="Table 2">
            <a:extLst>
              <a:ext uri="{FF2B5EF4-FFF2-40B4-BE49-F238E27FC236}">
                <a16:creationId xmlns:a16="http://schemas.microsoft.com/office/drawing/2014/main" id="{42D41A98-0B11-4128-BC56-168E4481ADF6}"/>
              </a:ext>
            </a:extLst>
          </p:cNvPr>
          <p:cNvGraphicFramePr>
            <a:graphicFrameLocks noGrp="1"/>
          </p:cNvGraphicFramePr>
          <p:nvPr>
            <p:extLst>
              <p:ext uri="{D42A27DB-BD31-4B8C-83A1-F6EECF244321}">
                <p14:modId xmlns:p14="http://schemas.microsoft.com/office/powerpoint/2010/main" val="3475492779"/>
              </p:ext>
            </p:extLst>
          </p:nvPr>
        </p:nvGraphicFramePr>
        <p:xfrm>
          <a:off x="290411" y="1441818"/>
          <a:ext cx="10908633" cy="2046099"/>
        </p:xfrm>
        <a:graphic>
          <a:graphicData uri="http://schemas.openxmlformats.org/drawingml/2006/table">
            <a:tbl>
              <a:tblPr firstRow="1" firstCol="1" bandRow="1">
                <a:tableStyleId>{5C22544A-7EE6-4342-B048-85BDC9FD1C3A}</a:tableStyleId>
              </a:tblPr>
              <a:tblGrid>
                <a:gridCol w="640737">
                  <a:extLst>
                    <a:ext uri="{9D8B030D-6E8A-4147-A177-3AD203B41FA5}">
                      <a16:colId xmlns:a16="http://schemas.microsoft.com/office/drawing/2014/main" val="2611019396"/>
                    </a:ext>
                  </a:extLst>
                </a:gridCol>
                <a:gridCol w="4592959">
                  <a:extLst>
                    <a:ext uri="{9D8B030D-6E8A-4147-A177-3AD203B41FA5}">
                      <a16:colId xmlns:a16="http://schemas.microsoft.com/office/drawing/2014/main" val="1346714103"/>
                    </a:ext>
                  </a:extLst>
                </a:gridCol>
                <a:gridCol w="2636933">
                  <a:extLst>
                    <a:ext uri="{9D8B030D-6E8A-4147-A177-3AD203B41FA5}">
                      <a16:colId xmlns:a16="http://schemas.microsoft.com/office/drawing/2014/main" val="4149788747"/>
                    </a:ext>
                  </a:extLst>
                </a:gridCol>
                <a:gridCol w="3038004">
                  <a:extLst>
                    <a:ext uri="{9D8B030D-6E8A-4147-A177-3AD203B41FA5}">
                      <a16:colId xmlns:a16="http://schemas.microsoft.com/office/drawing/2014/main" val="1441626600"/>
                    </a:ext>
                  </a:extLst>
                </a:gridCol>
              </a:tblGrid>
              <a:tr h="2046099">
                <a:tc>
                  <a:txBody>
                    <a:bodyPr/>
                    <a:lstStyle/>
                    <a:p>
                      <a:pPr>
                        <a:spcAft>
                          <a:spcPts val="0"/>
                        </a:spcAft>
                      </a:pPr>
                      <a:r>
                        <a:rPr lang="en-GB" sz="1100" dirty="0">
                          <a:solidFill>
                            <a:schemeClr val="tx1"/>
                          </a:solidFill>
                          <a:effectLst/>
                        </a:rPr>
                        <a:t>Solution #11</a:t>
                      </a:r>
                      <a:endParaRPr lang="fr-FR" sz="11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solidFill>
                      <a:schemeClr val="bg2"/>
                    </a:solidFill>
                  </a:tcPr>
                </a:tc>
                <a:tc>
                  <a:txBody>
                    <a:bodyPr/>
                    <a:lstStyle/>
                    <a:p>
                      <a:r>
                        <a:rPr lang="en-US"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This solution adds an upper time bound for when the UE must respond to (NAS) paging and provides a response to paging to inform the paging network that the UE/user has received the page but does not want to / cannot fully respond at this time. </a:t>
                      </a:r>
                      <a:r>
                        <a:rPr lang="en-US" sz="1100" b="0" kern="1200" dirty="0">
                          <a:solidFill>
                            <a:schemeClr val="tx1"/>
                          </a:solidFill>
                          <a:effectLst/>
                          <a:highlight>
                            <a:srgbClr val="FFFF00"/>
                          </a:highlight>
                          <a:latin typeface="Arial" panose="020B0604020202020204" pitchFamily="34" charset="0"/>
                          <a:ea typeface="SimSun" panose="02010600030101010101" pitchFamily="2" charset="-122"/>
                          <a:cs typeface="Times New Roman" panose="02020603050405020304" pitchFamily="18" charset="0"/>
                        </a:rPr>
                        <a:t>No additional information is proposed in paging</a:t>
                      </a:r>
                      <a:r>
                        <a:rPr lang="en-US"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a:t>
                      </a:r>
                      <a:endPar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p>
                      <a:r>
                        <a:rPr lang="en-GB"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The solution </a:t>
                      </a:r>
                      <a:r>
                        <a:rPr lang="en-GB" sz="1100" b="0" kern="1200" dirty="0">
                          <a:solidFill>
                            <a:schemeClr val="tx1"/>
                          </a:solidFill>
                          <a:effectLst/>
                          <a:highlight>
                            <a:srgbClr val="FFFF00"/>
                          </a:highlight>
                          <a:latin typeface="Arial" panose="020B0604020202020204" pitchFamily="34" charset="0"/>
                          <a:ea typeface="SimSun" panose="02010600030101010101" pitchFamily="2" charset="-122"/>
                          <a:cs typeface="Times New Roman" panose="02020603050405020304" pitchFamily="18" charset="0"/>
                        </a:rPr>
                        <a:t>does not prevent unnecessary interruptions of the current service (service dependent), as it requires the UE to respond</a:t>
                      </a:r>
                      <a:r>
                        <a:rPr lang="en-GB"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 however the response may be delayed for a period of time. The solution prevents paging escalation (under normal conditions). The solution is expected to only need a short duration gap.</a:t>
                      </a:r>
                      <a:endPar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p>
                      <a:r>
                        <a:rPr lang="en-US"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The solution has UE and core network impacts.</a:t>
                      </a:r>
                      <a:endParaRPr lang="fr-FR" sz="1100" b="0" kern="120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solidFill>
                      <a:schemeClr val="bg2"/>
                    </a:solidFill>
                  </a:tcPr>
                </a:tc>
                <a:tc>
                  <a:txBody>
                    <a:bodyPr/>
                    <a:lstStyle/>
                    <a:p>
                      <a:pPr>
                        <a:spcAft>
                          <a:spcPts val="0"/>
                        </a:spcAft>
                      </a:pPr>
                      <a:r>
                        <a:rPr lang="fr-FR" sz="11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rPr>
                        <a:t>Impacts UE, AMF</a:t>
                      </a:r>
                    </a:p>
                  </a:txBody>
                  <a:tcPr marL="68580" marR="68580" marT="0" marB="0">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dirty="0">
                          <a:solidFill>
                            <a:srgbClr val="FF0000"/>
                          </a:solidFill>
                          <a:effectLst/>
                          <a:latin typeface="+mn-lt"/>
                          <a:ea typeface="+mn-ea"/>
                          <a:cs typeface="+mn-cs"/>
                        </a:rPr>
                        <a:t>Editor's note:	</a:t>
                      </a:r>
                      <a:r>
                        <a:rPr lang="en-US" sz="1100" b="0" kern="1200" dirty="0">
                          <a:solidFill>
                            <a:srgbClr val="FF0000"/>
                          </a:solidFill>
                          <a:effectLst/>
                          <a:highlight>
                            <a:srgbClr val="FFFF00"/>
                          </a:highlight>
                          <a:latin typeface="+mn-lt"/>
                          <a:ea typeface="+mn-ea"/>
                          <a:cs typeface="+mn-cs"/>
                        </a:rPr>
                        <a:t>it is FFS whether this solution can work if there is no guarantee the DSCP cannot change between TAS and UPF</a:t>
                      </a:r>
                      <a:r>
                        <a:rPr lang="en-US" sz="1100" b="0" kern="1200" dirty="0">
                          <a:solidFill>
                            <a:srgbClr val="FF0000"/>
                          </a:solidFill>
                          <a:effectLst/>
                          <a:latin typeface="+mn-lt"/>
                          <a:ea typeface="+mn-ea"/>
                          <a:cs typeface="+mn-cs"/>
                        </a:rPr>
                        <a:t> in transport networks outside operators control between TAS in HPLMN and the P-CSCF in VPLMN. Impact on IPX especially is to be considered in roaming case and any requirement on NG.113 by GSMA shall be specified.</a:t>
                      </a:r>
                      <a:endParaRPr lang="fr-FR" sz="1100" b="0" kern="1200" dirty="0">
                        <a:solidFill>
                          <a:srgbClr val="FF0000"/>
                        </a:solidFill>
                        <a:effectLst/>
                        <a:latin typeface="+mn-lt"/>
                        <a:ea typeface="+mn-ea"/>
                        <a:cs typeface="+mn-cs"/>
                      </a:endParaRPr>
                    </a:p>
                    <a:p>
                      <a:pPr>
                        <a:spcAft>
                          <a:spcPts val="0"/>
                        </a:spcAft>
                      </a:pPr>
                      <a:endParaRPr lang="fr-FR" sz="1100" b="0" dirty="0">
                        <a:solidFill>
                          <a:schemeClr val="tx1"/>
                        </a:solidFill>
                        <a:effectLst/>
                        <a:latin typeface="Arial" panose="020B0604020202020204" pitchFamily="34" charset="0"/>
                        <a:ea typeface="SimSun" panose="02010600030101010101" pitchFamily="2" charset="-122"/>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1545374239"/>
                  </a:ext>
                </a:extLst>
              </a:tr>
            </a:tbl>
          </a:graphicData>
        </a:graphic>
      </p:graphicFrame>
    </p:spTree>
    <p:extLst>
      <p:ext uri="{BB962C8B-B14F-4D97-AF65-F5344CB8AC3E}">
        <p14:creationId xmlns:p14="http://schemas.microsoft.com/office/powerpoint/2010/main" val="3532522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652ebac36f3a3857a7e2f843bdf61faf">
  <xsd:schema xmlns:xsd="http://www.w3.org/2001/XMLSchema" xmlns:xs="http://www.w3.org/2001/XMLSchema" xmlns:p="http://schemas.microsoft.com/office/2006/metadata/properties" xmlns:ns3="ba37140e-f4c5-4a6c-a9b4-20a691ce6c8a" xmlns:ns4="cc9c437c-ae0c-4066-8d90-a0f7de786127" targetNamespace="http://schemas.microsoft.com/office/2006/metadata/properties" ma:root="true" ma:fieldsID="4be07f95e4277b4637c061ba86aa002a" ns3:_="" ns4:_="">
    <xsd:import namespace="ba37140e-f4c5-4a6c-a9b4-20a691ce6c8a"/>
    <xsd:import namespace="cc9c437c-ae0c-4066-8d90-a0f7de78612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AutoKeyPoints" minOccurs="0"/>
                <xsd:element ref="ns4:MediaServiceKeyPoint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80E986-3F43-4D7A-9A92-BD817A31ED1C}">
  <ds:schemaRefs>
    <ds:schemaRef ds:uri="http://schemas.microsoft.com/sharepoint/v3/contenttype/forms"/>
  </ds:schemaRefs>
</ds:datastoreItem>
</file>

<file path=customXml/itemProps2.xml><?xml version="1.0" encoding="utf-8"?>
<ds:datastoreItem xmlns:ds="http://schemas.openxmlformats.org/officeDocument/2006/customXml" ds:itemID="{10556C86-444B-4505-9709-F50697CD94B6}">
  <ds:schemaRefs>
    <ds:schemaRef ds:uri="ba37140e-f4c5-4a6c-a9b4-20a691ce6c8a"/>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www.w3.org/XML/1998/namespace"/>
    <ds:schemaRef ds:uri="http://purl.org/dc/dcmitype/"/>
  </ds:schemaRefs>
</ds:datastoreItem>
</file>

<file path=customXml/itemProps3.xml><?xml version="1.0" encoding="utf-8"?>
<ds:datastoreItem xmlns:ds="http://schemas.openxmlformats.org/officeDocument/2006/customXml" ds:itemID="{63C1B702-7A25-411A-B1AA-A7A09BC704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37140e-f4c5-4a6c-a9b4-20a691ce6c8a"/>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1745</TotalTime>
  <Words>4456</Words>
  <Application>Microsoft Office PowerPoint</Application>
  <PresentationFormat>Widescreen</PresentationFormat>
  <Paragraphs>228</Paragraphs>
  <Slides>14</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Intel Clear Pro Bold</vt:lpstr>
      <vt:lpstr>Office Theme</vt:lpstr>
      <vt:lpstr>FS_MUSIM evaluation and conclusions</vt:lpstr>
      <vt:lpstr>Outline</vt:lpstr>
      <vt:lpstr>Notification type of solutions (1/3)</vt:lpstr>
      <vt:lpstr>Notification type of solutions (2/3)</vt:lpstr>
      <vt:lpstr>Notification type of solutions (3/3)</vt:lpstr>
      <vt:lpstr>MUSIM (Release) Assistance Information (Sol #5, Sol#10) (1/2)</vt:lpstr>
      <vt:lpstr>MUSIM (Release) Assistance Information (Sol #5, Sol#10) (2/2)</vt:lpstr>
      <vt:lpstr>Different Paging Cause values (Sol #9)</vt:lpstr>
      <vt:lpstr>Upper bound timer (Sol #11)</vt:lpstr>
      <vt:lpstr>Optimizations for “on the same network”</vt:lpstr>
      <vt:lpstr>Optimizations in presence of non-3GPP access</vt:lpstr>
      <vt:lpstr>Summary of proposals</vt:lpstr>
      <vt:lpstr>Revisited KI#1 conclusion</vt:lpstr>
      <vt:lpstr>Revisited KI#3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RACS handling multiple RRC encoding formats</dc:title>
  <dc:creator>Qualcomm-HZ</dc:creator>
  <cp:keywords>CTPClassification=CTP_NT</cp:keywords>
  <cp:lastModifiedBy>intel user</cp:lastModifiedBy>
  <cp:revision>129</cp:revision>
  <dcterms:created xsi:type="dcterms:W3CDTF">2020-04-01T14:45:13Z</dcterms:created>
  <dcterms:modified xsi:type="dcterms:W3CDTF">2020-09-23T08:39:45Z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y fmtid="{D5CDD505-2E9C-101B-9397-08002B2CF9AE}" pid="3" name="TitusGUID">
    <vt:lpwstr>7e8e8631-8578-436b-a0c3-c2f709982f55</vt:lpwstr>
  </property>
  <property fmtid="{D5CDD505-2E9C-101B-9397-08002B2CF9AE}" pid="4" name="CTP_TimeStamp">
    <vt:lpwstr>2020-08-05 11:44:53Z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