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4"/>
  </p:notesMasterIdLst>
  <p:handoutMasterIdLst>
    <p:handoutMasterId r:id="rId5"/>
  </p:handoutMasterIdLst>
  <p:sldIdLst>
    <p:sldId id="303" r:id="rId2"/>
    <p:sldId id="789" r:id="rId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7" d="100"/>
          <a:sy n="107" d="100"/>
        </p:scale>
        <p:origin x="2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2272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#140E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19 Aug – 02 Sep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S2-200xxxx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style²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 Meeting #140E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Electronic, 19 Aug – 02 Sep,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  </a:t>
            </a:r>
            <a:r>
              <a:rPr lang="en-US" dirty="0" smtClean="0"/>
              <a:t>5GSAT_ARCH </a:t>
            </a:r>
            <a:r>
              <a:rPr lang="en-US" altLang="de-DE" dirty="0" smtClean="0"/>
              <a:t>Status </a:t>
            </a:r>
            <a:r>
              <a:rPr lang="en-GB" altLang="zh-CN" dirty="0" smtClean="0"/>
              <a:t>Report</a:t>
            </a:r>
            <a:endParaRPr lang="en-GB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altLang="en-US" dirty="0" smtClean="0"/>
              <a:t>Jean Yves Fine</a:t>
            </a:r>
            <a:endParaRPr lang="en-GB" dirty="0" smtClean="0"/>
          </a:p>
          <a:p>
            <a:r>
              <a:rPr lang="en-GB" dirty="0" smtClean="0"/>
              <a:t>Thales</a:t>
            </a:r>
          </a:p>
          <a:p>
            <a:endParaRPr lang="en-US" altLang="en-US" dirty="0" smtClean="0"/>
          </a:p>
          <a:p>
            <a:endParaRPr lang="en-GB" altLang="en-US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5GSAT_ARCH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SA2#140E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1238962"/>
              </p:ext>
            </p:extLst>
          </p:nvPr>
        </p:nvGraphicFramePr>
        <p:xfrm>
          <a:off x="154221" y="1227714"/>
          <a:ext cx="8810067" cy="764155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721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21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5437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8817"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5GSAT_ARCH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</a:t>
                      </a:r>
                      <a:r>
                        <a:rPr lang="en-GB" sz="140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aspects for using satellite access in 5G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860005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9015" y="2055304"/>
            <a:ext cx="9064100" cy="4376632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0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00" dirty="0" smtClean="0"/>
              <a:t>Study TR 23.737 V17.1.0 is available on portal and 100% completed.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00" dirty="0" smtClean="0"/>
              <a:t>SA2#140E is the first normative meeting, making use of draft CRs process.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000" b="1" dirty="0" smtClean="0"/>
              <a:t>Drafts CRs</a:t>
            </a:r>
            <a:endParaRPr lang="de-DE" altLang="de-DE" sz="10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00" dirty="0" smtClean="0"/>
              <a:t>17 Tdocs uploaded, 15 discussed (one withdrawn, one merged).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00" dirty="0" smtClean="0"/>
              <a:t>3 approved (20% of 15); 3 postponed (20%); 9 noted (60%).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000" b="1" dirty="0"/>
              <a:t>RAN impacts and </a:t>
            </a:r>
            <a:r>
              <a:rPr lang="en-US" sz="1000" b="1" dirty="0" smtClean="0"/>
              <a:t>dependencies</a:t>
            </a:r>
            <a:r>
              <a:rPr lang="en-US" sz="1000" dirty="0" smtClean="0"/>
              <a:t>:</a:t>
            </a:r>
            <a:endParaRPr lang="de-DE" sz="1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00" dirty="0" smtClean="0"/>
              <a:t>Discussions and Implementation of Sol#1 and Sol#13 will be able to progress more after reception of RANs response to ongoing LS (</a:t>
            </a:r>
            <a:r>
              <a:rPr lang="en-GB" sz="1000" dirty="0" smtClean="0"/>
              <a:t>S2-2004688</a:t>
            </a:r>
            <a:r>
              <a:rPr lang="en-GB" sz="1000" b="1" dirty="0" smtClean="0"/>
              <a:t>)</a:t>
            </a:r>
            <a:r>
              <a:rPr lang="de-DE" altLang="de-DE" sz="10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00" dirty="0" smtClean="0"/>
              <a:t>CT#125E has approved a  WID “</a:t>
            </a:r>
            <a:r>
              <a:rPr lang="en-GB" sz="1000" dirty="0" smtClean="0"/>
              <a:t>CT </a:t>
            </a:r>
            <a:r>
              <a:rPr lang="en-GB" sz="1000" dirty="0"/>
              <a:t>aspects of 5GC architecture for satellite </a:t>
            </a:r>
            <a:r>
              <a:rPr lang="en-GB" sz="1000" dirty="0" smtClean="0"/>
              <a:t>networks” and has now framework to work on CT1 domains in relation with 5GSAT_ARCH.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altLang="de-DE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000" b="1" dirty="0"/>
              <a:t>Contentious Issue</a:t>
            </a:r>
            <a:r>
              <a:rPr lang="de-DE" sz="1000" dirty="0" smtClean="0"/>
              <a:t>: None.</a:t>
            </a:r>
          </a:p>
          <a:p>
            <a:pPr marL="0" lvl="0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000" b="1" dirty="0" smtClean="0"/>
              <a:t>Focus </a:t>
            </a:r>
            <a:r>
              <a:rPr lang="de-DE" sz="1000" b="1" dirty="0"/>
              <a:t>for the Next Meeting (SA2#141E)</a:t>
            </a:r>
            <a:r>
              <a:rPr lang="de-DE" sz="10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00" dirty="0"/>
              <a:t>Ahead of SA2#141E: Organize a conference call to </a:t>
            </a:r>
            <a:r>
              <a:rPr lang="en-US" altLang="zh-CN" sz="1000" dirty="0" smtClean="0"/>
              <a:t>continue discussion on open topics and status, prepare SA2#141E.</a:t>
            </a:r>
            <a:endParaRPr lang="en-US" altLang="zh-CN" sz="10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00" dirty="0"/>
              <a:t>During SA2#141E</a:t>
            </a:r>
            <a:r>
              <a:rPr lang="en-US" altLang="zh-CN" sz="1000" dirty="0" smtClean="0"/>
              <a:t>:  Discussion on open topics; analysis of LS responses impacts, response to LS in.  </a:t>
            </a:r>
            <a:endParaRPr lang="en-US" altLang="zh-CN" sz="1000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000" b="1" dirty="0"/>
              <a:t>Overall Plan</a:t>
            </a:r>
            <a:r>
              <a:rPr lang="en-US" altLang="zh-CN" sz="10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altLang="zh-CN" sz="1000" dirty="0" smtClean="0"/>
              <a:t>Complete </a:t>
            </a:r>
            <a:r>
              <a:rPr lang="fr-FR" altLang="zh-CN" sz="1000" dirty="0" err="1" smtClean="0"/>
              <a:t>functional</a:t>
            </a:r>
            <a:r>
              <a:rPr lang="fr-FR" altLang="zh-CN" sz="1000" dirty="0" smtClean="0"/>
              <a:t> descriptions, </a:t>
            </a:r>
            <a:r>
              <a:rPr lang="fr-FR" altLang="zh-CN" sz="1000" dirty="0" err="1" smtClean="0"/>
              <a:t>procedures</a:t>
            </a:r>
            <a:r>
              <a:rPr lang="fr-FR" altLang="zh-CN" sz="1000" dirty="0" smtClean="0"/>
              <a:t>, </a:t>
            </a:r>
            <a:r>
              <a:rPr lang="fr-FR" altLang="zh-CN" sz="1000" dirty="0" err="1" smtClean="0"/>
              <a:t>policy</a:t>
            </a:r>
            <a:r>
              <a:rPr lang="fr-FR" altLang="zh-CN" sz="1000" dirty="0" smtClean="0"/>
              <a:t> </a:t>
            </a:r>
            <a:r>
              <a:rPr lang="fr-FR" altLang="zh-CN" sz="1000" dirty="0" err="1" smtClean="0"/>
              <a:t>frameworks</a:t>
            </a:r>
            <a:r>
              <a:rPr lang="fr-FR" altLang="zh-CN" sz="1000" dirty="0" smtClean="0"/>
              <a:t> of solutions </a:t>
            </a:r>
            <a:r>
              <a:rPr lang="fr-FR" altLang="zh-CN" sz="1000" dirty="0" err="1" smtClean="0"/>
              <a:t>selected</a:t>
            </a:r>
            <a:r>
              <a:rPr lang="fr-FR" altLang="zh-CN" sz="1000" dirty="0" smtClean="0"/>
              <a:t> in </a:t>
            </a:r>
            <a:r>
              <a:rPr lang="fr-FR" altLang="zh-CN" sz="1000" dirty="0" err="1" smtClean="0"/>
              <a:t>study</a:t>
            </a:r>
            <a:r>
              <a:rPr lang="fr-FR" altLang="zh-CN" sz="1000" dirty="0" smtClean="0"/>
              <a:t> TR in </a:t>
            </a:r>
            <a:r>
              <a:rPr lang="fr-FR" altLang="zh-CN" sz="1000" dirty="0" err="1" smtClean="0"/>
              <a:t>specifications</a:t>
            </a:r>
            <a:r>
              <a:rPr lang="fr-FR" altLang="zh-CN" sz="1000" dirty="0" smtClean="0"/>
              <a:t> TS23.501, 23.502, 23.503 </a:t>
            </a:r>
            <a:endParaRPr lang="en-US" altLang="zh-CN" sz="10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0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00" dirty="0"/>
              <a:t>The </a:t>
            </a:r>
            <a:r>
              <a:rPr lang="en-US" altLang="zh-CN" sz="1000" dirty="0" smtClean="0"/>
              <a:t>actual target </a:t>
            </a:r>
            <a:r>
              <a:rPr lang="en-US" altLang="zh-CN" sz="1000" dirty="0"/>
              <a:t>completion date </a:t>
            </a:r>
            <a:r>
              <a:rPr lang="en-US" altLang="zh-CN" sz="1000" dirty="0" smtClean="0"/>
              <a:t>(dec20) may be risky regarding </a:t>
            </a:r>
            <a:r>
              <a:rPr lang="en-US" altLang="zh-CN" sz="1000" dirty="0" err="1" smtClean="0"/>
              <a:t>dependancies</a:t>
            </a:r>
            <a:r>
              <a:rPr lang="en-US" altLang="zh-CN" sz="1000" dirty="0" smtClean="0"/>
              <a:t> with other groups</a:t>
            </a:r>
            <a:r>
              <a:rPr lang="en-US" altLang="zh-CN" sz="1000" dirty="0"/>
              <a:t>.</a:t>
            </a:r>
            <a:endParaRPr lang="de-DE" altLang="de-DE" sz="12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altLang="de-DE" sz="1200" dirty="0" smtClean="0"/>
              <a:t> </a:t>
            </a:r>
            <a:endParaRPr lang="en-US" altLang="zh-CN" sz="1200" strike="sngStrike" dirty="0"/>
          </a:p>
        </p:txBody>
      </p:sp>
    </p:spTree>
    <p:extLst>
      <p:ext uri="{BB962C8B-B14F-4D97-AF65-F5344CB8AC3E}">
        <p14:creationId xmlns:p14="http://schemas.microsoft.com/office/powerpoint/2010/main" val="765041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6932</TotalTime>
  <Words>253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宋体</vt:lpstr>
      <vt:lpstr>Arial</vt:lpstr>
      <vt:lpstr>Arial </vt:lpstr>
      <vt:lpstr>Calibri</vt:lpstr>
      <vt:lpstr>Times New Roman</vt:lpstr>
      <vt:lpstr>Office Theme</vt:lpstr>
      <vt:lpstr>   5GSAT_ARCH Status Report</vt:lpstr>
      <vt:lpstr>5GSAT_ARCH status after SA2#140E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FINE Jean-Yves</cp:lastModifiedBy>
  <cp:revision>1334</cp:revision>
  <dcterms:created xsi:type="dcterms:W3CDTF">2008-08-30T09:32:10Z</dcterms:created>
  <dcterms:modified xsi:type="dcterms:W3CDTF">2020-09-04T18:13:59Z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2020-08-13 20:28:13Z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1592921652</vt:lpwstr>
  </property>
</Properties>
</file>