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5"/>
  </p:notesMasterIdLst>
  <p:handoutMasterIdLst>
    <p:handoutMasterId r:id="rId16"/>
  </p:handoutMasterIdLst>
  <p:sldIdLst>
    <p:sldId id="303" r:id="rId5"/>
    <p:sldId id="786" r:id="rId6"/>
    <p:sldId id="787" r:id="rId7"/>
    <p:sldId id="792" r:id="rId8"/>
    <p:sldId id="788" r:id="rId9"/>
    <p:sldId id="791" r:id="rId10"/>
    <p:sldId id="793" r:id="rId11"/>
    <p:sldId id="794" r:id="rId12"/>
    <p:sldId id="789" r:id="rId13"/>
    <p:sldId id="790" r:id="rId1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AE5DA-0FEC-4CE0-8279-6F92FD618063}" v="8" dt="2020-09-03T00:44:58.24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9" d="100"/>
          <a:sy n="109" d="100"/>
        </p:scale>
        <p:origin x="10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Faccin" userId="bf6741b5-36bc-4b59-a73a-f03584833b71" providerId="ADAL" clId="{3ADAE5DA-0FEC-4CE0-8279-6F92FD618063}"/>
    <pc:docChg chg="undo redo custSel addSld delSld modSld sldOrd">
      <pc:chgData name="Stefano Faccin" userId="bf6741b5-36bc-4b59-a73a-f03584833b71" providerId="ADAL" clId="{3ADAE5DA-0FEC-4CE0-8279-6F92FD618063}" dt="2020-09-03T00:50:02.886" v="638" actId="20577"/>
      <pc:docMkLst>
        <pc:docMk/>
      </pc:docMkLst>
      <pc:sldChg chg="delSp modSp ord">
        <pc:chgData name="Stefano Faccin" userId="bf6741b5-36bc-4b59-a73a-f03584833b71" providerId="ADAL" clId="{3ADAE5DA-0FEC-4CE0-8279-6F92FD618063}" dt="2020-09-03T00:49:23.126" v="618" actId="20577"/>
        <pc:sldMkLst>
          <pc:docMk/>
          <pc:sldMk cId="2754923581" sldId="786"/>
        </pc:sldMkLst>
        <pc:spChg chg="del">
          <ac:chgData name="Stefano Faccin" userId="bf6741b5-36bc-4b59-a73a-f03584833b71" providerId="ADAL" clId="{3ADAE5DA-0FEC-4CE0-8279-6F92FD618063}" dt="2020-09-02T17:33:10.705" v="23" actId="478"/>
          <ac:spMkLst>
            <pc:docMk/>
            <pc:sldMk cId="2754923581" sldId="786"/>
            <ac:spMk id="5" creationId="{57AEE1EF-3E68-4B6C-A05B-F9EB2DC8ABAB}"/>
          </ac:spMkLst>
        </pc:spChg>
        <pc:spChg chg="mod">
          <ac:chgData name="Stefano Faccin" userId="bf6741b5-36bc-4b59-a73a-f03584833b71" providerId="ADAL" clId="{3ADAE5DA-0FEC-4CE0-8279-6F92FD618063}" dt="2020-09-03T00:49:23.126" v="618" actId="20577"/>
          <ac:spMkLst>
            <pc:docMk/>
            <pc:sldMk cId="2754923581" sldId="786"/>
            <ac:spMk id="29716" creationId="{00000000-0000-0000-0000-000000000000}"/>
          </ac:spMkLst>
        </pc:spChg>
        <pc:graphicFrameChg chg="modGraphic">
          <ac:chgData name="Stefano Faccin" userId="bf6741b5-36bc-4b59-a73a-f03584833b71" providerId="ADAL" clId="{3ADAE5DA-0FEC-4CE0-8279-6F92FD618063}" dt="2020-09-03T00:42:40.858" v="412" actId="13926"/>
          <ac:graphicFrameMkLst>
            <pc:docMk/>
            <pc:sldMk cId="2754923581" sldId="786"/>
            <ac:graphicFrameMk id="8" creationId="{8A487373-E8FB-453B-A616-ABFE3B64DD9B}"/>
          </ac:graphicFrameMkLst>
        </pc:graphicFrameChg>
      </pc:sldChg>
      <pc:sldChg chg="delSp modSp">
        <pc:chgData name="Stefano Faccin" userId="bf6741b5-36bc-4b59-a73a-f03584833b71" providerId="ADAL" clId="{3ADAE5DA-0FEC-4CE0-8279-6F92FD618063}" dt="2020-09-03T00:49:12.278" v="611" actId="20577"/>
        <pc:sldMkLst>
          <pc:docMk/>
          <pc:sldMk cId="46549111" sldId="787"/>
        </pc:sldMkLst>
        <pc:spChg chg="del">
          <ac:chgData name="Stefano Faccin" userId="bf6741b5-36bc-4b59-a73a-f03584833b71" providerId="ADAL" clId="{3ADAE5DA-0FEC-4CE0-8279-6F92FD618063}" dt="2020-09-02T17:35:24.749" v="259" actId="478"/>
          <ac:spMkLst>
            <pc:docMk/>
            <pc:sldMk cId="46549111" sldId="787"/>
            <ac:spMk id="5" creationId="{14DC8C4C-9940-4EAA-9D07-9A7085DAF534}"/>
          </ac:spMkLst>
        </pc:spChg>
        <pc:spChg chg="mod">
          <ac:chgData name="Stefano Faccin" userId="bf6741b5-36bc-4b59-a73a-f03584833b71" providerId="ADAL" clId="{3ADAE5DA-0FEC-4CE0-8279-6F92FD618063}" dt="2020-09-03T00:49:12.278" v="611" actId="20577"/>
          <ac:spMkLst>
            <pc:docMk/>
            <pc:sldMk cId="46549111" sldId="787"/>
            <ac:spMk id="29716" creationId="{00000000-0000-0000-0000-000000000000}"/>
          </ac:spMkLst>
        </pc:spChg>
        <pc:graphicFrameChg chg="modGraphic">
          <ac:chgData name="Stefano Faccin" userId="bf6741b5-36bc-4b59-a73a-f03584833b71" providerId="ADAL" clId="{3ADAE5DA-0FEC-4CE0-8279-6F92FD618063}" dt="2020-09-03T00:42:44.922" v="413" actId="13926"/>
          <ac:graphicFrameMkLst>
            <pc:docMk/>
            <pc:sldMk cId="46549111" sldId="787"/>
            <ac:graphicFrameMk id="9" creationId="{00000000-0000-0000-0000-000000000000}"/>
          </ac:graphicFrameMkLst>
        </pc:graphicFrameChg>
      </pc:sldChg>
      <pc:sldChg chg="delSp modSp">
        <pc:chgData name="Stefano Faccin" userId="bf6741b5-36bc-4b59-a73a-f03584833b71" providerId="ADAL" clId="{3ADAE5DA-0FEC-4CE0-8279-6F92FD618063}" dt="2020-09-03T00:50:02.886" v="638" actId="20577"/>
        <pc:sldMkLst>
          <pc:docMk/>
          <pc:sldMk cId="1422372147" sldId="788"/>
        </pc:sldMkLst>
        <pc:spChg chg="del">
          <ac:chgData name="Stefano Faccin" userId="bf6741b5-36bc-4b59-a73a-f03584833b71" providerId="ADAL" clId="{3ADAE5DA-0FEC-4CE0-8279-6F92FD618063}" dt="2020-09-02T17:36:08.781" v="265" actId="478"/>
          <ac:spMkLst>
            <pc:docMk/>
            <pc:sldMk cId="1422372147" sldId="788"/>
            <ac:spMk id="4" creationId="{9B70CD9C-4FB1-45EF-A2D5-4AE1262AE73A}"/>
          </ac:spMkLst>
        </pc:spChg>
        <pc:spChg chg="mod">
          <ac:chgData name="Stefano Faccin" userId="bf6741b5-36bc-4b59-a73a-f03584833b71" providerId="ADAL" clId="{3ADAE5DA-0FEC-4CE0-8279-6F92FD618063}" dt="2020-09-03T00:50:02.886" v="638" actId="20577"/>
          <ac:spMkLst>
            <pc:docMk/>
            <pc:sldMk cId="1422372147" sldId="788"/>
            <ac:spMk id="29716" creationId="{00000000-0000-0000-0000-000000000000}"/>
          </ac:spMkLst>
        </pc:spChg>
      </pc:sldChg>
      <pc:sldChg chg="delSp modSp">
        <pc:chgData name="Stefano Faccin" userId="bf6741b5-36bc-4b59-a73a-f03584833b71" providerId="ADAL" clId="{3ADAE5DA-0FEC-4CE0-8279-6F92FD618063}" dt="2020-09-03T00:48:31.965" v="600" actId="13926"/>
        <pc:sldMkLst>
          <pc:docMk/>
          <pc:sldMk cId="3517308284" sldId="792"/>
        </pc:sldMkLst>
        <pc:spChg chg="del mod">
          <ac:chgData name="Stefano Faccin" userId="bf6741b5-36bc-4b59-a73a-f03584833b71" providerId="ADAL" clId="{3ADAE5DA-0FEC-4CE0-8279-6F92FD618063}" dt="2020-09-03T00:48:28.598" v="599" actId="478"/>
          <ac:spMkLst>
            <pc:docMk/>
            <pc:sldMk cId="3517308284" sldId="792"/>
            <ac:spMk id="5" creationId="{14DC8C4C-9940-4EAA-9D07-9A7085DAF534}"/>
          </ac:spMkLst>
        </pc:spChg>
        <pc:spChg chg="mod">
          <ac:chgData name="Stefano Faccin" userId="bf6741b5-36bc-4b59-a73a-f03584833b71" providerId="ADAL" clId="{3ADAE5DA-0FEC-4CE0-8279-6F92FD618063}" dt="2020-09-03T00:48:04.504" v="596" actId="20577"/>
          <ac:spMkLst>
            <pc:docMk/>
            <pc:sldMk cId="3517308284" sldId="792"/>
            <ac:spMk id="29716" creationId="{00000000-0000-0000-0000-000000000000}"/>
          </ac:spMkLst>
        </pc:spChg>
        <pc:graphicFrameChg chg="modGraphic">
          <ac:chgData name="Stefano Faccin" userId="bf6741b5-36bc-4b59-a73a-f03584833b71" providerId="ADAL" clId="{3ADAE5DA-0FEC-4CE0-8279-6F92FD618063}" dt="2020-09-03T00:48:31.965" v="600" actId="13926"/>
          <ac:graphicFrameMkLst>
            <pc:docMk/>
            <pc:sldMk cId="3517308284" sldId="792"/>
            <ac:graphicFrameMk id="9" creationId="{00000000-0000-0000-0000-000000000000}"/>
          </ac:graphicFrameMkLst>
        </pc:graphicFrameChg>
      </pc:sldChg>
      <pc:sldChg chg="modSp add del">
        <pc:chgData name="Stefano Faccin" userId="bf6741b5-36bc-4b59-a73a-f03584833b71" providerId="ADAL" clId="{3ADAE5DA-0FEC-4CE0-8279-6F92FD618063}" dt="2020-09-02T17:33:00.851" v="19" actId="2696"/>
        <pc:sldMkLst>
          <pc:docMk/>
          <pc:sldMk cId="858211334" sldId="795"/>
        </pc:sldMkLst>
        <pc:spChg chg="mod">
          <ac:chgData name="Stefano Faccin" userId="bf6741b5-36bc-4b59-a73a-f03584833b71" providerId="ADAL" clId="{3ADAE5DA-0FEC-4CE0-8279-6F92FD618063}" dt="2020-09-02T17:31:40.176" v="6" actId="20577"/>
          <ac:spMkLst>
            <pc:docMk/>
            <pc:sldMk cId="858211334" sldId="795"/>
            <ac:spMk id="29698" creationId="{00000000-0000-0000-0000-000000000000}"/>
          </ac:spMkLst>
        </pc:spChg>
        <pc:graphicFrameChg chg="mod modGraphic">
          <ac:chgData name="Stefano Faccin" userId="bf6741b5-36bc-4b59-a73a-f03584833b71" providerId="ADAL" clId="{3ADAE5DA-0FEC-4CE0-8279-6F92FD618063}" dt="2020-09-02T17:32:32.519" v="17" actId="13926"/>
          <ac:graphicFrameMkLst>
            <pc:docMk/>
            <pc:sldMk cId="858211334" sldId="795"/>
            <ac:graphicFrameMk id="9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18892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6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506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19 August – 2 September,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S2-2005869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315246"/>
            <a:ext cx="5473170" cy="43468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100" dirty="0">
                <a:solidFill>
                  <a:schemeClr val="bg1"/>
                </a:solidFill>
              </a:rPr>
              <a:t>TSG SA WG2#140E</a:t>
            </a:r>
            <a:r>
              <a:rPr lang="en-GB" altLang="de-DE" sz="1100" baseline="0" dirty="0">
                <a:solidFill>
                  <a:schemeClr val="bg1"/>
                </a:solidFill>
              </a:rPr>
              <a:t> Electronic meeting, 19 August – 2 September, 2020</a:t>
            </a:r>
            <a:endParaRPr lang="en-GB" altLang="de-DE" sz="11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4/23754-010.z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 b="1" dirty="0"/>
              <a:t>FS_ID_UAS_SA2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Stefano Faccin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 Incorporated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sz="2800" b="1" kern="1200" dirty="0"/>
              <a:t>FS_ID_UAS_SA2 </a:t>
            </a:r>
            <a:r>
              <a:rPr lang="en-US" altLang="de-DE" sz="2800" b="1" dirty="0"/>
              <a:t>status 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r>
              <a:rPr lang="de-DE" altLang="de-DE" sz="1600" b="1" dirty="0"/>
              <a:t>Key Issue </a:t>
            </a:r>
            <a:r>
              <a:rPr lang="en-GB" sz="1600" b="1" dirty="0"/>
              <a:t>5 (UAV authorization revocation and (re)authorization failures):</a:t>
            </a:r>
          </a:p>
          <a:p>
            <a:pPr lvl="1"/>
            <a:r>
              <a:rPr lang="en-US" altLang="zh-CN" sz="1200" dirty="0"/>
              <a:t>No contributions focused on this KI could be handled due to lack of time</a:t>
            </a:r>
            <a:endParaRPr lang="en-US" sz="1200" b="1" dirty="0"/>
          </a:p>
          <a:p>
            <a:r>
              <a:rPr lang="de-DE" altLang="de-DE" sz="1600" b="1" dirty="0"/>
              <a:t>Key Issue </a:t>
            </a:r>
            <a:r>
              <a:rPr lang="en-US" sz="1600" b="1" dirty="0"/>
              <a:t>6 (UAV Controller and UAV association): </a:t>
            </a:r>
          </a:p>
          <a:p>
            <a:pPr lvl="1"/>
            <a:r>
              <a:rPr lang="en-US" altLang="zh-CN" sz="1200" dirty="0"/>
              <a:t>No contributions focused on this KI could be handled due to lack of time</a:t>
            </a:r>
            <a:endParaRPr lang="en-US" sz="1200" b="1" dirty="0"/>
          </a:p>
          <a:p>
            <a:r>
              <a:rPr lang="en-GB" sz="1600" b="1" dirty="0"/>
              <a:t>Key Issue 7 (User Plane Connectivity for UAVs)</a:t>
            </a:r>
          </a:p>
          <a:p>
            <a:pPr lvl="1"/>
            <a:r>
              <a:rPr lang="en-US" altLang="zh-CN" sz="1200" dirty="0"/>
              <a:t>No contributions focused on this KI could be handled due to lack of time</a:t>
            </a:r>
            <a:endParaRPr lang="en-US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ea typeface="+mn-ea"/>
                <a:cs typeface="+mn-cs"/>
              </a:rPr>
              <a:t>None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None yet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(SA2#137)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Process new solutions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Focus on processing solution and not adopting new key issues at next meeting, to allow May meeting to complete solutions, evaluations and conclusions.</a:t>
            </a:r>
          </a:p>
        </p:txBody>
      </p:sp>
    </p:spTree>
    <p:extLst>
      <p:ext uri="{BB962C8B-B14F-4D97-AF65-F5344CB8AC3E}">
        <p14:creationId xmlns:p14="http://schemas.microsoft.com/office/powerpoint/2010/main" val="23341610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sz="2800" b="1" kern="1200" dirty="0"/>
              <a:t>FS_ID_UAS_SA2 </a:t>
            </a:r>
            <a:r>
              <a:rPr lang="en-US" altLang="de-DE" sz="2800" b="1" dirty="0"/>
              <a:t>Status at SA#88-e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SA#88-e: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Minor update to architectural assumptions, several solutions merged, most solutions have detailed added to make evaluation more feasible</a:t>
            </a:r>
            <a:r>
              <a:rPr lang="en-US" sz="1200" dirty="0"/>
              <a:t>. Five new solutions added, one being a merger of four existing ones.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Initial set of conclusions on principles for solutions, covering KI#1 and KI#2, plus additional conclusions.</a:t>
            </a:r>
            <a:endParaRPr lang="en-US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One solution (#8) proposes porting to NR the LTE aerial features.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de-DE" sz="16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Final evaluation and conclusion </a:t>
            </a:r>
            <a:r>
              <a:rPr lang="en-GB" sz="1200" dirty="0"/>
              <a:t>of what to progress towards a normative phase </a:t>
            </a:r>
            <a:r>
              <a:rPr lang="en-US" altLang="zh-CN" sz="1200" dirty="0"/>
              <a:t>in Q4.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The target completion date for the study is proposed to be moved to Dec 2020.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Submit TR 23.754 to SA#90-e plenary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Agree a WID.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8A487373-E8FB-453B-A616-ABFE3B64DD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11689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sz="2800" b="1" kern="1200" dirty="0"/>
              <a:t>FS_ID_UAS_SA2</a:t>
            </a:r>
            <a:br>
              <a:rPr lang="en-US" sz="2800" b="1" kern="1200" dirty="0"/>
            </a:br>
            <a:r>
              <a:rPr lang="en-US" altLang="de-DE" sz="2800" b="1" dirty="0"/>
              <a:t>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261902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/>
              <a:t>FS_ID_UAS_SA2 </a:t>
            </a:r>
            <a:r>
              <a:rPr lang="de-DE" altLang="de-DE" sz="1200" dirty="0"/>
              <a:t>TR 23.754 </a:t>
            </a:r>
            <a:r>
              <a:rPr lang="de-DE" altLang="de-DE" sz="1200" dirty="0">
                <a:solidFill>
                  <a:srgbClr val="FF0000"/>
                </a:solidFill>
              </a:rPr>
              <a:t>v0.3.0</a:t>
            </a:r>
            <a:r>
              <a:rPr lang="de-DE" altLang="de-DE" sz="1200" dirty="0"/>
              <a:t> is available here.</a:t>
            </a:r>
            <a:r>
              <a:rPr lang="de-DE" altLang="de-DE" sz="1200" dirty="0">
                <a:highlight>
                  <a:srgbClr val="FF0000"/>
                </a:highlight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Architectural and reference architecture have been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Five new solutions added, one being the merger of four existing ones, for a total of 26 solutions.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Several solution were merged and clarified.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</a:t>
            </a:r>
            <a:r>
              <a:rPr lang="en-GB" sz="1600" b="1" dirty="0"/>
              <a:t>UAV </a:t>
            </a:r>
            <a:r>
              <a:rPr lang="en-US" sz="1600" b="1" dirty="0"/>
              <a:t>identification</a:t>
            </a:r>
            <a:r>
              <a:rPr lang="de-DE" altLang="de-DE" sz="1600" b="1" dirty="0"/>
              <a:t>) 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9 solutions address KI#1.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Initial principle conclusions were captured.</a:t>
            </a:r>
          </a:p>
          <a:p>
            <a:r>
              <a:rPr lang="de-DE" altLang="de-DE" sz="1600" b="1" dirty="0"/>
              <a:t>Key Issue 2 (</a:t>
            </a:r>
            <a:r>
              <a:rPr lang="en-GB" sz="1600" b="1" dirty="0"/>
              <a:t>UAV authorization by UTM)</a:t>
            </a:r>
            <a:endParaRPr lang="en-US" sz="1600" b="1" dirty="0"/>
          </a:p>
          <a:p>
            <a:pPr lvl="1"/>
            <a:r>
              <a:rPr lang="en-US" altLang="zh-CN" sz="1200" dirty="0"/>
              <a:t>14 solutions address KI#2.</a:t>
            </a:r>
          </a:p>
          <a:p>
            <a:pPr lvl="1"/>
            <a:r>
              <a:rPr lang="en-US" altLang="zh-CN" sz="1200" dirty="0"/>
              <a:t>Initial principle conclusions were captured.</a:t>
            </a:r>
          </a:p>
          <a:p>
            <a:r>
              <a:rPr lang="de-DE" altLang="de-DE" sz="1600" b="1" dirty="0"/>
              <a:t>Key Issue 3 ( </a:t>
            </a:r>
            <a:r>
              <a:rPr lang="en-GB" sz="1600" b="1" dirty="0"/>
              <a:t>UAV Controller identification</a:t>
            </a:r>
            <a:r>
              <a:rPr lang="en-US" sz="1600" b="1" dirty="0"/>
              <a:t> and authorization/authentication):</a:t>
            </a:r>
          </a:p>
          <a:p>
            <a:pPr lvl="1"/>
            <a:r>
              <a:rPr lang="en-US" sz="1200" dirty="0"/>
              <a:t>6 </a:t>
            </a:r>
            <a:r>
              <a:rPr lang="en-US" altLang="zh-CN" sz="1200" dirty="0"/>
              <a:t>solutions address KI#3.</a:t>
            </a:r>
            <a:endParaRPr lang="en-US" sz="1200" dirty="0"/>
          </a:p>
          <a:p>
            <a:r>
              <a:rPr lang="de-DE" altLang="de-DE" sz="1600" b="1" dirty="0"/>
              <a:t>Key Issue 4 (</a:t>
            </a:r>
            <a:r>
              <a:rPr lang="en-GB" sz="1600" b="1" dirty="0"/>
              <a:t>UAV and UAV Controller tracking): </a:t>
            </a:r>
          </a:p>
          <a:p>
            <a:pPr lvl="1"/>
            <a:r>
              <a:rPr lang="en-US" sz="1200" dirty="0"/>
              <a:t>8 </a:t>
            </a:r>
            <a:r>
              <a:rPr lang="en-US" altLang="zh-CN" sz="1200" dirty="0"/>
              <a:t>solutions address KI#4.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sz="2800" b="1" kern="1200" dirty="0"/>
              <a:t>FS_ID_UAS_SA2</a:t>
            </a:r>
            <a:br>
              <a:rPr lang="en-US" sz="2800" b="1" kern="1200" dirty="0"/>
            </a:br>
            <a:r>
              <a:rPr lang="en-US" altLang="de-DE" sz="2800" b="1" dirty="0"/>
              <a:t>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294359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r>
              <a:rPr lang="de-DE" altLang="de-DE" sz="1600" b="1" dirty="0"/>
              <a:t>Key Issue </a:t>
            </a:r>
            <a:r>
              <a:rPr lang="en-GB" sz="1600" b="1" dirty="0"/>
              <a:t>5 (UAV authorization revocation and (re)authorization failures):</a:t>
            </a:r>
          </a:p>
          <a:p>
            <a:pPr lvl="1"/>
            <a:r>
              <a:rPr lang="en-US" sz="1200" dirty="0"/>
              <a:t>9 </a:t>
            </a:r>
            <a:r>
              <a:rPr lang="en-US" altLang="zh-CN" sz="1200" dirty="0"/>
              <a:t>solutions address KI#5.</a:t>
            </a:r>
            <a:endParaRPr lang="en-US" sz="1200" dirty="0"/>
          </a:p>
          <a:p>
            <a:r>
              <a:rPr lang="de-DE" altLang="de-DE" sz="1600" b="1" dirty="0"/>
              <a:t>Key Issue </a:t>
            </a:r>
            <a:r>
              <a:rPr lang="en-US" sz="1600" b="1" dirty="0"/>
              <a:t>6 (UAV Controller and UAV association): </a:t>
            </a:r>
          </a:p>
          <a:p>
            <a:pPr lvl="1"/>
            <a:r>
              <a:rPr lang="en-US" sz="1200" dirty="0"/>
              <a:t>4 </a:t>
            </a:r>
            <a:r>
              <a:rPr lang="en-US" altLang="zh-CN" sz="1200" dirty="0"/>
              <a:t>solutions address KI#6.</a:t>
            </a:r>
            <a:endParaRPr lang="en-US" sz="1200" dirty="0"/>
          </a:p>
          <a:p>
            <a:r>
              <a:rPr lang="en-GB" sz="1600" b="1" dirty="0"/>
              <a:t>Key Issue 7 (User Plane Connectivity for UAVs)</a:t>
            </a:r>
          </a:p>
          <a:p>
            <a:pPr lvl="1"/>
            <a:r>
              <a:rPr lang="en-US" altLang="zh-CN" sz="1200" dirty="0"/>
              <a:t>8 solutions address KI#7.</a:t>
            </a:r>
            <a:endParaRPr lang="en-US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51730828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sz="2800" b="1" kern="1200" dirty="0"/>
              <a:t>FS_ID_UAS_SA2 </a:t>
            </a:r>
            <a:r>
              <a:rPr lang="en-US" altLang="de-DE" sz="2800" b="1" dirty="0"/>
              <a:t>status after SA2#139-e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One solution (#8) proposes porting to NR the LTE aerial features.</a:t>
            </a:r>
            <a:endParaRPr lang="en-US" sz="1200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The extent to which SA2 can influence the features of the CAA-Level UAV ID assigned and defined in the aviation space.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(SA2#141-e)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Evaluations and conclusions. New solutions have not been explicitly excluded but, with a target completion of September 2020, it is clear that new solutions would not allow for evaluation and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 new key issues.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 new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Suggest contributors to merge solutions and complete the existing ones, instead of bringing new solutions. Focus on processing solutions (mergers, adding details), evaluation, and conclusions.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</a:t>
            </a:r>
            <a:r>
              <a:rPr lang="en-US" altLang="zh-CN" sz="12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identified.</a:t>
            </a: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2400" b="1" dirty="0"/>
              <a:t>Previous</a:t>
            </a:r>
            <a:r>
              <a:rPr lang="en-GB" sz="2400" dirty="0"/>
              <a:t> </a:t>
            </a:r>
            <a:r>
              <a:rPr lang="en-US" sz="2400" b="1" dirty="0"/>
              <a:t>FS_UAS_ID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(S2-2002032) 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4916566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sz="2800" b="1" kern="1200" dirty="0"/>
              <a:t>FS_ID_UAS_SA2</a:t>
            </a:r>
            <a:br>
              <a:rPr lang="en-US" sz="2800" b="1" kern="1200" dirty="0"/>
            </a:br>
            <a:r>
              <a:rPr lang="en-US" altLang="de-DE" sz="2800" b="1" dirty="0"/>
              <a:t>status after SA2#139-e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3. 1 TU is used and 2 TUs 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Key Issue, architectural assumptions and requirements, and reference architecture have been agreed at 136AH and updated at 139-e.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21 solutions, most spanning across multiple key issues, are in the TR after 139-e.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</a:t>
            </a:r>
            <a:r>
              <a:rPr lang="en-GB" sz="1600" b="1" dirty="0"/>
              <a:t>UAV </a:t>
            </a:r>
            <a:r>
              <a:rPr lang="en-US" sz="1600" b="1" dirty="0"/>
              <a:t>identification</a:t>
            </a:r>
            <a:r>
              <a:rPr lang="de-DE" altLang="de-DE" sz="1600" b="1" dirty="0"/>
              <a:t>) 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7 solutions address KI#1.</a:t>
            </a:r>
          </a:p>
          <a:p>
            <a:r>
              <a:rPr lang="de-DE" altLang="de-DE" sz="1600" b="1" dirty="0"/>
              <a:t>Key Issue 2 (</a:t>
            </a:r>
            <a:r>
              <a:rPr lang="en-GB" sz="1600" b="1" dirty="0"/>
              <a:t>UAV authorization by UTM)</a:t>
            </a:r>
            <a:endParaRPr lang="en-US" sz="1600" b="1" dirty="0"/>
          </a:p>
          <a:p>
            <a:pPr lvl="1"/>
            <a:r>
              <a:rPr lang="en-US" altLang="zh-CN" sz="1200" dirty="0"/>
              <a:t> 10 solutions address KI#2.</a:t>
            </a:r>
          </a:p>
          <a:p>
            <a:r>
              <a:rPr lang="de-DE" altLang="de-DE" sz="1600" b="1" dirty="0"/>
              <a:t>Key Issue 3 ( </a:t>
            </a:r>
            <a:r>
              <a:rPr lang="en-GB" sz="1600" b="1" dirty="0"/>
              <a:t>UAV Controller identification</a:t>
            </a:r>
            <a:r>
              <a:rPr lang="en-US" sz="1600" b="1" dirty="0"/>
              <a:t> and authorization/authentication):</a:t>
            </a:r>
          </a:p>
          <a:p>
            <a:pPr lvl="1"/>
            <a:r>
              <a:rPr lang="en-US" sz="1200" dirty="0"/>
              <a:t>3 </a:t>
            </a:r>
            <a:r>
              <a:rPr lang="en-US" altLang="zh-CN" sz="1200" dirty="0"/>
              <a:t>solutions address KI#3.</a:t>
            </a:r>
            <a:endParaRPr lang="en-US" sz="1200" dirty="0"/>
          </a:p>
          <a:p>
            <a:r>
              <a:rPr lang="de-DE" altLang="de-DE" sz="1600" b="1" dirty="0"/>
              <a:t>Key Issue 4 (</a:t>
            </a:r>
            <a:r>
              <a:rPr lang="en-GB" sz="1600" b="1" dirty="0"/>
              <a:t>UAV and UAV Controller tracking): </a:t>
            </a:r>
          </a:p>
          <a:p>
            <a:pPr lvl="1"/>
            <a:r>
              <a:rPr lang="en-US" sz="1200" dirty="0"/>
              <a:t>7 </a:t>
            </a:r>
            <a:r>
              <a:rPr lang="en-US" altLang="zh-CN" sz="1200" dirty="0"/>
              <a:t>solutions address KI#4.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48315235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sz="2800" b="1" kern="1200" dirty="0"/>
              <a:t>FS_ID_UAS_SA2 </a:t>
            </a:r>
            <a:r>
              <a:rPr lang="en-US" altLang="de-DE" sz="2800" b="1" dirty="0"/>
              <a:t>status after SA2#139-e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r>
              <a:rPr lang="de-DE" altLang="de-DE" sz="1600" b="1" dirty="0"/>
              <a:t>Key Issue </a:t>
            </a:r>
            <a:r>
              <a:rPr lang="en-GB" sz="1600" b="1" dirty="0"/>
              <a:t>5 (UAV authorization revocation and (re)authorization failures):</a:t>
            </a:r>
          </a:p>
          <a:p>
            <a:pPr lvl="1"/>
            <a:r>
              <a:rPr lang="en-US" sz="1200" dirty="0"/>
              <a:t>7 </a:t>
            </a:r>
            <a:r>
              <a:rPr lang="en-US" altLang="zh-CN" sz="1200" dirty="0"/>
              <a:t>solutions address KI#5.</a:t>
            </a:r>
            <a:endParaRPr lang="en-US" sz="1200" dirty="0"/>
          </a:p>
          <a:p>
            <a:r>
              <a:rPr lang="de-DE" altLang="de-DE" sz="1600" b="1" dirty="0"/>
              <a:t>Key Issue </a:t>
            </a:r>
            <a:r>
              <a:rPr lang="en-US" sz="1600" b="1" dirty="0"/>
              <a:t>6 (UAV Controller and UAV association): </a:t>
            </a:r>
          </a:p>
          <a:p>
            <a:pPr lvl="1"/>
            <a:r>
              <a:rPr lang="en-US" sz="1200" dirty="0"/>
              <a:t>3 </a:t>
            </a:r>
            <a:r>
              <a:rPr lang="en-US" altLang="zh-CN" sz="1200" dirty="0"/>
              <a:t>solutions address KI#6.</a:t>
            </a:r>
            <a:endParaRPr lang="en-US" sz="1200" dirty="0"/>
          </a:p>
          <a:p>
            <a:r>
              <a:rPr lang="en-GB" sz="1600" b="1" dirty="0"/>
              <a:t>Key Issue 7 (User Plane Connectivity for UAVs)</a:t>
            </a:r>
          </a:p>
          <a:p>
            <a:pPr lvl="1"/>
            <a:r>
              <a:rPr lang="en-US" altLang="zh-CN" sz="1200" dirty="0"/>
              <a:t>5 solutions address KI#7.</a:t>
            </a:r>
            <a:endParaRPr lang="en-US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One solution (#8) proposes porting to NR the LTE aerial features.</a:t>
            </a:r>
            <a:endParaRPr lang="en-US" sz="1200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The extent to which SA2 can influence the features of the CAA-Level UAV ID assigned and defined in the aviation space.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(SA2#140-e)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Evaluations and conclusions. New solutions have not been explicitly excluded but, with a target completion of September 2020, it is clear that new solutions would not allow for evaluation and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 new key issues. Suggest contributors to merge solutions and complete the existing ones, instead of bringing new solutions. Focus on processing solutions (mergers, adding details), evaluation, and conclusions.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</a:t>
            </a:r>
            <a:r>
              <a:rPr lang="en-US" altLang="zh-CN" sz="12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Q3 if new solutions are brought to the August meeting.</a:t>
            </a:r>
          </a:p>
        </p:txBody>
      </p:sp>
    </p:spTree>
    <p:extLst>
      <p:ext uri="{BB962C8B-B14F-4D97-AF65-F5344CB8AC3E}">
        <p14:creationId xmlns:p14="http://schemas.microsoft.com/office/powerpoint/2010/main" val="332822250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sz="2800" b="1" kern="1200" dirty="0"/>
              <a:t>FS_ID_UAS_SA2</a:t>
            </a:r>
            <a:br>
              <a:rPr lang="en-US" sz="2800" b="1" kern="1200" dirty="0"/>
            </a:br>
            <a:r>
              <a:rPr lang="en-US" altLang="de-DE" sz="2800" b="1" dirty="0"/>
              <a:t>status 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/>
              <a:t>FS_ID_UAS_SA2 </a:t>
            </a:r>
            <a:r>
              <a:rPr lang="de-DE" altLang="de-DE" sz="1200" dirty="0"/>
              <a:t>TR 23.754 v0.1.0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3. 1 TU is used and 2 TUs 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Key Issue, architectural assumptions and requirements, and reference architecture have been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</a:t>
            </a:r>
            <a:r>
              <a:rPr lang="en-GB" sz="1600" b="1" dirty="0"/>
              <a:t>UAV </a:t>
            </a:r>
            <a:r>
              <a:rPr lang="en-US" sz="1600" b="1" dirty="0"/>
              <a:t>identification</a:t>
            </a:r>
            <a:r>
              <a:rPr lang="de-DE" altLang="de-DE" sz="1600" b="1" dirty="0"/>
              <a:t>) 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contributions focused on this KI could be handled due to lack of time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SA2#137 to handle solutions</a:t>
            </a:r>
          </a:p>
          <a:p>
            <a:r>
              <a:rPr lang="de-DE" altLang="de-DE" sz="1600" b="1" dirty="0"/>
              <a:t>Key Issue 2 (</a:t>
            </a:r>
            <a:r>
              <a:rPr lang="en-GB" sz="1600" b="1" dirty="0"/>
              <a:t>UAV authorization by UTM)</a:t>
            </a:r>
            <a:endParaRPr lang="en-US" sz="1600" b="1" dirty="0"/>
          </a:p>
          <a:p>
            <a:pPr lvl="1"/>
            <a:r>
              <a:rPr lang="en-US" altLang="zh-CN" sz="1200" dirty="0"/>
              <a:t>No contributions focused on this KI could be handled due to lack of time </a:t>
            </a:r>
          </a:p>
          <a:p>
            <a:r>
              <a:rPr lang="de-DE" altLang="de-DE" sz="1600" b="1" dirty="0"/>
              <a:t>Key Issue 3 ( </a:t>
            </a:r>
            <a:r>
              <a:rPr lang="en-GB" sz="1600" b="1" dirty="0"/>
              <a:t>UAV Controller identification</a:t>
            </a:r>
            <a:r>
              <a:rPr lang="en-US" sz="1600" b="1" dirty="0"/>
              <a:t> and authorization/authentication):</a:t>
            </a:r>
          </a:p>
          <a:p>
            <a:pPr lvl="1"/>
            <a:r>
              <a:rPr lang="en-US" altLang="zh-CN" sz="1200" dirty="0"/>
              <a:t>No contributions focused on this KI could be handled due to lack of time</a:t>
            </a:r>
            <a:endParaRPr lang="en-US" sz="1200" dirty="0"/>
          </a:p>
          <a:p>
            <a:r>
              <a:rPr lang="de-DE" altLang="de-DE" sz="1600" b="1" dirty="0"/>
              <a:t>Key Issue 4 (</a:t>
            </a:r>
            <a:r>
              <a:rPr lang="en-GB" sz="1600" b="1" dirty="0"/>
              <a:t>UAV and UAV Controller tracking): </a:t>
            </a:r>
          </a:p>
          <a:p>
            <a:pPr lvl="1"/>
            <a:r>
              <a:rPr lang="en-US" altLang="zh-CN" sz="1200" dirty="0"/>
              <a:t>One (partial) solution was added to the TR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23163974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EF8B8-53C8-4D7D-95BB-CC442AFD32D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c9c437c-ae0c-4066-8d90-a0f7de786127"/>
    <ds:schemaRef ds:uri="http://schemas.microsoft.com/office/infopath/2007/PartnerControls"/>
    <ds:schemaRef ds:uri="http://purl.org/dc/terms/"/>
    <ds:schemaRef ds:uri="http://schemas.microsoft.com/office/2006/documentManagement/type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27746</TotalTime>
  <Words>1415</Words>
  <Application>Microsoft Office PowerPoint</Application>
  <PresentationFormat>On-screen Show (4:3)</PresentationFormat>
  <Paragraphs>183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</vt:lpstr>
      <vt:lpstr>Calibri</vt:lpstr>
      <vt:lpstr>Times New Roman</vt:lpstr>
      <vt:lpstr>Office Theme</vt:lpstr>
      <vt:lpstr>   FS_ID_UAS_SA2 Status Report</vt:lpstr>
      <vt:lpstr>FS_ID_UAS_SA2 Status at SA#88-e</vt:lpstr>
      <vt:lpstr>FS_ID_UAS_SA2 status after SA2#140E (1/2)</vt:lpstr>
      <vt:lpstr>FS_ID_UAS_SA2 status after SA2#140E (1/2)</vt:lpstr>
      <vt:lpstr>FS_ID_UAS_SA2 status after SA2#139-e (2/2)</vt:lpstr>
      <vt:lpstr>BACKUP     Previous FS_UAS_ID Status Report (S2-2002032) for information</vt:lpstr>
      <vt:lpstr>FS_ID_UAS_SA2 status after SA2#139-e (1/2)</vt:lpstr>
      <vt:lpstr>FS_ID_UAS_SA2 status after SA2#139-e (2/2)</vt:lpstr>
      <vt:lpstr>FS_ID_UAS_SA2 status after SA2#136AH (1/2)</vt:lpstr>
      <vt:lpstr>FS_ID_UAS_SA2 status after SA2#136AH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S2-2006533</cp:lastModifiedBy>
  <cp:revision>1254</cp:revision>
  <dcterms:created xsi:type="dcterms:W3CDTF">2008-08-30T09:32:10Z</dcterms:created>
  <dcterms:modified xsi:type="dcterms:W3CDTF">2020-09-03T00:50:57Z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