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1"/>
  </p:notesMasterIdLst>
  <p:handoutMasterIdLst>
    <p:handoutMasterId r:id="rId12"/>
  </p:handoutMasterIdLst>
  <p:sldIdLst>
    <p:sldId id="303" r:id="rId2"/>
    <p:sldId id="798" r:id="rId3"/>
    <p:sldId id="843" r:id="rId4"/>
    <p:sldId id="793" r:id="rId5"/>
    <p:sldId id="844" r:id="rId6"/>
    <p:sldId id="792" r:id="rId7"/>
    <p:sldId id="794" r:id="rId8"/>
    <p:sldId id="795" r:id="rId9"/>
    <p:sldId id="845" r:id="rId10"/>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1" autoAdjust="0"/>
    <p:restoredTop sz="94625" autoAdjust="0"/>
  </p:normalViewPr>
  <p:slideViewPr>
    <p:cSldViewPr snapToGrid="0">
      <p:cViewPr varScale="1">
        <p:scale>
          <a:sx n="83" d="100"/>
          <a:sy n="83" d="100"/>
        </p:scale>
        <p:origin x="15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9/3/2020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9/3/2020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2</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06439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ECE0B2C6-996E-45E1-BA1D-CBDA9768A258}" type="slidenum">
              <a:rPr lang="en-GB" altLang="en-US" smtClean="0"/>
              <a:pPr>
                <a:defRPr/>
              </a:pPr>
              <a:t>3</a:t>
            </a:fld>
            <a:endParaRPr lang="en-GB" altLang="en-US"/>
          </a:p>
        </p:txBody>
      </p:sp>
    </p:spTree>
    <p:extLst>
      <p:ext uri="{BB962C8B-B14F-4D97-AF65-F5344CB8AC3E}">
        <p14:creationId xmlns:p14="http://schemas.microsoft.com/office/powerpoint/2010/main" val="215841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4</a:t>
            </a:fld>
            <a:endParaRPr lang="en-GB" altLang="en-US"/>
          </a:p>
        </p:txBody>
      </p:sp>
    </p:spTree>
    <p:extLst>
      <p:ext uri="{BB962C8B-B14F-4D97-AF65-F5344CB8AC3E}">
        <p14:creationId xmlns:p14="http://schemas.microsoft.com/office/powerpoint/2010/main" val="1094985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5</a:t>
            </a:fld>
            <a:endParaRPr lang="en-GB" altLang="en-US"/>
          </a:p>
        </p:txBody>
      </p:sp>
    </p:spTree>
    <p:extLst>
      <p:ext uri="{BB962C8B-B14F-4D97-AF65-F5344CB8AC3E}">
        <p14:creationId xmlns:p14="http://schemas.microsoft.com/office/powerpoint/2010/main" val="3698610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6</a:t>
            </a:fld>
            <a:endParaRPr lang="en-GB" altLang="en-US"/>
          </a:p>
        </p:txBody>
      </p:sp>
    </p:spTree>
    <p:extLst>
      <p:ext uri="{BB962C8B-B14F-4D97-AF65-F5344CB8AC3E}">
        <p14:creationId xmlns:p14="http://schemas.microsoft.com/office/powerpoint/2010/main" val="3244742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7</a:t>
            </a:fld>
            <a:endParaRPr lang="en-GB" altLang="en-US"/>
          </a:p>
        </p:txBody>
      </p:sp>
    </p:spTree>
    <p:extLst>
      <p:ext uri="{BB962C8B-B14F-4D97-AF65-F5344CB8AC3E}">
        <p14:creationId xmlns:p14="http://schemas.microsoft.com/office/powerpoint/2010/main" val="3244742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8</a:t>
            </a:fld>
            <a:endParaRPr lang="en-GB" altLang="en-US"/>
          </a:p>
        </p:txBody>
      </p:sp>
    </p:spTree>
    <p:extLst>
      <p:ext uri="{BB962C8B-B14F-4D97-AF65-F5344CB8AC3E}">
        <p14:creationId xmlns:p14="http://schemas.microsoft.com/office/powerpoint/2010/main" val="625716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9</a:t>
            </a:fld>
            <a:endParaRPr lang="en-GB" altLang="en-US"/>
          </a:p>
        </p:txBody>
      </p:sp>
    </p:spTree>
    <p:extLst>
      <p:ext uri="{BB962C8B-B14F-4D97-AF65-F5344CB8AC3E}">
        <p14:creationId xmlns:p14="http://schemas.microsoft.com/office/powerpoint/2010/main" val="3517950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30297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7A4739BD-CA6C-47F3-9B88-7467425D33E3}"/>
              </a:ext>
            </a:extLst>
          </p:cNvPr>
          <p:cNvSpPr/>
          <p:nvPr userDrawn="1"/>
        </p:nvSpPr>
        <p:spPr>
          <a:xfrm>
            <a:off x="687607" y="6373180"/>
            <a:ext cx="2996333" cy="338554"/>
          </a:xfrm>
          <a:prstGeom prst="rect">
            <a:avLst/>
          </a:prstGeom>
        </p:spPr>
        <p:txBody>
          <a:bodyPr wrap="none">
            <a:spAutoFit/>
          </a:bodyPr>
          <a:lstStyle/>
          <a:p>
            <a:r>
              <a:rPr lang="en-US" sz="1600" b="1" dirty="0"/>
              <a:t>FS_eNS_Ph2 after SA2#140E</a:t>
            </a:r>
            <a:endParaRPr lang="en-US" sz="1600" dirty="0"/>
          </a:p>
        </p:txBody>
      </p:sp>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6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3gpp.org/ftp/Specs/archive/23_series/23.700-93"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1101329"/>
          </a:xfrm>
        </p:spPr>
        <p:txBody>
          <a:bodyPr>
            <a:noAutofit/>
          </a:bodyPr>
          <a:lstStyle/>
          <a:p>
            <a:pPr>
              <a:defRPr/>
            </a:pPr>
            <a:r>
              <a:rPr lang="en-GB" sz="3600" b="1" i="1" dirty="0">
                <a:effectLst>
                  <a:outerShdw blurRad="38100" dist="38100" dir="2700000" algn="tl">
                    <a:srgbClr val="C0C0C0"/>
                  </a:outerShdw>
                </a:effectLst>
              </a:rPr>
              <a:t>  </a:t>
            </a:r>
            <a:r>
              <a:rPr lang="en-GB" sz="3600" dirty="0"/>
              <a:t> </a:t>
            </a:r>
            <a:r>
              <a:rPr lang="en-US" sz="3600" b="1" dirty="0"/>
              <a:t>FS_ATSSS_Ph2 WG2 </a:t>
            </a:r>
            <a:br>
              <a:rPr lang="en-US" sz="3600" b="1" dirty="0"/>
            </a:br>
            <a:r>
              <a:rPr lang="en-US" altLang="de-DE" sz="3600" b="1" dirty="0"/>
              <a:t>Status </a:t>
            </a:r>
            <a:r>
              <a:rPr lang="en-GB" altLang="zh-CN" sz="3600" b="1" dirty="0"/>
              <a:t>Report</a:t>
            </a:r>
            <a:endParaRPr lang="en-GB" sz="3600" b="1" dirty="0"/>
          </a:p>
        </p:txBody>
      </p:sp>
      <p:sp>
        <p:nvSpPr>
          <p:cNvPr id="6147" name="Subtitle 6"/>
          <p:cNvSpPr>
            <a:spLocks noGrp="1"/>
          </p:cNvSpPr>
          <p:nvPr>
            <p:ph type="subTitle" idx="1"/>
          </p:nvPr>
        </p:nvSpPr>
        <p:spPr>
          <a:xfrm>
            <a:off x="1541243" y="4006360"/>
            <a:ext cx="6400800" cy="1314450"/>
          </a:xfrm>
        </p:spPr>
        <p:txBody>
          <a:bodyPr/>
          <a:lstStyle/>
          <a:p>
            <a:pPr>
              <a:lnSpc>
                <a:spcPct val="80000"/>
              </a:lnSpc>
            </a:pPr>
            <a:br>
              <a:rPr lang="en-US" altLang="en-US" sz="2000" b="1" dirty="0"/>
            </a:br>
            <a:r>
              <a:rPr lang="en-GB" sz="1800" b="1" dirty="0">
                <a:latin typeface="Arial" charset="0"/>
              </a:rPr>
              <a:t>Tricci So </a:t>
            </a:r>
          </a:p>
          <a:p>
            <a:pPr>
              <a:lnSpc>
                <a:spcPct val="80000"/>
              </a:lnSpc>
            </a:pPr>
            <a:r>
              <a:rPr lang="en-GB" sz="1800" b="1" dirty="0">
                <a:latin typeface="Arial" charset="0"/>
              </a:rPr>
              <a:t>ZTETX Inc. </a:t>
            </a:r>
          </a:p>
          <a:p>
            <a:pPr>
              <a:lnSpc>
                <a:spcPct val="80000"/>
              </a:lnSpc>
              <a:defRPr/>
            </a:pP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
        <p:nvSpPr>
          <p:cNvPr id="2" name="Text Box 14">
            <a:extLst>
              <a:ext uri="{FF2B5EF4-FFF2-40B4-BE49-F238E27FC236}">
                <a16:creationId xmlns:a16="http://schemas.microsoft.com/office/drawing/2014/main" id="{31F435FB-1E93-48B5-BF72-908ADFD72C8D}"/>
              </a:ext>
            </a:extLst>
          </p:cNvPr>
          <p:cNvSpPr txBox="1">
            <a:spLocks noChangeArrowheads="1"/>
          </p:cNvSpPr>
          <p:nvPr/>
        </p:nvSpPr>
        <p:spPr bwMode="auto">
          <a:xfrm>
            <a:off x="159554" y="108466"/>
            <a:ext cx="5810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r>
              <a:rPr lang="de-DE" sz="1200" b="1" kern="1200" dirty="0">
                <a:solidFill>
                  <a:schemeClr val="tx1"/>
                </a:solidFill>
                <a:latin typeface="Arial "/>
                <a:ea typeface="+mn-ea"/>
                <a:cs typeface="Arial" panose="020B0604020202020204" pitchFamily="34" charset="0"/>
              </a:rPr>
              <a:t>3GPP TSG SA WG2 Meeting #140E</a:t>
            </a:r>
          </a:p>
          <a:p>
            <a:r>
              <a:rPr lang="de-DE" sz="1200" b="1" kern="1200" dirty="0">
                <a:solidFill>
                  <a:schemeClr val="tx1"/>
                </a:solidFill>
                <a:latin typeface="Arial "/>
                <a:ea typeface="+mn-ea"/>
                <a:cs typeface="Arial" panose="020B0604020202020204" pitchFamily="34" charset="0"/>
              </a:rPr>
              <a:t>Elbonia, 19 Aug. – 1 Sep. 2020</a:t>
            </a:r>
            <a:endParaRPr lang="sv-SE" altLang="en-US" sz="1200" b="1" kern="1200" dirty="0">
              <a:solidFill>
                <a:schemeClr val="tx1"/>
              </a:solidFill>
              <a:latin typeface="Arial "/>
              <a:ea typeface="+mn-ea"/>
              <a:cs typeface="Arial" panose="020B0604020202020204" pitchFamily="34" charset="0"/>
            </a:endParaRPr>
          </a:p>
        </p:txBody>
      </p:sp>
      <p:sp>
        <p:nvSpPr>
          <p:cNvPr id="3" name="TextBox 2">
            <a:extLst>
              <a:ext uri="{FF2B5EF4-FFF2-40B4-BE49-F238E27FC236}">
                <a16:creationId xmlns:a16="http://schemas.microsoft.com/office/drawing/2014/main" id="{71AC15D8-E1CF-47BF-B8FC-C51DC75F6DD5}"/>
              </a:ext>
            </a:extLst>
          </p:cNvPr>
          <p:cNvSpPr txBox="1"/>
          <p:nvPr/>
        </p:nvSpPr>
        <p:spPr>
          <a:xfrm>
            <a:off x="7530210" y="28159"/>
            <a:ext cx="1300356" cy="338554"/>
          </a:xfrm>
          <a:prstGeom prst="rect">
            <a:avLst/>
          </a:prstGeom>
          <a:noFill/>
        </p:spPr>
        <p:txBody>
          <a:bodyPr wrap="none" rtlCol="0">
            <a:spAutoFit/>
          </a:bodyPr>
          <a:lstStyle/>
          <a:p>
            <a:r>
              <a:rPr lang="en-US" sz="1600" b="1" dirty="0"/>
              <a:t>S2-2005871</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342663" y="2194370"/>
            <a:ext cx="6399834" cy="1101329"/>
          </a:xfrm>
        </p:spPr>
        <p:txBody>
          <a:bodyPr>
            <a:noAutofit/>
          </a:bodyPr>
          <a:lstStyle/>
          <a:p>
            <a:pPr>
              <a:defRPr/>
            </a:pPr>
            <a:r>
              <a:rPr lang="en-GB" sz="3600" b="1" i="1" dirty="0">
                <a:effectLst>
                  <a:outerShdw blurRad="38100" dist="38100" dir="2700000" algn="tl">
                    <a:srgbClr val="C0C0C0"/>
                  </a:outerShdw>
                </a:effectLst>
              </a:rPr>
              <a:t>  </a:t>
            </a:r>
            <a:r>
              <a:rPr lang="en-GB" sz="3600" dirty="0"/>
              <a:t> </a:t>
            </a:r>
            <a:r>
              <a:rPr lang="en-US" sz="3600" b="1" dirty="0"/>
              <a:t>FS_ATSSS_Ph2 after SA2#140E</a:t>
            </a:r>
            <a:endParaRPr lang="en-GB" sz="3600" b="1" dirty="0"/>
          </a:p>
        </p:txBody>
      </p:sp>
    </p:spTree>
    <p:extLst>
      <p:ext uri="{BB962C8B-B14F-4D97-AF65-F5344CB8AC3E}">
        <p14:creationId xmlns:p14="http://schemas.microsoft.com/office/powerpoint/2010/main" val="406447384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a:xfrm>
            <a:off x="151679" y="228456"/>
            <a:ext cx="7112000" cy="815253"/>
          </a:xfrm>
        </p:spPr>
        <p:txBody>
          <a:bodyPr/>
          <a:lstStyle/>
          <a:p>
            <a:r>
              <a:rPr lang="en-GB" altLang="en-US" b="1" dirty="0"/>
              <a:t>FS_ATSSS_Ph2 Rel-17 Study/Work</a:t>
            </a:r>
            <a:endParaRPr lang="de-DE" altLang="de-DE" b="1" dirty="0"/>
          </a:p>
        </p:txBody>
      </p:sp>
      <p:sp>
        <p:nvSpPr>
          <p:cNvPr id="31764" name="Content Placeholder 7"/>
          <p:cNvSpPr>
            <a:spLocks noGrp="1"/>
          </p:cNvSpPr>
          <p:nvPr>
            <p:ph sz="half" idx="2"/>
          </p:nvPr>
        </p:nvSpPr>
        <p:spPr>
          <a:xfrm>
            <a:off x="271598" y="2651151"/>
            <a:ext cx="8404754" cy="3702148"/>
          </a:xfrm>
        </p:spPr>
        <p:txBody>
          <a:bodyPr/>
          <a:lstStyle/>
          <a:p>
            <a:pPr>
              <a:spcBef>
                <a:spcPts val="0"/>
              </a:spcBef>
              <a:spcAft>
                <a:spcPts val="400"/>
              </a:spcAft>
            </a:pPr>
            <a:r>
              <a:rPr lang="de-DE" altLang="de-DE" sz="2000" dirty="0"/>
              <a:t>Progress since SA#88E:</a:t>
            </a:r>
          </a:p>
          <a:p>
            <a:pPr lvl="1">
              <a:lnSpc>
                <a:spcPts val="1600"/>
              </a:lnSpc>
              <a:spcBef>
                <a:spcPts val="0"/>
              </a:spcBef>
            </a:pPr>
            <a:r>
              <a:rPr lang="en-US" altLang="zh-CN" sz="1400" dirty="0"/>
              <a:t>Latest TR will be found on server </a:t>
            </a:r>
            <a:r>
              <a:rPr lang="en-US" sz="1400" dirty="0">
                <a:hlinkClick r:id="rId3"/>
              </a:rPr>
              <a:t>https://www.3gpp.org/ftp/Specs/archive/23_series/23.700-93</a:t>
            </a:r>
            <a:endParaRPr lang="en-US" altLang="zh-CN" sz="1400" dirty="0"/>
          </a:p>
          <a:p>
            <a:pPr lvl="1">
              <a:spcBef>
                <a:spcPts val="0"/>
              </a:spcBef>
            </a:pPr>
            <a:r>
              <a:rPr lang="en-US" altLang="zh-CN" sz="1400" b="1" dirty="0"/>
              <a:t>3</a:t>
            </a:r>
            <a:r>
              <a:rPr lang="en-US" altLang="zh-CN" sz="1400" dirty="0"/>
              <a:t> KIs have been defined. </a:t>
            </a:r>
          </a:p>
          <a:p>
            <a:pPr lvl="1">
              <a:spcBef>
                <a:spcPts val="0"/>
              </a:spcBef>
            </a:pPr>
            <a:r>
              <a:rPr lang="en-US" altLang="zh-CN" sz="1400" b="1" dirty="0"/>
              <a:t>6</a:t>
            </a:r>
            <a:r>
              <a:rPr lang="en-US" altLang="zh-CN" sz="1400" dirty="0"/>
              <a:t> new solutions have been proposed on top of existing 8 solutions to address various KIs. </a:t>
            </a:r>
          </a:p>
          <a:p>
            <a:pPr lvl="1">
              <a:spcBef>
                <a:spcPts val="0"/>
              </a:spcBef>
            </a:pPr>
            <a:r>
              <a:rPr lang="de-DE" sz="1400" dirty="0"/>
              <a:t>Strong dependency on IETF progress on QUIC/MP-QUIC development for to support KI#2. </a:t>
            </a:r>
            <a:r>
              <a:rPr lang="en-US" sz="1400" dirty="0"/>
              <a:t>An </a:t>
            </a:r>
            <a:r>
              <a:rPr lang="en-US" sz="1400" dirty="0" err="1"/>
              <a:t>LSout</a:t>
            </a:r>
            <a:r>
              <a:rPr lang="en-US" sz="1400" dirty="0"/>
              <a:t> was sent to IETF QUIC working group to ask for clarifications QUIC/MP-QUIC IETF drafts’ availability and also the optionality to support data encryption. </a:t>
            </a:r>
            <a:endParaRPr lang="en-US" altLang="zh-CN" sz="1400" dirty="0"/>
          </a:p>
          <a:p>
            <a:pPr>
              <a:spcBef>
                <a:spcPts val="0"/>
              </a:spcBef>
              <a:spcAft>
                <a:spcPts val="400"/>
              </a:spcAft>
            </a:pPr>
            <a:r>
              <a:rPr lang="de-DE" altLang="de-DE" sz="2000" dirty="0"/>
              <a:t>RAN impacts or dependencies:</a:t>
            </a:r>
          </a:p>
          <a:p>
            <a:pPr marL="742950" lvl="2" indent="-342900">
              <a:lnSpc>
                <a:spcPts val="1600"/>
              </a:lnSpc>
              <a:spcBef>
                <a:spcPts val="0"/>
              </a:spcBef>
              <a:buClr>
                <a:srgbClr val="C00000"/>
              </a:buClr>
              <a:buFont typeface="Calibri" panose="020F0502020204030204" pitchFamily="34" charset="0"/>
              <a:buChar char="•"/>
            </a:pPr>
            <a:r>
              <a:rPr lang="en-US" sz="1400" dirty="0"/>
              <a:t>None identified.</a:t>
            </a:r>
            <a:endParaRPr lang="de-DE" sz="1400" dirty="0"/>
          </a:p>
          <a:p>
            <a:pPr>
              <a:spcBef>
                <a:spcPts val="0"/>
              </a:spcBef>
              <a:spcAft>
                <a:spcPts val="400"/>
              </a:spcAft>
            </a:pPr>
            <a:r>
              <a:rPr lang="de-DE" altLang="de-DE" sz="2000" dirty="0"/>
              <a:t>Next steps:</a:t>
            </a:r>
          </a:p>
          <a:p>
            <a:pPr lvl="1">
              <a:spcBef>
                <a:spcPts val="0"/>
              </a:spcBef>
              <a:spcAft>
                <a:spcPts val="300"/>
              </a:spcAft>
            </a:pPr>
            <a:r>
              <a:rPr lang="en-US" sz="1400" dirty="0"/>
              <a:t>Solution Clean-up, prepare and moderate the discussions on the evaluation and conclusion(s) for each Key Issue.</a:t>
            </a:r>
          </a:p>
          <a:p>
            <a:pPr lvl="1">
              <a:spcBef>
                <a:spcPts val="0"/>
              </a:spcBef>
              <a:spcAft>
                <a:spcPts val="300"/>
              </a:spcAft>
            </a:pPr>
            <a:r>
              <a:rPr lang="en-US" altLang="zh-CN" sz="1400" b="1" dirty="0"/>
              <a:t>Target Completion</a:t>
            </a:r>
            <a:r>
              <a:rPr lang="en-US" altLang="zh-CN" sz="1400" dirty="0"/>
              <a:t>: There is risk that study item will not conclude by Dec, 20 due to IETF dependency. </a:t>
            </a:r>
          </a:p>
          <a:p>
            <a:pPr marL="457200" lvl="1" indent="0">
              <a:spcBef>
                <a:spcPts val="0"/>
              </a:spcBef>
              <a:spcAft>
                <a:spcPts val="400"/>
              </a:spcAft>
              <a:buNone/>
            </a:pPr>
            <a:endParaRPr lang="en-US" altLang="zh-CN" sz="1400" dirty="0"/>
          </a:p>
          <a:p>
            <a:pPr marL="457200" lvl="1" indent="0">
              <a:spcBef>
                <a:spcPts val="0"/>
              </a:spcBef>
              <a:spcAft>
                <a:spcPts val="225"/>
              </a:spcAft>
              <a:buNone/>
            </a:pPr>
            <a:endParaRPr lang="en-US" altLang="zh-CN" sz="1400" dirty="0"/>
          </a:p>
        </p:txBody>
      </p:sp>
      <p:graphicFrame>
        <p:nvGraphicFramePr>
          <p:cNvPr id="5" name="Content Placeholder 8"/>
          <p:cNvGraphicFramePr>
            <a:graphicFrameLocks/>
          </p:cNvGraphicFramePr>
          <p:nvPr>
            <p:extLst>
              <p:ext uri="{D42A27DB-BD31-4B8C-83A1-F6EECF244321}">
                <p14:modId xmlns:p14="http://schemas.microsoft.com/office/powerpoint/2010/main" val="118705237"/>
              </p:ext>
            </p:extLst>
          </p:nvPr>
        </p:nvGraphicFramePr>
        <p:xfrm>
          <a:off x="271598" y="1376362"/>
          <a:ext cx="8634196" cy="1155496"/>
        </p:xfrm>
        <a:graphic>
          <a:graphicData uri="http://schemas.openxmlformats.org/drawingml/2006/table">
            <a:tbl>
              <a:tblPr firstRow="1" bandRow="1">
                <a:tableStyleId>{8FD4443E-F989-4FC4-A0C8-D5A2AF1F390B}</a:tableStyleId>
              </a:tblPr>
              <a:tblGrid>
                <a:gridCol w="1488046">
                  <a:extLst>
                    <a:ext uri="{9D8B030D-6E8A-4147-A177-3AD203B41FA5}">
                      <a16:colId xmlns:a16="http://schemas.microsoft.com/office/drawing/2014/main" val="20000"/>
                    </a:ext>
                  </a:extLst>
                </a:gridCol>
                <a:gridCol w="3749810">
                  <a:extLst>
                    <a:ext uri="{9D8B030D-6E8A-4147-A177-3AD203B41FA5}">
                      <a16:colId xmlns:a16="http://schemas.microsoft.com/office/drawing/2014/main" val="20001"/>
                    </a:ext>
                  </a:extLst>
                </a:gridCol>
                <a:gridCol w="1083448">
                  <a:extLst>
                    <a:ext uri="{9D8B030D-6E8A-4147-A177-3AD203B41FA5}">
                      <a16:colId xmlns:a16="http://schemas.microsoft.com/office/drawing/2014/main" val="20002"/>
                    </a:ext>
                  </a:extLst>
                </a:gridCol>
                <a:gridCol w="1244814">
                  <a:extLst>
                    <a:ext uri="{9D8B030D-6E8A-4147-A177-3AD203B41FA5}">
                      <a16:colId xmlns:a16="http://schemas.microsoft.com/office/drawing/2014/main" val="20003"/>
                    </a:ext>
                  </a:extLst>
                </a:gridCol>
                <a:gridCol w="1068078">
                  <a:extLst>
                    <a:ext uri="{9D8B030D-6E8A-4147-A177-3AD203B41FA5}">
                      <a16:colId xmlns:a16="http://schemas.microsoft.com/office/drawing/2014/main" val="20004"/>
                    </a:ext>
                  </a:extLst>
                </a:gridCol>
              </a:tblGrid>
              <a:tr h="312412">
                <a:tc>
                  <a:txBody>
                    <a:bodyPr/>
                    <a:lstStyle/>
                    <a:p>
                      <a:r>
                        <a:rPr lang="en-US" sz="1600"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a:solidFill>
                            <a:schemeClr val="lt1"/>
                          </a:solidFill>
                          <a:effectLst/>
                          <a:latin typeface="+mn-lt"/>
                          <a:ea typeface="+mn-ea"/>
                          <a:cs typeface="+mn-cs"/>
                        </a:rPr>
                        <a:t>FS_ATSSS_Ph2</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l" fontAlgn="b"/>
                      <a:r>
                        <a:rPr lang="en-GB" sz="1400" b="1" kern="1200" dirty="0">
                          <a:solidFill>
                            <a:schemeClr val="lt1"/>
                          </a:solidFill>
                          <a:effectLst/>
                          <a:latin typeface="+mn-lt"/>
                          <a:ea typeface="+mn-ea"/>
                          <a:cs typeface="+mn-cs"/>
                        </a:rPr>
                        <a:t>Study on Access Traffic Steering, Switch and Splitting support in the 5G system architecture Phase 2</a:t>
                      </a:r>
                      <a:r>
                        <a:rPr lang="en-GB" sz="1400" i="1" kern="1200" dirty="0">
                          <a:solidFill>
                            <a:schemeClr val="lt1"/>
                          </a:solidFill>
                          <a:effectLst/>
                          <a:latin typeface="+mn-lt"/>
                          <a:ea typeface="+mn-ea"/>
                          <a:cs typeface="+mn-cs"/>
                        </a:rPr>
                        <a:t> </a:t>
                      </a:r>
                      <a:endParaRPr lang="en-US" sz="1400" b="1" i="0" u="none" strike="noStrike" dirty="0">
                        <a:solidFill>
                          <a:schemeClr val="bg1"/>
                        </a:solidFill>
                        <a:effectLst/>
                        <a:latin typeface="Calibri" panose="020F0502020204030204" pitchFamily="34" charset="0"/>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35% -&gt; 70%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Sep., 20 -&gt;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mn-lt"/>
                          <a:ea typeface="+mn-ea"/>
                          <a:cs typeface="+mn-cs"/>
                        </a:rPr>
                        <a:t>Dec., 20</a:t>
                      </a:r>
                      <a:endParaRPr lang="en-US" sz="1400" b="1" i="0" dirty="0">
                        <a:solidFill>
                          <a:srgbClr val="FF000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SP-200095</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9489965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56238" y="115599"/>
            <a:ext cx="6827838" cy="787400"/>
          </a:xfrm>
        </p:spPr>
        <p:txBody>
          <a:bodyPr/>
          <a:lstStyle/>
          <a:p>
            <a:r>
              <a:rPr lang="en-US" altLang="de-DE" sz="2800" b="1" dirty="0"/>
              <a:t>FS_ATSSS_Ph2 status after SA2#140E (1/6)</a:t>
            </a:r>
            <a:endParaRPr lang="de-DE" altLang="de-DE" sz="2800" b="1" dirty="0"/>
          </a:p>
        </p:txBody>
      </p:sp>
      <p:graphicFrame>
        <p:nvGraphicFramePr>
          <p:cNvPr id="4" name="Table 3">
            <a:extLst>
              <a:ext uri="{FF2B5EF4-FFF2-40B4-BE49-F238E27FC236}">
                <a16:creationId xmlns:a16="http://schemas.microsoft.com/office/drawing/2014/main" id="{B1FD0C20-6433-49A5-A31B-486BE3432059}"/>
              </a:ext>
            </a:extLst>
          </p:cNvPr>
          <p:cNvGraphicFramePr>
            <a:graphicFrameLocks noGrp="1"/>
          </p:cNvGraphicFramePr>
          <p:nvPr>
            <p:extLst>
              <p:ext uri="{D42A27DB-BD31-4B8C-83A1-F6EECF244321}">
                <p14:modId xmlns:p14="http://schemas.microsoft.com/office/powerpoint/2010/main" val="276849433"/>
              </p:ext>
            </p:extLst>
          </p:nvPr>
        </p:nvGraphicFramePr>
        <p:xfrm>
          <a:off x="636608" y="1655181"/>
          <a:ext cx="7384648" cy="3761261"/>
        </p:xfrm>
        <a:graphic>
          <a:graphicData uri="http://schemas.openxmlformats.org/drawingml/2006/table">
            <a:tbl>
              <a:tblPr firstRow="1" firstCol="1" bandRow="1">
                <a:tableStyleId>{5C22544A-7EE6-4342-B048-85BDC9FD1C3A}</a:tableStyleId>
              </a:tblPr>
              <a:tblGrid>
                <a:gridCol w="1065093">
                  <a:extLst>
                    <a:ext uri="{9D8B030D-6E8A-4147-A177-3AD203B41FA5}">
                      <a16:colId xmlns:a16="http://schemas.microsoft.com/office/drawing/2014/main" val="3045567887"/>
                    </a:ext>
                  </a:extLst>
                </a:gridCol>
                <a:gridCol w="4899430">
                  <a:extLst>
                    <a:ext uri="{9D8B030D-6E8A-4147-A177-3AD203B41FA5}">
                      <a16:colId xmlns:a16="http://schemas.microsoft.com/office/drawing/2014/main" val="512750113"/>
                    </a:ext>
                  </a:extLst>
                </a:gridCol>
                <a:gridCol w="1420125">
                  <a:extLst>
                    <a:ext uri="{9D8B030D-6E8A-4147-A177-3AD203B41FA5}">
                      <a16:colId xmlns:a16="http://schemas.microsoft.com/office/drawing/2014/main" val="1300387445"/>
                    </a:ext>
                  </a:extLst>
                </a:gridCol>
              </a:tblGrid>
              <a:tr h="415403">
                <a:tc>
                  <a:txBody>
                    <a:bodyPr/>
                    <a:lstStyle/>
                    <a:p>
                      <a:pPr marL="0" marR="0" algn="ctr">
                        <a:spcBef>
                          <a:spcPts val="0"/>
                        </a:spcBef>
                        <a:spcAft>
                          <a:spcPts val="0"/>
                        </a:spcAft>
                      </a:pPr>
                      <a:r>
                        <a:rPr lang="en-GB" sz="1400">
                          <a:effectLst/>
                        </a:rPr>
                        <a:t>Solutions</a:t>
                      </a:r>
                      <a:endParaRPr lang="en-US" sz="14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dirty="0">
                          <a:effectLst/>
                        </a:rPr>
                        <a:t>Title</a:t>
                      </a:r>
                      <a:endParaRPr lang="en-US" sz="14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a:effectLst/>
                        </a:rPr>
                        <a:t>Key Issue(s)</a:t>
                      </a:r>
                      <a:endParaRPr lang="en-US" sz="14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585017525"/>
                  </a:ext>
                </a:extLst>
              </a:tr>
              <a:tr h="415403">
                <a:tc>
                  <a:txBody>
                    <a:bodyPr/>
                    <a:lstStyle/>
                    <a:p>
                      <a:pPr marL="0" marR="0" algn="ctr">
                        <a:spcBef>
                          <a:spcPts val="0"/>
                        </a:spcBef>
                        <a:spcAft>
                          <a:spcPts val="0"/>
                        </a:spcAft>
                      </a:pPr>
                      <a:r>
                        <a:rPr lang="en-GB" sz="1400">
                          <a:effectLst/>
                        </a:rPr>
                        <a:t>#1</a:t>
                      </a:r>
                      <a:endParaRPr lang="en-US" sz="14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GB" sz="1400">
                          <a:effectLst/>
                        </a:rPr>
                        <a:t>QUIC-LL Steering Functionality</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a:effectLst/>
                        </a:rPr>
                        <a:t>2</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850042871"/>
                  </a:ext>
                </a:extLst>
              </a:tr>
              <a:tr h="415403">
                <a:tc>
                  <a:txBody>
                    <a:bodyPr/>
                    <a:lstStyle/>
                    <a:p>
                      <a:pPr marL="0" marR="0" algn="ctr">
                        <a:spcBef>
                          <a:spcPts val="0"/>
                        </a:spcBef>
                        <a:spcAft>
                          <a:spcPts val="0"/>
                        </a:spcAft>
                      </a:pPr>
                      <a:r>
                        <a:rPr lang="en-GB" sz="1400">
                          <a:effectLst/>
                        </a:rPr>
                        <a:t>#2</a:t>
                      </a:r>
                      <a:endParaRPr lang="en-US" sz="14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GB" sz="1400">
                          <a:effectLst/>
                        </a:rPr>
                        <a:t>New steering mode – Autonomous steering mode</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a:effectLst/>
                        </a:rPr>
                        <a:t>1</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213877548"/>
                  </a:ext>
                </a:extLst>
              </a:tr>
              <a:tr h="415403">
                <a:tc>
                  <a:txBody>
                    <a:bodyPr/>
                    <a:lstStyle/>
                    <a:p>
                      <a:pPr marL="0" marR="0" algn="ctr">
                        <a:spcBef>
                          <a:spcPts val="0"/>
                        </a:spcBef>
                        <a:spcAft>
                          <a:spcPts val="0"/>
                        </a:spcAft>
                      </a:pPr>
                      <a:r>
                        <a:rPr lang="en-GB" sz="1400">
                          <a:effectLst/>
                        </a:rPr>
                        <a:t>#3</a:t>
                      </a:r>
                      <a:endParaRPr lang="en-US" sz="14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GB" sz="1400">
                          <a:effectLst/>
                        </a:rPr>
                        <a:t>New steering mode – Autonomous steering mode with advanced PMF</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a:effectLst/>
                        </a:rPr>
                        <a:t>1</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86820977"/>
                  </a:ext>
                </a:extLst>
              </a:tr>
              <a:tr h="415403">
                <a:tc>
                  <a:txBody>
                    <a:bodyPr/>
                    <a:lstStyle/>
                    <a:p>
                      <a:pPr marL="0" marR="0" algn="ctr">
                        <a:spcBef>
                          <a:spcPts val="0"/>
                        </a:spcBef>
                        <a:spcAft>
                          <a:spcPts val="0"/>
                        </a:spcAft>
                      </a:pPr>
                      <a:r>
                        <a:rPr lang="en-GB" sz="1400">
                          <a:effectLst/>
                        </a:rPr>
                        <a:t>#4</a:t>
                      </a:r>
                      <a:endParaRPr lang="en-US" sz="14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GB" sz="1400">
                          <a:effectLst/>
                        </a:rPr>
                        <a:t>New steering mode – Redundant steering mode</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a:effectLst/>
                        </a:rPr>
                        <a:t>1</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54091962"/>
                  </a:ext>
                </a:extLst>
              </a:tr>
              <a:tr h="415403">
                <a:tc>
                  <a:txBody>
                    <a:bodyPr/>
                    <a:lstStyle/>
                    <a:p>
                      <a:pPr marL="0" marR="0" algn="ctr">
                        <a:spcBef>
                          <a:spcPts val="0"/>
                        </a:spcBef>
                        <a:spcAft>
                          <a:spcPts val="0"/>
                        </a:spcAft>
                      </a:pPr>
                      <a:r>
                        <a:rPr lang="en-GB" sz="1400">
                          <a:effectLst/>
                        </a:rPr>
                        <a:t>#5</a:t>
                      </a:r>
                      <a:endParaRPr lang="en-US" sz="14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Replacing 3GPP access leg of MA-PDU Session with PDN connection in EPC</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a:effectLst/>
                        </a:rPr>
                        <a:t>3</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19734414"/>
                  </a:ext>
                </a:extLst>
              </a:tr>
              <a:tr h="415403">
                <a:tc>
                  <a:txBody>
                    <a:bodyPr/>
                    <a:lstStyle/>
                    <a:p>
                      <a:pPr marL="0" marR="0" algn="ctr">
                        <a:spcBef>
                          <a:spcPts val="0"/>
                        </a:spcBef>
                        <a:spcAft>
                          <a:spcPts val="0"/>
                        </a:spcAft>
                      </a:pPr>
                      <a:r>
                        <a:rPr lang="en-GB" sz="1400">
                          <a:effectLst/>
                        </a:rPr>
                        <a:t>#6</a:t>
                      </a:r>
                      <a:endParaRPr lang="en-US" sz="14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GB" sz="1400">
                          <a:effectLst/>
                        </a:rPr>
                        <a:t>MPQUIC-LL Steering Functionality</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a:effectLst/>
                        </a:rPr>
                        <a:t>2</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920200766"/>
                  </a:ext>
                </a:extLst>
              </a:tr>
              <a:tr h="415403">
                <a:tc>
                  <a:txBody>
                    <a:bodyPr/>
                    <a:lstStyle/>
                    <a:p>
                      <a:pPr marL="0" marR="0" algn="ctr">
                        <a:spcBef>
                          <a:spcPts val="0"/>
                        </a:spcBef>
                        <a:spcAft>
                          <a:spcPts val="0"/>
                        </a:spcAft>
                      </a:pPr>
                      <a:r>
                        <a:rPr lang="en-GB" sz="1400">
                          <a:effectLst/>
                        </a:rPr>
                        <a:t>#7</a:t>
                      </a:r>
                      <a:endParaRPr lang="en-US" sz="14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GB" sz="1400">
                          <a:effectLst/>
                        </a:rPr>
                        <a:t>Proposed solution based on MP-QUIC </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a:effectLst/>
                        </a:rPr>
                        <a:t>2</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855659899"/>
                  </a:ext>
                </a:extLst>
              </a:tr>
              <a:tr h="415403">
                <a:tc>
                  <a:txBody>
                    <a:bodyPr/>
                    <a:lstStyle/>
                    <a:p>
                      <a:pPr marL="0" marR="0" algn="ctr">
                        <a:spcBef>
                          <a:spcPts val="0"/>
                        </a:spcBef>
                        <a:spcAft>
                          <a:spcPts val="0"/>
                        </a:spcAft>
                      </a:pPr>
                      <a:r>
                        <a:rPr lang="en-GB" sz="1400">
                          <a:effectLst/>
                        </a:rPr>
                        <a:t>#8</a:t>
                      </a:r>
                      <a:endParaRPr lang="en-US" sz="14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GB" sz="1400">
                          <a:effectLst/>
                        </a:rPr>
                        <a:t>Proposed solution based on QUIC </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dirty="0">
                          <a:effectLst/>
                        </a:rPr>
                        <a:t>2</a:t>
                      </a:r>
                      <a:endParaRPr lang="en-US" sz="14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959466040"/>
                  </a:ext>
                </a:extLst>
              </a:tr>
            </a:tbl>
          </a:graphicData>
        </a:graphic>
      </p:graphicFrame>
    </p:spTree>
    <p:extLst>
      <p:ext uri="{BB962C8B-B14F-4D97-AF65-F5344CB8AC3E}">
        <p14:creationId xmlns:p14="http://schemas.microsoft.com/office/powerpoint/2010/main" val="156497069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56238" y="115599"/>
            <a:ext cx="6827838" cy="787400"/>
          </a:xfrm>
        </p:spPr>
        <p:txBody>
          <a:bodyPr/>
          <a:lstStyle/>
          <a:p>
            <a:r>
              <a:rPr lang="en-US" altLang="de-DE" sz="2800" b="1" dirty="0"/>
              <a:t>FS_ATSSS_Ph2 status after SA2#140E (2/6)</a:t>
            </a:r>
            <a:endParaRPr lang="de-DE" altLang="de-DE" sz="2800" b="1" dirty="0"/>
          </a:p>
        </p:txBody>
      </p:sp>
      <p:graphicFrame>
        <p:nvGraphicFramePr>
          <p:cNvPr id="4" name="Table 3">
            <a:extLst>
              <a:ext uri="{FF2B5EF4-FFF2-40B4-BE49-F238E27FC236}">
                <a16:creationId xmlns:a16="http://schemas.microsoft.com/office/drawing/2014/main" id="{B1FD0C20-6433-49A5-A31B-486BE3432059}"/>
              </a:ext>
            </a:extLst>
          </p:cNvPr>
          <p:cNvGraphicFramePr>
            <a:graphicFrameLocks noGrp="1"/>
          </p:cNvGraphicFramePr>
          <p:nvPr>
            <p:extLst>
              <p:ext uri="{D42A27DB-BD31-4B8C-83A1-F6EECF244321}">
                <p14:modId xmlns:p14="http://schemas.microsoft.com/office/powerpoint/2010/main" val="4281815524"/>
              </p:ext>
            </p:extLst>
          </p:nvPr>
        </p:nvGraphicFramePr>
        <p:xfrm>
          <a:off x="636608" y="1655181"/>
          <a:ext cx="7384648" cy="2930455"/>
        </p:xfrm>
        <a:graphic>
          <a:graphicData uri="http://schemas.openxmlformats.org/drawingml/2006/table">
            <a:tbl>
              <a:tblPr firstRow="1" firstCol="1" bandRow="1">
                <a:tableStyleId>{5C22544A-7EE6-4342-B048-85BDC9FD1C3A}</a:tableStyleId>
              </a:tblPr>
              <a:tblGrid>
                <a:gridCol w="1065093">
                  <a:extLst>
                    <a:ext uri="{9D8B030D-6E8A-4147-A177-3AD203B41FA5}">
                      <a16:colId xmlns:a16="http://schemas.microsoft.com/office/drawing/2014/main" val="3045567887"/>
                    </a:ext>
                  </a:extLst>
                </a:gridCol>
                <a:gridCol w="4899430">
                  <a:extLst>
                    <a:ext uri="{9D8B030D-6E8A-4147-A177-3AD203B41FA5}">
                      <a16:colId xmlns:a16="http://schemas.microsoft.com/office/drawing/2014/main" val="512750113"/>
                    </a:ext>
                  </a:extLst>
                </a:gridCol>
                <a:gridCol w="1420125">
                  <a:extLst>
                    <a:ext uri="{9D8B030D-6E8A-4147-A177-3AD203B41FA5}">
                      <a16:colId xmlns:a16="http://schemas.microsoft.com/office/drawing/2014/main" val="1300387445"/>
                    </a:ext>
                  </a:extLst>
                </a:gridCol>
              </a:tblGrid>
              <a:tr h="415403">
                <a:tc>
                  <a:txBody>
                    <a:bodyPr/>
                    <a:lstStyle/>
                    <a:p>
                      <a:pPr marL="0" marR="0" algn="ctr">
                        <a:spcBef>
                          <a:spcPts val="0"/>
                        </a:spcBef>
                        <a:spcAft>
                          <a:spcPts val="0"/>
                        </a:spcAft>
                      </a:pPr>
                      <a:r>
                        <a:rPr lang="en-GB" sz="1400">
                          <a:effectLst/>
                        </a:rPr>
                        <a:t>Solutions</a:t>
                      </a:r>
                      <a:endParaRPr lang="en-US" sz="14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dirty="0">
                          <a:effectLst/>
                        </a:rPr>
                        <a:t>Title</a:t>
                      </a:r>
                      <a:endParaRPr lang="en-US" sz="14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a:effectLst/>
                        </a:rPr>
                        <a:t>Key Issue(s)</a:t>
                      </a:r>
                      <a:endParaRPr lang="en-US" sz="14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585017525"/>
                  </a:ext>
                </a:extLst>
              </a:tr>
              <a:tr h="415403">
                <a:tc>
                  <a:txBody>
                    <a:bodyPr/>
                    <a:lstStyle/>
                    <a:p>
                      <a:pPr marL="0" marR="0" algn="ctr">
                        <a:spcBef>
                          <a:spcPts val="0"/>
                        </a:spcBef>
                        <a:spcAft>
                          <a:spcPts val="0"/>
                        </a:spcAft>
                      </a:pPr>
                      <a:r>
                        <a:rPr lang="en-GB" sz="1400" dirty="0">
                          <a:effectLst/>
                        </a:rPr>
                        <a:t>#9</a:t>
                      </a:r>
                      <a:endParaRPr lang="en-US" sz="14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kern="1200" dirty="0">
                          <a:solidFill>
                            <a:schemeClr val="dk1"/>
                          </a:solidFill>
                          <a:effectLst/>
                          <a:latin typeface="+mn-lt"/>
                          <a:ea typeface="+mn-ea"/>
                          <a:cs typeface="+mn-cs"/>
                        </a:rPr>
                        <a:t>Supporting a PDN connection in EPC as a 3GPP access leg of MA-PDU Session </a:t>
                      </a:r>
                      <a:endParaRPr lang="en-US" sz="14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dirty="0">
                          <a:effectLst/>
                        </a:rPr>
                        <a:t>3</a:t>
                      </a:r>
                      <a:endParaRPr lang="en-US" sz="14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850042871"/>
                  </a:ext>
                </a:extLst>
              </a:tr>
              <a:tr h="415403">
                <a:tc>
                  <a:txBody>
                    <a:bodyPr/>
                    <a:lstStyle/>
                    <a:p>
                      <a:pPr marL="0" marR="0" algn="ctr">
                        <a:spcBef>
                          <a:spcPts val="0"/>
                        </a:spcBef>
                        <a:spcAft>
                          <a:spcPts val="0"/>
                        </a:spcAft>
                      </a:pPr>
                      <a:r>
                        <a:rPr lang="en-GB" sz="1400" dirty="0">
                          <a:effectLst/>
                        </a:rPr>
                        <a:t>#10</a:t>
                      </a:r>
                      <a:endParaRPr lang="en-US" sz="14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GB" sz="1400" kern="1200" dirty="0">
                          <a:solidFill>
                            <a:schemeClr val="dk1"/>
                          </a:solidFill>
                          <a:effectLst/>
                          <a:latin typeface="+mn-lt"/>
                          <a:ea typeface="+mn-ea"/>
                          <a:cs typeface="+mn-cs"/>
                        </a:rPr>
                        <a:t>Extension of 5G RG solution to support Ethernet PDU Session types</a:t>
                      </a:r>
                      <a:endParaRPr lang="en-US" sz="14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dirty="0">
                          <a:effectLst/>
                        </a:rPr>
                        <a:t>3</a:t>
                      </a:r>
                      <a:endParaRPr lang="en-US" sz="14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213877548"/>
                  </a:ext>
                </a:extLst>
              </a:tr>
              <a:tr h="415403">
                <a:tc>
                  <a:txBody>
                    <a:bodyPr/>
                    <a:lstStyle/>
                    <a:p>
                      <a:pPr marL="0" marR="0" algn="ctr">
                        <a:spcBef>
                          <a:spcPts val="0"/>
                        </a:spcBef>
                        <a:spcAft>
                          <a:spcPts val="0"/>
                        </a:spcAft>
                      </a:pPr>
                      <a:r>
                        <a:rPr lang="en-GB" sz="1400" dirty="0">
                          <a:effectLst/>
                        </a:rPr>
                        <a:t>#11</a:t>
                      </a:r>
                      <a:endParaRPr lang="en-US" sz="14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GB" sz="1400" u="none" kern="1200" dirty="0">
                          <a:solidFill>
                            <a:schemeClr val="dk1"/>
                          </a:solidFill>
                          <a:effectLst/>
                          <a:latin typeface="+mn-lt"/>
                          <a:ea typeface="+mn-ea"/>
                          <a:cs typeface="+mn-cs"/>
                        </a:rPr>
                        <a:t>New steering mode – RTT difference based steering mode</a:t>
                      </a:r>
                      <a:endParaRPr lang="en-US" sz="1400" u="none"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a:effectLst/>
                        </a:rPr>
                        <a:t>1</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86820977"/>
                  </a:ext>
                </a:extLst>
              </a:tr>
              <a:tr h="415403">
                <a:tc>
                  <a:txBody>
                    <a:bodyPr/>
                    <a:lstStyle/>
                    <a:p>
                      <a:pPr marL="0" marR="0" algn="ctr">
                        <a:spcBef>
                          <a:spcPts val="0"/>
                        </a:spcBef>
                        <a:spcAft>
                          <a:spcPts val="0"/>
                        </a:spcAft>
                      </a:pPr>
                      <a:r>
                        <a:rPr lang="en-GB" sz="1400" dirty="0">
                          <a:effectLst/>
                        </a:rPr>
                        <a:t>#12</a:t>
                      </a:r>
                      <a:endParaRPr lang="en-US" sz="14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GB" sz="1400" kern="1200" dirty="0">
                          <a:solidFill>
                            <a:schemeClr val="dk1"/>
                          </a:solidFill>
                          <a:effectLst/>
                          <a:latin typeface="+mn-lt"/>
                          <a:ea typeface="+mn-ea"/>
                          <a:cs typeface="+mn-cs"/>
                        </a:rPr>
                        <a:t>New steering mode – UE assisted traffic steering mode</a:t>
                      </a:r>
                      <a:endParaRPr lang="en-US" sz="14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a:effectLst/>
                        </a:rPr>
                        <a:t>1</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54091962"/>
                  </a:ext>
                </a:extLst>
              </a:tr>
              <a:tr h="415403">
                <a:tc>
                  <a:txBody>
                    <a:bodyPr/>
                    <a:lstStyle/>
                    <a:p>
                      <a:pPr marL="0" marR="0" algn="ctr">
                        <a:spcBef>
                          <a:spcPts val="0"/>
                        </a:spcBef>
                        <a:spcAft>
                          <a:spcPts val="0"/>
                        </a:spcAft>
                      </a:pPr>
                      <a:r>
                        <a:rPr lang="en-GB" sz="1400" dirty="0">
                          <a:effectLst/>
                        </a:rPr>
                        <a:t>#13</a:t>
                      </a:r>
                      <a:endParaRPr lang="en-US" sz="14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GB" sz="1400" u="none" kern="1200" dirty="0">
                          <a:solidFill>
                            <a:schemeClr val="dk1"/>
                          </a:solidFill>
                          <a:effectLst/>
                          <a:latin typeface="+mn-lt"/>
                          <a:ea typeface="+mn-ea"/>
                          <a:cs typeface="+mn-cs"/>
                        </a:rPr>
                        <a:t>Proxy based solution using QUIC</a:t>
                      </a:r>
                      <a:endParaRPr lang="en-US" sz="1400" u="none"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dirty="0">
                          <a:effectLst/>
                        </a:rPr>
                        <a:t>2</a:t>
                      </a:r>
                      <a:endParaRPr lang="en-US" sz="14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19734414"/>
                  </a:ext>
                </a:extLst>
              </a:tr>
              <a:tr h="415403">
                <a:tc>
                  <a:txBody>
                    <a:bodyPr/>
                    <a:lstStyle/>
                    <a:p>
                      <a:pPr marL="0" marR="0" algn="ctr">
                        <a:spcBef>
                          <a:spcPts val="0"/>
                        </a:spcBef>
                        <a:spcAft>
                          <a:spcPts val="0"/>
                        </a:spcAft>
                      </a:pPr>
                      <a:r>
                        <a:rPr lang="en-GB" sz="1400" dirty="0">
                          <a:effectLst/>
                        </a:rPr>
                        <a:t>#14</a:t>
                      </a:r>
                      <a:endParaRPr lang="en-US" sz="14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GB" sz="1400" u="none" kern="1200" dirty="0">
                          <a:solidFill>
                            <a:schemeClr val="dk1"/>
                          </a:solidFill>
                          <a:effectLst/>
                          <a:latin typeface="+mn-lt"/>
                          <a:ea typeface="+mn-ea"/>
                          <a:cs typeface="+mn-cs"/>
                        </a:rPr>
                        <a:t>Proxy based solution using MP-QUIC</a:t>
                      </a:r>
                      <a:endParaRPr lang="en-US" sz="1400" u="none"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dirty="0">
                          <a:effectLst/>
                        </a:rPr>
                        <a:t>2</a:t>
                      </a:r>
                      <a:endParaRPr lang="en-US" sz="14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920200766"/>
                  </a:ext>
                </a:extLst>
              </a:tr>
            </a:tbl>
          </a:graphicData>
        </a:graphic>
      </p:graphicFrame>
    </p:spTree>
    <p:extLst>
      <p:ext uri="{BB962C8B-B14F-4D97-AF65-F5344CB8AC3E}">
        <p14:creationId xmlns:p14="http://schemas.microsoft.com/office/powerpoint/2010/main" val="246047010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FS_ATSSS_Ph2 status after SA2#140E (3/6)</a:t>
            </a:r>
            <a:endParaRPr lang="de-DE" altLang="de-DE" sz="2800" b="1" dirty="0"/>
          </a:p>
        </p:txBody>
      </p:sp>
      <p:sp>
        <p:nvSpPr>
          <p:cNvPr id="29716" name="Content Placeholder 7"/>
          <p:cNvSpPr>
            <a:spLocks noGrp="1"/>
          </p:cNvSpPr>
          <p:nvPr>
            <p:ph sz="half" idx="2"/>
          </p:nvPr>
        </p:nvSpPr>
        <p:spPr>
          <a:xfrm>
            <a:off x="294759" y="995596"/>
            <a:ext cx="8554481" cy="4824918"/>
          </a:xfrm>
        </p:spPr>
        <p:txBody>
          <a:bodyPr/>
          <a:lstStyle/>
          <a:p>
            <a:pPr marL="457200" lvl="1" indent="-457200">
              <a:spcBef>
                <a:spcPts val="0"/>
              </a:spcBef>
              <a:spcAft>
                <a:spcPts val="300"/>
              </a:spcAft>
              <a:buBlip>
                <a:blip r:embed="rId3"/>
              </a:buBlip>
            </a:pPr>
            <a:r>
              <a:rPr lang="en-US" sz="1600" b="1" dirty="0">
                <a:ea typeface="+mn-ea"/>
                <a:cs typeface="+mn-cs"/>
              </a:rPr>
              <a:t>RAN and/or IETF impacts and dependencies</a:t>
            </a:r>
            <a:r>
              <a:rPr lang="en-US" sz="1600" dirty="0">
                <a:ea typeface="+mn-ea"/>
                <a:cs typeface="+mn-cs"/>
              </a:rPr>
              <a:t>:</a:t>
            </a:r>
            <a:endParaRPr lang="de-DE" sz="1600" dirty="0">
              <a:ea typeface="+mn-ea"/>
              <a:cs typeface="+mn-cs"/>
            </a:endParaRPr>
          </a:p>
          <a:p>
            <a:pPr lvl="1">
              <a:spcBef>
                <a:spcPts val="0"/>
              </a:spcBef>
              <a:spcAft>
                <a:spcPts val="300"/>
              </a:spcAft>
            </a:pPr>
            <a:r>
              <a:rPr lang="en-US" sz="1200" dirty="0"/>
              <a:t>None for RAN</a:t>
            </a:r>
          </a:p>
          <a:p>
            <a:pPr lvl="1">
              <a:spcBef>
                <a:spcPts val="0"/>
              </a:spcBef>
              <a:spcAft>
                <a:spcPts val="300"/>
              </a:spcAft>
            </a:pPr>
            <a:r>
              <a:rPr lang="de-DE" sz="1200" dirty="0"/>
              <a:t>Strong dependency on IETF progress on QUIC/MP-QUIC development for some proposed solutions. </a:t>
            </a:r>
            <a:r>
              <a:rPr lang="en-US" sz="1200" dirty="0"/>
              <a:t>These solutions require tighter collaboration between 3GPP and IETF to address SA2 requirements in a timely manner. An </a:t>
            </a:r>
            <a:r>
              <a:rPr lang="en-US" sz="1200" dirty="0" err="1"/>
              <a:t>LSout</a:t>
            </a:r>
            <a:r>
              <a:rPr lang="en-US" sz="1200" dirty="0"/>
              <a:t> was sent to IETF QUIC working group to ask for clarifications QUIC/MP-QUIC IETF drafts’ availability and also the optionality to support data encryption. </a:t>
            </a:r>
          </a:p>
          <a:p>
            <a:pPr marL="457200" lvl="1" indent="0">
              <a:spcBef>
                <a:spcPts val="0"/>
              </a:spcBef>
              <a:spcAft>
                <a:spcPts val="300"/>
              </a:spcAft>
              <a:buNone/>
            </a:pPr>
            <a:endParaRPr lang="en-US" altLang="zh-CN" sz="1200" dirty="0"/>
          </a:p>
          <a:p>
            <a:pPr lvl="0">
              <a:spcBef>
                <a:spcPts val="0"/>
              </a:spcBef>
              <a:spcAft>
                <a:spcPts val="300"/>
              </a:spcAft>
            </a:pPr>
            <a:r>
              <a:rPr lang="de-DE" sz="1600" b="1" dirty="0"/>
              <a:t>Contentious Issue</a:t>
            </a:r>
            <a:r>
              <a:rPr lang="de-DE" sz="1600" dirty="0"/>
              <a:t>:</a:t>
            </a:r>
          </a:p>
          <a:p>
            <a:pPr lvl="1">
              <a:spcBef>
                <a:spcPts val="0"/>
              </a:spcBef>
              <a:spcAft>
                <a:spcPts val="300"/>
              </a:spcAft>
            </a:pPr>
            <a:r>
              <a:rPr lang="en-US" sz="1200" dirty="0"/>
              <a:t>None</a:t>
            </a:r>
            <a:endParaRPr lang="de-DE" sz="1200" dirty="0"/>
          </a:p>
          <a:p>
            <a:pPr lvl="1">
              <a:spcBef>
                <a:spcPts val="0"/>
              </a:spcBef>
              <a:spcAft>
                <a:spcPts val="300"/>
              </a:spcAft>
            </a:pPr>
            <a:endParaRPr lang="de-DE" sz="1200" dirty="0"/>
          </a:p>
          <a:p>
            <a:pPr>
              <a:spcBef>
                <a:spcPts val="0"/>
              </a:spcBef>
              <a:spcAft>
                <a:spcPts val="300"/>
              </a:spcAft>
            </a:pPr>
            <a:r>
              <a:rPr lang="de-DE" sz="1600" b="1" dirty="0"/>
              <a:t>Focus for the Next Meeting (SA2#140E)</a:t>
            </a:r>
            <a:r>
              <a:rPr lang="de-DE" sz="1600" dirty="0"/>
              <a:t>:</a:t>
            </a:r>
          </a:p>
          <a:p>
            <a:pPr lvl="1">
              <a:spcBef>
                <a:spcPts val="0"/>
              </a:spcBef>
              <a:spcAft>
                <a:spcPts val="300"/>
              </a:spcAft>
            </a:pPr>
            <a:r>
              <a:rPr lang="en-US" sz="1200" dirty="0"/>
              <a:t>Solution Clean-up, prepare and moderate the discussions on the evaluation and conclusion(s) for each Key Issue.</a:t>
            </a:r>
          </a:p>
          <a:p>
            <a:pPr lvl="1">
              <a:spcBef>
                <a:spcPts val="0"/>
              </a:spcBef>
              <a:spcAft>
                <a:spcPts val="300"/>
              </a:spcAft>
            </a:pPr>
            <a:r>
              <a:rPr lang="en-US" altLang="zh-CN" sz="1200" b="1" dirty="0"/>
              <a:t>Target Completion</a:t>
            </a:r>
            <a:r>
              <a:rPr lang="en-US" altLang="zh-CN" sz="1200" dirty="0"/>
              <a:t>: There is risk that study item will not conclude by Dec, 20 due to IETF dependency. </a:t>
            </a:r>
          </a:p>
          <a:p>
            <a:pPr lvl="2">
              <a:spcBef>
                <a:spcPts val="0"/>
              </a:spcBef>
              <a:spcAft>
                <a:spcPts val="300"/>
              </a:spcAft>
            </a:pPr>
            <a:endParaRPr lang="en-US" altLang="zh-CN" sz="1000" dirty="0"/>
          </a:p>
          <a:p>
            <a:pPr>
              <a:spcBef>
                <a:spcPts val="0"/>
              </a:spcBef>
              <a:spcAft>
                <a:spcPts val="300"/>
              </a:spcAft>
            </a:pPr>
            <a:r>
              <a:rPr lang="en-US" altLang="zh-CN" sz="1600" b="1" dirty="0"/>
              <a:t>Overall Plan</a:t>
            </a:r>
            <a:r>
              <a:rPr lang="en-US" altLang="zh-CN" sz="1600" dirty="0"/>
              <a:t>:</a:t>
            </a:r>
          </a:p>
          <a:p>
            <a:pPr lvl="1">
              <a:spcBef>
                <a:spcPts val="0"/>
              </a:spcBef>
              <a:spcAft>
                <a:spcPts val="300"/>
              </a:spcAft>
            </a:pPr>
            <a:r>
              <a:rPr lang="en-US" altLang="zh-CN" sz="1200" dirty="0"/>
              <a:t>After SA2#140E (Sept.2020): Organize 2 CCs and offline discussions to work on merging solutions, and to moderate the evaluation and conclusion for each KI . </a:t>
            </a:r>
          </a:p>
          <a:p>
            <a:pPr lvl="2">
              <a:spcBef>
                <a:spcPts val="0"/>
              </a:spcBef>
              <a:spcAft>
                <a:spcPts val="300"/>
              </a:spcAft>
            </a:pPr>
            <a:r>
              <a:rPr lang="en-US" altLang="zh-CN" sz="1100" dirty="0">
                <a:solidFill>
                  <a:srgbClr val="0070C0"/>
                </a:solidFill>
              </a:rPr>
              <a:t>NOTE-1:  KI#1 may have none or more than one solution dependent for which proposed steering mode(s) are to support </a:t>
            </a:r>
          </a:p>
          <a:p>
            <a:pPr lvl="1">
              <a:spcBef>
                <a:spcPts val="0"/>
              </a:spcBef>
              <a:spcAft>
                <a:spcPts val="300"/>
              </a:spcAft>
            </a:pPr>
            <a:r>
              <a:rPr lang="en-US" altLang="zh-CN" sz="1200" dirty="0"/>
              <a:t>SA2#141E (Oct.2020): Solution clean up to finalize existing solutions. Start the evaluation and work towards conclusion.</a:t>
            </a:r>
          </a:p>
          <a:p>
            <a:pPr lvl="1">
              <a:spcBef>
                <a:spcPts val="0"/>
              </a:spcBef>
              <a:spcAft>
                <a:spcPts val="300"/>
              </a:spcAft>
            </a:pPr>
            <a:r>
              <a:rPr lang="en-US" altLang="zh-CN" sz="1200" dirty="0"/>
              <a:t>SA2#142E (Nov.2020): Complete evaluation and conclusions.  Submit TR 23.700-93 to SA#90E plenary for approval. </a:t>
            </a:r>
          </a:p>
        </p:txBody>
      </p:sp>
    </p:spTree>
    <p:extLst>
      <p:ext uri="{BB962C8B-B14F-4D97-AF65-F5344CB8AC3E}">
        <p14:creationId xmlns:p14="http://schemas.microsoft.com/office/powerpoint/2010/main" val="4275179301"/>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57721"/>
            <a:ext cx="6827838" cy="787400"/>
          </a:xfrm>
        </p:spPr>
        <p:txBody>
          <a:bodyPr/>
          <a:lstStyle/>
          <a:p>
            <a:r>
              <a:rPr lang="en-US" altLang="de-DE" sz="2800" b="1" dirty="0"/>
              <a:t>FS_ATSSS_Ph2 status after SA2#140E (4/6)</a:t>
            </a:r>
            <a:endParaRPr lang="de-DE" altLang="de-DE" sz="2800" b="1" dirty="0"/>
          </a:p>
        </p:txBody>
      </p:sp>
      <p:graphicFrame>
        <p:nvGraphicFramePr>
          <p:cNvPr id="7" name="Table 6">
            <a:extLst>
              <a:ext uri="{FF2B5EF4-FFF2-40B4-BE49-F238E27FC236}">
                <a16:creationId xmlns:a16="http://schemas.microsoft.com/office/drawing/2014/main" id="{7FC2414E-FDEF-417E-9443-5AB519201FC5}"/>
              </a:ext>
            </a:extLst>
          </p:cNvPr>
          <p:cNvGraphicFramePr>
            <a:graphicFrameLocks noGrp="1"/>
          </p:cNvGraphicFramePr>
          <p:nvPr>
            <p:extLst>
              <p:ext uri="{D42A27DB-BD31-4B8C-83A1-F6EECF244321}">
                <p14:modId xmlns:p14="http://schemas.microsoft.com/office/powerpoint/2010/main" val="732193090"/>
              </p:ext>
            </p:extLst>
          </p:nvPr>
        </p:nvGraphicFramePr>
        <p:xfrm>
          <a:off x="266179" y="1319313"/>
          <a:ext cx="8785224" cy="4411974"/>
        </p:xfrm>
        <a:graphic>
          <a:graphicData uri="http://schemas.openxmlformats.org/drawingml/2006/table">
            <a:tbl>
              <a:tblPr firstRow="1" firstCol="1" bandRow="1">
                <a:tableStyleId>{5C22544A-7EE6-4342-B048-85BDC9FD1C3A}</a:tableStyleId>
              </a:tblPr>
              <a:tblGrid>
                <a:gridCol w="463027">
                  <a:extLst>
                    <a:ext uri="{9D8B030D-6E8A-4147-A177-3AD203B41FA5}">
                      <a16:colId xmlns:a16="http://schemas.microsoft.com/office/drawing/2014/main" val="2466744820"/>
                    </a:ext>
                  </a:extLst>
                </a:gridCol>
                <a:gridCol w="7523544">
                  <a:extLst>
                    <a:ext uri="{9D8B030D-6E8A-4147-A177-3AD203B41FA5}">
                      <a16:colId xmlns:a16="http://schemas.microsoft.com/office/drawing/2014/main" val="2486961245"/>
                    </a:ext>
                  </a:extLst>
                </a:gridCol>
                <a:gridCol w="798653">
                  <a:extLst>
                    <a:ext uri="{9D8B030D-6E8A-4147-A177-3AD203B41FA5}">
                      <a16:colId xmlns:a16="http://schemas.microsoft.com/office/drawing/2014/main" val="152069307"/>
                    </a:ext>
                  </a:extLst>
                </a:gridCol>
              </a:tblGrid>
              <a:tr h="616099">
                <a:tc>
                  <a:txBody>
                    <a:bodyPr/>
                    <a:lstStyle/>
                    <a:p>
                      <a:pPr marL="0" marR="0" algn="ctr">
                        <a:lnSpc>
                          <a:spcPct val="107000"/>
                        </a:lnSpc>
                        <a:spcBef>
                          <a:spcPts val="0"/>
                        </a:spcBef>
                        <a:spcAft>
                          <a:spcPts val="0"/>
                        </a:spcAft>
                      </a:pPr>
                      <a:r>
                        <a:rPr lang="en-US" sz="1200">
                          <a:effectLst/>
                        </a:rPr>
                        <a:t>Key Issue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a:txBody>
                    <a:bodyPr/>
                    <a:lstStyle/>
                    <a:p>
                      <a:pPr marL="0" marR="0" algn="ctr">
                        <a:lnSpc>
                          <a:spcPct val="107000"/>
                        </a:lnSpc>
                        <a:spcBef>
                          <a:spcPts val="0"/>
                        </a:spcBef>
                        <a:spcAft>
                          <a:spcPts val="0"/>
                        </a:spcAft>
                      </a:pPr>
                      <a:r>
                        <a:rPr lang="en-US" sz="1200" dirty="0">
                          <a:effectLst/>
                        </a:rPr>
                        <a:t>Key Issue Descriptions &amp; Status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a:txBody>
                    <a:bodyPr/>
                    <a:lstStyle/>
                    <a:p>
                      <a:pPr marL="0" marR="0" algn="ctr">
                        <a:lnSpc>
                          <a:spcPct val="107000"/>
                        </a:lnSpc>
                        <a:spcBef>
                          <a:spcPts val="0"/>
                        </a:spcBef>
                        <a:spcAft>
                          <a:spcPts val="0"/>
                        </a:spcAft>
                      </a:pPr>
                      <a:r>
                        <a:rPr lang="en-US" sz="1200">
                          <a:effectLst/>
                        </a:rPr>
                        <a:t>Associated Solutions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extLst>
                  <a:ext uri="{0D108BD9-81ED-4DB2-BD59-A6C34878D82A}">
                    <a16:rowId xmlns:a16="http://schemas.microsoft.com/office/drawing/2014/main" val="3183561516"/>
                  </a:ext>
                </a:extLst>
              </a:tr>
              <a:tr h="199235">
                <a:tc rowSpan="2">
                  <a:txBody>
                    <a:bodyPr/>
                    <a:lstStyle/>
                    <a:p>
                      <a:pPr marL="0" marR="0" algn="ctr">
                        <a:lnSpc>
                          <a:spcPct val="107000"/>
                        </a:lnSpc>
                        <a:spcBef>
                          <a:spcPts val="0"/>
                        </a:spcBef>
                        <a:spcAft>
                          <a:spcPts val="0"/>
                        </a:spcAft>
                      </a:pPr>
                      <a:r>
                        <a:rPr lang="en-GB" sz="12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a:txBody>
                    <a:bodyPr/>
                    <a:lstStyle/>
                    <a:p>
                      <a:pPr marL="0" marR="0">
                        <a:lnSpc>
                          <a:spcPct val="107000"/>
                        </a:lnSpc>
                        <a:spcBef>
                          <a:spcPts val="0"/>
                        </a:spcBef>
                        <a:spcAft>
                          <a:spcPts val="300"/>
                        </a:spcAft>
                      </a:pPr>
                      <a:r>
                        <a:rPr lang="en-US" sz="1200" b="1" dirty="0">
                          <a:effectLst/>
                        </a:rPr>
                        <a:t>Additional Steering Methods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rowSpan="2">
                  <a:txBody>
                    <a:bodyPr/>
                    <a:lstStyle/>
                    <a:p>
                      <a:pPr marL="0" marR="0">
                        <a:lnSpc>
                          <a:spcPct val="107000"/>
                        </a:lnSpc>
                        <a:spcBef>
                          <a:spcPts val="0"/>
                        </a:spcBef>
                        <a:spcAft>
                          <a:spcPts val="0"/>
                        </a:spcAft>
                      </a:pPr>
                      <a:r>
                        <a:rPr lang="en-US" sz="1200" dirty="0">
                          <a:effectLst/>
                        </a:rPr>
                        <a:t>#2, #3, #4, #11, #12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extLst>
                  <a:ext uri="{0D108BD9-81ED-4DB2-BD59-A6C34878D82A}">
                    <a16:rowId xmlns:a16="http://schemas.microsoft.com/office/drawing/2014/main" val="4165122666"/>
                  </a:ext>
                </a:extLst>
              </a:tr>
              <a:tr h="2402627">
                <a:tc vMerge="1">
                  <a:txBody>
                    <a:bodyPr/>
                    <a:lstStyle/>
                    <a:p>
                      <a:endParaRPr lang="en-US"/>
                    </a:p>
                  </a:txBody>
                  <a:tcPr/>
                </a:tc>
                <a:tc>
                  <a:txBody>
                    <a:bodyPr/>
                    <a:lstStyle/>
                    <a:p>
                      <a:pPr marL="342900" marR="0" lvl="0" indent="-342900">
                        <a:lnSpc>
                          <a:spcPct val="100000"/>
                        </a:lnSpc>
                        <a:spcBef>
                          <a:spcPts val="0"/>
                        </a:spcBef>
                        <a:spcAft>
                          <a:spcPts val="300"/>
                        </a:spcAft>
                        <a:buFont typeface="Calibri" panose="020F0502020204030204" pitchFamily="34" charset="0"/>
                        <a:buChar char="-"/>
                      </a:pPr>
                      <a:r>
                        <a:rPr lang="en-GB" sz="1200" dirty="0">
                          <a:effectLst/>
                        </a:rPr>
                        <a:t>1 solution </a:t>
                      </a:r>
                      <a:r>
                        <a:rPr lang="en-US" sz="1200" dirty="0">
                          <a:effectLst/>
                        </a:rPr>
                        <a:t>proposes a new steering mode, called Autonomous steering mode, provides to both the UE and the UPF flexibility on the traffic splitting control when two accesses are applicable for this traffic.</a:t>
                      </a:r>
                    </a:p>
                    <a:p>
                      <a:pPr marL="342900" marR="0" lvl="0" indent="-342900">
                        <a:lnSpc>
                          <a:spcPct val="100000"/>
                        </a:lnSpc>
                        <a:spcBef>
                          <a:spcPts val="0"/>
                        </a:spcBef>
                        <a:spcAft>
                          <a:spcPts val="0"/>
                        </a:spcAft>
                        <a:buFont typeface="Calibri" panose="020F0502020204030204" pitchFamily="34" charset="0"/>
                        <a:buChar char="-"/>
                      </a:pPr>
                      <a:r>
                        <a:rPr lang="en-US" sz="1200" dirty="0">
                          <a:effectLst/>
                        </a:rPr>
                        <a:t>1 solution proposes to enhance the </a:t>
                      </a:r>
                      <a:r>
                        <a:rPr lang="x-none" sz="1200" dirty="0">
                          <a:effectLst/>
                        </a:rPr>
                        <a:t>PMF </a:t>
                      </a:r>
                      <a:r>
                        <a:rPr lang="en-US" sz="1200" dirty="0">
                          <a:effectLst/>
                        </a:rPr>
                        <a:t>as </a:t>
                      </a:r>
                      <a:r>
                        <a:rPr lang="x-none" sz="1200" dirty="0">
                          <a:effectLst/>
                        </a:rPr>
                        <a:t>defined in Rel-16 needs to </a:t>
                      </a:r>
                      <a:r>
                        <a:rPr lang="en-US" sz="1200" dirty="0">
                          <a:effectLst/>
                        </a:rPr>
                        <a:t>support the measurement according to the target QoS requirements of the traffic. </a:t>
                      </a:r>
                    </a:p>
                    <a:p>
                      <a:pPr marL="342900" marR="0" lvl="0" indent="-342900">
                        <a:lnSpc>
                          <a:spcPct val="100000"/>
                        </a:lnSpc>
                        <a:spcBef>
                          <a:spcPts val="0"/>
                        </a:spcBef>
                        <a:spcAft>
                          <a:spcPts val="300"/>
                        </a:spcAft>
                        <a:buFont typeface="Calibri" panose="020F0502020204030204" pitchFamily="34" charset="0"/>
                        <a:buChar char="-"/>
                      </a:pPr>
                      <a:r>
                        <a:rPr lang="en-GB" sz="1200" dirty="0">
                          <a:effectLst/>
                        </a:rPr>
                        <a:t>1 solution proposes new steering mode </a:t>
                      </a:r>
                      <a:r>
                        <a:rPr lang="en-US" sz="1200" dirty="0">
                          <a:effectLst/>
                        </a:rPr>
                        <a:t>to allow the traffic transmitted via 3GPP and non-3GPP accesses in a redundant way to achieve the lowest latency and lower the loss rate.</a:t>
                      </a:r>
                    </a:p>
                    <a:p>
                      <a:pPr marL="342900" marR="0" lvl="0" indent="-342900">
                        <a:lnSpc>
                          <a:spcPct val="100000"/>
                        </a:lnSpc>
                        <a:spcBef>
                          <a:spcPts val="0"/>
                        </a:spcBef>
                        <a:spcAft>
                          <a:spcPts val="300"/>
                        </a:spcAft>
                        <a:buFont typeface="Calibri" panose="020F0502020204030204" pitchFamily="34" charset="0"/>
                        <a:buChar char="-"/>
                      </a:pPr>
                      <a:r>
                        <a:rPr lang="en-GB" sz="1200" kern="1200" dirty="0">
                          <a:solidFill>
                            <a:schemeClr val="dk1"/>
                          </a:solidFill>
                          <a:effectLst/>
                          <a:latin typeface="+mn-lt"/>
                          <a:ea typeface="+mn-ea"/>
                          <a:cs typeface="+mn-cs"/>
                        </a:rPr>
                        <a:t>1 solution proposes not only considers RTT of each access but also considers the RTT difference between two accesses. As a result, SDFs will be transmitted via two accesses only when the RTT difference for two accesses is acceptable so that not only the network resources of both accesses can be utilized, but also asynchronous problem can be alleviated as much as possible.</a:t>
                      </a:r>
                    </a:p>
                    <a:p>
                      <a:pPr marL="342900" marR="0" lvl="0" indent="-342900">
                        <a:lnSpc>
                          <a:spcPct val="100000"/>
                        </a:lnSpc>
                        <a:spcBef>
                          <a:spcPts val="0"/>
                        </a:spcBef>
                        <a:spcAft>
                          <a:spcPts val="300"/>
                        </a:spcAft>
                        <a:buFont typeface="Calibri" panose="020F0502020204030204" pitchFamily="34" charset="0"/>
                        <a:buChar char="-"/>
                      </a:pPr>
                      <a:r>
                        <a:rPr lang="en-GB" sz="1200" kern="1200" dirty="0">
                          <a:solidFill>
                            <a:schemeClr val="dk1"/>
                          </a:solidFill>
                          <a:effectLst/>
                          <a:latin typeface="+mj-lt"/>
                          <a:ea typeface="+mn-ea"/>
                          <a:cs typeface="+mn-cs"/>
                        </a:rPr>
                        <a:t>1 solution proposes UE to provide information about the state of the UE </a:t>
                      </a:r>
                      <a:r>
                        <a:rPr lang="en-GB" sz="1200" kern="1200" dirty="0" err="1">
                          <a:solidFill>
                            <a:schemeClr val="dk1"/>
                          </a:solidFill>
                          <a:effectLst/>
                          <a:latin typeface="+mj-lt"/>
                          <a:ea typeface="+mn-ea"/>
                          <a:cs typeface="+mn-cs"/>
                        </a:rPr>
                        <a:t>w.r.t.</a:t>
                      </a:r>
                      <a:r>
                        <a:rPr lang="en-GB" sz="1200" kern="1200" dirty="0">
                          <a:solidFill>
                            <a:schemeClr val="dk1"/>
                          </a:solidFill>
                          <a:effectLst/>
                          <a:latin typeface="+mj-lt"/>
                          <a:ea typeface="+mn-ea"/>
                          <a:cs typeface="+mn-cs"/>
                        </a:rPr>
                        <a:t> the 3GPP and non-3GPP access conditions that can be exploited to take more informed traffic distribution decisions to steer traffic, which can result in better system performance.</a:t>
                      </a:r>
                      <a:endParaRPr lang="en-US" sz="1200" dirty="0">
                        <a:effectLst/>
                        <a:latin typeface="+mj-lt"/>
                      </a:endParaRPr>
                    </a:p>
                    <a:p>
                      <a:pPr marL="0" marR="0">
                        <a:lnSpc>
                          <a:spcPct val="100000"/>
                        </a:lnSpc>
                        <a:spcBef>
                          <a:spcPts val="0"/>
                        </a:spcBef>
                        <a:spcAft>
                          <a:spcPts val="300"/>
                        </a:spcAft>
                      </a:pPr>
                      <a:r>
                        <a:rPr lang="en-GB" sz="1200" b="1" dirty="0">
                          <a:effectLst/>
                        </a:rPr>
                        <a:t>Status: </a:t>
                      </a:r>
                      <a:r>
                        <a:rPr lang="en-GB" sz="1200" dirty="0">
                          <a:effectLst/>
                        </a:rPr>
                        <a:t>Average of solutions’ completeness is ~85%</a:t>
                      </a:r>
                      <a:endParaRPr lang="en-US" sz="1200" dirty="0">
                        <a:effectLst/>
                      </a:endParaRPr>
                    </a:p>
                    <a:p>
                      <a:pPr marL="0" marR="0">
                        <a:lnSpc>
                          <a:spcPct val="100000"/>
                        </a:lnSpc>
                        <a:spcBef>
                          <a:spcPts val="0"/>
                        </a:spcBef>
                        <a:spcAft>
                          <a:spcPts val="300"/>
                        </a:spcAft>
                      </a:pPr>
                      <a:r>
                        <a:rPr lang="en-GB" sz="1200" b="1" dirty="0">
                          <a:effectLst/>
                        </a:rPr>
                        <a:t>External Dependency (e.g. RAN, IETF):  </a:t>
                      </a:r>
                      <a:r>
                        <a:rPr lang="en-GB" sz="1200" dirty="0">
                          <a:effectLst/>
                        </a:rPr>
                        <a:t>None</a:t>
                      </a:r>
                      <a:endParaRPr lang="en-US" sz="1200" dirty="0">
                        <a:effectLst/>
                      </a:endParaRPr>
                    </a:p>
                    <a:p>
                      <a:pPr marL="0" marR="0">
                        <a:lnSpc>
                          <a:spcPct val="100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0000"/>
                        </a:lnSpc>
                        <a:spcBef>
                          <a:spcPts val="0"/>
                        </a:spcBef>
                        <a:spcAft>
                          <a:spcPts val="300"/>
                        </a:spcAft>
                      </a:pPr>
                      <a:r>
                        <a:rPr lang="en-GB" sz="1200" b="1" dirty="0">
                          <a:effectLst/>
                        </a:rPr>
                        <a:t>Next Steps:  </a:t>
                      </a:r>
                      <a:r>
                        <a:rPr lang="en-US" sz="1200" dirty="0">
                          <a:effectLst/>
                        </a:rPr>
                        <a:t>Complete solutions and start the evaluation and conclusion</a:t>
                      </a:r>
                    </a:p>
                    <a:p>
                      <a:pPr marL="0" marR="0">
                        <a:lnSpc>
                          <a:spcPct val="100000"/>
                        </a:lnSpc>
                        <a:spcBef>
                          <a:spcPts val="0"/>
                        </a:spcBef>
                        <a:spcAft>
                          <a:spcPts val="300"/>
                        </a:spcAft>
                      </a:pPr>
                      <a:r>
                        <a:rPr lang="en-US" sz="1200" b="1" dirty="0">
                          <a:effectLst/>
                        </a:rPr>
                        <a:t>Target Completion: </a:t>
                      </a:r>
                      <a:r>
                        <a:rPr lang="en-US" sz="1200" dirty="0">
                          <a:effectLst/>
                        </a:rPr>
                        <a:t>Study is aimed to be completed by Dec. 20,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vMerge="1">
                  <a:txBody>
                    <a:bodyPr/>
                    <a:lstStyle/>
                    <a:p>
                      <a:endParaRPr lang="en-US"/>
                    </a:p>
                  </a:txBody>
                  <a:tcPr/>
                </a:tc>
                <a:extLst>
                  <a:ext uri="{0D108BD9-81ED-4DB2-BD59-A6C34878D82A}">
                    <a16:rowId xmlns:a16="http://schemas.microsoft.com/office/drawing/2014/main" val="604536386"/>
                  </a:ext>
                </a:extLst>
              </a:tr>
            </a:tbl>
          </a:graphicData>
        </a:graphic>
      </p:graphicFrame>
    </p:spTree>
    <p:extLst>
      <p:ext uri="{BB962C8B-B14F-4D97-AF65-F5344CB8AC3E}">
        <p14:creationId xmlns:p14="http://schemas.microsoft.com/office/powerpoint/2010/main" val="207684359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280181" y="168544"/>
            <a:ext cx="6827838" cy="787400"/>
          </a:xfrm>
        </p:spPr>
        <p:txBody>
          <a:bodyPr/>
          <a:lstStyle/>
          <a:p>
            <a:r>
              <a:rPr lang="en-US" altLang="de-DE" sz="2800" b="1" dirty="0"/>
              <a:t>FS_ATSSS_Ph2 status after SA2#140E (5/6)</a:t>
            </a:r>
            <a:endParaRPr lang="de-DE" altLang="de-DE" sz="2800" b="1" dirty="0"/>
          </a:p>
        </p:txBody>
      </p:sp>
      <p:graphicFrame>
        <p:nvGraphicFramePr>
          <p:cNvPr id="7" name="Table 6">
            <a:extLst>
              <a:ext uri="{FF2B5EF4-FFF2-40B4-BE49-F238E27FC236}">
                <a16:creationId xmlns:a16="http://schemas.microsoft.com/office/drawing/2014/main" id="{2AAA232B-6C7B-47FB-8C2B-0414E816D749}"/>
              </a:ext>
            </a:extLst>
          </p:cNvPr>
          <p:cNvGraphicFramePr>
            <a:graphicFrameLocks noGrp="1"/>
          </p:cNvGraphicFramePr>
          <p:nvPr>
            <p:extLst>
              <p:ext uri="{D42A27DB-BD31-4B8C-83A1-F6EECF244321}">
                <p14:modId xmlns:p14="http://schemas.microsoft.com/office/powerpoint/2010/main" val="438047766"/>
              </p:ext>
            </p:extLst>
          </p:nvPr>
        </p:nvGraphicFramePr>
        <p:xfrm>
          <a:off x="115747" y="1035153"/>
          <a:ext cx="8947230" cy="5251380"/>
        </p:xfrm>
        <a:graphic>
          <a:graphicData uri="http://schemas.openxmlformats.org/drawingml/2006/table">
            <a:tbl>
              <a:tblPr firstRow="1" firstCol="1" bandRow="1">
                <a:tableStyleId>{5C22544A-7EE6-4342-B048-85BDC9FD1C3A}</a:tableStyleId>
              </a:tblPr>
              <a:tblGrid>
                <a:gridCol w="470326">
                  <a:extLst>
                    <a:ext uri="{9D8B030D-6E8A-4147-A177-3AD203B41FA5}">
                      <a16:colId xmlns:a16="http://schemas.microsoft.com/office/drawing/2014/main" val="4221723008"/>
                    </a:ext>
                  </a:extLst>
                </a:gridCol>
                <a:gridCol w="8012477">
                  <a:extLst>
                    <a:ext uri="{9D8B030D-6E8A-4147-A177-3AD203B41FA5}">
                      <a16:colId xmlns:a16="http://schemas.microsoft.com/office/drawing/2014/main" val="931126234"/>
                    </a:ext>
                  </a:extLst>
                </a:gridCol>
                <a:gridCol w="464427">
                  <a:extLst>
                    <a:ext uri="{9D8B030D-6E8A-4147-A177-3AD203B41FA5}">
                      <a16:colId xmlns:a16="http://schemas.microsoft.com/office/drawing/2014/main" val="3134293738"/>
                    </a:ext>
                  </a:extLst>
                </a:gridCol>
              </a:tblGrid>
              <a:tr h="298380">
                <a:tc rowSpan="2">
                  <a:txBody>
                    <a:bodyPr/>
                    <a:lstStyle/>
                    <a:p>
                      <a:pPr marL="0" marR="0" algn="ctr">
                        <a:lnSpc>
                          <a:spcPct val="100000"/>
                        </a:lnSpc>
                        <a:spcBef>
                          <a:spcPts val="0"/>
                        </a:spcBef>
                        <a:spcAft>
                          <a:spcPts val="300"/>
                        </a:spcAft>
                      </a:pPr>
                      <a:r>
                        <a:rPr lang="en-GB" sz="1200" dirty="0">
                          <a:effectLst/>
                        </a:rPr>
                        <a:t>#2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003" marR="57003" marT="0" marB="0"/>
                </a:tc>
                <a:tc>
                  <a:txBody>
                    <a:bodyPr/>
                    <a:lstStyle/>
                    <a:p>
                      <a:pPr marL="0" marR="0">
                        <a:lnSpc>
                          <a:spcPct val="100000"/>
                        </a:lnSpc>
                        <a:spcBef>
                          <a:spcPts val="300"/>
                        </a:spcBef>
                        <a:spcAft>
                          <a:spcPts val="300"/>
                        </a:spcAft>
                      </a:pPr>
                      <a:r>
                        <a:rPr lang="en-US" sz="1200" dirty="0">
                          <a:effectLst/>
                        </a:rPr>
                        <a:t>Additional Steering Functionalities</a:t>
                      </a: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003" marR="57003" marT="0" marB="0"/>
                </a:tc>
                <a:tc rowSpan="2">
                  <a:txBody>
                    <a:bodyPr/>
                    <a:lstStyle/>
                    <a:p>
                      <a:pPr marL="0" marR="0">
                        <a:lnSpc>
                          <a:spcPct val="100000"/>
                        </a:lnSpc>
                        <a:spcBef>
                          <a:spcPts val="0"/>
                        </a:spcBef>
                        <a:spcAft>
                          <a:spcPts val="300"/>
                        </a:spcAft>
                      </a:pPr>
                      <a:r>
                        <a:rPr lang="en-US" sz="1200" dirty="0">
                          <a:effectLst/>
                        </a:rPr>
                        <a:t>#1, #6, #7, #8, #13,</a:t>
                      </a:r>
                    </a:p>
                    <a:p>
                      <a:pPr marL="0" marR="0">
                        <a:lnSpc>
                          <a:spcPct val="100000"/>
                        </a:lnSpc>
                        <a:spcBef>
                          <a:spcPts val="0"/>
                        </a:spcBef>
                        <a:spcAft>
                          <a:spcPts val="300"/>
                        </a:spcAft>
                      </a:pPr>
                      <a:r>
                        <a:rPr lang="en-US" sz="1200" dirty="0">
                          <a:effectLst/>
                        </a:rPr>
                        <a:t>#14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003" marR="57003" marT="0" marB="0"/>
                </a:tc>
                <a:extLst>
                  <a:ext uri="{0D108BD9-81ED-4DB2-BD59-A6C34878D82A}">
                    <a16:rowId xmlns:a16="http://schemas.microsoft.com/office/drawing/2014/main" val="100213253"/>
                  </a:ext>
                </a:extLst>
              </a:tr>
              <a:tr h="4893648">
                <a:tc vMerge="1">
                  <a:txBody>
                    <a:bodyPr/>
                    <a:lstStyle/>
                    <a:p>
                      <a:endParaRPr lang="en-US"/>
                    </a:p>
                  </a:txBody>
                  <a:tcPr/>
                </a:tc>
                <a:tc>
                  <a:txBody>
                    <a:bodyPr/>
                    <a:lstStyle/>
                    <a:p>
                      <a:pPr marL="342900" marR="0" lvl="0" indent="-342900">
                        <a:lnSpc>
                          <a:spcPct val="100000"/>
                        </a:lnSpc>
                        <a:spcBef>
                          <a:spcPts val="0"/>
                        </a:spcBef>
                        <a:spcAft>
                          <a:spcPts val="300"/>
                        </a:spcAft>
                        <a:buFont typeface="Calibri" panose="020F0502020204030204" pitchFamily="34" charset="0"/>
                        <a:buChar char="-"/>
                      </a:pPr>
                      <a:r>
                        <a:rPr lang="en-US" sz="1200" dirty="0">
                          <a:effectLst/>
                        </a:rPr>
                        <a:t>1 solution proposes a new ATSSS steering functionality referred as QUIC-Low Layer (QUIC-LL) because it operates below the IP layer (such as ATSSS-LL) </a:t>
                      </a:r>
                      <a:r>
                        <a:rPr lang="en-US" sz="1200" dirty="0">
                          <a:solidFill>
                            <a:schemeClr val="tx1"/>
                          </a:solidFill>
                          <a:effectLst/>
                        </a:rPr>
                        <a:t>by leveraging one or more QUIC connections per access for</a:t>
                      </a:r>
                      <a:r>
                        <a:rPr lang="en-US" sz="1200" baseline="0" dirty="0">
                          <a:solidFill>
                            <a:schemeClr val="tx1"/>
                          </a:solidFill>
                          <a:effectLst/>
                        </a:rPr>
                        <a:t> </a:t>
                      </a:r>
                      <a:r>
                        <a:rPr lang="en-US" sz="1200" dirty="0">
                          <a:solidFill>
                            <a:schemeClr val="tx1"/>
                          </a:solidFill>
                          <a:effectLst/>
                        </a:rPr>
                        <a:t>the transport </a:t>
                      </a:r>
                      <a:r>
                        <a:rPr lang="en-US" sz="1200" dirty="0">
                          <a:effectLst/>
                        </a:rPr>
                        <a:t>between UE and its serving UPF. </a:t>
                      </a:r>
                    </a:p>
                    <a:p>
                      <a:pPr marL="342900" marR="0" lvl="0" indent="-342900">
                        <a:lnSpc>
                          <a:spcPct val="100000"/>
                        </a:lnSpc>
                        <a:spcBef>
                          <a:spcPts val="0"/>
                        </a:spcBef>
                        <a:spcAft>
                          <a:spcPts val="300"/>
                        </a:spcAft>
                        <a:buFont typeface="Calibri" panose="020F0502020204030204" pitchFamily="34" charset="0"/>
                        <a:buChar char="-"/>
                      </a:pPr>
                      <a:r>
                        <a:rPr lang="en-GB" sz="1200" dirty="0">
                          <a:effectLst/>
                        </a:rPr>
                        <a:t>1 solution proposes </a:t>
                      </a:r>
                      <a:r>
                        <a:rPr lang="en-US" sz="1200" dirty="0">
                          <a:effectLst/>
                        </a:rPr>
                        <a:t>a new ATSSS steering functionality referred as MPQUIC-Low Layer (MPQUIC-LL) because it operates below the IP layer (such as ATSSS-LL) </a:t>
                      </a:r>
                      <a:r>
                        <a:rPr lang="en-US" sz="1200" dirty="0">
                          <a:solidFill>
                            <a:schemeClr val="tx1"/>
                          </a:solidFill>
                          <a:effectLst/>
                        </a:rPr>
                        <a:t>by leveraging one or more QUIC connections per access for</a:t>
                      </a:r>
                      <a:r>
                        <a:rPr lang="en-US" sz="1200" baseline="0" dirty="0">
                          <a:solidFill>
                            <a:schemeClr val="tx1"/>
                          </a:solidFill>
                          <a:effectLst/>
                        </a:rPr>
                        <a:t> </a:t>
                      </a:r>
                      <a:r>
                        <a:rPr lang="en-US" sz="1200" dirty="0">
                          <a:solidFill>
                            <a:schemeClr val="tx1"/>
                          </a:solidFill>
                          <a:effectLst/>
                        </a:rPr>
                        <a:t>the transport  </a:t>
                      </a:r>
                      <a:r>
                        <a:rPr lang="en-US" sz="1200" dirty="0">
                          <a:effectLst/>
                        </a:rPr>
                        <a:t>between UE and its serving UPF.</a:t>
                      </a:r>
                    </a:p>
                    <a:p>
                      <a:pPr marL="342900" marR="0" lvl="0" indent="-342900">
                        <a:lnSpc>
                          <a:spcPct val="100000"/>
                        </a:lnSpc>
                        <a:spcBef>
                          <a:spcPts val="0"/>
                        </a:spcBef>
                        <a:spcAft>
                          <a:spcPts val="300"/>
                        </a:spcAft>
                        <a:buFont typeface="Calibri" panose="020F0502020204030204" pitchFamily="34" charset="0"/>
                        <a:buChar char="-"/>
                      </a:pPr>
                      <a:r>
                        <a:rPr lang="en-GB" sz="1200" dirty="0">
                          <a:effectLst/>
                        </a:rPr>
                        <a:t>1 solution proposes a new ATSSS steering functionality, MPQUIC, with the similar principle as MPTCP, but for enabling traffic splitting support for UDP traffic which was not explicitly supported by ATSSS-LL in Rel-16</a:t>
                      </a:r>
                      <a:endParaRPr lang="en-US" sz="1200" dirty="0">
                        <a:effectLst/>
                      </a:endParaRPr>
                    </a:p>
                    <a:p>
                      <a:pPr marL="342900" marR="0" lvl="0" indent="-342900">
                        <a:lnSpc>
                          <a:spcPct val="100000"/>
                        </a:lnSpc>
                        <a:spcBef>
                          <a:spcPts val="0"/>
                        </a:spcBef>
                        <a:spcAft>
                          <a:spcPts val="300"/>
                        </a:spcAft>
                        <a:buFont typeface="Calibri" panose="020F0502020204030204" pitchFamily="34" charset="0"/>
                        <a:buChar char="-"/>
                      </a:pPr>
                      <a:r>
                        <a:rPr lang="en-GB" sz="1200" dirty="0">
                          <a:effectLst/>
                        </a:rPr>
                        <a:t>1 solution proposes a new ATSSS steering functionality, QUIC, to be combined with ATSSS-LL transport to enable traffic splitting support for UDP traffic which was not explicitly supported by ATSSS-LL in Rel-16</a:t>
                      </a:r>
                    </a:p>
                    <a:p>
                      <a:pPr marL="342900" marR="0" lvl="0" indent="-342900">
                        <a:lnSpc>
                          <a:spcPct val="100000"/>
                        </a:lnSpc>
                        <a:spcBef>
                          <a:spcPts val="0"/>
                        </a:spcBef>
                        <a:spcAft>
                          <a:spcPts val="300"/>
                        </a:spcAft>
                        <a:buFont typeface="Calibri" panose="020F0502020204030204" pitchFamily="34" charset="0"/>
                        <a:buChar char="-"/>
                      </a:pPr>
                      <a:r>
                        <a:rPr lang="en-GB" sz="1200" dirty="0">
                          <a:effectLst/>
                        </a:rPr>
                        <a:t>1 solution proposes a new ATSSS steering functionality for QUIC with an hybrid approach by leveraging the QUIC transport approach from ATSSS-LL solution and the encapsulation approach from QUIC Proxy solution based on the MASQUE draft from IETF</a:t>
                      </a:r>
                    </a:p>
                    <a:p>
                      <a:pPr marL="342900" marR="0" lvl="0" indent="-342900" algn="l" defTabSz="914400" rtl="0" eaLnBrk="1" fontAlgn="auto" latinLnBrk="0" hangingPunct="1">
                        <a:lnSpc>
                          <a:spcPct val="100000"/>
                        </a:lnSpc>
                        <a:spcBef>
                          <a:spcPts val="0"/>
                        </a:spcBef>
                        <a:spcAft>
                          <a:spcPts val="300"/>
                        </a:spcAft>
                        <a:buClrTx/>
                        <a:buSzTx/>
                        <a:buFont typeface="Calibri" panose="020F0502020204030204" pitchFamily="34" charset="0"/>
                        <a:buChar char="-"/>
                        <a:tabLst/>
                        <a:defRPr/>
                      </a:pPr>
                      <a:r>
                        <a:rPr lang="en-GB" sz="1200" dirty="0">
                          <a:effectLst/>
                        </a:rPr>
                        <a:t>1 solution proposes a new ATSSS steering functionality for MPQUIC QUIC with an hybrid approach by leveraging the QUIC transport approach from ATSSS-LL solution and the encapsulation approach from QUIC Proxy solution based on MASQUE draft from IETF</a:t>
                      </a:r>
                      <a:endParaRPr lang="en-US" sz="1200" dirty="0">
                        <a:effectLst/>
                      </a:endParaRPr>
                    </a:p>
                    <a:p>
                      <a:pPr marL="0" marR="0">
                        <a:lnSpc>
                          <a:spcPct val="100000"/>
                        </a:lnSpc>
                        <a:spcBef>
                          <a:spcPts val="0"/>
                        </a:spcBef>
                        <a:spcAft>
                          <a:spcPts val="300"/>
                        </a:spcAft>
                      </a:pPr>
                      <a:r>
                        <a:rPr lang="en-GB" sz="1200" b="1" dirty="0">
                          <a:effectLst/>
                        </a:rPr>
                        <a:t>Status: </a:t>
                      </a:r>
                      <a:r>
                        <a:rPr lang="en-GB" sz="1200" dirty="0">
                          <a:effectLst/>
                        </a:rPr>
                        <a:t>Average of solutions’ completeness is ~70%</a:t>
                      </a:r>
                      <a:endParaRPr lang="en-US" sz="1200" dirty="0">
                        <a:effectLst/>
                      </a:endParaRPr>
                    </a:p>
                    <a:p>
                      <a:pPr marL="0" marR="0">
                        <a:lnSpc>
                          <a:spcPct val="100000"/>
                        </a:lnSpc>
                        <a:spcBef>
                          <a:spcPts val="0"/>
                        </a:spcBef>
                        <a:spcAft>
                          <a:spcPts val="300"/>
                        </a:spcAft>
                      </a:pPr>
                      <a:r>
                        <a:rPr lang="en-GB" sz="1200" b="1" dirty="0">
                          <a:effectLst/>
                        </a:rPr>
                        <a:t>External Dependency (e.g. RAN, IETF):  </a:t>
                      </a:r>
                      <a:r>
                        <a:rPr lang="de-DE" sz="1200" dirty="0">
                          <a:effectLst/>
                        </a:rPr>
                        <a:t>Strong dependency on IETF progress on QUIC/MP-QUIC development for some proposed solutions. </a:t>
                      </a:r>
                      <a:r>
                        <a:rPr lang="en-US" sz="1200" dirty="0">
                          <a:effectLst/>
                        </a:rPr>
                        <a:t>These solutions require tighter collaboration between 3GPP and IETF to address SA2 requirements in a timely manner. </a:t>
                      </a:r>
                      <a:r>
                        <a:rPr lang="en-US" sz="1200" dirty="0"/>
                        <a:t>An </a:t>
                      </a:r>
                      <a:r>
                        <a:rPr lang="en-US" sz="1200" dirty="0" err="1"/>
                        <a:t>LSout</a:t>
                      </a:r>
                      <a:r>
                        <a:rPr lang="en-US" sz="1200" dirty="0"/>
                        <a:t> was sent to IETF QUIC working group to ask for clarifications QUIC/MP-QUIC IETF drafts’ availability and also the optionality to support data encryption. </a:t>
                      </a:r>
                      <a:endParaRPr lang="en-US" sz="1200" dirty="0">
                        <a:effectLst/>
                      </a:endParaRPr>
                    </a:p>
                    <a:p>
                      <a:pPr marL="0" marR="0">
                        <a:lnSpc>
                          <a:spcPct val="100000"/>
                        </a:lnSpc>
                        <a:spcBef>
                          <a:spcPts val="0"/>
                        </a:spcBef>
                        <a:spcAft>
                          <a:spcPts val="300"/>
                        </a:spcAft>
                      </a:pPr>
                      <a:r>
                        <a:rPr lang="en-GB" sz="1200" b="1" dirty="0">
                          <a:effectLst/>
                        </a:rPr>
                        <a:t>Contentious Issue: </a:t>
                      </a:r>
                      <a:r>
                        <a:rPr lang="en-GB" sz="1200" dirty="0">
                          <a:effectLst/>
                        </a:rPr>
                        <a:t>TBD – if all solutions are determined as the viable new steering functionalities, then show hands may be needed for final conclusion. </a:t>
                      </a:r>
                      <a:endParaRPr lang="en-US" sz="1200" dirty="0">
                        <a:effectLst/>
                      </a:endParaRPr>
                    </a:p>
                    <a:p>
                      <a:pPr marL="0" marR="0">
                        <a:lnSpc>
                          <a:spcPct val="100000"/>
                        </a:lnSpc>
                        <a:spcBef>
                          <a:spcPts val="0"/>
                        </a:spcBef>
                        <a:spcAft>
                          <a:spcPts val="300"/>
                        </a:spcAft>
                      </a:pPr>
                      <a:r>
                        <a:rPr lang="en-GB" sz="1200" b="1" dirty="0">
                          <a:effectLst/>
                        </a:rPr>
                        <a:t>Next Steps:  </a:t>
                      </a:r>
                      <a:r>
                        <a:rPr lang="en-US" sz="1200" dirty="0">
                          <a:effectLst/>
                        </a:rPr>
                        <a:t>Solution cleanup, start the evaluation and conclusion</a:t>
                      </a:r>
                    </a:p>
                    <a:p>
                      <a:pPr marL="0" marR="0">
                        <a:lnSpc>
                          <a:spcPct val="100000"/>
                        </a:lnSpc>
                        <a:spcBef>
                          <a:spcPts val="0"/>
                        </a:spcBef>
                        <a:spcAft>
                          <a:spcPts val="300"/>
                        </a:spcAft>
                      </a:pPr>
                      <a:r>
                        <a:rPr lang="en-US" sz="1200" b="1" dirty="0">
                          <a:effectLst/>
                        </a:rPr>
                        <a:t>Target Completion: </a:t>
                      </a:r>
                      <a:r>
                        <a:rPr lang="en-US" sz="1200" dirty="0">
                          <a:effectLst/>
                        </a:rPr>
                        <a:t>Study is aimed be completed by Dec. 20.  However, there is possibility of delay due to dependency on IETF. </a:t>
                      </a:r>
                    </a:p>
                  </a:txBody>
                  <a:tcPr marL="57003" marR="57003" marT="0" marB="0"/>
                </a:tc>
                <a:tc vMerge="1">
                  <a:txBody>
                    <a:bodyPr/>
                    <a:lstStyle/>
                    <a:p>
                      <a:endParaRPr lang="en-US"/>
                    </a:p>
                  </a:txBody>
                  <a:tcPr/>
                </a:tc>
                <a:extLst>
                  <a:ext uri="{0D108BD9-81ED-4DB2-BD59-A6C34878D82A}">
                    <a16:rowId xmlns:a16="http://schemas.microsoft.com/office/drawing/2014/main" val="3556323651"/>
                  </a:ext>
                </a:extLst>
              </a:tr>
            </a:tbl>
          </a:graphicData>
        </a:graphic>
      </p:graphicFrame>
    </p:spTree>
    <p:extLst>
      <p:ext uri="{BB962C8B-B14F-4D97-AF65-F5344CB8AC3E}">
        <p14:creationId xmlns:p14="http://schemas.microsoft.com/office/powerpoint/2010/main" val="274543961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280181" y="168544"/>
            <a:ext cx="6827838" cy="787400"/>
          </a:xfrm>
        </p:spPr>
        <p:txBody>
          <a:bodyPr/>
          <a:lstStyle/>
          <a:p>
            <a:r>
              <a:rPr lang="en-US" altLang="de-DE" sz="2800" b="1" dirty="0"/>
              <a:t>FS_ATSSS_Ph2 status after SA2#140E (6/6)</a:t>
            </a:r>
            <a:endParaRPr lang="de-DE" altLang="de-DE" sz="2800" b="1" dirty="0"/>
          </a:p>
        </p:txBody>
      </p:sp>
      <p:graphicFrame>
        <p:nvGraphicFramePr>
          <p:cNvPr id="5" name="Table 4">
            <a:extLst>
              <a:ext uri="{FF2B5EF4-FFF2-40B4-BE49-F238E27FC236}">
                <a16:creationId xmlns:a16="http://schemas.microsoft.com/office/drawing/2014/main" id="{558D9DF2-2DC6-4776-BAE9-1F27EC22271F}"/>
              </a:ext>
            </a:extLst>
          </p:cNvPr>
          <p:cNvGraphicFramePr>
            <a:graphicFrameLocks noGrp="1"/>
          </p:cNvGraphicFramePr>
          <p:nvPr>
            <p:extLst>
              <p:ext uri="{D42A27DB-BD31-4B8C-83A1-F6EECF244321}">
                <p14:modId xmlns:p14="http://schemas.microsoft.com/office/powerpoint/2010/main" val="1843214146"/>
              </p:ext>
            </p:extLst>
          </p:nvPr>
        </p:nvGraphicFramePr>
        <p:xfrm>
          <a:off x="167813" y="1399164"/>
          <a:ext cx="8808374" cy="2260208"/>
        </p:xfrm>
        <a:graphic>
          <a:graphicData uri="http://schemas.openxmlformats.org/drawingml/2006/table">
            <a:tbl>
              <a:tblPr firstRow="1" firstCol="1" bandRow="1">
                <a:tableStyleId>{5C22544A-7EE6-4342-B048-85BDC9FD1C3A}</a:tableStyleId>
              </a:tblPr>
              <a:tblGrid>
                <a:gridCol w="445645">
                  <a:extLst>
                    <a:ext uri="{9D8B030D-6E8A-4147-A177-3AD203B41FA5}">
                      <a16:colId xmlns:a16="http://schemas.microsoft.com/office/drawing/2014/main" val="223703312"/>
                    </a:ext>
                  </a:extLst>
                </a:gridCol>
                <a:gridCol w="7917084">
                  <a:extLst>
                    <a:ext uri="{9D8B030D-6E8A-4147-A177-3AD203B41FA5}">
                      <a16:colId xmlns:a16="http://schemas.microsoft.com/office/drawing/2014/main" val="1827650376"/>
                    </a:ext>
                  </a:extLst>
                </a:gridCol>
                <a:gridCol w="445645">
                  <a:extLst>
                    <a:ext uri="{9D8B030D-6E8A-4147-A177-3AD203B41FA5}">
                      <a16:colId xmlns:a16="http://schemas.microsoft.com/office/drawing/2014/main" val="2145087851"/>
                    </a:ext>
                  </a:extLst>
                </a:gridCol>
              </a:tblGrid>
              <a:tr h="248528">
                <a:tc rowSpan="2">
                  <a:txBody>
                    <a:bodyPr/>
                    <a:lstStyle/>
                    <a:p>
                      <a:pPr marL="0" marR="0" algn="ctr">
                        <a:lnSpc>
                          <a:spcPct val="100000"/>
                        </a:lnSpc>
                        <a:spcBef>
                          <a:spcPts val="0"/>
                        </a:spcBef>
                        <a:spcAft>
                          <a:spcPts val="0"/>
                        </a:spcAft>
                      </a:pPr>
                      <a:r>
                        <a:rPr lang="en-GB" sz="1200" dirty="0">
                          <a:effectLst/>
                        </a:rPr>
                        <a:t>#3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a:txBody>
                    <a:bodyPr/>
                    <a:lstStyle/>
                    <a:p>
                      <a:pPr marL="0" marR="0">
                        <a:lnSpc>
                          <a:spcPct val="100000"/>
                        </a:lnSpc>
                        <a:spcBef>
                          <a:spcPts val="0"/>
                        </a:spcBef>
                        <a:spcAft>
                          <a:spcPts val="0"/>
                        </a:spcAft>
                      </a:pPr>
                      <a:r>
                        <a:rPr lang="en-US" sz="1200" dirty="0">
                          <a:effectLst/>
                        </a:rPr>
                        <a:t>Supporting MA PDU with 3GPP access leg over EPC and Non-3GPP access leg over 5GC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rowSpan="2">
                  <a:txBody>
                    <a:bodyPr/>
                    <a:lstStyle/>
                    <a:p>
                      <a:pPr marL="0" marR="0">
                        <a:lnSpc>
                          <a:spcPct val="100000"/>
                        </a:lnSpc>
                        <a:spcBef>
                          <a:spcPts val="0"/>
                        </a:spcBef>
                        <a:spcAft>
                          <a:spcPts val="0"/>
                        </a:spcAft>
                      </a:pPr>
                      <a:r>
                        <a:rPr lang="en-US" sz="1200" dirty="0">
                          <a:effectLst/>
                        </a:rPr>
                        <a:t>#6, #9, #10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extLst>
                  <a:ext uri="{0D108BD9-81ED-4DB2-BD59-A6C34878D82A}">
                    <a16:rowId xmlns:a16="http://schemas.microsoft.com/office/drawing/2014/main" val="3202461325"/>
                  </a:ext>
                </a:extLst>
              </a:tr>
              <a:tr h="1781308">
                <a:tc vMerge="1">
                  <a:txBody>
                    <a:bodyPr/>
                    <a:lstStyle/>
                    <a:p>
                      <a:endParaRPr lang="en-US"/>
                    </a:p>
                  </a:txBody>
                  <a:tcPr/>
                </a:tc>
                <a:tc>
                  <a:txBody>
                    <a:bodyPr/>
                    <a:lstStyle/>
                    <a:p>
                      <a:pPr marL="342900" marR="0" lvl="0" indent="-342900">
                        <a:lnSpc>
                          <a:spcPct val="100000"/>
                        </a:lnSpc>
                        <a:spcBef>
                          <a:spcPts val="0"/>
                        </a:spcBef>
                        <a:spcAft>
                          <a:spcPts val="0"/>
                        </a:spcAft>
                        <a:buFont typeface="Calibri" panose="020F0502020204030204" pitchFamily="34" charset="0"/>
                        <a:buChar char="-"/>
                      </a:pPr>
                      <a:r>
                        <a:rPr lang="en-US" sz="1200" dirty="0">
                          <a:effectLst/>
                        </a:rPr>
                        <a:t>1 solution proposes to enable a capable UE and network to replace the 3GPP access leg of a normal MA PDU Session with a PDU connection in EPC, while keeping the non-3GPP access leg in 5GC </a:t>
                      </a:r>
                      <a:endParaRPr lang="en-US" sz="1200" kern="1200" dirty="0">
                        <a:solidFill>
                          <a:schemeClr val="dk1"/>
                        </a:solidFill>
                        <a:effectLst/>
                        <a:latin typeface="+mn-lt"/>
                        <a:ea typeface="+mn-ea"/>
                        <a:cs typeface="+mn-cs"/>
                      </a:endParaRPr>
                    </a:p>
                    <a:p>
                      <a:pPr marL="342900" marR="0" lvl="0" indent="-342900">
                        <a:lnSpc>
                          <a:spcPct val="100000"/>
                        </a:lnSpc>
                        <a:spcBef>
                          <a:spcPts val="0"/>
                        </a:spcBef>
                        <a:spcAft>
                          <a:spcPts val="0"/>
                        </a:spcAft>
                        <a:buFont typeface="Calibri" panose="020F0502020204030204" pitchFamily="34" charset="0"/>
                        <a:buChar char="-"/>
                      </a:pPr>
                      <a:r>
                        <a:rPr lang="en-GB" sz="1200" kern="1200" dirty="0">
                          <a:solidFill>
                            <a:schemeClr val="dk1"/>
                          </a:solidFill>
                          <a:effectLst/>
                          <a:latin typeface="+mn-lt"/>
                          <a:ea typeface="+mn-ea"/>
                          <a:cs typeface="+mn-cs"/>
                        </a:rPr>
                        <a:t>1 solution is re-using the solution in TS 23.316 clause 4.12.3 from Rel-16 but supports other devices than 5G RG.</a:t>
                      </a:r>
                      <a:r>
                        <a:rPr lang="en-US" sz="1200" kern="1200" dirty="0">
                          <a:solidFill>
                            <a:schemeClr val="dk1"/>
                          </a:solidFill>
                          <a:effectLst/>
                          <a:latin typeface="+mn-lt"/>
                          <a:ea typeface="+mn-ea"/>
                          <a:cs typeface="+mn-cs"/>
                        </a:rPr>
                        <a:t>  </a:t>
                      </a:r>
                    </a:p>
                    <a:p>
                      <a:pPr marL="342900" marR="0" lvl="0" indent="-342900">
                        <a:lnSpc>
                          <a:spcPct val="100000"/>
                        </a:lnSpc>
                        <a:spcBef>
                          <a:spcPts val="0"/>
                        </a:spcBef>
                        <a:spcAft>
                          <a:spcPts val="0"/>
                        </a:spcAft>
                        <a:buFont typeface="Calibri" panose="020F0502020204030204" pitchFamily="34" charset="0"/>
                        <a:buChar char="-"/>
                      </a:pPr>
                      <a:r>
                        <a:rPr lang="en-US" sz="1200" b="0" i="0" kern="1200" dirty="0">
                          <a:solidFill>
                            <a:schemeClr val="dk1"/>
                          </a:solidFill>
                          <a:effectLst/>
                          <a:latin typeface="+mn-lt"/>
                          <a:ea typeface="+mn-ea"/>
                          <a:cs typeface="+mn-cs"/>
                        </a:rPr>
                        <a:t>1 solution proposes to extend the R16 ATSSS interworking for 5G-RG to also support Ethernet PDU Session type and for any kind of UE</a:t>
                      </a:r>
                    </a:p>
                    <a:p>
                      <a:pPr marL="0" marR="0" lvl="0" indent="0">
                        <a:lnSpc>
                          <a:spcPct val="100000"/>
                        </a:lnSpc>
                        <a:spcBef>
                          <a:spcPts val="0"/>
                        </a:spcBef>
                        <a:spcAft>
                          <a:spcPts val="0"/>
                        </a:spcAft>
                        <a:buFont typeface="Calibri" panose="020F0502020204030204" pitchFamily="34" charset="0"/>
                        <a:buNone/>
                      </a:pPr>
                      <a:r>
                        <a:rPr lang="en-GB" sz="1200" b="1" dirty="0">
                          <a:effectLst/>
                        </a:rPr>
                        <a:t>Status: </a:t>
                      </a:r>
                      <a:r>
                        <a:rPr lang="en-GB" sz="1200" dirty="0">
                          <a:effectLst/>
                        </a:rPr>
                        <a:t>Average of solutions’ completeness is ~90%</a:t>
                      </a:r>
                      <a:endParaRPr lang="en-US" sz="1200" dirty="0">
                        <a:effectLst/>
                      </a:endParaRPr>
                    </a:p>
                    <a:p>
                      <a:pPr marL="0" marR="0">
                        <a:lnSpc>
                          <a:spcPct val="100000"/>
                        </a:lnSpc>
                        <a:spcBef>
                          <a:spcPts val="0"/>
                        </a:spcBef>
                        <a:spcAft>
                          <a:spcPts val="0"/>
                        </a:spcAft>
                      </a:pPr>
                      <a:r>
                        <a:rPr lang="en-GB" sz="1200" b="1" dirty="0">
                          <a:effectLst/>
                        </a:rPr>
                        <a:t>External Dependency (e.g. RAN, IETF):  </a:t>
                      </a:r>
                      <a:r>
                        <a:rPr lang="en-GB" sz="1200" dirty="0">
                          <a:effectLst/>
                        </a:rPr>
                        <a:t>None</a:t>
                      </a:r>
                      <a:endParaRPr lang="en-US" sz="1200" dirty="0">
                        <a:effectLst/>
                      </a:endParaRPr>
                    </a:p>
                    <a:p>
                      <a:pPr marL="0" marR="0">
                        <a:lnSpc>
                          <a:spcPct val="100000"/>
                        </a:lnSpc>
                        <a:spcBef>
                          <a:spcPts val="0"/>
                        </a:spcBef>
                        <a:spcAft>
                          <a:spcPts val="0"/>
                        </a:spcAft>
                      </a:pPr>
                      <a:r>
                        <a:rPr lang="en-GB" sz="1200" b="1" dirty="0">
                          <a:effectLst/>
                        </a:rPr>
                        <a:t>Contentious Issue: </a:t>
                      </a:r>
                      <a:r>
                        <a:rPr lang="en-GB" sz="1200" dirty="0">
                          <a:effectLst/>
                        </a:rPr>
                        <a:t>None </a:t>
                      </a:r>
                      <a:endParaRPr lang="en-US" sz="1200" dirty="0">
                        <a:effectLst/>
                      </a:endParaRPr>
                    </a:p>
                    <a:p>
                      <a:pPr marL="0" marR="0">
                        <a:lnSpc>
                          <a:spcPct val="100000"/>
                        </a:lnSpc>
                        <a:spcBef>
                          <a:spcPts val="0"/>
                        </a:spcBef>
                        <a:spcAft>
                          <a:spcPts val="0"/>
                        </a:spcAft>
                      </a:pPr>
                      <a:r>
                        <a:rPr lang="en-GB" sz="1200" b="1" dirty="0">
                          <a:effectLst/>
                        </a:rPr>
                        <a:t>Next Steps:  </a:t>
                      </a:r>
                      <a:r>
                        <a:rPr lang="en-US" sz="1200" dirty="0">
                          <a:effectLst/>
                        </a:rPr>
                        <a:t>Complete solution and to align the similar existing solution that supports 5G-RG, start the evaluation and conclusion</a:t>
                      </a:r>
                    </a:p>
                    <a:p>
                      <a:pPr marL="0" marR="0">
                        <a:lnSpc>
                          <a:spcPct val="100000"/>
                        </a:lnSpc>
                        <a:spcBef>
                          <a:spcPts val="0"/>
                        </a:spcBef>
                        <a:spcAft>
                          <a:spcPts val="0"/>
                        </a:spcAft>
                      </a:pPr>
                      <a:r>
                        <a:rPr lang="en-US" sz="1200" b="1" dirty="0">
                          <a:effectLst/>
                        </a:rPr>
                        <a:t>Target Completion: </a:t>
                      </a:r>
                      <a:r>
                        <a:rPr lang="en-US" sz="1200" dirty="0">
                          <a:effectLst/>
                        </a:rPr>
                        <a:t>Study is aimed to be completed by Dec. 20.</a:t>
                      </a:r>
                    </a:p>
                  </a:txBody>
                  <a:tcPr marL="67107" marR="67107" marT="0" marB="0"/>
                </a:tc>
                <a:tc vMerge="1">
                  <a:txBody>
                    <a:bodyPr/>
                    <a:lstStyle/>
                    <a:p>
                      <a:endParaRPr lang="en-US"/>
                    </a:p>
                  </a:txBody>
                  <a:tcPr/>
                </a:tc>
                <a:extLst>
                  <a:ext uri="{0D108BD9-81ED-4DB2-BD59-A6C34878D82A}">
                    <a16:rowId xmlns:a16="http://schemas.microsoft.com/office/drawing/2014/main" val="389999512"/>
                  </a:ext>
                </a:extLst>
              </a:tr>
            </a:tbl>
          </a:graphicData>
        </a:graphic>
      </p:graphicFrame>
    </p:spTree>
    <p:extLst>
      <p:ext uri="{BB962C8B-B14F-4D97-AF65-F5344CB8AC3E}">
        <p14:creationId xmlns:p14="http://schemas.microsoft.com/office/powerpoint/2010/main" val="2463074061"/>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6853</TotalTime>
  <Words>1582</Words>
  <Application>Microsoft Office PowerPoint</Application>
  <PresentationFormat>On-screen Show (4:3)</PresentationFormat>
  <Paragraphs>150</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vt:lpstr>
      <vt:lpstr>Calibri</vt:lpstr>
      <vt:lpstr>Times New Roman</vt:lpstr>
      <vt:lpstr>Office Theme</vt:lpstr>
      <vt:lpstr>   FS_ATSSS_Ph2 WG2  Status Report</vt:lpstr>
      <vt:lpstr>   FS_ATSSS_Ph2 after SA2#140E</vt:lpstr>
      <vt:lpstr>FS_ATSSS_Ph2 Rel-17 Study/Work</vt:lpstr>
      <vt:lpstr>FS_ATSSS_Ph2 status after SA2#140E (1/6)</vt:lpstr>
      <vt:lpstr>FS_ATSSS_Ph2 status after SA2#140E (2/6)</vt:lpstr>
      <vt:lpstr>FS_ATSSS_Ph2 status after SA2#140E (3/6)</vt:lpstr>
      <vt:lpstr>FS_ATSSS_Ph2 status after SA2#140E (4/6)</vt:lpstr>
      <vt:lpstr>FS_ATSSS_Ph2 status after SA2#140E (5/6)</vt:lpstr>
      <vt:lpstr>FS_ATSSS_Ph2 status after SA2#140E (6/6)</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2005182</cp:lastModifiedBy>
  <cp:revision>1303</cp:revision>
  <dcterms:created xsi:type="dcterms:W3CDTF">2008-08-30T09:32:10Z</dcterms:created>
  <dcterms:modified xsi:type="dcterms:W3CDTF">2020-09-03T22:45:02Z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d845be66-0dd2-42c8-8a85-27aea652d485</vt:lpwstr>
  </property>
  <property fmtid="{D5CDD505-2E9C-101B-9397-08002B2CF9AE}" pid="7" name="CTP_TimeStamp">
    <vt:lpwstr>2020-01-29 20:43:58Z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