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9"/>
  </p:notesMasterIdLst>
  <p:handoutMasterIdLst>
    <p:handoutMasterId r:id="rId20"/>
  </p:handoutMasterIdLst>
  <p:sldIdLst>
    <p:sldId id="303" r:id="rId2"/>
    <p:sldId id="796" r:id="rId3"/>
    <p:sldId id="797" r:id="rId4"/>
    <p:sldId id="798" r:id="rId5"/>
    <p:sldId id="799" r:id="rId6"/>
    <p:sldId id="800" r:id="rId7"/>
    <p:sldId id="801" r:id="rId8"/>
    <p:sldId id="802" r:id="rId9"/>
    <p:sldId id="803" r:id="rId10"/>
    <p:sldId id="804" r:id="rId11"/>
    <p:sldId id="805" r:id="rId12"/>
    <p:sldId id="806" r:id="rId13"/>
    <p:sldId id="807" r:id="rId14"/>
    <p:sldId id="808" r:id="rId15"/>
    <p:sldId id="809" r:id="rId16"/>
    <p:sldId id="810" r:id="rId17"/>
    <p:sldId id="811" r:id="rId1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>
        <p:scale>
          <a:sx n="100" d="100"/>
          <a:sy n="100" d="100"/>
        </p:scale>
        <p:origin x="-21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405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053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S2-2005204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WG2#140E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Electronic meeting, Aug 19 – Sep 01, </a:t>
            </a:r>
            <a:r>
              <a:rPr lang="en-GB" altLang="de-DE" sz="1200" baseline="0" dirty="0">
                <a:solidFill>
                  <a:schemeClr val="bg1"/>
                </a:solidFill>
              </a:rPr>
              <a:t>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http:/www.3gpp.org/ftp/tsg_sa/WG2_Arch/Latest_SA2_Specs/Latest_draft_S2_Specs/23752-030.zi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http:/www.3gpp.org/ftp/tsg_sa/WG2_Arch/Latest_SA2_Specs/Latest_draft_S2_Specs/23752-040.zi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http:/www.3gpp.org/ftp/tsg_sa/WG2_Arch/Latest_SA2_Specs/Latest_draft_S2_Spe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 smtClean="0"/>
              <a:t> </a:t>
            </a:r>
            <a:r>
              <a:rPr lang="en-US" sz="3600" b="1" dirty="0" smtClean="0"/>
              <a:t>FS_5G_ProSe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 smtClean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GB" altLang="en-US" sz="1800" b="1" dirty="0" smtClean="0">
                <a:latin typeface="Arial" charset="0"/>
              </a:rPr>
              <a:t>Deng </a:t>
            </a:r>
            <a:r>
              <a:rPr lang="en-GB" altLang="en-US" sz="1800" b="1" dirty="0" err="1" smtClean="0">
                <a:latin typeface="Arial" charset="0"/>
              </a:rPr>
              <a:t>Qiang</a:t>
            </a:r>
            <a:r>
              <a:rPr lang="en-GB" altLang="en-US" sz="1800" b="1" dirty="0" smtClean="0">
                <a:latin typeface="Arial" charset="0"/>
              </a:rPr>
              <a:t> (CATT), </a:t>
            </a:r>
            <a:r>
              <a:rPr lang="en-GB" altLang="en-US" sz="1800" b="1" dirty="0" err="1" smtClean="0">
                <a:latin typeface="Arial" charset="0"/>
              </a:rPr>
              <a:t>Jianhua</a:t>
            </a:r>
            <a:r>
              <a:rPr lang="en-GB" altLang="en-US" sz="1800" b="1" dirty="0" smtClean="0">
                <a:latin typeface="Arial" charset="0"/>
              </a:rPr>
              <a:t> Liu (OPPO)</a:t>
            </a:r>
            <a:endParaRPr lang="en-GB" sz="1800" b="1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140E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sz="1200" b="1" dirty="0" smtClean="0">
                <a:latin typeface="Arial "/>
              </a:rPr>
              <a:t>Aug 19 – Sep 01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after SA2#136AH 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2854447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FS_5G_ProSe </a:t>
            </a:r>
            <a:r>
              <a:rPr lang="de-DE" altLang="de-DE" sz="1200" dirty="0"/>
              <a:t>TR </a:t>
            </a:r>
            <a:r>
              <a:rPr lang="de-DE" altLang="de-DE" sz="1200" dirty="0" smtClean="0"/>
              <a:t>23.752 </a:t>
            </a:r>
            <a:r>
              <a:rPr lang="de-DE" altLang="de-DE" sz="1200" dirty="0"/>
              <a:t>v0.3.0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</a:t>
            </a:r>
            <a:r>
              <a:rPr lang="de-DE" altLang="de-DE" sz="1200" dirty="0" smtClean="0"/>
              <a:t>7. </a:t>
            </a:r>
            <a:r>
              <a:rPr lang="de-DE" altLang="de-DE" sz="1200" dirty="0"/>
              <a:t>2</a:t>
            </a:r>
            <a:r>
              <a:rPr lang="de-DE" altLang="de-DE" sz="1200" dirty="0" smtClean="0"/>
              <a:t> TUs are </a:t>
            </a:r>
            <a:r>
              <a:rPr lang="de-DE" altLang="de-DE" sz="1200" dirty="0"/>
              <a:t>used and 5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TUs are remaining. </a:t>
            </a:r>
            <a:endParaRPr lang="de-DE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New solutions </a:t>
            </a:r>
            <a:r>
              <a:rPr lang="en-US" altLang="zh-CN" sz="1200" dirty="0"/>
              <a:t>and solution updates are captured into TR 23.752, and for all key issues we have solutions on table</a:t>
            </a:r>
            <a:r>
              <a:rPr lang="en-US" altLang="zh-CN" sz="1200" dirty="0" smtClean="0"/>
              <a:t>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</a:t>
            </a:r>
            <a:r>
              <a:rPr lang="de-DE" altLang="de-DE" sz="1600" b="1" dirty="0"/>
              <a:t>Issue </a:t>
            </a:r>
            <a:r>
              <a:rPr lang="de-DE" altLang="de-DE" sz="1600" b="1" dirty="0" smtClean="0"/>
              <a:t>4 (UE-to-UE Relay):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4 </a:t>
            </a:r>
            <a:r>
              <a:rPr lang="en-US" altLang="zh-CN" sz="1200" dirty="0"/>
              <a:t>new solutions were agreed for inclusion in the TR. Total number of solutions for </a:t>
            </a:r>
            <a:r>
              <a:rPr lang="en-US" altLang="zh-CN" sz="1200" dirty="0" smtClean="0"/>
              <a:t>KI#4 </a:t>
            </a:r>
            <a:r>
              <a:rPr lang="en-US" altLang="zh-CN" sz="1200" dirty="0"/>
              <a:t>is </a:t>
            </a:r>
            <a:r>
              <a:rPr lang="en-US" altLang="zh-CN" sz="1200" dirty="0" smtClean="0"/>
              <a:t>4.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Consolidate the solutions and make overall evaluation and </a:t>
            </a:r>
            <a:r>
              <a:rPr lang="en-US" altLang="zh-CN" sz="1200" dirty="0" smtClean="0"/>
              <a:t>conclusions on SA2 aspect, wait for RAN NR </a:t>
            </a:r>
            <a:r>
              <a:rPr lang="en-US" altLang="zh-CN" sz="1200" dirty="0" err="1" smtClean="0"/>
              <a:t>sidelink</a:t>
            </a:r>
            <a:r>
              <a:rPr lang="en-US" altLang="zh-CN" sz="1200" dirty="0" smtClean="0"/>
              <a:t> relay SI progress.</a:t>
            </a:r>
            <a:endParaRPr lang="en-US" altLang="zh-CN" sz="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5 (Path Selection)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new solution was agreed for inclusion in the TR. Total number of solutions for KI#5 is 1.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Steps: </a:t>
            </a:r>
            <a:r>
              <a:rPr lang="en-US" altLang="zh-CN" sz="1200" dirty="0" smtClean="0"/>
              <a:t>Resolve the ENs in this solution,</a:t>
            </a:r>
            <a:r>
              <a:rPr lang="de-DE" altLang="de-DE" sz="1200" dirty="0">
                <a:solidFill>
                  <a:srgbClr val="000000"/>
                </a:solidFill>
              </a:rPr>
              <a:t> discuss other solutions if available</a:t>
            </a:r>
            <a:r>
              <a:rPr lang="en-US" altLang="zh-CN" sz="1200" dirty="0" smtClean="0"/>
              <a:t> and make evaluation and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7 (Charging)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</a:t>
            </a:r>
            <a:r>
              <a:rPr lang="en-US" altLang="zh-CN" sz="1200" dirty="0"/>
              <a:t>new solutions were </a:t>
            </a:r>
            <a:r>
              <a:rPr lang="en-US" altLang="zh-CN" sz="1200" dirty="0" smtClean="0"/>
              <a:t>agreed for inclusion in the TR</a:t>
            </a:r>
            <a:r>
              <a:rPr lang="en-US" altLang="zh-CN" sz="1200" dirty="0"/>
              <a:t>. Total number of solutions for </a:t>
            </a:r>
            <a:r>
              <a:rPr lang="en-US" altLang="zh-CN" sz="1200" dirty="0" smtClean="0"/>
              <a:t>KI#7 </a:t>
            </a:r>
            <a:r>
              <a:rPr lang="en-US" altLang="zh-CN" sz="1200" dirty="0"/>
              <a:t>is </a:t>
            </a:r>
            <a:r>
              <a:rPr lang="en-US" altLang="zh-CN" sz="1200" dirty="0" smtClean="0"/>
              <a:t>3.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Solutions </a:t>
            </a:r>
            <a:r>
              <a:rPr lang="en-US" altLang="zh-CN" sz="1200" dirty="0"/>
              <a:t>can be categorized as </a:t>
            </a:r>
            <a:r>
              <a:rPr lang="en-US" altLang="zh-CN" sz="1200" dirty="0" smtClean="0"/>
              <a:t>AMF-based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SMF-based </a:t>
            </a:r>
            <a:r>
              <a:rPr lang="en-US" altLang="zh-CN" sz="1200" dirty="0"/>
              <a:t>solutions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Steps</a:t>
            </a:r>
            <a:r>
              <a:rPr lang="en-US" altLang="zh-CN" sz="1200" dirty="0"/>
              <a:t>: Resolve the ENs in </a:t>
            </a:r>
            <a:r>
              <a:rPr lang="en-US" altLang="zh-CN" sz="1200" dirty="0" smtClean="0"/>
              <a:t>these solutions, </a:t>
            </a:r>
            <a:r>
              <a:rPr lang="de-DE" altLang="de-DE" sz="1200" dirty="0">
                <a:solidFill>
                  <a:srgbClr val="000000"/>
                </a:solidFill>
              </a:rPr>
              <a:t>discuss other solutions if available</a:t>
            </a:r>
            <a:r>
              <a:rPr lang="en-US" altLang="zh-CN" sz="1200" dirty="0"/>
              <a:t> and make </a:t>
            </a:r>
            <a:r>
              <a:rPr lang="en-US" altLang="zh-CN" sz="1200" dirty="0" smtClean="0"/>
              <a:t>overall evaluation </a:t>
            </a:r>
            <a:r>
              <a:rPr lang="en-US" altLang="zh-CN" sz="1200" dirty="0"/>
              <a:t>and conclusion</a:t>
            </a:r>
            <a:r>
              <a:rPr lang="en-US" altLang="zh-CN" sz="1200" dirty="0" smtClean="0"/>
              <a:t>.</a:t>
            </a:r>
            <a:endParaRPr lang="en-US" altLang="zh-CN" sz="9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</a:t>
            </a:r>
            <a:r>
              <a:rPr lang="de-DE" altLang="de-DE" sz="1600" b="1" dirty="0" smtClean="0"/>
              <a:t>8 (Service Authorization)</a:t>
            </a:r>
            <a:r>
              <a:rPr lang="de-DE" altLang="de-DE" sz="1600" dirty="0" smtClean="0"/>
              <a:t>:</a:t>
            </a:r>
            <a:endParaRPr lang="de-DE" alt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</a:t>
            </a:r>
            <a:r>
              <a:rPr lang="en-US" altLang="zh-CN" sz="1200" dirty="0"/>
              <a:t>new solutions were agreed for inclusion in the TR. Total number of solutions for </a:t>
            </a:r>
            <a:r>
              <a:rPr lang="en-US" altLang="zh-CN" sz="1200" dirty="0" smtClean="0"/>
              <a:t>KI#8 </a:t>
            </a:r>
            <a:r>
              <a:rPr lang="en-US" altLang="zh-CN" sz="1200" dirty="0"/>
              <a:t>is </a:t>
            </a:r>
            <a:r>
              <a:rPr lang="en-US" altLang="zh-CN" sz="1200" dirty="0" smtClean="0"/>
              <a:t>2.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Resolve the ENs in these </a:t>
            </a:r>
            <a:r>
              <a:rPr lang="en-US" altLang="zh-CN" sz="1200" dirty="0" smtClean="0"/>
              <a:t>solutions, </a:t>
            </a:r>
            <a:r>
              <a:rPr lang="de-DE" altLang="de-DE" sz="1200" dirty="0">
                <a:solidFill>
                  <a:srgbClr val="000000"/>
                </a:solidFill>
              </a:rPr>
              <a:t>discuss other solutions if available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and make overall evaluation and conclusion.</a:t>
            </a:r>
            <a:endParaRPr lang="en-US" altLang="zh-CN" sz="9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6537916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after SA2#136AH </a:t>
            </a:r>
            <a:r>
              <a:rPr lang="en-US" altLang="de-DE" sz="2800" b="1" dirty="0" smtClean="0"/>
              <a:t>(</a:t>
            </a:r>
            <a:r>
              <a:rPr lang="en-US" altLang="de-DE" sz="2800" b="1" dirty="0"/>
              <a:t>2</a:t>
            </a:r>
            <a:r>
              <a:rPr lang="en-US" altLang="de-DE" sz="2800" b="1" dirty="0" smtClean="0"/>
              <a:t>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1"/>
          </p:nvPr>
        </p:nvSpPr>
        <p:spPr>
          <a:xfrm>
            <a:off x="434974" y="137645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</a:t>
            </a:r>
            <a:r>
              <a:rPr lang="de-DE" altLang="de-DE" sz="1600" b="1" dirty="0"/>
              <a:t>Issue 1</a:t>
            </a:r>
            <a:r>
              <a:rPr lang="de-DE" altLang="de-DE" sz="1600" b="1" dirty="0" smtClean="0"/>
              <a:t> (Direct Discovery):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For DDNMF location, UP-based and </a:t>
            </a:r>
            <a:r>
              <a:rPr lang="en-US" altLang="zh-CN" sz="1200" dirty="0"/>
              <a:t>CP-based </a:t>
            </a:r>
            <a:r>
              <a:rPr lang="en-US" altLang="zh-CN" sz="1200" dirty="0" smtClean="0"/>
              <a:t>were agreed </a:t>
            </a:r>
            <a:r>
              <a:rPr lang="en-US" altLang="zh-CN" sz="1200" dirty="0"/>
              <a:t>for inclusion in the </a:t>
            </a:r>
            <a:r>
              <a:rPr lang="en-US" altLang="zh-CN" sz="1200" dirty="0" smtClean="0"/>
              <a:t>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For UE-to-Network discovery, 1 solution was agreed for inclusion in the TR.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Total </a:t>
            </a:r>
            <a:r>
              <a:rPr lang="en-US" altLang="zh-CN" sz="1200" dirty="0"/>
              <a:t>number of </a:t>
            </a:r>
            <a:r>
              <a:rPr lang="en-US" altLang="zh-CN" sz="1200" dirty="0" smtClean="0"/>
              <a:t>(related) solutions </a:t>
            </a:r>
            <a:r>
              <a:rPr lang="en-US" altLang="zh-CN" sz="1200" dirty="0"/>
              <a:t>for </a:t>
            </a:r>
            <a:r>
              <a:rPr lang="en-US" altLang="zh-CN" sz="1200" dirty="0" smtClean="0"/>
              <a:t>KI#1 are 7.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</a:t>
            </a:r>
            <a:r>
              <a:rPr lang="en-US" altLang="zh-CN" sz="1200" dirty="0" smtClean="0"/>
              <a:t>Consolidate the solutions and make overall evaluation and conclusions.</a:t>
            </a:r>
            <a:endParaRPr lang="en-US" altLang="zh-CN" sz="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2 (Direct Communication)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new solutions on </a:t>
            </a:r>
            <a:r>
              <a:rPr lang="en-US" altLang="zh-CN" sz="1200" dirty="0" err="1" smtClean="0"/>
              <a:t>ProSe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QoS</a:t>
            </a:r>
            <a:r>
              <a:rPr lang="en-US" altLang="zh-CN" sz="1200" dirty="0" smtClean="0"/>
              <a:t> were agreed for inclusion in the TR.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new solution on group communication was agreed for inclusion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Total number of (related) solutions for KI#2 is 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Steps: </a:t>
            </a:r>
            <a:r>
              <a:rPr lang="en-US" altLang="zh-CN" sz="1200" dirty="0"/>
              <a:t>Consolidate the solutions and make overall evaluation and conclusions</a:t>
            </a:r>
            <a:r>
              <a:rPr lang="en-US" altLang="zh-CN" sz="12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</a:t>
            </a:r>
            <a:r>
              <a:rPr lang="de-DE" altLang="de-DE" sz="1600" b="1" dirty="0" smtClean="0"/>
              <a:t>3 (UE-to-Network Relay):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Solutions for Layer-3 Relay (sol#6) and Layer-2 Relay (sol#7) were captured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b="1" dirty="0" smtClean="0"/>
              <a:t>: </a:t>
            </a:r>
            <a:r>
              <a:rPr lang="en-US" altLang="zh-CN" sz="1200" dirty="0" smtClean="0"/>
              <a:t>Consolidate</a:t>
            </a:r>
            <a:r>
              <a:rPr lang="de-DE" altLang="zh-CN" sz="1200" dirty="0" smtClean="0"/>
              <a:t> </a:t>
            </a:r>
            <a:r>
              <a:rPr lang="de-DE" altLang="zh-CN" sz="1200" dirty="0"/>
              <a:t>technical issues and conclusions on SA2 aspect, pending RAN-related issues and</a:t>
            </a:r>
            <a:r>
              <a:rPr lang="de-DE" altLang="zh-CN" sz="1200" dirty="0">
                <a:solidFill>
                  <a:srgbClr val="FF0000"/>
                </a:solidFill>
              </a:rPr>
              <a:t> </a:t>
            </a:r>
            <a:r>
              <a:rPr lang="de-DE" altLang="zh-CN" sz="1200" dirty="0"/>
              <a:t>wait for RAN progress.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800" dirty="0"/>
          </a:p>
        </p:txBody>
      </p:sp>
    </p:spTree>
    <p:extLst>
      <p:ext uri="{BB962C8B-B14F-4D97-AF65-F5344CB8AC3E}">
        <p14:creationId xmlns:p14="http://schemas.microsoft.com/office/powerpoint/2010/main" val="37719861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after SA2#136AH </a:t>
            </a:r>
            <a:r>
              <a:rPr lang="en-US" altLang="de-DE" sz="2800" b="1" dirty="0" smtClean="0"/>
              <a:t>(</a:t>
            </a:r>
            <a:r>
              <a:rPr lang="en-US" altLang="de-DE" sz="2800" b="1" dirty="0"/>
              <a:t>3</a:t>
            </a:r>
            <a:r>
              <a:rPr lang="en-US" altLang="de-DE" sz="2800" b="1" dirty="0" smtClean="0"/>
              <a:t>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1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All the key issues may have RAN impact and coordination with RAN may be necessary.</a:t>
            </a:r>
            <a:endParaRPr lang="de-DE" altLang="zh-CN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UE-to-Network Relay and UE-to-UE Relay regarding Layer-2 or Layer-3 </a:t>
            </a:r>
            <a:r>
              <a:rPr lang="en-US" altLang="zh-CN" sz="1200" dirty="0" smtClean="0"/>
              <a:t>Relay depends on RAN decision</a:t>
            </a:r>
            <a:r>
              <a:rPr lang="de-DE" sz="1200" dirty="0" smtClean="0"/>
              <a:t>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SA2#138)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Consolidate </a:t>
            </a:r>
            <a:r>
              <a:rPr lang="en-US" altLang="zh-CN" sz="1200" dirty="0"/>
              <a:t>the solutions, make overall evaluation and conclusions for </a:t>
            </a:r>
            <a:r>
              <a:rPr lang="en-US" altLang="zh-CN" sz="1200" dirty="0" smtClean="0"/>
              <a:t>key </a:t>
            </a:r>
            <a:r>
              <a:rPr lang="en-US" altLang="ko-KR" sz="1200" dirty="0"/>
              <a:t>issues whose solutions are deemed stable </a:t>
            </a:r>
            <a:r>
              <a:rPr lang="en-US" altLang="zh-CN" sz="1200" dirty="0" smtClean="0"/>
              <a:t>at </a:t>
            </a:r>
            <a:r>
              <a:rPr lang="en-US" altLang="zh-CN" sz="1200" dirty="0"/>
              <a:t>SA2#138</a:t>
            </a:r>
            <a:r>
              <a:rPr lang="en-US" altLang="zh-CN" sz="1200" dirty="0" smtClean="0"/>
              <a:t>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For UE-to-Network Relay and UE-to-UE Relay, </a:t>
            </a:r>
            <a:r>
              <a:rPr lang="en-US" altLang="zh-CN" sz="1200" dirty="0" smtClean="0"/>
              <a:t>consolidate</a:t>
            </a:r>
            <a:r>
              <a:rPr lang="de-DE" altLang="zh-CN" sz="1200" dirty="0" smtClean="0"/>
              <a:t> </a:t>
            </a:r>
            <a:r>
              <a:rPr lang="de-DE" altLang="zh-CN" sz="1200" dirty="0"/>
              <a:t>technical issues and conclusions on SA2 aspect, pending RAN-related issues and wait for RAN </a:t>
            </a:r>
            <a:r>
              <a:rPr lang="de-DE" altLang="zh-CN" sz="1200" dirty="0" smtClean="0"/>
              <a:t>progress.</a:t>
            </a:r>
            <a:endParaRPr lang="de-DE" altLang="zh-CN" sz="1200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SA2#138 </a:t>
            </a:r>
            <a:r>
              <a:rPr lang="en-US" altLang="zh-CN" sz="1200" dirty="0"/>
              <a:t>(Apr</a:t>
            </a:r>
            <a:r>
              <a:rPr lang="en-US" altLang="zh-CN" sz="1200" dirty="0" smtClean="0"/>
              <a:t>) &amp; SA2#139 (May): </a:t>
            </a:r>
            <a:r>
              <a:rPr lang="en-US" altLang="zh-CN" sz="1200" dirty="0"/>
              <a:t>Consolidate the solutions, make overall evaluation and conclusions for each key </a:t>
            </a:r>
            <a:r>
              <a:rPr lang="en-US" altLang="zh-CN" sz="1200" dirty="0" smtClean="0"/>
              <a:t>issue. </a:t>
            </a:r>
            <a:r>
              <a:rPr lang="en-US" altLang="zh-CN" sz="1200" dirty="0"/>
              <a:t>Submit TR </a:t>
            </a:r>
            <a:r>
              <a:rPr lang="en-US" altLang="zh-CN" sz="1200" dirty="0" smtClean="0"/>
              <a:t>23.752 </a:t>
            </a:r>
            <a:r>
              <a:rPr lang="en-US" altLang="zh-CN" sz="1200" dirty="0"/>
              <a:t>to </a:t>
            </a:r>
            <a:r>
              <a:rPr lang="en-US" altLang="zh-CN" sz="1200" dirty="0" smtClean="0"/>
              <a:t>SA#88 plenary (June 2020) </a:t>
            </a:r>
            <a:r>
              <a:rPr lang="en-US" altLang="zh-CN" sz="1200" dirty="0"/>
              <a:t>for one-stop approval. Agree a WID.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2470126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SA2#139e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2161001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/>
              <a:t>FS_5G_ProSe TR 23.752 v0.4.0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There is only one e-meeting for Rel-17 SIDs in Q2 and all FS_5G_ProSe documents were handled at SA2#139e.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16 new solutions and 21 solutions update agreed for inclusion in TR 23.752, there are now 38 solutions in TR 23.752 on all the 7 prioritized key issues.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LS out was sent to SA3 to ask about security requirements on UE-to-Network Relay and UE-to-UE Relay.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(Direct Discovery):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4 solutions updates (sol#1, #2, #3, #18) were agreed for inclusion in the TR.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new solution for UE-to-Network Relay discovery and 1 new solution for UE-to-UE Relay discovery were agreed for inclusion in the TR.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solutions for KI#1 are 9.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(interim) conclusion(s).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2 (Direct Communication)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new solution and 4 solutions updates (sol#4, #5, #22) were agreed for inclusion in the TR.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solutions for KI#2 is 6.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(interim) conclusion(s).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0296491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(</a:t>
            </a:r>
            <a:r>
              <a:rPr lang="en-US" altLang="de-DE" sz="2800" b="1" dirty="0" smtClean="0"/>
              <a:t>2/5)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6894872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(UE-to-Network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9 new solutions (addressing security, service continuity, authentication/authorization etc.)  and 5 solutions updates (sol#6, #7) were agreed for inclusion in the TR.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for KI#3 are 12.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Complete and consolidate the solutions and starting self-evaluation and self-conclusion(s) for L2-based Relay and L3-based Relay respectively from SA2 point of view. Communicate with RAN WGs on the TR and pend RAN/SA3-related issues, wait for RAN/SA3 progress.</a:t>
            </a:r>
            <a:endParaRPr lang="de-DE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4 (UE-to-UE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2 new solutions and 5 solutions updates were agreed for inclusion in the TR.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Total number of solutions for KI#4 is 6.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Complete and consolidate the solutions and starting self-evaluation and self-conclusion(s) for L2-based Relay and L3-based Relay respectively from SA2 point of view. Communicate with RAN WGs on the TR and pend RAN/SA3-related issues, wait for RAN/SA3 progress.</a:t>
            </a: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38149726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(</a:t>
            </a:r>
            <a:r>
              <a:rPr lang="en-US" altLang="de-DE" sz="2800" b="1" dirty="0" smtClean="0"/>
              <a:t>3/5)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426662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5 (Path Selection)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solution update (sol#12) was agreed for inclusion in the TR. Total number of solutions for KI#5 is 1.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Complete and consolidate the solutions. Start solution evaluation and (interim) conclusion(s)</a:t>
            </a:r>
            <a:r>
              <a:rPr lang="en-GB" altLang="zh-CN" sz="1200" dirty="0"/>
              <a:t>. 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7 (Charging)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 </a:t>
            </a:r>
            <a:r>
              <a:rPr lang="en-US" altLang="zh-CN" sz="1200" dirty="0"/>
              <a:t>new solution and 3 solutions updates (sol#13, #14, #15) were agreed for inclusion in the TR. Total number of solutions for KI#7 is 4.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can be categorized as CP-based and UP-based solutions.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</a:t>
            </a:r>
            <a:r>
              <a:rPr lang="en-US" altLang="zh-CN" sz="1200" dirty="0" smtClean="0"/>
              <a:t>(interim) conclusion(s</a:t>
            </a:r>
            <a:r>
              <a:rPr lang="en-US" altLang="zh-CN" sz="1200" dirty="0"/>
              <a:t>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8 (Service Authorization)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2 new solutions were agreed for inclusion in the TR. Total number of solutions for KI#8 is 4.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/>
              <a:t>Complete and consolidate the solutions. Start solution evaluation and </a:t>
            </a:r>
            <a:r>
              <a:rPr lang="en-US" altLang="zh-CN" sz="1200" dirty="0" smtClean="0"/>
              <a:t>(interim) conclusion(s</a:t>
            </a:r>
            <a:r>
              <a:rPr lang="en-US" altLang="zh-CN" sz="1200" dirty="0"/>
              <a:t>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9268136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(</a:t>
            </a:r>
            <a:r>
              <a:rPr lang="en-US" altLang="de-DE" sz="2800" b="1" dirty="0" smtClean="0"/>
              <a:t>4/5)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38554672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16039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for KI#1, #2, #7 and #8 has minimal RAN impact.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for KI#5 may have RAN impact </a:t>
            </a:r>
            <a:r>
              <a:rPr lang="en-US" altLang="zh-CN" sz="1200" dirty="0" smtClean="0"/>
              <a:t>and depends </a:t>
            </a:r>
            <a:r>
              <a:rPr lang="en-US" altLang="zh-CN" sz="1200" dirty="0"/>
              <a:t>on the solution discussion.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for KI#3 (UE-to-Network Relay) and  #4 (UE-to-UE Relay) have dependencies on RAN and SA3. RAN/SA3 plan to start corresponding study work in August, this makes final conclusions on these two KIs in August meeting at high risk.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UE-to-Network Relay and UE-to-UE Relay regarding Layer-2 or Layer-3 Relay depending on RAN decision</a:t>
            </a:r>
            <a:r>
              <a:rPr lang="de-DE" sz="1200" dirty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(SA2#140e)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No new </a:t>
            </a:r>
            <a:r>
              <a:rPr lang="en-US" altLang="zh-CN" sz="1200" dirty="0" smtClean="0"/>
              <a:t>KI, and last </a:t>
            </a:r>
            <a:r>
              <a:rPr lang="en-US" altLang="zh-CN" sz="1200" dirty="0"/>
              <a:t>meeting to bring any new solutions. New solution proposals should be reasonably complete.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For KI#1, #</a:t>
            </a:r>
            <a:r>
              <a:rPr lang="en-US" altLang="zh-CN" sz="1200" dirty="0" smtClean="0"/>
              <a:t>2, #7 </a:t>
            </a:r>
            <a:r>
              <a:rPr lang="en-US" altLang="zh-CN" sz="1200" dirty="0"/>
              <a:t>and #8, complete and consolidate the solutions, and start solution evaluation and conclusion(s</a:t>
            </a:r>
            <a:r>
              <a:rPr lang="en-US" altLang="zh-CN" sz="1200" dirty="0" smtClean="0"/>
              <a:t>).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KI#5, </a:t>
            </a:r>
            <a:r>
              <a:rPr lang="en-US" altLang="zh-CN" sz="1200" dirty="0"/>
              <a:t>complete and consolidate the solutions, </a:t>
            </a:r>
            <a:r>
              <a:rPr lang="en-US" altLang="zh-CN" sz="1200" dirty="0" smtClean="0"/>
              <a:t>make ready for evaluation and conclusion and identify RAN impact if any.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zh-CN" sz="1200" dirty="0" smtClean="0"/>
              <a:t>For </a:t>
            </a:r>
            <a:r>
              <a:rPr lang="de-DE" altLang="zh-CN" sz="1200" dirty="0"/>
              <a:t>KI#3 and #4, </a:t>
            </a:r>
            <a:r>
              <a:rPr lang="en-US" altLang="zh-CN" sz="1200" dirty="0"/>
              <a:t>complete and consolidate the solutions, and starting self-evaluation and self-conclusion(s) for L2-based Relay and L3-based Relay respectively from SA2 point of view. Communicate with RAN WGs on the TR and pend RAN/SA3-related issues, wait for RAN/SA3 progress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Draft LS to other WGs (e.g. RAN2/3) for feedback. </a:t>
            </a:r>
          </a:p>
        </p:txBody>
      </p:sp>
    </p:spTree>
    <p:extLst>
      <p:ext uri="{BB962C8B-B14F-4D97-AF65-F5344CB8AC3E}">
        <p14:creationId xmlns:p14="http://schemas.microsoft.com/office/powerpoint/2010/main" val="14890155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SA2#139e </a:t>
            </a:r>
            <a:r>
              <a:rPr lang="en-US" altLang="de-DE" sz="2800" b="1" dirty="0" smtClean="0"/>
              <a:t>(</a:t>
            </a:r>
            <a:r>
              <a:rPr lang="en-US" altLang="de-DE" sz="2800" b="1" dirty="0"/>
              <a:t>5</a:t>
            </a:r>
            <a:r>
              <a:rPr lang="en-US" altLang="de-DE" sz="2800" b="1" dirty="0" smtClean="0"/>
              <a:t>/5)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3689452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65%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16039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SA2#140e (August): 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</a:t>
            </a:r>
            <a:r>
              <a:rPr lang="en-US" altLang="zh-CN" sz="1200" dirty="0"/>
              <a:t>Key Issues #1, #</a:t>
            </a:r>
            <a:r>
              <a:rPr lang="en-US" altLang="zh-CN" sz="1200" dirty="0" smtClean="0"/>
              <a:t>2, </a:t>
            </a:r>
            <a:r>
              <a:rPr lang="en-US" altLang="zh-CN" sz="1200" dirty="0"/>
              <a:t>#7 and #8, complete and consolidate the solutions, and start solution evaluation and conclusion(s). 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For KI#5, complete and consolidate the solutions, make ready for evaluation and conclusion and identify RAN impact if any</a:t>
            </a:r>
            <a:r>
              <a:rPr lang="en-US" altLang="zh-CN" sz="1200" dirty="0" smtClean="0"/>
              <a:t>.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</a:t>
            </a:r>
            <a:r>
              <a:rPr lang="en-US" altLang="zh-CN" sz="1200" dirty="0"/>
              <a:t>Key Issues #3, #4, complete and consolidate the </a:t>
            </a:r>
            <a:r>
              <a:rPr lang="en-US" altLang="zh-CN" sz="1200" dirty="0" smtClean="0"/>
              <a:t>solutions.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Draft LS to other WGs (e.g. RAN2/3) for </a:t>
            </a:r>
            <a:r>
              <a:rPr lang="en-US" altLang="zh-CN" sz="1200" dirty="0" smtClean="0"/>
              <a:t>feedback.	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SA2#141e </a:t>
            </a:r>
            <a:r>
              <a:rPr lang="en-US" altLang="zh-CN" sz="1200" dirty="0"/>
              <a:t>(October)/SA2#142e (November): 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Continue solution evaluation and conclusion for KI#1, #2, #5, #7 and #8 if not finished at SA2#140e.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New WID proposal based on agreed conclusion(s). 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</a:t>
            </a:r>
            <a:r>
              <a:rPr lang="en-US" altLang="zh-CN" sz="1200" dirty="0"/>
              <a:t>KI#3, KI #4, self-evaluation and self-conclusion(s) for L2-based Relay and L3-based Relay respectively from SA2 point of view</a:t>
            </a:r>
            <a:r>
              <a:rPr lang="en-US" altLang="zh-CN" sz="1200" dirty="0" smtClean="0"/>
              <a:t>.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Draft any additional LS to other WGs (e.g. RAN2/3) for feedback. </a:t>
            </a:r>
          </a:p>
          <a:p>
            <a:pPr marL="914400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7337617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18414257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/>
              <a:t>FS_5G_ProSe TR 23.752 </a:t>
            </a:r>
            <a:r>
              <a:rPr lang="de-DE" altLang="de-DE" sz="1200" dirty="0" smtClean="0"/>
              <a:t>v0.5.0 </a:t>
            </a:r>
            <a:r>
              <a:rPr lang="de-DE" altLang="de-DE" sz="1200" dirty="0"/>
              <a:t>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There is only one e-meeting for Rel-17 SIDs in </a:t>
            </a:r>
            <a:r>
              <a:rPr lang="en-US" altLang="zh-CN" sz="1200" dirty="0" smtClean="0"/>
              <a:t>Q3 </a:t>
            </a:r>
            <a:r>
              <a:rPr lang="en-US" altLang="zh-CN" sz="1200" dirty="0"/>
              <a:t>and all FS_5G_ProSe documents were handled at </a:t>
            </a:r>
            <a:r>
              <a:rPr lang="en-US" altLang="zh-CN" sz="1200" dirty="0" smtClean="0"/>
              <a:t>SA2#140e</a:t>
            </a:r>
            <a:r>
              <a:rPr lang="en-US" altLang="zh-CN" sz="1200" dirty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13 </a:t>
            </a:r>
            <a:r>
              <a:rPr lang="en-US" altLang="zh-CN" sz="1200" dirty="0"/>
              <a:t>new </a:t>
            </a:r>
            <a:r>
              <a:rPr lang="en-US" altLang="zh-CN" sz="1200" dirty="0" smtClean="0"/>
              <a:t>solutions added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33 </a:t>
            </a:r>
            <a:r>
              <a:rPr lang="en-US" altLang="zh-CN" sz="1200" dirty="0"/>
              <a:t>solutions update agreed for inclusion in TR 23.752, there are now </a:t>
            </a:r>
            <a:r>
              <a:rPr lang="en-US" altLang="zh-CN" sz="1200" dirty="0" smtClean="0"/>
              <a:t>51 </a:t>
            </a:r>
            <a:r>
              <a:rPr lang="en-US" altLang="zh-CN" sz="1200" dirty="0"/>
              <a:t>solutions in TR 23.752 on all the 7 prioritized key issues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agreed for KI#1, #2, #5 and #8 at SA2#140e.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LS </a:t>
            </a:r>
            <a:r>
              <a:rPr lang="en-US" altLang="zh-CN" sz="1200" dirty="0"/>
              <a:t>out </a:t>
            </a:r>
            <a:r>
              <a:rPr lang="en-US" altLang="zh-CN" sz="1200" dirty="0" smtClean="0"/>
              <a:t>are sent to SA3 and RAN WGs to request feedback and inform SA2 progress.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(Direct Discovery):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 new solution and 5 </a:t>
            </a:r>
            <a:r>
              <a:rPr lang="en-US" altLang="zh-CN" sz="1200" dirty="0"/>
              <a:t>solutions </a:t>
            </a:r>
            <a:r>
              <a:rPr lang="en-US" altLang="zh-CN" sz="1200" dirty="0" smtClean="0"/>
              <a:t>updates </a:t>
            </a:r>
            <a:r>
              <a:rPr lang="en-US" altLang="zh-CN" sz="1200" dirty="0"/>
              <a:t>were agreed for inclusion in the </a:t>
            </a:r>
            <a:r>
              <a:rPr lang="en-US" altLang="zh-CN" sz="1200" dirty="0" smtClean="0"/>
              <a:t>TR. Total </a:t>
            </a:r>
            <a:r>
              <a:rPr lang="en-US" altLang="zh-CN" sz="1200" dirty="0"/>
              <a:t>number of solutions for KI#1 are </a:t>
            </a:r>
            <a:r>
              <a:rPr lang="en-US" altLang="zh-CN" sz="1200" dirty="0" smtClean="0"/>
              <a:t>10.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made on discovery model, </a:t>
            </a:r>
            <a:r>
              <a:rPr lang="en-GB" altLang="zh-CN" sz="1200" dirty="0"/>
              <a:t>PC5 </a:t>
            </a:r>
            <a:r>
              <a:rPr lang="en-GB" altLang="zh-CN" sz="1200" dirty="0" smtClean="0"/>
              <a:t>communication channel, </a:t>
            </a:r>
            <a:r>
              <a:rPr lang="en-GB" altLang="zh-CN" sz="1200" dirty="0"/>
              <a:t>a</a:t>
            </a:r>
            <a:r>
              <a:rPr lang="en-GB" altLang="zh-CN" sz="1200" dirty="0" smtClean="0"/>
              <a:t>pplication </a:t>
            </a:r>
            <a:r>
              <a:rPr lang="en-GB" altLang="zh-CN" sz="1200" dirty="0"/>
              <a:t>layer discovery </a:t>
            </a:r>
            <a:r>
              <a:rPr lang="en-GB" altLang="zh-CN" sz="1200" dirty="0" smtClean="0"/>
              <a:t>messages, </a:t>
            </a:r>
            <a:r>
              <a:rPr lang="en-GB" altLang="zh-CN" sz="1200" dirty="0" err="1"/>
              <a:t>ProSe</a:t>
            </a:r>
            <a:r>
              <a:rPr lang="en-GB" altLang="zh-CN" sz="1200" dirty="0"/>
              <a:t> code management, information </a:t>
            </a:r>
            <a:r>
              <a:rPr lang="en-GB" altLang="zh-CN" sz="1200" dirty="0" smtClean="0"/>
              <a:t>elements in discovery message, etc.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zh-CN" sz="1200" dirty="0" smtClean="0"/>
              <a:t>LS out is sent to RAN2 to request feedback on </a:t>
            </a:r>
            <a:r>
              <a:rPr lang="en-US" altLang="zh-CN" sz="1200" dirty="0" smtClean="0"/>
              <a:t>SA2 conclusions/assumptions.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 smtClean="0"/>
              <a:t>Continue solution </a:t>
            </a:r>
            <a:r>
              <a:rPr lang="en-US" altLang="zh-CN" sz="1200" dirty="0"/>
              <a:t>evaluation and (interim) conclusion(s</a:t>
            </a:r>
            <a:r>
              <a:rPr lang="en-US" altLang="zh-CN" sz="1200" dirty="0" smtClean="0"/>
              <a:t>).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2 (Direct Communication)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 solution </a:t>
            </a:r>
            <a:r>
              <a:rPr lang="en-US" altLang="zh-CN" sz="1200" dirty="0"/>
              <a:t>updates </a:t>
            </a:r>
            <a:r>
              <a:rPr lang="en-US" altLang="zh-CN" sz="1200" dirty="0" smtClean="0"/>
              <a:t>was </a:t>
            </a:r>
            <a:r>
              <a:rPr lang="en-US" altLang="zh-CN" sz="1200" dirty="0"/>
              <a:t>agreed for inclusion in the TR. </a:t>
            </a:r>
            <a:r>
              <a:rPr lang="en-US" altLang="zh-CN" sz="1200" dirty="0" smtClean="0"/>
              <a:t>Total </a:t>
            </a:r>
            <a:r>
              <a:rPr lang="en-US" altLang="zh-CN" sz="1200" dirty="0"/>
              <a:t>number of solutions for KI#2 is 6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made on introducing new PQI values </a:t>
            </a:r>
            <a:r>
              <a:rPr lang="en-US" altLang="zh-CN" sz="1200" dirty="0"/>
              <a:t>and new data unit </a:t>
            </a:r>
            <a:r>
              <a:rPr lang="en-US" altLang="zh-CN" sz="1200" dirty="0" smtClean="0"/>
              <a:t>types.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LS out is sent to RAN1 to confirm the support of new PQI values.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 smtClean="0"/>
              <a:t>Continue solution </a:t>
            </a:r>
            <a:r>
              <a:rPr lang="en-US" altLang="zh-CN" sz="1200" dirty="0"/>
              <a:t>evaluation and (interim) conclusion(s</a:t>
            </a:r>
            <a:r>
              <a:rPr lang="en-US" altLang="zh-CN" sz="1200" dirty="0" smtClean="0"/>
              <a:t>).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4970132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2/5)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1476929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3 (UE-to-Network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9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new solutions (addressing </a:t>
            </a:r>
            <a:r>
              <a:rPr lang="en-US" altLang="zh-CN" sz="1200" dirty="0" smtClean="0"/>
              <a:t>Relay discovery, </a:t>
            </a:r>
            <a:r>
              <a:rPr lang="en-US" altLang="zh-CN" sz="1200" dirty="0" err="1" smtClean="0"/>
              <a:t>QoS</a:t>
            </a:r>
            <a:r>
              <a:rPr lang="en-US" altLang="zh-CN" sz="1200" dirty="0" smtClean="0"/>
              <a:t>, authentication/authorization, etc.) 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16 </a:t>
            </a:r>
            <a:r>
              <a:rPr lang="en-US" altLang="zh-CN" sz="1200" dirty="0"/>
              <a:t>solutions </a:t>
            </a:r>
            <a:r>
              <a:rPr lang="en-US" altLang="zh-CN" sz="1200" dirty="0" smtClean="0"/>
              <a:t>updates were </a:t>
            </a:r>
            <a:r>
              <a:rPr lang="en-US" altLang="zh-CN" sz="1200" dirty="0"/>
              <a:t>agreed for inclusion in the </a:t>
            </a:r>
            <a:r>
              <a:rPr lang="en-US" altLang="zh-CN" sz="1200" dirty="0" smtClean="0"/>
              <a:t>TR. Total </a:t>
            </a:r>
            <a:r>
              <a:rPr lang="en-US" altLang="zh-CN" sz="1200" dirty="0"/>
              <a:t>number of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for KI#3 are </a:t>
            </a:r>
            <a:r>
              <a:rPr lang="en-US" altLang="zh-CN" sz="1200" dirty="0" smtClean="0"/>
              <a:t>21.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LS out to SA3 to request feedback on end-to-end security.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Complete and consolidate the </a:t>
            </a:r>
            <a:r>
              <a:rPr lang="en-US" altLang="zh-CN" sz="1200" dirty="0" smtClean="0"/>
              <a:t>solutions, and make </a:t>
            </a:r>
            <a:r>
              <a:rPr lang="en-GB" altLang="zh-CN" sz="1200" dirty="0" smtClean="0"/>
              <a:t>evaluation </a:t>
            </a:r>
            <a:r>
              <a:rPr lang="en-GB" altLang="zh-CN" sz="1200" dirty="0"/>
              <a:t>and interim conclusion(s) subject to RAN progress and feedback (if any).</a:t>
            </a:r>
            <a:endParaRPr lang="en-US" altLang="zh-CN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</a:t>
            </a:r>
            <a:r>
              <a:rPr lang="de-DE" altLang="de-DE" sz="1600" b="1" dirty="0"/>
              <a:t>Issue 4 (UE-to-UE Relay):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2 new solutions and 3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solutions updates were agreed for inclusion in the TR</a:t>
            </a:r>
            <a:r>
              <a:rPr lang="en-US" altLang="zh-CN" sz="1200" dirty="0" smtClean="0"/>
              <a:t>. Total </a:t>
            </a:r>
            <a:r>
              <a:rPr lang="en-US" altLang="zh-CN" sz="1200" dirty="0"/>
              <a:t>number of solutions for KI#4 is </a:t>
            </a:r>
            <a:r>
              <a:rPr lang="en-US" altLang="zh-CN" sz="1200" dirty="0" smtClean="0"/>
              <a:t>8.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de-DE" altLang="zh-CN" sz="1200" b="1" dirty="0"/>
              <a:t>: </a:t>
            </a:r>
            <a:r>
              <a:rPr lang="en-US" altLang="zh-CN" sz="1200" dirty="0"/>
              <a:t>Complete and consolidate the </a:t>
            </a:r>
            <a:r>
              <a:rPr lang="en-US" altLang="zh-CN" sz="1200" dirty="0" smtClean="0"/>
              <a:t>solutions, </a:t>
            </a:r>
            <a:r>
              <a:rPr lang="en-US" altLang="zh-CN" sz="1200" dirty="0"/>
              <a:t>and </a:t>
            </a:r>
            <a:r>
              <a:rPr lang="en-US" altLang="zh-CN" sz="1200" dirty="0"/>
              <a:t>make </a:t>
            </a:r>
            <a:r>
              <a:rPr lang="en-GB" altLang="zh-CN" sz="1200" dirty="0"/>
              <a:t>evaluation and interim conclusion(s) subject to RAN progress and feedback (if any</a:t>
            </a:r>
            <a:r>
              <a:rPr lang="en-GB" altLang="zh-CN" sz="1200" dirty="0" smtClean="0"/>
              <a:t>).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8541937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3/5)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01073869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5 (Path Selection)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 new solution and 3 </a:t>
            </a:r>
            <a:r>
              <a:rPr lang="en-US" altLang="zh-CN" sz="1200" dirty="0"/>
              <a:t>solution update </a:t>
            </a:r>
            <a:r>
              <a:rPr lang="en-US" altLang="zh-CN" sz="1200" dirty="0" smtClean="0"/>
              <a:t>was </a:t>
            </a:r>
            <a:r>
              <a:rPr lang="en-US" altLang="zh-CN" sz="1200" dirty="0"/>
              <a:t>agreed for inclusion in the TR. Total number of solutions for KI#5 is </a:t>
            </a:r>
            <a:r>
              <a:rPr lang="en-US" altLang="zh-CN" sz="1200" dirty="0" smtClean="0"/>
              <a:t>2.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made </a:t>
            </a:r>
            <a:r>
              <a:rPr lang="en-US" altLang="zh-CN" sz="1200" dirty="0"/>
              <a:t>on Path selection </a:t>
            </a:r>
            <a:r>
              <a:rPr lang="en-US" altLang="zh-CN" sz="1200" dirty="0" smtClean="0"/>
              <a:t>policy provisioning/configuration.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</a:t>
            </a:r>
            <a:r>
              <a:rPr lang="en-US" altLang="zh-CN" sz="1200" dirty="0" smtClean="0"/>
              <a:t>Continue </a:t>
            </a:r>
            <a:r>
              <a:rPr lang="en-US" altLang="zh-CN" sz="1200" dirty="0"/>
              <a:t>solution evaluation and (interim) conclusion(s)</a:t>
            </a:r>
            <a:r>
              <a:rPr lang="en-GB" altLang="zh-CN" sz="1200" dirty="0"/>
              <a:t>. 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Issue 7 (Charging)</a:t>
            </a:r>
            <a:r>
              <a:rPr lang="de-DE" alt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No new solutions or solution update </a:t>
            </a:r>
            <a:r>
              <a:rPr lang="en-US" altLang="zh-CN" sz="1200" dirty="0"/>
              <a:t>were agreed for inclusion in the TR. Total number of solutions for KI#7 is 4.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</a:t>
            </a:r>
            <a:r>
              <a:rPr lang="en-US" altLang="zh-CN" sz="1200" dirty="0" smtClean="0"/>
              <a:t>evaluation and conclusion papers were not agreeable </a:t>
            </a:r>
            <a:r>
              <a:rPr lang="en-US" altLang="zh-CN" sz="1200" dirty="0" smtClean="0"/>
              <a:t>due </a:t>
            </a:r>
            <a:r>
              <a:rPr lang="en-US" altLang="zh-CN" sz="1200" dirty="0" smtClean="0"/>
              <a:t>to lack of common understanding.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 smtClean="0"/>
              <a:t>Continue </a:t>
            </a:r>
            <a:r>
              <a:rPr lang="en-US" altLang="zh-CN" sz="1200" dirty="0"/>
              <a:t>solution evaluation and </a:t>
            </a:r>
            <a:r>
              <a:rPr lang="en-US" altLang="zh-CN" sz="1200" dirty="0" smtClean="0"/>
              <a:t>(interim) conclusion(s), communicate with SA5 to request feedback on the identified issues.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8 (Service Authorization)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4 solutions update </a:t>
            </a:r>
            <a:r>
              <a:rPr lang="en-US" altLang="zh-CN" sz="1200" dirty="0"/>
              <a:t>were agreed for inclusion in the TR. Total number of solutions for KI#8 is 4</a:t>
            </a:r>
            <a:r>
              <a:rPr lang="en-US" altLang="zh-CN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Interim conclusions are made on direct discovery and direct communication policy/parameter provisioning (non-relay aspects)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 smtClean="0"/>
              <a:t>Continue</a:t>
            </a:r>
            <a:r>
              <a:rPr lang="en-US" altLang="zh-CN" sz="1200" b="1" dirty="0" smtClean="0"/>
              <a:t> </a:t>
            </a:r>
            <a:r>
              <a:rPr lang="en-US" altLang="zh-CN" sz="1200" dirty="0" smtClean="0"/>
              <a:t>solution </a:t>
            </a:r>
            <a:r>
              <a:rPr lang="en-US" altLang="zh-CN" sz="1200" dirty="0"/>
              <a:t>evaluation and </a:t>
            </a:r>
            <a:r>
              <a:rPr lang="en-US" altLang="zh-CN" sz="1200" dirty="0" smtClean="0"/>
              <a:t>(interim) conclusion(s).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0172244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4/5)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2374150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266950"/>
            <a:ext cx="8554481" cy="4161952"/>
          </a:xfrm>
        </p:spPr>
        <p:txBody>
          <a:bodyPr>
            <a:normAutofit fontScale="92500" lnSpcReduction="10000"/>
          </a:bodyPr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6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Solutions for KI#1, #2, </a:t>
            </a:r>
            <a:r>
              <a:rPr lang="en-US" altLang="zh-CN" sz="1200" dirty="0" smtClean="0"/>
              <a:t>#5, #7 </a:t>
            </a:r>
            <a:r>
              <a:rPr lang="en-US" altLang="zh-CN" sz="1200" dirty="0"/>
              <a:t>and #8 has minimal RAN impact.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Solutions </a:t>
            </a:r>
            <a:r>
              <a:rPr lang="en-US" altLang="zh-CN" sz="1200" dirty="0"/>
              <a:t>for KI#3 (UE-to-Network Relay) and  #4 (UE-to-UE Relay) have dependencies on </a:t>
            </a:r>
            <a:r>
              <a:rPr lang="en-US" altLang="zh-CN" sz="1200" dirty="0" smtClean="0"/>
              <a:t>RAN</a:t>
            </a:r>
            <a:r>
              <a:rPr lang="en-US" altLang="zh-CN" sz="1200" dirty="0"/>
              <a:t>. Cooperation with RAN SI “NR </a:t>
            </a:r>
            <a:r>
              <a:rPr lang="en-US" altLang="zh-CN" sz="1200" dirty="0" err="1"/>
              <a:t>sidelink</a:t>
            </a:r>
            <a:r>
              <a:rPr lang="en-US" altLang="zh-CN" sz="1200" dirty="0"/>
              <a:t> relay” is needed.</a:t>
            </a:r>
            <a:endParaRPr lang="en-US" altLang="zh-CN" sz="1200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Other WGs impact and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smtClean="0"/>
              <a:t>Solutions for KI#7 have dependencies on SA5.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smtClean="0"/>
              <a:t>Solutions for KI#3 and #4 have dependencies on SA3.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UE-to-Network Relay and UE-to-UE Relay regarding Layer-2 or Layer-3 Relay depending on RAN decision</a:t>
            </a:r>
            <a:r>
              <a:rPr lang="de-DE" sz="1200" dirty="0" smtClean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for the Next Meeting (SA2#141e)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No new </a:t>
            </a:r>
            <a:r>
              <a:rPr lang="en-US" altLang="zh-CN" sz="1200" dirty="0" smtClean="0"/>
              <a:t>solution. </a:t>
            </a:r>
            <a:r>
              <a:rPr lang="en-US" altLang="zh-CN" sz="1200" dirty="0"/>
              <a:t>Merge of existing solutions to generated new merged solution is </a:t>
            </a:r>
            <a:r>
              <a:rPr lang="en-US" altLang="zh-CN" sz="1200" dirty="0" smtClean="0"/>
              <a:t>allowed.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KI#1, #2, #5 and #8, continue solution evaluation and conclusion(s).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KI#7, converge on  solution evaluation and make conclusions.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de-DE" altLang="zh-CN" sz="1200" dirty="0" smtClean="0"/>
              <a:t>For KI#3 and #4, </a:t>
            </a:r>
            <a:r>
              <a:rPr lang="en-US" altLang="zh-CN" sz="1200" dirty="0" smtClean="0"/>
              <a:t>complete and consolidate the solutions, </a:t>
            </a:r>
            <a:r>
              <a:rPr lang="en-US" altLang="zh-CN" sz="1200" dirty="0"/>
              <a:t>and make </a:t>
            </a:r>
            <a:r>
              <a:rPr lang="en-GB" altLang="zh-CN" sz="1200" dirty="0"/>
              <a:t>evaluation and interim conclusion(s) subject to RAN progress and feedback (if any</a:t>
            </a:r>
            <a:r>
              <a:rPr lang="en-GB" altLang="zh-CN" sz="1200" dirty="0" smtClean="0"/>
              <a:t>).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Draft LS to other WGs (e.g. RAN2/3, </a:t>
            </a:r>
            <a:r>
              <a:rPr lang="en-US" altLang="zh-CN" sz="1200" dirty="0" smtClean="0"/>
              <a:t>SA3, SA5</a:t>
            </a:r>
            <a:r>
              <a:rPr lang="en-US" altLang="zh-CN" sz="1200" dirty="0" smtClean="0"/>
              <a:t>) for feedback.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New WID proposal based on agreed conclusion(s</a:t>
            </a:r>
            <a:r>
              <a:rPr lang="en-US" altLang="zh-CN" sz="1200" dirty="0" smtClean="0"/>
              <a:t>) and RAN feedback.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Discussion on how to structure the normative work, e.g. existing or new TS.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5342186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FS_5G_ProSe status after </a:t>
            </a:r>
            <a:r>
              <a:rPr lang="en-US" altLang="de-DE" sz="2800" b="1" dirty="0" smtClean="0"/>
              <a:t>SA2#140e (</a:t>
            </a:r>
            <a:r>
              <a:rPr lang="en-US" altLang="de-DE" sz="2800" b="1" dirty="0"/>
              <a:t>5</a:t>
            </a:r>
            <a:r>
              <a:rPr lang="en-US" altLang="de-DE" sz="2800" b="1" dirty="0" smtClean="0"/>
              <a:t>/5)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7404535"/>
              </p:ext>
            </p:extLst>
          </p:nvPr>
        </p:nvGraphicFramePr>
        <p:xfrm>
          <a:off x="179388" y="129063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314574"/>
            <a:ext cx="8554481" cy="4114327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600" b="1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 smtClean="0"/>
              <a:t>:</a:t>
            </a:r>
            <a:r>
              <a:rPr lang="en-US" altLang="zh-CN" sz="1200" dirty="0" smtClean="0"/>
              <a:t>	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SA2#141e </a:t>
            </a:r>
            <a:r>
              <a:rPr lang="en-US" altLang="zh-CN" sz="1200" dirty="0"/>
              <a:t>(October)/SA2#142e (November): 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Continue solution evaluation and conclusion for KI#1, #2, #5, #7 and #8.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New WID proposal based on agreed conclusion(s</a:t>
            </a:r>
            <a:r>
              <a:rPr lang="en-US" altLang="zh-CN" sz="1200" dirty="0" smtClean="0"/>
              <a:t>) and RAN feedback. 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For </a:t>
            </a:r>
            <a:r>
              <a:rPr lang="en-US" altLang="zh-CN" sz="1200" dirty="0"/>
              <a:t>KI#3, KI #4, </a:t>
            </a:r>
            <a:r>
              <a:rPr lang="en-US" altLang="zh-CN" sz="1200" dirty="0"/>
              <a:t>and make </a:t>
            </a:r>
            <a:r>
              <a:rPr lang="en-GB" altLang="zh-CN" sz="1200" dirty="0"/>
              <a:t>evaluation and interim conclusion(s) subject to RAN progress and feedback (if any</a:t>
            </a:r>
            <a:r>
              <a:rPr lang="en-GB" altLang="zh-CN" sz="1200" dirty="0" smtClean="0"/>
              <a:t>).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Draft any additional LS to other WGs (e.g. </a:t>
            </a:r>
            <a:r>
              <a:rPr lang="en-US" altLang="zh-CN" sz="1200" dirty="0" smtClean="0"/>
              <a:t>RAN2/3, SA3, SA5) </a:t>
            </a:r>
            <a:r>
              <a:rPr lang="en-US" altLang="zh-CN" sz="1200" dirty="0"/>
              <a:t>for feedback. </a:t>
            </a:r>
            <a:endParaRPr lang="en-US" altLang="zh-CN" sz="1200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Discussion on how to structure the normative work, e.g. existing or new TS.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endParaRPr lang="en-US" altLang="zh-CN" sz="1200" dirty="0"/>
          </a:p>
          <a:p>
            <a:pPr marL="914400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2602183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151679" y="228456"/>
            <a:ext cx="7112000" cy="815253"/>
          </a:xfrm>
        </p:spPr>
        <p:txBody>
          <a:bodyPr/>
          <a:lstStyle/>
          <a:p>
            <a:r>
              <a:rPr lang="en-GB" altLang="en-US" b="1" dirty="0"/>
              <a:t>FS_5G_ProSe Status at </a:t>
            </a:r>
            <a:r>
              <a:rPr lang="en-GB" altLang="en-US" b="1" dirty="0" smtClean="0"/>
              <a:t>SA#89e</a:t>
            </a:r>
            <a:endParaRPr lang="de-DE" altLang="de-DE" b="1" dirty="0"/>
          </a:p>
        </p:txBody>
      </p:sp>
      <p:sp>
        <p:nvSpPr>
          <p:cNvPr id="31764" name="Content Placeholder 7"/>
          <p:cNvSpPr>
            <a:spLocks noGrp="1"/>
          </p:cNvSpPr>
          <p:nvPr>
            <p:ph sz="half" idx="1"/>
          </p:nvPr>
        </p:nvSpPr>
        <p:spPr>
          <a:xfrm>
            <a:off x="271598" y="2318498"/>
            <a:ext cx="8464029" cy="40337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SA#88-e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13 </a:t>
            </a:r>
            <a:r>
              <a:rPr lang="en-US" altLang="zh-CN" sz="1200" dirty="0"/>
              <a:t>new </a:t>
            </a:r>
            <a:r>
              <a:rPr lang="en-US" altLang="zh-CN" sz="1200" dirty="0" smtClean="0"/>
              <a:t>solutions added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33 </a:t>
            </a:r>
            <a:r>
              <a:rPr lang="en-US" altLang="zh-CN" sz="1200" dirty="0"/>
              <a:t>solutions update agreed for inclusion in TR 23.752, there are now </a:t>
            </a:r>
            <a:r>
              <a:rPr lang="en-US" altLang="zh-CN" sz="1200" dirty="0" smtClean="0"/>
              <a:t>51 </a:t>
            </a:r>
            <a:r>
              <a:rPr lang="en-US" altLang="zh-CN" sz="1200" dirty="0"/>
              <a:t>solutions in TR 23.752 on all the 7 prioritized key issues.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 smtClean="0"/>
              <a:t>Interim conclusions are made for </a:t>
            </a:r>
            <a:r>
              <a:rPr lang="en-US" altLang="zh-CN" sz="1200" dirty="0" smtClean="0"/>
              <a:t>KI#1 </a:t>
            </a:r>
            <a:r>
              <a:rPr lang="en-US" altLang="zh-CN" sz="1200" dirty="0"/>
              <a:t>(Direct Discovery), #2 (Direct Communication), #5 (Path </a:t>
            </a:r>
            <a:r>
              <a:rPr lang="en-US" altLang="zh-CN" sz="1200" dirty="0" smtClean="0"/>
              <a:t>Selection) and </a:t>
            </a:r>
            <a:r>
              <a:rPr lang="en-US" altLang="zh-CN" sz="1200" dirty="0"/>
              <a:t>#8 (Service Authorization</a:t>
            </a:r>
            <a:r>
              <a:rPr lang="en-US" altLang="zh-CN" sz="1200" dirty="0" smtClean="0"/>
              <a:t>).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LS out are sent to SA3 and RAN WGs to request feedback and inform SA2 progress</a:t>
            </a:r>
            <a:r>
              <a:rPr lang="en-US" altLang="zh-CN" sz="1200" dirty="0" smtClean="0"/>
              <a:t>.</a:t>
            </a:r>
            <a:endParaRPr lang="en-US" altLang="ko-KR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RAN impacts or dependencies: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Solutions for KI#1, </a:t>
            </a:r>
            <a:r>
              <a:rPr lang="en-US" altLang="zh-CN" sz="1200" dirty="0"/>
              <a:t>#</a:t>
            </a:r>
            <a:r>
              <a:rPr lang="en-US" sz="1200" dirty="0"/>
              <a:t>2, </a:t>
            </a:r>
            <a:r>
              <a:rPr lang="en-US" altLang="zh-CN" sz="1200" dirty="0"/>
              <a:t>#</a:t>
            </a:r>
            <a:r>
              <a:rPr lang="en-US" sz="1200" dirty="0" smtClean="0"/>
              <a:t>5, #7 </a:t>
            </a:r>
            <a:r>
              <a:rPr lang="en-US" sz="1200" dirty="0"/>
              <a:t>and </a:t>
            </a:r>
            <a:r>
              <a:rPr lang="en-US" altLang="zh-CN" sz="1200" dirty="0"/>
              <a:t>#</a:t>
            </a:r>
            <a:r>
              <a:rPr lang="en-US" sz="1200" dirty="0"/>
              <a:t>8 has minimal RAN impact.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Solutions for KI#3 (UE-to-Network Relay) and  #4 (UE-to-UE Relay) have dependencies on RAN and </a:t>
            </a:r>
            <a:r>
              <a:rPr lang="en-US" altLang="zh-CN" sz="1200" dirty="0" smtClean="0"/>
              <a:t>SA3</a:t>
            </a:r>
            <a:r>
              <a:rPr lang="en-US" altLang="zh-CN" sz="1200" dirty="0" smtClean="0"/>
              <a:t>. Cooperation with RAN SI “NR </a:t>
            </a:r>
            <a:r>
              <a:rPr lang="en-US" altLang="zh-CN" sz="1200" dirty="0" err="1" smtClean="0"/>
              <a:t>sidelink</a:t>
            </a:r>
            <a:r>
              <a:rPr lang="en-US" altLang="zh-CN" sz="1200" dirty="0" smtClean="0"/>
              <a:t> relay” is needed.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Solutions for KI#7 (PC5 charging) have dependencies on SA5.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Continue solution evaluation and conclusion. Communicate with RAN </a:t>
            </a:r>
            <a:r>
              <a:rPr lang="en-US" altLang="zh-CN" sz="1200" dirty="0" smtClean="0"/>
              <a:t>WGs/SA3/SA5 to make final conclusions.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New WID proposal based on agreed conclusion(s).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b="1" dirty="0" smtClean="0"/>
              <a:t>Target Completion</a:t>
            </a:r>
            <a:r>
              <a:rPr lang="de-DE" sz="1200" dirty="0" smtClean="0"/>
              <a:t>: KI#3 and KI#4 </a:t>
            </a:r>
            <a:r>
              <a:rPr lang="de-DE" sz="1200" dirty="0"/>
              <a:t>may not conclude by </a:t>
            </a:r>
            <a:r>
              <a:rPr lang="de-DE" sz="1200" dirty="0" smtClean="0"/>
              <a:t>Dec, </a:t>
            </a:r>
            <a:r>
              <a:rPr lang="de-DE" sz="1200" dirty="0"/>
              <a:t>20 due to RAN dependency.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dirty="0"/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endParaRPr lang="de-DE" altLang="de-DE" sz="1600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585757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64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&gt; 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SP-200444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840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1175" y="2971800"/>
            <a:ext cx="5662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Status report of previous meetings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951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FS_5G_ProSe </a:t>
            </a:r>
            <a:r>
              <a:rPr lang="en-US" altLang="de-DE" sz="2800" b="1" dirty="0"/>
              <a:t>Status at SA#87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95413291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enhancement for Proximity based Services in 5GS</a:t>
                      </a:r>
                      <a:r>
                        <a:rPr lang="en-GB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(FS_5G_ProSe)</a:t>
                      </a:r>
                      <a:endParaRPr lang="de-DE" altLang="zh-CN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SP-190443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Only one SA2 WG meeting in Q1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Total </a:t>
            </a:r>
            <a:r>
              <a:rPr lang="de-DE" altLang="de-DE" sz="1200" dirty="0"/>
              <a:t>TUs requested for Study Phase in 2020 is 7</a:t>
            </a:r>
            <a:r>
              <a:rPr lang="de-DE" altLang="de-DE" sz="1200" dirty="0" smtClean="0"/>
              <a:t>. </a:t>
            </a:r>
            <a:r>
              <a:rPr lang="de-DE" altLang="de-DE" sz="1200" dirty="0"/>
              <a:t>2</a:t>
            </a:r>
            <a:r>
              <a:rPr lang="de-DE" altLang="de-DE" sz="1200" dirty="0" smtClean="0"/>
              <a:t> TUs are </a:t>
            </a:r>
            <a:r>
              <a:rPr lang="de-DE" altLang="de-DE" sz="1200" dirty="0"/>
              <a:t>used and 5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TUs are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 smtClean="0"/>
              <a:t>New solutions </a:t>
            </a:r>
            <a:r>
              <a:rPr lang="en-US" altLang="zh-CN" sz="1200" dirty="0" smtClean="0"/>
              <a:t>and solution updates are captured into TR 23.752, and for all key issues we have solutions on table.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All the key issues may have RAN impact and coordination with RAN </a:t>
            </a:r>
            <a:r>
              <a:rPr lang="en-US" sz="1200" dirty="0" smtClean="0"/>
              <a:t>may </a:t>
            </a:r>
            <a:r>
              <a:rPr lang="en-US" sz="1200" dirty="0"/>
              <a:t>be </a:t>
            </a:r>
            <a:r>
              <a:rPr lang="en-US" sz="1200" dirty="0" smtClean="0"/>
              <a:t>necessary.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 Whether support of service </a:t>
            </a:r>
            <a:r>
              <a:rPr lang="en-US" altLang="zh-CN" sz="1200" dirty="0" smtClean="0"/>
              <a:t>continuity for UE-to-Network Relay </a:t>
            </a:r>
            <a:r>
              <a:rPr lang="en-US" altLang="zh-CN" sz="1200" dirty="0"/>
              <a:t>in Release 17 needs </a:t>
            </a:r>
            <a:r>
              <a:rPr lang="en-US" altLang="zh-CN" sz="1200" dirty="0" smtClean="0"/>
              <a:t>SA#87 decision..</a:t>
            </a:r>
            <a:endParaRPr lang="de-DE" altLang="zh-CN" sz="1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 smtClean="0"/>
              <a:t>Next </a:t>
            </a:r>
            <a:r>
              <a:rPr lang="de-DE" sz="160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Consolidate the solutions, make overall evaluation and conclusions for each key issue at Q2.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For UE-to-Network Relay and UE-to-UE Relay, </a:t>
            </a:r>
            <a:r>
              <a:rPr lang="en-US" sz="1200" dirty="0" smtClean="0"/>
              <a:t>c</a:t>
            </a:r>
            <a:r>
              <a:rPr lang="en-US" altLang="zh-CN" sz="1200" dirty="0" smtClean="0"/>
              <a:t>onsolidate</a:t>
            </a:r>
            <a:r>
              <a:rPr lang="de-DE" sz="1200" dirty="0" smtClean="0"/>
              <a:t> technical issues and conclusions on SA2 aspect, pending RAN-related issues and</a:t>
            </a:r>
            <a:r>
              <a:rPr lang="de-DE" sz="1200" dirty="0" smtClean="0">
                <a:solidFill>
                  <a:srgbClr val="FF0000"/>
                </a:solidFill>
              </a:rPr>
              <a:t> </a:t>
            </a:r>
            <a:r>
              <a:rPr lang="de-DE" sz="1200" dirty="0" smtClean="0"/>
              <a:t>wait for RAN progress.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0652611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7530</TotalTime>
  <Words>3160</Words>
  <Application>Microsoft Office PowerPoint</Application>
  <PresentationFormat>全屏显示(4:3)</PresentationFormat>
  <Paragraphs>367</Paragraphs>
  <Slides>17</Slides>
  <Notes>16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Theme</vt:lpstr>
      <vt:lpstr>   FS_5G_ProSe Status Report</vt:lpstr>
      <vt:lpstr>FS_5G_ProSe status after SA2#140e (1/5)</vt:lpstr>
      <vt:lpstr>FS_5G_ProSe status after SA2#140e (2/5)</vt:lpstr>
      <vt:lpstr>FS_5G_ProSe status after SA2#140e (3/5)</vt:lpstr>
      <vt:lpstr>FS_5G_ProSe status after SA2#140e (4/5)</vt:lpstr>
      <vt:lpstr>FS_5G_ProSe status after SA2#140e (5/5)</vt:lpstr>
      <vt:lpstr>FS_5G_ProSe Status at SA#89e</vt:lpstr>
      <vt:lpstr>PowerPoint 演示文稿</vt:lpstr>
      <vt:lpstr>FS_5G_ProSe Status at SA#87</vt:lpstr>
      <vt:lpstr>FS_5G_ProSe status after SA2#136AH (1/3)</vt:lpstr>
      <vt:lpstr>FS_5G_ProSe status after SA2#136AH (2/3)</vt:lpstr>
      <vt:lpstr>FS_5G_ProSe status after SA2#136AH (3/3)</vt:lpstr>
      <vt:lpstr>FS_5G_ProSe status after SA2#139e (1/5)</vt:lpstr>
      <vt:lpstr>FS_5G_ProSe status after SA2#139e (2/5)</vt:lpstr>
      <vt:lpstr>FS_5G_ProSe status after SA2#139e (3/5)</vt:lpstr>
      <vt:lpstr>FS_5G_ProSe status after SA2#139e (4/5)</vt:lpstr>
      <vt:lpstr>FS_5G_ProSe status after SA2#139e (5/5)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S2-2006567</cp:lastModifiedBy>
  <cp:revision>1381</cp:revision>
  <dcterms:created xsi:type="dcterms:W3CDTF">2008-08-30T09:32:10Z</dcterms:created>
  <dcterms:modified xsi:type="dcterms:W3CDTF">2020-09-04T03:00:21Z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d845be66-0dd2-42c8-8a85-27aea652d485</vt:lpwstr>
  </property>
  <property fmtid="{D5CDD505-2E9C-101B-9397-08002B2CF9AE}" pid="7" name="CTP_TimeStamp">
    <vt:lpwstr>2020-02-05 13:17:36Z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