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802" r:id="rId6"/>
    <p:sldId id="811" r:id="rId7"/>
    <p:sldId id="812" r:id="rId8"/>
    <p:sldId id="813" r:id="rId9"/>
    <p:sldId id="814" r:id="rId10"/>
    <p:sldId id="815" r:id="rId11"/>
    <p:sldId id="79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2" d="100"/>
          <a:sy n="102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1117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72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416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90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40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WG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#89E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September-21 September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335351" cy="55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SP-20xxxx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S2-2005356, S2-200</a:t>
            </a: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4761)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</a:t>
            </a:r>
            <a:r>
              <a:rPr lang="en-GB" altLang="de-DE" sz="1200" dirty="0" smtClean="0">
                <a:solidFill>
                  <a:schemeClr val="bg1"/>
                </a:solidFill>
              </a:rPr>
              <a:t>SA#89E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15 September </a:t>
            </a:r>
            <a:r>
              <a:rPr lang="en-GB" altLang="de-DE" sz="1200" baseline="0" dirty="0">
                <a:solidFill>
                  <a:schemeClr val="bg1"/>
                </a:solidFill>
              </a:rPr>
              <a:t>-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21 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September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3gpp.org/ftp/Specs/archive/23_series/23.700-91/23700-91-040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Wu(Huawei), Aihua Li(China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617443"/>
            <a:ext cx="8554480" cy="3520963"/>
          </a:xfrm>
        </p:spPr>
        <p:txBody>
          <a:bodyPr/>
          <a:lstStyle/>
          <a:p>
            <a:r>
              <a:rPr lang="de-DE" altLang="de-DE" sz="2000" dirty="0"/>
              <a:t>Progress since </a:t>
            </a:r>
            <a:r>
              <a:rPr lang="de-DE" altLang="de-DE" sz="2000" dirty="0" smtClean="0"/>
              <a:t>SA#88:</a:t>
            </a:r>
            <a:endParaRPr lang="de-DE" altLang="de-DE" sz="2000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21 </a:t>
            </a:r>
            <a:r>
              <a:rPr lang="en-US" altLang="zh-CN" sz="1200" dirty="0"/>
              <a:t>new solutions added, and </a:t>
            </a:r>
            <a:r>
              <a:rPr lang="en-US" altLang="zh-CN" sz="1200" dirty="0" smtClean="0"/>
              <a:t>41 </a:t>
            </a:r>
            <a:r>
              <a:rPr lang="en-US" altLang="zh-CN" sz="1200" dirty="0"/>
              <a:t>contributions agreed to update current solutions.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TR 23.700-91 v0.5.0 will be </a:t>
            </a:r>
            <a:r>
              <a:rPr lang="en-US" altLang="zh-CN" sz="1200" dirty="0"/>
              <a:t>sent to SA plenary for information</a:t>
            </a:r>
            <a:r>
              <a:rPr lang="en-US" altLang="zh-CN" sz="1200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altLang="de-DE" sz="1400" dirty="0" smtClean="0"/>
              <a:t>None</a:t>
            </a:r>
          </a:p>
          <a:p>
            <a:pPr lvl="1"/>
            <a:endParaRPr lang="en-US" altLang="de-DE" sz="2000" dirty="0" smtClean="0"/>
          </a:p>
          <a:p>
            <a:r>
              <a:rPr lang="en-US" altLang="de-DE" sz="2000" dirty="0" smtClean="0"/>
              <a:t>Next </a:t>
            </a:r>
            <a:r>
              <a:rPr lang="en-US" altLang="de-DE" sz="2000" dirty="0"/>
              <a:t>steps:</a:t>
            </a:r>
          </a:p>
          <a:p>
            <a:pPr lvl="1"/>
            <a:r>
              <a:rPr lang="en-US" sz="1400" dirty="0"/>
              <a:t>Complete solution, evaluation  and conclusion(s) for each Key Issue.</a:t>
            </a:r>
            <a:r>
              <a:rPr lang="en-GB" altLang="zh-CN" sz="800" dirty="0"/>
              <a:t> 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at SA#89-e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55252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</a:t>
            </a:r>
            <a:r>
              <a:rPr lang="en-US" altLang="de-DE" b="1" dirty="0" smtClean="0"/>
              <a:t>1/5)</a:t>
            </a:r>
            <a:endParaRPr lang="en-US" altLang="de-DE" b="1" dirty="0"/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0971" y="2467971"/>
            <a:ext cx="8554481" cy="379609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60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FS_eNA_ph2 TR 23.700-91 </a:t>
            </a:r>
            <a:r>
              <a:rPr lang="en-US" altLang="de-DE" sz="1200" dirty="0" smtClean="0"/>
              <a:t>v0.5.0 </a:t>
            </a:r>
            <a:r>
              <a:rPr lang="en-US" altLang="de-DE" sz="1200" dirty="0"/>
              <a:t>is available </a:t>
            </a:r>
            <a:r>
              <a:rPr lang="en-US" altLang="de-DE" sz="1200" dirty="0">
                <a:hlinkClick r:id="rId4"/>
              </a:rPr>
              <a:t>here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SID has 18 KI and </a:t>
            </a:r>
            <a:r>
              <a:rPr lang="en-US" altLang="zh-CN" sz="1200" dirty="0" smtClean="0"/>
              <a:t>77 </a:t>
            </a:r>
            <a:r>
              <a:rPr lang="en-US" altLang="zh-CN" sz="1200" dirty="0"/>
              <a:t>solutions in the </a:t>
            </a:r>
            <a:r>
              <a:rPr lang="en-US" altLang="zh-CN" sz="1200" dirty="0" smtClean="0"/>
              <a:t>TR.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9 </a:t>
            </a:r>
            <a:r>
              <a:rPr lang="en-US" altLang="zh-CN" sz="1200" dirty="0"/>
              <a:t>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27 </a:t>
            </a:r>
            <a:r>
              <a:rPr lang="en-US" altLang="zh-CN" sz="1200" dirty="0"/>
              <a:t>solutions are agreed for this key </a:t>
            </a:r>
            <a:r>
              <a:rPr lang="en-US" altLang="zh-CN" sz="1200" dirty="0" smtClean="0"/>
              <a:t>issue.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</a:t>
            </a:r>
            <a:r>
              <a:rPr lang="en-US" altLang="zh-CN" sz="1200" dirty="0" smtClean="0"/>
              <a:t>: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Resolve ENs in </a:t>
            </a:r>
            <a:r>
              <a:rPr lang="en-US" altLang="zh-CN" sz="1200" dirty="0" smtClean="0"/>
              <a:t>solutions; </a:t>
            </a:r>
            <a:endParaRPr lang="en-US" altLang="zh-CN" sz="1200" strike="sngStrike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Start evaluation and conclusion</a:t>
            </a:r>
            <a:r>
              <a:rPr lang="en-GB" altLang="zh-CN" sz="1200" dirty="0" smtClean="0"/>
              <a:t>.</a:t>
            </a:r>
            <a:endParaRPr lang="en-GB" altLang="zh-CN" sz="1200" strike="sngStrike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22550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851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(2/5)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existing solution is revised</a:t>
            </a:r>
            <a:r>
              <a:rPr lang="en-US" altLang="zh-CN" sz="1200" dirty="0" smtClean="0"/>
              <a:t>.</a:t>
            </a:r>
            <a:endParaRPr lang="en-US" altLang="zh-CN" sz="1200" u="sng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Interim evaluation </a:t>
            </a:r>
            <a:r>
              <a:rPr lang="en-US" altLang="zh-CN" sz="1200" strike="sngStrike" dirty="0" smtClean="0"/>
              <a:t>agreed</a:t>
            </a:r>
            <a:r>
              <a:rPr lang="en-US" altLang="zh-CN" sz="1200" dirty="0" smtClean="0"/>
              <a:t> </a:t>
            </a:r>
            <a:r>
              <a:rPr lang="en-US" altLang="zh-CN" sz="1200" u="sng" dirty="0" smtClean="0"/>
              <a:t>is in process</a:t>
            </a:r>
            <a:r>
              <a:rPr lang="en-US" altLang="zh-CN" sz="1200" dirty="0" smtClean="0"/>
              <a:t> and start conclusion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#5: New 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7 </a:t>
            </a:r>
            <a:r>
              <a:rPr lang="en-US" altLang="zh-CN" sz="1200" dirty="0"/>
              <a:t>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solution is </a:t>
            </a:r>
            <a:r>
              <a:rPr lang="en-US" altLang="zh-CN" sz="1200" dirty="0"/>
              <a:t>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are </a:t>
            </a:r>
            <a:r>
              <a:rPr lang="en-US" altLang="zh-CN" sz="1200" dirty="0"/>
              <a:t>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0204913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(3/5)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998088"/>
            <a:ext cx="8554481" cy="5471077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19 </a:t>
            </a:r>
            <a:r>
              <a:rPr lang="en-US" altLang="zh-CN" sz="1200" dirty="0"/>
              <a:t>solutions are agreed for this key </a:t>
            </a:r>
            <a:r>
              <a:rPr lang="en-US" altLang="zh-CN" sz="1200" dirty="0" smtClean="0"/>
              <a:t>issue and one solution is postponed.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Complete/</a:t>
            </a:r>
            <a:r>
              <a:rPr lang="en-GB" altLang="zh-CN" sz="1200" dirty="0" smtClean="0"/>
              <a:t>merge/</a:t>
            </a:r>
            <a:r>
              <a:rPr lang="en-US" altLang="zh-CN" sz="1200" dirty="0" smtClean="0"/>
              <a:t>classify</a:t>
            </a:r>
            <a:r>
              <a:rPr lang="en-GB" altLang="zh-CN" sz="1200" dirty="0" smtClean="0"/>
              <a:t> </a:t>
            </a:r>
            <a:r>
              <a:rPr lang="en-GB" altLang="zh-CN" sz="1200" dirty="0"/>
              <a:t>the existing solutions</a:t>
            </a:r>
            <a:r>
              <a:rPr lang="en-GB" altLang="zh-CN" sz="1200" strike="sngStrike" dirty="0"/>
              <a:t> and </a:t>
            </a:r>
            <a:r>
              <a:rPr lang="en-US" altLang="zh-CN" sz="1200" strike="sngStrike" dirty="0"/>
              <a:t>capture new solution(s)</a:t>
            </a:r>
            <a:r>
              <a:rPr lang="en-US" altLang="zh-CN" sz="1200" dirty="0"/>
              <a:t>; </a:t>
            </a:r>
            <a:r>
              <a:rPr lang="en-US" altLang="zh-CN" sz="1200" dirty="0" smtClean="0"/>
              <a:t>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#12: NWDAF-assisted RFSP policy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5 </a:t>
            </a:r>
            <a:r>
              <a:rPr lang="en-US" altLang="zh-CN" sz="1200" dirty="0"/>
              <a:t>solutions are agreed for this key issue, 1 existing solution is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#13: Triggering conditions for analytics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 </a:t>
            </a:r>
            <a:r>
              <a:rPr lang="en-US" altLang="zh-CN" sz="1200" dirty="0"/>
              <a:t>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#14: NWDAF-assisted application detection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existing solutions are agreed for this key issue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</a:t>
            </a:r>
            <a:r>
              <a:rPr lang="en-US" altLang="zh-CN" sz="1200" dirty="0"/>
              <a:t>; Interim evaluation </a:t>
            </a:r>
            <a:r>
              <a:rPr lang="en-US" altLang="zh-CN" sz="1200" strike="sngStrike" dirty="0"/>
              <a:t>agreed</a:t>
            </a:r>
            <a:r>
              <a:rPr lang="en-US" altLang="zh-CN" sz="1200" dirty="0"/>
              <a:t> </a:t>
            </a:r>
            <a:r>
              <a:rPr lang="en-US" altLang="zh-CN" sz="1200" u="sng" dirty="0" smtClean="0"/>
              <a:t>is in </a:t>
            </a:r>
            <a:r>
              <a:rPr lang="en-US" altLang="zh-CN" sz="1200" u="sng" dirty="0"/>
              <a:t>process </a:t>
            </a:r>
            <a:r>
              <a:rPr lang="en-US" altLang="zh-CN" sz="1200" dirty="0" smtClean="0"/>
              <a:t>and </a:t>
            </a:r>
            <a:r>
              <a:rPr lang="en-US" altLang="zh-CN" sz="1200" dirty="0"/>
              <a:t>start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</a:t>
            </a:r>
            <a:r>
              <a:rPr lang="en-US" altLang="zh-CN" sz="1200" dirty="0"/>
              <a:t>; Interim evaluation </a:t>
            </a:r>
            <a:r>
              <a:rPr lang="en-US" altLang="zh-CN" sz="1200" strike="sngStrike" dirty="0"/>
              <a:t>agreed</a:t>
            </a:r>
            <a:r>
              <a:rPr lang="en-US" altLang="zh-CN" sz="1200" dirty="0"/>
              <a:t> </a:t>
            </a:r>
            <a:r>
              <a:rPr lang="en-US" altLang="zh-CN" sz="1200" u="sng" dirty="0" smtClean="0"/>
              <a:t>is in </a:t>
            </a:r>
            <a:r>
              <a:rPr lang="en-US" altLang="zh-CN" sz="1200" u="sng" dirty="0"/>
              <a:t>process </a:t>
            </a:r>
            <a:r>
              <a:rPr lang="en-US" altLang="zh-CN" sz="1200" dirty="0" smtClean="0"/>
              <a:t>and </a:t>
            </a:r>
            <a:r>
              <a:rPr lang="en-US" altLang="zh-CN" sz="1200" dirty="0"/>
              <a:t>start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#17: Definition of accuracy levels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</a:t>
            </a:r>
            <a:r>
              <a:rPr lang="en-US" altLang="zh-CN" sz="1200" dirty="0" smtClean="0"/>
              <a:t> solution </a:t>
            </a:r>
            <a:r>
              <a:rPr lang="en-US" altLang="zh-CN" sz="1200" dirty="0"/>
              <a:t>is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29247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(4/5)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20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#19: Trained data model sharing between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</a:t>
            </a:r>
            <a:r>
              <a:rPr lang="en-US" altLang="zh-CN" sz="1200" dirty="0"/>
              <a:t>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and complete the existing </a:t>
            </a:r>
            <a:r>
              <a:rPr lang="en-US" altLang="zh-CN" sz="1200" dirty="0" smtClean="0"/>
              <a:t>solutions</a:t>
            </a:r>
            <a:r>
              <a:rPr lang="en-US" altLang="zh-CN" sz="1200" dirty="0"/>
              <a:t>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</a:t>
            </a:r>
            <a:r>
              <a:rPr lang="en-US" altLang="zh-CN" sz="1200" dirty="0" smtClean="0"/>
              <a:t>issue and one solution is postponed.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discuss the postponed solution.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#21: NWDAF assisting in user plane 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GB" altLang="zh-CN" sz="1100" dirty="0"/>
          </a:p>
        </p:txBody>
      </p:sp>
    </p:spTree>
    <p:extLst>
      <p:ext uri="{BB962C8B-B14F-4D97-AF65-F5344CB8AC3E}">
        <p14:creationId xmlns:p14="http://schemas.microsoft.com/office/powerpoint/2010/main" val="2106786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(5/5)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305" y="1228557"/>
            <a:ext cx="8554481" cy="496122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</a:t>
            </a:r>
            <a:r>
              <a:rPr lang="en-US" altLang="zh-CN" sz="1200" dirty="0" smtClean="0"/>
              <a:t>.</a:t>
            </a:r>
            <a:endParaRPr lang="de-DE" altLang="de-DE" sz="8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  <a:r>
              <a:rPr lang="en-US" sz="1200" dirty="0" smtClean="0"/>
              <a:t>.</a:t>
            </a:r>
            <a:endParaRPr lang="en-US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b="1" u="sng" dirty="0" smtClean="0"/>
              <a:t>Dependencies </a:t>
            </a:r>
            <a:r>
              <a:rPr lang="en-US" sz="1600" b="1" u="sng" dirty="0"/>
              <a:t>with other WGs: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u="sng" dirty="0"/>
              <a:t>KI#4 </a:t>
            </a:r>
            <a:r>
              <a:rPr lang="en-US" sz="1200" u="sng" dirty="0" smtClean="0"/>
              <a:t>has </a:t>
            </a:r>
            <a:r>
              <a:rPr lang="en-US" sz="1200" u="sng" dirty="0"/>
              <a:t>dependencies on SA5 and on eNS phase 2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u="sng" dirty="0"/>
              <a:t>KI#8 has dependencies on SA4 and SA3 work, </a:t>
            </a:r>
            <a:r>
              <a:rPr lang="en-US" sz="1200" u="sng" dirty="0" smtClean="0"/>
              <a:t>an </a:t>
            </a:r>
            <a:r>
              <a:rPr lang="en-US" sz="1200" u="sng" dirty="0"/>
              <a:t>LS </a:t>
            </a:r>
            <a:r>
              <a:rPr lang="en-US" sz="1200" u="sng" dirty="0" smtClean="0"/>
              <a:t>was sent to </a:t>
            </a:r>
            <a:r>
              <a:rPr lang="en-US" sz="1200" u="sng" dirty="0"/>
              <a:t>them </a:t>
            </a:r>
            <a:r>
              <a:rPr lang="en-US" sz="1200" u="sng" dirty="0" smtClean="0"/>
              <a:t>in SA2#140E </a:t>
            </a:r>
            <a:r>
              <a:rPr lang="en-US" sz="1200" u="sng" dirty="0"/>
              <a:t>meeting asking for feedback.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u="sng" dirty="0"/>
              <a:t>KI#15 has dependencies on SA3, </a:t>
            </a:r>
            <a:r>
              <a:rPr lang="en-US" sz="1200" u="sng" dirty="0" smtClean="0"/>
              <a:t>an </a:t>
            </a:r>
            <a:r>
              <a:rPr lang="en-US" sz="1200" u="sng" dirty="0"/>
              <a:t>LS was sent to them on user consent </a:t>
            </a:r>
            <a:r>
              <a:rPr lang="en-US" altLang="zh-CN" sz="1200" u="sng" dirty="0"/>
              <a:t>in SA2#140E meeting </a:t>
            </a:r>
            <a:r>
              <a:rPr lang="en-US" sz="1200" u="sng" dirty="0" smtClean="0"/>
              <a:t>as </a:t>
            </a:r>
            <a:r>
              <a:rPr lang="en-US" sz="1200" u="sng" dirty="0"/>
              <a:t>well</a:t>
            </a:r>
            <a:r>
              <a:rPr lang="en-US" sz="1200" u="sng" dirty="0" smtClean="0"/>
              <a:t>.</a:t>
            </a:r>
            <a:endParaRPr lang="en-US" sz="800" u="sng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SA2#141E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Complete the existing </a:t>
            </a:r>
            <a:r>
              <a:rPr lang="en-US" altLang="zh-CN" sz="1200" dirty="0" smtClean="0"/>
              <a:t>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Start evaluation and initial </a:t>
            </a:r>
            <a:r>
              <a:rPr lang="en-US" altLang="zh-CN" sz="1200" dirty="0" smtClean="0"/>
              <a:t>conclusion</a:t>
            </a:r>
            <a:endParaRPr lang="en-US" altLang="zh-CN" sz="800" dirty="0"/>
          </a:p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de-DE" altLang="ko-KR" sz="1600" b="1" dirty="0"/>
              <a:t>Focus for SA2#142E meeting (Nov)</a:t>
            </a:r>
            <a:r>
              <a:rPr lang="en-US" altLang="zh-CN" sz="1600" b="1" dirty="0"/>
              <a:t>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/>
              <a:t>Final evaluation and conclusion.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/>
              <a:t>Submit TR </a:t>
            </a:r>
            <a:r>
              <a:rPr lang="en-US" altLang="zh-CN" sz="1300" dirty="0" smtClean="0"/>
              <a:t>23.7</a:t>
            </a:r>
            <a:r>
              <a:rPr lang="en-US" altLang="zh-CN" sz="1300" strike="sngStrike" dirty="0" smtClean="0"/>
              <a:t>76</a:t>
            </a:r>
            <a:r>
              <a:rPr lang="en-US" altLang="zh-CN" sz="1300" u="sng" dirty="0" smtClean="0"/>
              <a:t>00-91</a:t>
            </a:r>
            <a:r>
              <a:rPr lang="en-US" altLang="zh-CN" sz="1300" dirty="0" smtClean="0"/>
              <a:t> </a:t>
            </a:r>
            <a:r>
              <a:rPr lang="en-US" altLang="zh-CN" sz="1300" dirty="0"/>
              <a:t>to SA#90 plenary for </a:t>
            </a:r>
            <a:r>
              <a:rPr lang="en-US" altLang="zh-CN" sz="1300" dirty="0" smtClean="0"/>
              <a:t>approval and agree a WID.</a:t>
            </a: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 smtClean="0"/>
              <a:t>Risk:</a:t>
            </a:r>
            <a:endParaRPr lang="en-US" altLang="zh-CN" sz="1600" b="1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400" u="sng" dirty="0"/>
              <a:t>The TR contains 18 KIs. </a:t>
            </a:r>
            <a:r>
              <a:rPr lang="en-US" altLang="zh-CN" sz="1400" u="sng" dirty="0" smtClean="0"/>
              <a:t>KI#2 </a:t>
            </a:r>
            <a:r>
              <a:rPr lang="en-US" altLang="zh-CN" sz="1400" u="sng" dirty="0"/>
              <a:t>contains 27 solutions, some contains </a:t>
            </a:r>
            <a:r>
              <a:rPr lang="en-US" altLang="zh-CN" sz="1400" u="sng" dirty="0" err="1" smtClean="0"/>
              <a:t>ENs.A</a:t>
            </a:r>
            <a:r>
              <a:rPr lang="en-US" altLang="zh-CN" sz="1400" u="sng" dirty="0" smtClean="0"/>
              <a:t> </a:t>
            </a:r>
            <a:r>
              <a:rPr lang="en-US" altLang="zh-CN" sz="1400" u="sng" dirty="0"/>
              <a:t>number of KIs contains 9, 6 or 7 solutions that also includes </a:t>
            </a:r>
            <a:r>
              <a:rPr lang="en-US" altLang="zh-CN" sz="1400" u="sng" dirty="0" err="1" smtClean="0"/>
              <a:t>ENs.</a:t>
            </a:r>
            <a:endParaRPr lang="en-US" altLang="zh-CN" sz="1400" u="sng" dirty="0" smtClean="0"/>
          </a:p>
          <a:p>
            <a:pPr lvl="1">
              <a:spcBef>
                <a:spcPts val="300"/>
              </a:spcBef>
              <a:defRPr/>
            </a:pPr>
            <a:r>
              <a:rPr lang="en-US" altLang="zh-CN" sz="1400" u="sng" dirty="0" smtClean="0"/>
              <a:t>Some </a:t>
            </a:r>
            <a:r>
              <a:rPr lang="en-US" altLang="zh-CN" sz="1400" u="sng" dirty="0"/>
              <a:t>solutions were introduced in SA2#140E meeting, including </a:t>
            </a:r>
            <a:r>
              <a:rPr lang="en-US" altLang="zh-CN" sz="1400" u="sng" dirty="0" smtClean="0"/>
              <a:t>ENs.14 </a:t>
            </a:r>
            <a:r>
              <a:rPr lang="en-US" altLang="zh-CN" sz="1400" u="sng" dirty="0"/>
              <a:t>KIs has not started </a:t>
            </a:r>
            <a:r>
              <a:rPr lang="en-US" altLang="zh-CN" sz="1400" u="sng" dirty="0" smtClean="0"/>
              <a:t>evaluation.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400" u="sng" dirty="0"/>
              <a:t>The target completion date for the study is proposed to be moved to Dec. </a:t>
            </a:r>
            <a:r>
              <a:rPr lang="en-US" altLang="zh-CN" sz="1400" u="sng" dirty="0" smtClean="0"/>
              <a:t>2020 but this is a risk that not all </a:t>
            </a:r>
            <a:r>
              <a:rPr lang="en-US" altLang="zh-CN" sz="1400" u="sng" dirty="0" err="1" smtClean="0"/>
              <a:t>Kis</a:t>
            </a:r>
            <a:r>
              <a:rPr lang="en-US" altLang="zh-CN" sz="1400" u="sng" dirty="0" smtClean="0"/>
              <a:t> can be concluded on Dec.2020.</a:t>
            </a:r>
          </a:p>
          <a:p>
            <a:pPr lvl="1">
              <a:spcBef>
                <a:spcPts val="300"/>
              </a:spcBef>
              <a:defRPr/>
            </a:pPr>
            <a:endParaRPr lang="en-US" altLang="zh-CN" sz="1400" u="sng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1300" dirty="0"/>
          </a:p>
        </p:txBody>
      </p:sp>
    </p:spTree>
    <p:extLst>
      <p:ext uri="{BB962C8B-B14F-4D97-AF65-F5344CB8AC3E}">
        <p14:creationId xmlns:p14="http://schemas.microsoft.com/office/powerpoint/2010/main" val="1268450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3DC8A1-98BA-4AF8-8B30-F1D3E1D80CC7}">
  <ds:schemaRefs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26cfccf3-d9f9-43bb-aadf-58351eb1ba08"/>
    <ds:schemaRef ds:uri="9fcd8246-0349-4f28-bf6f-1f0b2b4b9468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12652</TotalTime>
  <Words>1022</Words>
  <Application>Microsoft Office PowerPoint</Application>
  <PresentationFormat>全屏显示(4:3)</PresentationFormat>
  <Paragraphs>125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 </vt:lpstr>
      <vt:lpstr>宋体</vt:lpstr>
      <vt:lpstr>Arial</vt:lpstr>
      <vt:lpstr>Calibri</vt:lpstr>
      <vt:lpstr>Times New Roman</vt:lpstr>
      <vt:lpstr>Office Theme</vt:lpstr>
      <vt:lpstr>   FS_eNA_ph2 Status Report</vt:lpstr>
      <vt:lpstr>FS_eNA_ph2 status at SA#89-e</vt:lpstr>
      <vt:lpstr>FS_eNA_ph2 status after SA2#140E (1/5)</vt:lpstr>
      <vt:lpstr>FS_eNA_ph2 status after SA2#140E (2/5)</vt:lpstr>
      <vt:lpstr>FS_eNA_ph2 status after SA2#140E (3/5)</vt:lpstr>
      <vt:lpstr>FS_eNA_ph2 status after SA2#140E (4/5)</vt:lpstr>
      <vt:lpstr>FS_eNA_ph2 status after SA2#140E (5/5)</vt:lpstr>
      <vt:lpstr>backup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xiaobo</cp:lastModifiedBy>
  <cp:revision>1534</cp:revision>
  <dcterms:created xsi:type="dcterms:W3CDTF">2008-08-30T09:32:10Z</dcterms:created>
  <dcterms:modified xsi:type="dcterms:W3CDTF">2020-09-04T04:13:07Z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(3)zUbFZQTkKqXj8mcPFe2HqWPhKIid2Wn9cw0zLUwqg8kXk3vROw4IfYZTqfzei0zOAPoORi0x
CHWwJe6qJSeMzSvaYCyhIMxt987dyFpZR/3h9x0yKBxGNGQrSIfen7ogOCLmjXKb6zWPtoBF
6Q+lSrGzXHY5DLnAphhHfV4tY11SwMNWztz5yST06X9ahaqYjcPHk2ob89iUym/Oix1AXLr+
eo5yjKIEDsr9orA5/m</vt:lpwstr>
  </property>
  <property fmtid="{D5CDD505-2E9C-101B-9397-08002B2CF9AE}" pid="9" name="_2015_ms_pID_7253431">
    <vt:lpwstr>TdoihoGwpf8SFoSqnXdCRTncWIgnU7yHx1vnqBpn95NNIVluyjoinG
UTbH/a3ZeiPNszlBiuhvSajDHmVxqyeWCttDwfhlQtcltXpzEHerjXSkYuNjnr2XjrlwDP6K
rio6a3VQkSRIPvKJ70r+CWZAFHDuZO3xO/YOPGr7VvMhlo3suSMgjeN+j6HHJNx5MiZGbYOt
YMU7DTT+2xo7Xwcc1YEBotwyQ3SFFQ0pdksi</vt:lpwstr>
  </property>
  <property fmtid="{D5CDD505-2E9C-101B-9397-08002B2CF9AE}" pid="10" name="_2015_ms_pID_7253432">
    <vt:lpwstr>hJqypdv5aHgHivrkVNN/go8=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1599183530</vt:lpwstr>
  </property>
</Properties>
</file>