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1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2" d="100"/>
          <a:sy n="102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9/3/2020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117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WG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#89E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September-21 September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SP-20xxxx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S2-2005356, S2-200</a:t>
            </a:r>
            <a:r>
              <a:rPr lang="en-US" altLang="zh-CN" sz="1050" b="1" kern="1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4761)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 dirty="0" smtClean="0">
                <a:solidFill>
                  <a:schemeClr val="bg1"/>
                </a:solidFill>
              </a:rPr>
              <a:t>SA#89E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15 September </a:t>
            </a:r>
            <a:r>
              <a:rPr lang="en-GB" altLang="de-DE" sz="1200" baseline="0" dirty="0">
                <a:solidFill>
                  <a:schemeClr val="bg1"/>
                </a:solidFill>
              </a:rPr>
              <a:t>-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21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September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Specs/archive/23_series/23.700-91/23700-91-040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</a:t>
            </a:r>
            <a:r>
              <a:rPr lang="de-DE" altLang="de-DE" sz="2000" dirty="0" smtClean="0"/>
              <a:t>SA#88:</a:t>
            </a:r>
            <a:endParaRPr lang="de-DE" altLang="de-DE" sz="2000" dirty="0"/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21 </a:t>
            </a:r>
            <a:r>
              <a:rPr lang="en-US" altLang="zh-CN" sz="1200" dirty="0"/>
              <a:t>new solutions added, and </a:t>
            </a:r>
            <a:r>
              <a:rPr lang="en-US" altLang="zh-CN" sz="1200" dirty="0" smtClean="0"/>
              <a:t>41 </a:t>
            </a:r>
            <a:r>
              <a:rPr lang="en-US" altLang="zh-CN" sz="1200" dirty="0"/>
              <a:t>contributions agreed to update current solutions. 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 smtClean="0"/>
              <a:t>TR 23.700-91 v0.5.0 will be </a:t>
            </a:r>
            <a:r>
              <a:rPr lang="en-US" altLang="zh-CN" sz="1200" dirty="0"/>
              <a:t>sent to SA plenary for information.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 smtClean="0"/>
              <a:t>None</a:t>
            </a:r>
            <a:endParaRPr lang="en-US" altLang="de-DE" sz="1400" dirty="0"/>
          </a:p>
          <a:p>
            <a:endParaRPr lang="en-US" altLang="de-DE" sz="2000" dirty="0" smtClean="0"/>
          </a:p>
          <a:p>
            <a:r>
              <a:rPr lang="en-US" altLang="de-DE" sz="2000" dirty="0" smtClean="0"/>
              <a:t>Next </a:t>
            </a:r>
            <a:r>
              <a:rPr lang="en-US" altLang="de-DE" sz="2000" dirty="0"/>
              <a:t>steps:</a:t>
            </a:r>
          </a:p>
          <a:p>
            <a:pPr lvl="1"/>
            <a:r>
              <a:rPr lang="en-US" sz="1400" dirty="0"/>
              <a:t>Complete solution, evaluation  and conclusion(s) for each Key Issue.</a:t>
            </a:r>
            <a:r>
              <a:rPr lang="en-GB" altLang="zh-CN" sz="800" dirty="0"/>
              <a:t> 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SA#89-e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552527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</a:t>
            </a:r>
            <a:r>
              <a:rPr lang="en-US" altLang="de-DE" b="1" dirty="0" smtClean="0"/>
              <a:t>1/5)</a:t>
            </a:r>
            <a:endParaRPr lang="en-US" altLang="de-DE" b="1" dirty="0"/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TR 23.700-91 </a:t>
            </a:r>
            <a:r>
              <a:rPr lang="en-US" altLang="de-DE" sz="1200" dirty="0" smtClean="0"/>
              <a:t>v0.5.0 </a:t>
            </a:r>
            <a:r>
              <a:rPr lang="en-US" altLang="de-DE" sz="1200" dirty="0"/>
              <a:t>is 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SID has 18 KI and </a:t>
            </a:r>
            <a:r>
              <a:rPr lang="en-US" altLang="zh-CN" sz="1200" dirty="0" smtClean="0"/>
              <a:t>77 </a:t>
            </a:r>
            <a:r>
              <a:rPr lang="en-US" altLang="zh-CN" sz="1200" dirty="0"/>
              <a:t>solutions in the </a:t>
            </a:r>
            <a:r>
              <a:rPr lang="en-US" altLang="zh-CN" sz="1200" dirty="0" smtClean="0"/>
              <a:t>TR.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9 </a:t>
            </a:r>
            <a:r>
              <a:rPr lang="en-US" altLang="zh-CN" sz="1200" dirty="0"/>
              <a:t>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27 </a:t>
            </a:r>
            <a:r>
              <a:rPr lang="en-US" altLang="zh-CN" sz="1200" dirty="0"/>
              <a:t>solutions are agreed for this key </a:t>
            </a:r>
            <a:r>
              <a:rPr lang="en-US" altLang="zh-CN" sz="1200" dirty="0" smtClean="0"/>
              <a:t>issue.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</a:t>
            </a:r>
            <a:r>
              <a:rPr lang="en-US" altLang="zh-CN" sz="1200" dirty="0" smtClean="0"/>
              <a:t>:</a:t>
            </a:r>
            <a:endParaRPr lang="en-US" altLang="zh-CN" sz="12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</a:t>
            </a:r>
            <a:r>
              <a:rPr lang="en-US" altLang="zh-CN" sz="1200" dirty="0" smtClean="0"/>
              <a:t>solutions; </a:t>
            </a:r>
            <a:endParaRPr lang="en-US" altLang="zh-CN" sz="1200" strike="sngStrike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Start evaluation and conclusion</a:t>
            </a:r>
            <a:r>
              <a:rPr lang="en-GB" altLang="zh-CN" sz="1200" dirty="0" smtClean="0"/>
              <a:t>.</a:t>
            </a:r>
            <a:endParaRPr lang="en-GB" altLang="zh-CN" sz="1200" strike="sngStrike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622550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8515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</a:t>
            </a:r>
            <a:r>
              <a:rPr lang="en-US" altLang="zh-CN" sz="1200" dirty="0" smtClean="0"/>
              <a:t>.</a:t>
            </a:r>
            <a:endParaRPr lang="en-US" altLang="zh-CN" sz="1200" u="sng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Interim evaluation agreed and start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7 </a:t>
            </a:r>
            <a:r>
              <a:rPr lang="en-US" altLang="zh-CN" sz="1200" dirty="0"/>
              <a:t>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solution 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are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19 </a:t>
            </a:r>
            <a:r>
              <a:rPr lang="en-US" altLang="zh-CN" sz="1200" dirty="0"/>
              <a:t>solutions are agreed for this key </a:t>
            </a:r>
            <a:r>
              <a:rPr lang="en-US" altLang="zh-CN" sz="1200" dirty="0" smtClean="0"/>
              <a:t>issue and one solution is postponed.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Complete/</a:t>
            </a:r>
            <a:r>
              <a:rPr lang="en-GB" altLang="zh-CN" sz="1200" dirty="0" smtClean="0"/>
              <a:t>merge/</a:t>
            </a:r>
            <a:r>
              <a:rPr lang="en-US" altLang="zh-CN" sz="1200" dirty="0" smtClean="0"/>
              <a:t>classify</a:t>
            </a:r>
            <a:r>
              <a:rPr lang="en-GB" altLang="zh-CN" sz="1200" dirty="0" smtClean="0"/>
              <a:t> </a:t>
            </a:r>
            <a:r>
              <a:rPr lang="en-GB" altLang="zh-CN" sz="1200" dirty="0"/>
              <a:t>the existing solutions and </a:t>
            </a:r>
            <a:r>
              <a:rPr lang="en-US" altLang="zh-CN" sz="1200" dirty="0"/>
              <a:t>capture new solution(s); </a:t>
            </a:r>
            <a:r>
              <a:rPr lang="en-US" altLang="zh-CN" sz="1200" dirty="0" smtClean="0"/>
              <a:t>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5 </a:t>
            </a:r>
            <a:r>
              <a:rPr lang="en-US" altLang="zh-CN" sz="1200" dirty="0"/>
              <a:t>solutions are agreed for this key issue, 1 existing solution is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 </a:t>
            </a:r>
            <a:r>
              <a:rPr lang="en-US" altLang="zh-CN" sz="1200" dirty="0"/>
              <a:t>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2 existing solutions are agreed for this key issue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evaluation agreed and 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6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Interim evaluation agreed and start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dirty="0" smtClean="0"/>
              <a:t> solution </a:t>
            </a:r>
            <a:r>
              <a:rPr lang="en-US" altLang="zh-CN" sz="1200" dirty="0"/>
              <a:t>is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</a:t>
            </a:r>
            <a:r>
              <a:rPr lang="en-US" altLang="de-DE" b="1" dirty="0" smtClean="0"/>
              <a:t>SA2#140E </a:t>
            </a:r>
            <a:r>
              <a:rPr lang="en-US" altLang="de-DE" b="1" dirty="0"/>
              <a:t>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</a:t>
            </a:r>
            <a:r>
              <a:rPr lang="en-US" altLang="zh-CN" sz="1200" dirty="0" smtClean="0"/>
              <a:t>solutions; </a:t>
            </a:r>
            <a:r>
              <a:rPr lang="en-US" altLang="zh-CN" sz="1200" dirty="0"/>
              <a:t>Start </a:t>
            </a:r>
            <a:r>
              <a:rPr lang="en-US" altLang="zh-CN" sz="1200" dirty="0" smtClean="0"/>
              <a:t>evaluation and conclusion.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 solutions </a:t>
            </a:r>
            <a:r>
              <a:rPr lang="en-US" altLang="zh-CN" sz="1200" dirty="0"/>
              <a:t>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US" altLang="zh-CN" sz="1200" dirty="0"/>
              <a:t>and complete the existing </a:t>
            </a:r>
            <a:r>
              <a:rPr lang="en-US" altLang="zh-CN" sz="1200" dirty="0" smtClean="0"/>
              <a:t>solutions</a:t>
            </a:r>
            <a:r>
              <a:rPr lang="en-US" altLang="zh-CN" sz="1200" dirty="0"/>
              <a:t>; Start evaluation and conclusion.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</a:t>
            </a:r>
            <a:r>
              <a:rPr lang="en-US" altLang="zh-CN" sz="1200" dirty="0" smtClean="0"/>
              <a:t>issue and one solution is postponed.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discuss the postponed solution.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solution is </a:t>
            </a:r>
            <a:r>
              <a:rPr lang="en-US" altLang="zh-CN" sz="1200" dirty="0"/>
              <a:t>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complete the existing solutions; Start evaluation and conclusion.</a:t>
            </a: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</a:t>
            </a:r>
            <a:r>
              <a:rPr lang="en-US" altLang="de-DE" sz="2800" b="1" dirty="0" smtClean="0"/>
              <a:t>SA2#140E </a:t>
            </a:r>
            <a:r>
              <a:rPr lang="en-US" altLang="de-DE" sz="2800" b="1" dirty="0"/>
              <a:t>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SA2#141E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 the existing </a:t>
            </a:r>
            <a:r>
              <a:rPr lang="en-US" altLang="zh-CN" sz="1200" dirty="0" smtClean="0"/>
              <a:t>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Start evaluation and </a:t>
            </a:r>
            <a:r>
              <a:rPr lang="en-US" altLang="zh-CN" sz="1200" dirty="0" err="1" smtClean="0"/>
              <a:t>intial</a:t>
            </a:r>
            <a:r>
              <a:rPr lang="en-US" altLang="zh-CN" sz="1200" dirty="0" smtClean="0"/>
              <a:t> conclusion</a:t>
            </a:r>
            <a:endParaRPr lang="en-US" altLang="zh-CN" sz="1200" dirty="0"/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de-DE" altLang="ko-KR" sz="1600" b="1" dirty="0"/>
              <a:t>Focus for SA2#142E meeting (Nov)</a:t>
            </a:r>
            <a:r>
              <a:rPr lang="en-US" altLang="zh-CN" sz="1600" b="1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Final evaluation and conclusion.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Submit TR 23.776 to SA#90 plenary for </a:t>
            </a:r>
            <a:r>
              <a:rPr lang="en-US" altLang="zh-CN" sz="1300" dirty="0" smtClean="0"/>
              <a:t>approval</a:t>
            </a:r>
            <a:r>
              <a:rPr lang="en-US" altLang="zh-CN" sz="1300" dirty="0"/>
              <a:t>. 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Agree a </a:t>
            </a:r>
            <a:r>
              <a:rPr lang="en-US" altLang="zh-CN" sz="1300" dirty="0" smtClean="0"/>
              <a:t>WID.</a:t>
            </a:r>
            <a:endParaRPr lang="en-US" altLang="zh-CN" sz="1300" dirty="0"/>
          </a:p>
          <a:p>
            <a:pPr lvl="1">
              <a:spcBef>
                <a:spcPts val="0"/>
              </a:spcBef>
              <a:spcAft>
                <a:spcPts val="200"/>
              </a:spcAft>
            </a:pPr>
            <a:endParaRPr lang="en-US" altLang="zh-CN" sz="800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/>
              <a:t>Target Completion: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300" dirty="0"/>
              <a:t>The target completion date for the study is proposed to be moved to Dec. 2020.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9fcd8246-0349-4f28-bf6f-1f0b2b4b9468"/>
    <ds:schemaRef ds:uri="26cfccf3-d9f9-43bb-aadf-58351eb1ba08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12626</TotalTime>
  <Words>895</Words>
  <Application>Microsoft Office PowerPoint</Application>
  <PresentationFormat>全屏显示(4:3)</PresentationFormat>
  <Paragraphs>125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 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SA#89-e</vt:lpstr>
      <vt:lpstr>FS_eNA_ph2 status after SA2#140E (1/5)</vt:lpstr>
      <vt:lpstr>FS_eNA_ph2 status after SA2#140E (2/5)</vt:lpstr>
      <vt:lpstr>FS_eNA_ph2 status after SA2#140E (3/5)</vt:lpstr>
      <vt:lpstr>FS_eNA_ph2 status after SA2#140E (4/5)</vt:lpstr>
      <vt:lpstr>FS_eNA_ph2 status after SA2#140E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xiaobo</cp:lastModifiedBy>
  <cp:revision>1528</cp:revision>
  <dcterms:created xsi:type="dcterms:W3CDTF">2008-08-30T09:32:10Z</dcterms:created>
  <dcterms:modified xsi:type="dcterms:W3CDTF">2020-09-03T13:38:37Z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(3)zUbFZQTkKqXj8mcPFe2HqWPhKIid2Wn9cw0zLUwqg8kXk3vROw4IfYZTqfzei0zOAPoORi0x
CHWwJe6qJSeMzSvaYCyhIMxt987dyFpZR/3h9x0yKBxGNGQrSIfen7ogOCLmjXKb6zWPtoBF
6Q+lSrGzXHY5DLnAphhHfV4tY11SwMNWztz5yST06X9ahaqYjcPHk2ob89iUym/Oix1AXLr+
eo5yjKIEDsr9orA5/m</vt:lpwstr>
  </property>
  <property fmtid="{D5CDD505-2E9C-101B-9397-08002B2CF9AE}" pid="9" name="_2015_ms_pID_7253431">
    <vt:lpwstr>TdoihoGwpf8SFoSqnXdCRTncWIgnU7yHx1vnqBpn95NNIVluyjoinG
UTbH/a3ZeiPNszlBiuhvSajDHmVxqyeWCttDwfhlQtcltXpzEHerjXSkYuNjnr2XjrlwDP6K
rio6a3VQkSRIPvKJ70r+CWZAFHDuZO3xO/YOPGr7VvMhlo3suSMgjeN+j6HHJNx5MiZGbYOt
YMU7DTT+2xo7Xwcc1YEBotwyQ3SFFQ0pdksi</vt:lpwstr>
  </property>
  <property fmtid="{D5CDD505-2E9C-101B-9397-08002B2CF9AE}" pid="10" name="_2015_ms_pID_7253432">
    <vt:lpwstr>hJqypdv5aHgHivrkVNN/go8=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1599093145</vt:lpwstr>
  </property>
</Properties>
</file>