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9"/>
  </p:notesMasterIdLst>
  <p:handoutMasterIdLst>
    <p:handoutMasterId r:id="rId10"/>
  </p:handoutMasterIdLst>
  <p:sldIdLst>
    <p:sldId id="303" r:id="rId2"/>
    <p:sldId id="789" r:id="rId3"/>
    <p:sldId id="791" r:id="rId4"/>
    <p:sldId id="792" r:id="rId5"/>
    <p:sldId id="790" r:id="rId6"/>
    <p:sldId id="787" r:id="rId7"/>
    <p:sldId id="788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FF6699"/>
    <a:srgbClr val="FF3300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24" d="100"/>
          <a:sy n="124" d="100"/>
        </p:scale>
        <p:origin x="14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29820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19151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24504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5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76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3GPP TSG SA WG2 Meeting #140E (e-meeting)</a:t>
            </a:r>
          </a:p>
          <a:p>
            <a:r>
              <a:rPr lang="nb-NO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August 19 - September 1, 2020, Elbonia</a:t>
            </a:r>
            <a:endParaRPr lang="sv-SE" altLang="en-US" sz="1400" b="1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26000" y="334106"/>
            <a:ext cx="2203717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600" b="1" smtClean="0">
                <a:effectLst/>
                <a:latin typeface="+mn-lt"/>
              </a:rPr>
              <a:t>S2-200</a:t>
            </a:r>
            <a:r>
              <a:rPr lang="en-US" sz="1600" b="1" smtClean="0">
                <a:effectLst/>
                <a:latin typeface="+mn-lt"/>
              </a:rPr>
              <a:t>vvvv</a:t>
            </a:r>
            <a:endParaRPr lang="de-DE" sz="1600" b="1" smtClean="0">
              <a:effectLst/>
              <a:latin typeface="+mn-lt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smtClean="0">
                <a:effectLst/>
                <a:latin typeface="+mn-lt"/>
              </a:rPr>
              <a:t>(revision of S2-2004931)</a:t>
            </a:r>
            <a:endParaRPr lang="en-GB" altLang="en-US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</a:rPr>
              <a:t>WG2#140E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 Electronic meeting, August 19 - September 1, 2020</a:t>
            </a:r>
            <a:endParaRPr lang="en-GB" altLang="de-DE" sz="1300" dirty="0" smtClean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 smtClean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76-02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76-010.zi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baseline="30000">
                <a:solidFill>
                  <a:srgbClr val="FF33CC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♥</a:t>
            </a:r>
            <a:r>
              <a:rPr lang="en-US" altLang="en-US" sz="2800" b="1">
                <a:solidFill>
                  <a:srgbClr val="FF33CC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sz="3600" b="1" smtClean="0"/>
              <a:t>FS_eV2XARC_Ph2</a:t>
            </a:r>
            <a:r>
              <a:rPr lang="en-US" altLang="de-DE" sz="3600" b="1" smtClean="0"/>
              <a:t> </a:t>
            </a:r>
            <a:r>
              <a:rPr lang="en-US" altLang="de-DE" sz="3600" b="1"/>
              <a:t>Status </a:t>
            </a:r>
            <a:r>
              <a:rPr lang="en-GB" altLang="zh-CN" sz="3600" b="1" smtClean="0"/>
              <a:t>Report </a:t>
            </a:r>
            <a:r>
              <a:rPr lang="en-US" altLang="en-US" sz="2800" b="1" baseline="30000" smtClean="0">
                <a:solidFill>
                  <a:srgbClr val="FF33CC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♥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/>
              <a:t/>
            </a:r>
            <a:br>
              <a:rPr lang="en-US" altLang="en-US" sz="2000" b="1"/>
            </a:br>
            <a:r>
              <a:rPr lang="en-US" altLang="en-US" sz="2000" b="1" smtClean="0"/>
              <a:t>LaeYoung Kim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smtClean="0">
                <a:latin typeface="Arial" charset="0"/>
              </a:rPr>
              <a:t>LG Electronics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/>
              <a:t>FS_eV2XARC_Ph2</a:t>
            </a:r>
            <a:r>
              <a:rPr lang="en-US" altLang="de-DE" sz="2800" b="1" dirty="0"/>
              <a:t> Status at </a:t>
            </a:r>
            <a:r>
              <a:rPr lang="en-US" altLang="de-DE" sz="2800" b="1" dirty="0" smtClean="0"/>
              <a:t>SA#89-e</a:t>
            </a:r>
            <a:endParaRPr lang="de-DE" altLang="de-DE" sz="2800" b="1" dirty="0"/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271598" y="2651151"/>
            <a:ext cx="8404754" cy="37021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since </a:t>
            </a:r>
            <a:r>
              <a:rPr lang="de-DE" altLang="de-DE" sz="2000" dirty="0" smtClean="0"/>
              <a:t>SA#88-e</a:t>
            </a:r>
            <a:r>
              <a:rPr lang="de-DE" altLang="de-DE" sz="20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/>
              <a:t>Architectural </a:t>
            </a:r>
            <a:r>
              <a:rPr lang="en-US" altLang="zh-CN" sz="1400" smtClean="0"/>
              <a:t>Assumptions and </a:t>
            </a:r>
            <a:r>
              <a:rPr lang="en-GB" altLang="ko-KR" sz="1400"/>
              <a:t>Architectural </a:t>
            </a:r>
            <a:r>
              <a:rPr lang="en-GB" altLang="ko-KR" sz="1400" smtClean="0"/>
              <a:t>Requirements agreed</a:t>
            </a:r>
            <a:r>
              <a:rPr lang="en-US" altLang="zh-CN" sz="1400" smtClean="0"/>
              <a:t>.</a:t>
            </a:r>
            <a:endParaRPr lang="de-DE" altLang="ko-KR" sz="140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de-DE" altLang="ko-KR" sz="1400" smtClean="0"/>
              <a:t>KI#1 “</a:t>
            </a:r>
            <a:r>
              <a:rPr lang="en-GB" altLang="ko-KR" sz="1400"/>
              <a:t>Support of QoS aware NR PC5 power efficiency for pedestrian </a:t>
            </a:r>
            <a:r>
              <a:rPr lang="en-GB" altLang="ko-KR" sz="1400" smtClean="0"/>
              <a:t>UEs</a:t>
            </a:r>
            <a:r>
              <a:rPr lang="de-DE" altLang="ko-KR" sz="1400" smtClean="0"/>
              <a:t>“ updated.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de-DE" altLang="ko-KR" sz="1400" smtClean="0"/>
              <a:t>For KI#1, 6 new solutions agreed, so total 7 solutions are in </a:t>
            </a:r>
            <a:r>
              <a:rPr lang="en-US" altLang="ko-KR" sz="1400" smtClean="0"/>
              <a:t>TR </a:t>
            </a:r>
            <a:r>
              <a:rPr lang="en-US" altLang="ko-KR" sz="1400"/>
              <a:t>23.776. </a:t>
            </a:r>
            <a:endParaRPr lang="en-US" altLang="ko-KR" sz="1400" i="1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RAN impacts or dependencies: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1400" dirty="0" err="1"/>
              <a:t>Sidelink</a:t>
            </a:r>
            <a:r>
              <a:rPr lang="en-US" sz="1400" dirty="0"/>
              <a:t> DRX related operation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smtClean="0"/>
              <a:t>Evaluation </a:t>
            </a:r>
            <a:r>
              <a:rPr lang="en-US" altLang="zh-CN" sz="1400"/>
              <a:t>and conclusion</a:t>
            </a:r>
            <a:r>
              <a:rPr lang="de-DE" altLang="zh-CN" sz="1400" smtClean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/>
              <a:t>Liaise with RAN (To: RAN2) on </a:t>
            </a:r>
            <a:r>
              <a:rPr lang="en-GB" altLang="ko-KR" sz="1400"/>
              <a:t>PC5 DRX operation </a:t>
            </a:r>
            <a:r>
              <a:rPr lang="en-US" altLang="zh-CN" sz="1400"/>
              <a:t>to request feedback for final evalution and conclusion for the study.</a:t>
            </a:r>
            <a:endParaRPr lang="de-DE" altLang="de-DE" sz="14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b="1" smtClean="0"/>
              <a:t>Target </a:t>
            </a:r>
            <a:r>
              <a:rPr lang="en-US" altLang="zh-CN" sz="1400" b="1" dirty="0"/>
              <a:t>Completion</a:t>
            </a:r>
            <a:r>
              <a:rPr lang="en-US" altLang="zh-CN" sz="1400"/>
              <a:t>: The target completion date for the study is proposed to be moved to </a:t>
            </a:r>
            <a:r>
              <a:rPr lang="en-US" altLang="zh-CN" sz="1400" smtClean="0"/>
              <a:t>Dec. </a:t>
            </a:r>
            <a:r>
              <a:rPr lang="en-US" altLang="zh-CN" sz="1400"/>
              <a:t>2020. 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de-DE" altLang="de-DE" sz="1600" dirty="0"/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918213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FS_eV2XARC_Ph2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architecture enhancements for 3GPP support of advanced V2X services –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25% </a:t>
                      </a: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SP-190631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48609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/>
              <a:t>FS_eV2XARC_Ph2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SA2#140E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72267306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79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597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FS_eV2XARC_Ph2</a:t>
                      </a:r>
                      <a:endParaRPr kumimoji="0" lang="en-US" altLang="ko-K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architecture enhancements for 3GPP support of advanced V2X services –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25% </a:t>
                      </a:r>
                      <a:r>
                        <a:rPr lang="en-US" altLang="ko-KR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70%</a:t>
                      </a:r>
                      <a:endParaRPr lang="en-US" altLang="ko-KR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altLang="ko-KR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SP-190631</a:t>
                      </a:r>
                      <a:endParaRPr lang="en-US" altLang="ko-KR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400" dirty="0" smtClean="0"/>
              <a:t>FS_eV2XARC_Ph2 </a:t>
            </a:r>
            <a:r>
              <a:rPr lang="de-DE" altLang="de-DE" sz="1400" dirty="0"/>
              <a:t>TR </a:t>
            </a:r>
            <a:r>
              <a:rPr lang="de-DE" altLang="de-DE" sz="1400" dirty="0" smtClean="0"/>
              <a:t>23.776 v0.2.0 </a:t>
            </a:r>
            <a:r>
              <a:rPr lang="de-DE" altLang="de-DE" sz="1400" dirty="0"/>
              <a:t>is available </a:t>
            </a:r>
            <a:r>
              <a:rPr lang="de-DE" altLang="de-DE" sz="1400" dirty="0">
                <a:hlinkClick r:id="rId3"/>
              </a:rPr>
              <a:t>here</a:t>
            </a:r>
            <a:r>
              <a:rPr lang="de-DE" altLang="de-DE" sz="1400" dirty="0"/>
              <a:t>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400" dirty="0"/>
              <a:t>Total TUs requested for Study Phase in 2020 </a:t>
            </a:r>
            <a:r>
              <a:rPr lang="de-DE" altLang="de-DE" sz="1400" dirty="0" smtClean="0"/>
              <a:t>are 2.  SA2#140E is the second meeting that this study was handled. </a:t>
            </a:r>
            <a:endParaRPr lang="de-DE" altLang="de-DE" sz="1400" dirty="0"/>
          </a:p>
          <a:p>
            <a:pPr marL="28575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de-DE" altLang="de-DE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de-DE" sz="1800" b="1" dirty="0" smtClean="0"/>
              <a:t>Key </a:t>
            </a:r>
            <a:r>
              <a:rPr lang="de-DE" altLang="de-DE" sz="1800" b="1" dirty="0"/>
              <a:t>Issue </a:t>
            </a:r>
            <a:r>
              <a:rPr lang="de-DE" altLang="de-DE" sz="1800" b="1" dirty="0" smtClean="0"/>
              <a:t>1 (</a:t>
            </a:r>
            <a:r>
              <a:rPr lang="en-US" altLang="de-DE" sz="1800" b="1" dirty="0"/>
              <a:t>Support of </a:t>
            </a:r>
            <a:r>
              <a:rPr lang="en-US" altLang="de-DE" sz="1800" b="1" dirty="0" err="1"/>
              <a:t>QoS</a:t>
            </a:r>
            <a:r>
              <a:rPr lang="en-US" altLang="de-DE" sz="1800" b="1" dirty="0"/>
              <a:t> aware NR PC5 power efficiency for pedestrian UEs</a:t>
            </a:r>
            <a:r>
              <a:rPr lang="de-DE" altLang="de-DE" sz="1800" b="1" dirty="0" smtClean="0"/>
              <a:t>):</a:t>
            </a:r>
            <a:endParaRPr lang="de-DE" altLang="de-DE" sz="18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smtClean="0"/>
              <a:t>2 </a:t>
            </a:r>
            <a:r>
              <a:rPr lang="en-US" altLang="de-DE" sz="1400"/>
              <a:t>P-CRs agreed </a:t>
            </a:r>
            <a:r>
              <a:rPr lang="en-US" altLang="de-DE" sz="1400" smtClean="0"/>
              <a:t>to update Sol#1 and </a:t>
            </a:r>
            <a:r>
              <a:rPr lang="en-US" altLang="zh-CN" sz="1400" smtClean="0"/>
              <a:t>6 </a:t>
            </a:r>
            <a:r>
              <a:rPr lang="en-US" altLang="zh-CN" sz="1400"/>
              <a:t>new </a:t>
            </a:r>
            <a:r>
              <a:rPr lang="en-US" altLang="zh-CN" sz="1400" smtClean="0"/>
              <a:t>solutions were </a:t>
            </a:r>
            <a:r>
              <a:rPr lang="en-US" altLang="zh-CN" sz="1400" dirty="0"/>
              <a:t>agreed for inclusion in the </a:t>
            </a:r>
            <a:r>
              <a:rPr lang="en-US" altLang="zh-CN" sz="1400" smtClean="0"/>
              <a:t>TR. </a:t>
            </a:r>
            <a:r>
              <a:rPr lang="de-DE" altLang="ko-KR" sz="1400" smtClean="0"/>
              <a:t>Total </a:t>
            </a:r>
            <a:r>
              <a:rPr lang="de-DE" altLang="ko-KR" sz="1400"/>
              <a:t>7 </a:t>
            </a:r>
            <a:r>
              <a:rPr lang="de-DE" altLang="ko-KR" sz="1400" smtClean="0"/>
              <a:t>solutions in the TR. 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Next Steps</a:t>
            </a:r>
            <a:r>
              <a:rPr lang="en-US" altLang="zh-CN" sz="1400" dirty="0"/>
              <a:t>: </a:t>
            </a:r>
            <a:endParaRPr lang="en-US" altLang="zh-CN" sz="1400" dirty="0" smtClean="0"/>
          </a:p>
          <a:p>
            <a:pPr marL="984250" lvl="2" indent="-269875">
              <a:spcBef>
                <a:spcPts val="0"/>
              </a:spcBef>
              <a:spcAft>
                <a:spcPts val="300"/>
              </a:spcAft>
            </a:pPr>
            <a:r>
              <a:rPr lang="en-US" altLang="zh-CN" sz="1400" smtClean="0"/>
              <a:t>Updates to the existing solutions.</a:t>
            </a:r>
          </a:p>
          <a:p>
            <a:pPr marL="1168400" lvl="3" indent="-184150">
              <a:spcBef>
                <a:spcPts val="0"/>
              </a:spcBef>
              <a:spcAft>
                <a:spcPts val="300"/>
              </a:spcAft>
            </a:pPr>
            <a:r>
              <a:rPr lang="en-US" altLang="zh-CN" sz="1300" smtClean="0"/>
              <a:t>No new solution is allowed as indicated in the status report (S2-2004763) @SA2#139E. </a:t>
            </a:r>
            <a:endParaRPr lang="en-US" altLang="zh-CN" sz="1300" dirty="0" smtClean="0"/>
          </a:p>
          <a:p>
            <a:pPr marL="984250" lvl="2" indent="-269875">
              <a:spcBef>
                <a:spcPts val="0"/>
              </a:spcBef>
              <a:spcAft>
                <a:spcPts val="300"/>
              </a:spcAft>
            </a:pPr>
            <a:r>
              <a:rPr lang="en-US" altLang="zh-CN" sz="1400"/>
              <a:t>Start solution evaluation.</a:t>
            </a:r>
          </a:p>
          <a:p>
            <a:pPr marL="984250" lvl="2" indent="-269875">
              <a:spcBef>
                <a:spcPts val="0"/>
              </a:spcBef>
              <a:spcAft>
                <a:spcPts val="300"/>
              </a:spcAft>
            </a:pPr>
            <a:r>
              <a:rPr lang="en-US" altLang="zh-CN" sz="1400" smtClean="0"/>
              <a:t>Liaise </a:t>
            </a:r>
            <a:r>
              <a:rPr lang="en-US" altLang="zh-CN" sz="1400" dirty="0"/>
              <a:t>with RAN </a:t>
            </a:r>
            <a:r>
              <a:rPr lang="en-US" altLang="zh-CN" sz="1400" dirty="0" smtClean="0"/>
              <a:t>(To: RAN2) </a:t>
            </a:r>
            <a:r>
              <a:rPr lang="en-US" altLang="zh-CN" sz="1400" smtClean="0"/>
              <a:t>on </a:t>
            </a:r>
            <a:r>
              <a:rPr lang="en-GB" altLang="ko-KR" sz="1400"/>
              <a:t>PC5 DRX operation </a:t>
            </a:r>
            <a:r>
              <a:rPr lang="en-US" altLang="zh-CN" sz="1400" smtClean="0"/>
              <a:t>to request feedback for final evalution and conclusion for the study.</a:t>
            </a:r>
            <a:endParaRPr lang="de-DE" altLang="de-DE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336732548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097392" cy="787400"/>
          </a:xfrm>
        </p:spPr>
        <p:txBody>
          <a:bodyPr/>
          <a:lstStyle/>
          <a:p>
            <a:r>
              <a:rPr lang="en-US" altLang="ko-KR" sz="2800" b="1" dirty="0"/>
              <a:t>FS_eV2XARC_Ph2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SA2#140E (2/2</a:t>
            </a:r>
            <a:r>
              <a:rPr lang="en-US" altLang="de-DE" sz="2800" b="1" dirty="0"/>
              <a:t>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2" y="1106501"/>
            <a:ext cx="8538424" cy="5163670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ko-KR" sz="1300" dirty="0" err="1" smtClean="0"/>
              <a:t>Sidelink</a:t>
            </a:r>
            <a:r>
              <a:rPr lang="en-US" altLang="ko-KR" sz="1300" dirty="0" smtClean="0"/>
              <a:t> </a:t>
            </a:r>
            <a:r>
              <a:rPr lang="en-US" altLang="ko-KR" sz="1300" dirty="0"/>
              <a:t>DRX related </a:t>
            </a:r>
            <a:r>
              <a:rPr lang="en-US" altLang="ko-KR" sz="1300" dirty="0" smtClean="0"/>
              <a:t>operation has RAN dependency.</a:t>
            </a:r>
          </a:p>
          <a:p>
            <a:pPr marL="285750" lvl="1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spcBef>
                <a:spcPts val="0"/>
              </a:spcBef>
              <a:spcAft>
                <a:spcPts val="2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ko-KR" sz="1300" dirty="0" smtClean="0"/>
              <a:t>None</a:t>
            </a:r>
            <a:endParaRPr lang="de-DE" altLang="de-DE" sz="13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sz="1600" b="1" dirty="0"/>
              <a:t>Focus for the Next Meeting (</a:t>
            </a:r>
            <a:r>
              <a:rPr lang="de-DE" sz="1600" b="1" dirty="0" smtClean="0"/>
              <a:t>SA2#141E)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/>
              <a:t>Updates to the existing </a:t>
            </a:r>
            <a:r>
              <a:rPr lang="en-US" altLang="zh-CN" sz="1300" smtClean="0"/>
              <a:t>solutions.</a:t>
            </a:r>
          </a:p>
          <a:p>
            <a:pPr marL="984250" lvl="2" indent="-269875">
              <a:spcBef>
                <a:spcPts val="0"/>
              </a:spcBef>
              <a:spcAft>
                <a:spcPts val="200"/>
              </a:spcAft>
            </a:pPr>
            <a:r>
              <a:rPr lang="en-US" altLang="zh-CN" sz="1200" smtClean="0"/>
              <a:t>New key issue and new solution are not allowed </a:t>
            </a:r>
            <a:r>
              <a:rPr lang="en-US" altLang="zh-CN" sz="1200"/>
              <a:t>as indicated in the status report (S2-2004763) @</a:t>
            </a:r>
            <a:r>
              <a:rPr lang="en-US" altLang="zh-CN" sz="1200" smtClean="0"/>
              <a:t>SA2#139E.</a:t>
            </a:r>
            <a:endParaRPr lang="en-US" altLang="zh-CN" sz="90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/>
              <a:t>Start solution evaluation.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/>
              <a:t>Liaise with RAN (To: RAN2) on PC5 DRX operation to request feedback for final evalution and conclusion for the study.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altLang="zh-CN" sz="800" dirty="0"/>
          </a:p>
          <a:p>
            <a:pPr marL="457200" lvl="1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de-DE" altLang="ko-KR" sz="1600" b="1" dirty="0">
                <a:ea typeface="+mn-ea"/>
                <a:cs typeface="+mn-cs"/>
              </a:rPr>
              <a:t>Focus for SA2#142E </a:t>
            </a:r>
            <a:r>
              <a:rPr lang="de-DE" altLang="ko-KR" sz="1600" b="1" dirty="0" smtClean="0">
                <a:ea typeface="+mn-ea"/>
                <a:cs typeface="+mn-cs"/>
              </a:rPr>
              <a:t>meeting (Nov</a:t>
            </a:r>
            <a:r>
              <a:rPr lang="de-DE" altLang="ko-KR" sz="1600" b="1" dirty="0">
                <a:ea typeface="+mn-ea"/>
                <a:cs typeface="+mn-cs"/>
              </a:rPr>
              <a:t>)</a:t>
            </a:r>
            <a:r>
              <a:rPr lang="en-US" altLang="zh-CN" sz="1600" b="1" dirty="0" smtClean="0">
                <a:ea typeface="+mn-ea"/>
                <a:cs typeface="+mn-cs"/>
              </a:rPr>
              <a:t>: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 smtClean="0"/>
              <a:t>Final </a:t>
            </a:r>
            <a:r>
              <a:rPr lang="en-US" altLang="zh-CN" sz="1300" dirty="0"/>
              <a:t>evaluation </a:t>
            </a:r>
            <a:r>
              <a:rPr lang="en-US" altLang="zh-CN" sz="1300"/>
              <a:t>and </a:t>
            </a:r>
            <a:r>
              <a:rPr lang="en-US" altLang="zh-CN" sz="1300" smtClean="0"/>
              <a:t>conclusion. </a:t>
            </a:r>
            <a:endParaRPr lang="en-US" altLang="zh-CN" sz="1300" dirty="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 smtClean="0"/>
              <a:t>Submit </a:t>
            </a:r>
            <a:r>
              <a:rPr lang="en-US" altLang="zh-CN" sz="1300" dirty="0"/>
              <a:t>TR </a:t>
            </a:r>
            <a:r>
              <a:rPr lang="en-US" altLang="zh-CN" sz="1300" dirty="0" smtClean="0"/>
              <a:t>23.776 </a:t>
            </a:r>
            <a:r>
              <a:rPr lang="en-US" altLang="zh-CN" sz="1300" dirty="0"/>
              <a:t>to </a:t>
            </a:r>
            <a:r>
              <a:rPr lang="en-US" altLang="zh-CN" sz="1300" dirty="0" smtClean="0"/>
              <a:t>SA#90 </a:t>
            </a:r>
            <a:r>
              <a:rPr lang="en-US" altLang="zh-CN" sz="1300" dirty="0"/>
              <a:t>plenary for </a:t>
            </a:r>
            <a:r>
              <a:rPr lang="en-US" altLang="zh-CN" sz="1300" dirty="0" smtClean="0"/>
              <a:t>one-step </a:t>
            </a:r>
            <a:r>
              <a:rPr lang="en-US" altLang="zh-CN" sz="1300" dirty="0"/>
              <a:t>approval. </a:t>
            </a:r>
            <a:endParaRPr lang="en-US" altLang="zh-CN" sz="1300" dirty="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 smtClean="0"/>
              <a:t>Agree </a:t>
            </a:r>
            <a:r>
              <a:rPr lang="en-US" altLang="zh-CN" sz="1300" dirty="0"/>
              <a:t>a WID</a:t>
            </a:r>
            <a:r>
              <a:rPr lang="en-US" altLang="zh-CN" sz="1300" dirty="0" smtClean="0"/>
              <a:t>.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altLang="zh-CN" sz="800" dirty="0"/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altLang="zh-CN" sz="1600" b="1" dirty="0">
                <a:ea typeface="+mn-ea"/>
                <a:cs typeface="+mn-cs"/>
              </a:rPr>
              <a:t>Target Completion</a:t>
            </a:r>
            <a:r>
              <a:rPr lang="en-US" altLang="zh-CN" sz="1600" b="1" dirty="0" smtClean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/>
              <a:t>The target completion date for the study is proposed to be moved to </a:t>
            </a:r>
            <a:r>
              <a:rPr lang="en-US" altLang="zh-CN" sz="1300" smtClean="0"/>
              <a:t>Dec. </a:t>
            </a:r>
            <a:r>
              <a:rPr lang="en-US" altLang="zh-CN" sz="1300"/>
              <a:t>2020.</a:t>
            </a:r>
            <a:endParaRPr lang="en-US" altLang="zh-CN" sz="130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/>
              <a:t>There is risk that </a:t>
            </a:r>
            <a:r>
              <a:rPr lang="en-US" altLang="zh-CN" sz="1300" smtClean="0"/>
              <a:t>the study will </a:t>
            </a:r>
            <a:r>
              <a:rPr lang="en-US" altLang="zh-CN" sz="1300"/>
              <a:t>not </a:t>
            </a:r>
            <a:r>
              <a:rPr lang="en-US" altLang="zh-CN" sz="1300" smtClean="0"/>
              <a:t>be concluded </a:t>
            </a:r>
            <a:r>
              <a:rPr lang="en-US" altLang="zh-CN" sz="1300" dirty="0"/>
              <a:t>even </a:t>
            </a:r>
            <a:r>
              <a:rPr lang="en-US" altLang="zh-CN" sz="1300"/>
              <a:t>by </a:t>
            </a:r>
            <a:r>
              <a:rPr lang="en-US" altLang="zh-CN" sz="1300" smtClean="0"/>
              <a:t>Dec. 2020 </a:t>
            </a:r>
            <a:r>
              <a:rPr lang="en-US" altLang="zh-CN" sz="1300" dirty="0"/>
              <a:t>due to RAN </a:t>
            </a:r>
            <a:r>
              <a:rPr lang="en-US" altLang="zh-CN" sz="1300" dirty="0" smtClean="0"/>
              <a:t>dependencies if no feedback is provided by RAN2 on time</a:t>
            </a:r>
            <a:r>
              <a:rPr lang="en-US" altLang="zh-CN" sz="1300" smtClean="0"/>
              <a:t>. </a:t>
            </a:r>
            <a:endParaRPr lang="de-DE" altLang="de-DE" sz="13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48243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5855733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b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2400" b="1" dirty="0"/>
              <a:t>Previous</a:t>
            </a:r>
            <a:r>
              <a:rPr lang="en-GB" sz="2400" dirty="0"/>
              <a:t> </a:t>
            </a:r>
            <a:r>
              <a:rPr lang="en-US" sz="2400" b="1" dirty="0" smtClean="0"/>
              <a:t>FS_eV2XARC_Ph2 </a:t>
            </a:r>
            <a:r>
              <a:rPr lang="en-US" altLang="de-DE" sz="2400" b="1" dirty="0"/>
              <a:t>Status </a:t>
            </a:r>
            <a:r>
              <a:rPr lang="en-GB" altLang="zh-CN" sz="2400" b="1" dirty="0"/>
              <a:t>Report (</a:t>
            </a:r>
            <a:r>
              <a:rPr lang="en-GB" altLang="zh-CN" sz="2400" b="1" dirty="0" smtClean="0"/>
              <a:t>S2-2004763) </a:t>
            </a:r>
            <a:r>
              <a:rPr lang="en-GB" altLang="zh-CN" sz="2400" b="1" dirty="0"/>
              <a:t>for information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61081319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/>
              <a:t>FS_eV2XARC_Ph2 </a:t>
            </a:r>
            <a:r>
              <a:rPr lang="en-US" altLang="de-DE" sz="2800" b="1" smtClean="0"/>
              <a:t>status </a:t>
            </a:r>
            <a:r>
              <a:rPr lang="en-US" altLang="de-DE" sz="2800" b="1"/>
              <a:t>after </a:t>
            </a:r>
            <a:r>
              <a:rPr lang="en-US" altLang="de-DE" sz="2800" b="1" smtClean="0"/>
              <a:t>SA2#139E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2564038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79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597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FS_eV2XARC_Ph2</a:t>
                      </a:r>
                      <a:endParaRPr kumimoji="0" lang="en-US" altLang="ko-K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architecture enhancements for 3GPP support of advanced V2X services –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25%</a:t>
                      </a:r>
                      <a:endParaRPr lang="en-US" altLang="ko-KR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altLang="ko-KR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SP-190631</a:t>
                      </a:r>
                      <a:endParaRPr lang="en-US" altLang="ko-KR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de-DE" sz="1400" smtClean="0"/>
              <a:t>FS_eV2XARC_Ph2 </a:t>
            </a:r>
            <a:r>
              <a:rPr lang="de-DE" altLang="de-DE" sz="1400"/>
              <a:t>TR </a:t>
            </a:r>
            <a:r>
              <a:rPr lang="de-DE" altLang="de-DE" sz="1400" smtClean="0"/>
              <a:t>23.776 v0.1.0 </a:t>
            </a:r>
            <a:r>
              <a:rPr lang="de-DE" altLang="de-DE" sz="1400"/>
              <a:t>is available </a:t>
            </a:r>
            <a:r>
              <a:rPr lang="de-DE" altLang="de-DE" sz="1400">
                <a:hlinkClick r:id="rId3"/>
              </a:rPr>
              <a:t>here</a:t>
            </a:r>
            <a:r>
              <a:rPr lang="de-DE" altLang="de-DE" sz="1400"/>
              <a:t>. 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de-DE" sz="1400"/>
              <a:t>Total TUs requested for Study Phase in 2020 </a:t>
            </a:r>
            <a:r>
              <a:rPr lang="de-DE" altLang="de-DE" sz="1400" smtClean="0"/>
              <a:t>are 2.  SA2#139E is the first meeting that this study was handled. </a:t>
            </a:r>
            <a:endParaRPr lang="de-DE" altLang="de-DE" sz="1400"/>
          </a:p>
          <a:p>
            <a:pPr marL="285750" lvl="1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de-DE" altLang="de-DE" sz="1400" b="1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altLang="de-DE" sz="1800" b="1" smtClean="0"/>
              <a:t>Key </a:t>
            </a:r>
            <a:r>
              <a:rPr lang="de-DE" altLang="de-DE" sz="1800" b="1"/>
              <a:t>Issue </a:t>
            </a:r>
            <a:r>
              <a:rPr lang="de-DE" altLang="de-DE" sz="1800" b="1" smtClean="0"/>
              <a:t>1 (</a:t>
            </a:r>
            <a:r>
              <a:rPr lang="en-US" altLang="de-DE" sz="1800" b="1"/>
              <a:t>Support of QoS aware NR PC5 power efficiency for pedestrian UEs</a:t>
            </a:r>
            <a:r>
              <a:rPr lang="de-DE" altLang="de-DE" sz="1800" b="1" smtClean="0"/>
              <a:t>):</a:t>
            </a:r>
            <a:endParaRPr lang="de-DE" altLang="de-DE" sz="1800" b="1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smtClean="0"/>
              <a:t>1 </a:t>
            </a:r>
            <a:r>
              <a:rPr lang="en-US" altLang="zh-CN" sz="1400"/>
              <a:t>new </a:t>
            </a:r>
            <a:r>
              <a:rPr lang="en-US" altLang="zh-CN" sz="1400" smtClean="0"/>
              <a:t>solution was </a:t>
            </a:r>
            <a:r>
              <a:rPr lang="en-US" altLang="zh-CN" sz="1400"/>
              <a:t>agreed for inclusion in the </a:t>
            </a:r>
            <a:r>
              <a:rPr lang="en-US" altLang="zh-CN" sz="1400" smtClean="0"/>
              <a:t>TR.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b="1"/>
              <a:t>Next Steps</a:t>
            </a:r>
            <a:r>
              <a:rPr lang="en-US" altLang="zh-CN" sz="1400"/>
              <a:t>: </a:t>
            </a:r>
            <a:endParaRPr lang="en-US" altLang="zh-CN" sz="1400" smtClean="0"/>
          </a:p>
          <a:p>
            <a:pPr marL="984250" lvl="2" indent="-269875">
              <a:spcBef>
                <a:spcPts val="0"/>
              </a:spcBef>
              <a:spcAft>
                <a:spcPts val="200"/>
              </a:spcAft>
            </a:pPr>
            <a:r>
              <a:rPr lang="en-US" altLang="zh-CN" sz="1400" smtClean="0"/>
              <a:t>SA2#140E </a:t>
            </a:r>
            <a:r>
              <a:rPr lang="en-US" altLang="zh-CN" sz="1400"/>
              <a:t>meeting should be the last meeting to propose new </a:t>
            </a:r>
            <a:r>
              <a:rPr lang="en-US" altLang="zh-CN" sz="1400" smtClean="0"/>
              <a:t>solution for KI#1. </a:t>
            </a:r>
          </a:p>
          <a:p>
            <a:pPr marL="984250" lvl="2" indent="-269875">
              <a:spcBef>
                <a:spcPts val="0"/>
              </a:spcBef>
              <a:spcAft>
                <a:spcPts val="200"/>
              </a:spcAft>
            </a:pPr>
            <a:r>
              <a:rPr lang="en-US" altLang="zh-CN" sz="1400" smtClean="0"/>
              <a:t>Liaise </a:t>
            </a:r>
            <a:r>
              <a:rPr lang="en-US" altLang="zh-CN" sz="1400"/>
              <a:t>with RAN </a:t>
            </a:r>
            <a:r>
              <a:rPr lang="en-US" altLang="zh-CN" sz="1400" smtClean="0"/>
              <a:t>(To: RAN2) on </a:t>
            </a:r>
            <a:r>
              <a:rPr lang="en-US" altLang="zh-CN" sz="1400"/>
              <a:t>solution impacts </a:t>
            </a:r>
            <a:r>
              <a:rPr lang="en-US" altLang="zh-CN" sz="1400" smtClean="0"/>
              <a:t>to request feedback (at least for Solution#1 "</a:t>
            </a:r>
            <a:r>
              <a:rPr lang="en-GB" altLang="ko-KR" sz="1400" smtClean="0"/>
              <a:t>QoS </a:t>
            </a:r>
            <a:r>
              <a:rPr lang="en-GB" altLang="ko-KR" sz="1400"/>
              <a:t>aware power efficient PC5 communication for Pedestrian </a:t>
            </a:r>
            <a:r>
              <a:rPr lang="en-GB" altLang="ko-KR" sz="1400" smtClean="0"/>
              <a:t>UEs</a:t>
            </a:r>
            <a:r>
              <a:rPr lang="en-US" altLang="zh-CN" sz="1400" smtClean="0"/>
              <a:t>") if </a:t>
            </a:r>
            <a:r>
              <a:rPr lang="en-US" altLang="zh-CN" sz="1400"/>
              <a:t>the group </a:t>
            </a:r>
            <a:r>
              <a:rPr lang="en-US" altLang="zh-CN" sz="1400" smtClean="0"/>
              <a:t>agrees.</a:t>
            </a:r>
            <a:endParaRPr lang="de-DE" altLang="de-DE" sz="14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097392" cy="787400"/>
          </a:xfrm>
        </p:spPr>
        <p:txBody>
          <a:bodyPr/>
          <a:lstStyle/>
          <a:p>
            <a:r>
              <a:rPr lang="en-US" altLang="ko-KR" sz="2800" b="1"/>
              <a:t>FS_eV2XARC_Ph2</a:t>
            </a:r>
            <a:r>
              <a:rPr lang="en-US" altLang="de-DE" sz="2800" b="1" smtClean="0"/>
              <a:t>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</a:t>
            </a:r>
            <a:r>
              <a:rPr lang="en-US" altLang="de-DE" sz="2800" b="1" smtClean="0"/>
              <a:t>SA2#139E (2/2</a:t>
            </a:r>
            <a:r>
              <a:rPr lang="en-US" altLang="de-DE" sz="2800" b="1" dirty="0"/>
              <a:t>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2" y="1106501"/>
            <a:ext cx="8538424" cy="5163670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ko-KR" sz="1200" smtClean="0"/>
              <a:t>Sidelink </a:t>
            </a:r>
            <a:r>
              <a:rPr lang="en-US" altLang="ko-KR" sz="1200"/>
              <a:t>DRX related </a:t>
            </a:r>
            <a:r>
              <a:rPr lang="en-US" altLang="ko-KR" sz="1200" smtClean="0"/>
              <a:t>operation has RAN dependency.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smtClean="0"/>
              <a:t>None</a:t>
            </a:r>
            <a:endParaRPr lang="de-DE" altLang="de-DE" sz="1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Focus for the Next Meeting </a:t>
            </a:r>
            <a:r>
              <a:rPr lang="de-DE" sz="1600" b="1"/>
              <a:t>(</a:t>
            </a:r>
            <a:r>
              <a:rPr lang="de-DE" sz="1600" b="1" smtClean="0"/>
              <a:t>SA2#140E)</a:t>
            </a:r>
            <a:r>
              <a:rPr lang="de-DE" sz="160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For KI#1, new solution </a:t>
            </a:r>
            <a:r>
              <a:rPr lang="en-US" altLang="zh-CN" sz="1200"/>
              <a:t>can </a:t>
            </a:r>
            <a:r>
              <a:rPr lang="en-US" altLang="zh-CN" sz="1200" smtClean="0"/>
              <a:t>be proposed and the last meeting for new solution.</a:t>
            </a:r>
          </a:p>
          <a:p>
            <a:pPr marL="898525" lvl="2" indent="-184150">
              <a:spcBef>
                <a:spcPts val="0"/>
              </a:spcBef>
              <a:spcAft>
                <a:spcPts val="0"/>
              </a:spcAft>
            </a:pPr>
            <a:r>
              <a:rPr lang="en-US" altLang="zh-CN" sz="1200"/>
              <a:t>Newly proposed solution should be as stable as possible.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The </a:t>
            </a:r>
            <a:r>
              <a:rPr lang="en-US" altLang="zh-CN" sz="1200"/>
              <a:t>last meeting to propose new </a:t>
            </a:r>
            <a:r>
              <a:rPr lang="en-US" altLang="zh-CN" sz="1200" smtClean="0"/>
              <a:t>key issue</a:t>
            </a:r>
            <a:r>
              <a:rPr lang="en-US" altLang="zh-CN" sz="1200"/>
              <a:t>. </a:t>
            </a:r>
            <a:endParaRPr lang="en-US" altLang="zh-CN" sz="1200" smtClean="0"/>
          </a:p>
          <a:p>
            <a:pPr marL="898525" lvl="2" indent="-184150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New </a:t>
            </a:r>
            <a:r>
              <a:rPr lang="en-US" altLang="zh-CN" sz="1200"/>
              <a:t>KI can be added to the TR if it has major support and proposes any valuable aspect not covered by KI#1 because KI#1 is already generic.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/>
              <a:t>Liaise with RAN (To: RAN2</a:t>
            </a:r>
            <a:r>
              <a:rPr lang="en-US" altLang="zh-CN" sz="1200" smtClean="0"/>
              <a:t>) on </a:t>
            </a:r>
            <a:r>
              <a:rPr lang="en-US" altLang="zh-CN" sz="1200"/>
              <a:t>solution impacts to request feedback for solution(s) needs RAN feedback/alignment.</a:t>
            </a:r>
            <a:endParaRPr lang="en-US" altLang="zh-CN" sz="12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600" b="1"/>
              <a:t>Focus for </a:t>
            </a:r>
            <a:r>
              <a:rPr lang="de-DE" altLang="ko-KR" sz="1600" b="1" smtClean="0"/>
              <a:t>SA2#141E meeting (Oct)</a:t>
            </a:r>
            <a:r>
              <a:rPr lang="en-US" altLang="zh-CN" sz="1600" smtClean="0"/>
              <a:t>:</a:t>
            </a:r>
            <a:endParaRPr lang="en-US" altLang="zh-CN" sz="1100" i="1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ko-KR" sz="1200" smtClean="0"/>
              <a:t>If new KI added to the TR in SA2#140E meeting, new solution for the KI can be proposed in SA2#141E meeting.</a:t>
            </a:r>
          </a:p>
          <a:p>
            <a:pPr marL="898525" lvl="2" indent="-184150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Newly </a:t>
            </a:r>
            <a:r>
              <a:rPr lang="en-US" altLang="zh-CN" sz="1200"/>
              <a:t>proposed solution should be as stable as possible</a:t>
            </a:r>
            <a:r>
              <a:rPr lang="en-US" altLang="zh-CN" sz="1200" smtClean="0"/>
              <a:t>.</a:t>
            </a:r>
          </a:p>
          <a:p>
            <a:pPr marL="898525" lvl="2" indent="-184150">
              <a:spcBef>
                <a:spcPts val="0"/>
              </a:spcBef>
              <a:spcAft>
                <a:spcPts val="0"/>
              </a:spcAft>
            </a:pPr>
            <a:endParaRPr lang="en-US" altLang="zh-CN" sz="80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ko-KR" sz="1600" b="1">
                <a:ea typeface="+mn-ea"/>
                <a:cs typeface="+mn-cs"/>
              </a:rPr>
              <a:t>Focus for SA2#142E </a:t>
            </a:r>
            <a:r>
              <a:rPr lang="de-DE" altLang="ko-KR" sz="1600" b="1" smtClean="0">
                <a:ea typeface="+mn-ea"/>
                <a:cs typeface="+mn-cs"/>
              </a:rPr>
              <a:t>meeting (Nov</a:t>
            </a:r>
            <a:r>
              <a:rPr lang="de-DE" altLang="ko-KR" sz="1600" b="1">
                <a:ea typeface="+mn-ea"/>
                <a:cs typeface="+mn-cs"/>
              </a:rPr>
              <a:t>)</a:t>
            </a:r>
            <a:r>
              <a:rPr lang="en-US" altLang="zh-CN" sz="1600" b="1" smtClean="0">
                <a:ea typeface="+mn-ea"/>
                <a:cs typeface="+mn-cs"/>
              </a:rPr>
              <a:t>:</a:t>
            </a:r>
            <a:endParaRPr lang="en-US" altLang="zh-CN" sz="12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Final </a:t>
            </a:r>
            <a:r>
              <a:rPr lang="en-US" altLang="zh-CN" sz="1200"/>
              <a:t>evaluation and conclusions. </a:t>
            </a:r>
            <a:endParaRPr lang="en-US" altLang="zh-CN" sz="12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Submit </a:t>
            </a:r>
            <a:r>
              <a:rPr lang="en-US" altLang="zh-CN" sz="1200"/>
              <a:t>TR </a:t>
            </a:r>
            <a:r>
              <a:rPr lang="en-US" altLang="zh-CN" sz="1200" smtClean="0"/>
              <a:t>23.776 </a:t>
            </a:r>
            <a:r>
              <a:rPr lang="en-US" altLang="zh-CN" sz="1200"/>
              <a:t>to </a:t>
            </a:r>
            <a:r>
              <a:rPr lang="en-US" altLang="zh-CN" sz="1200" smtClean="0"/>
              <a:t>SA#90 </a:t>
            </a:r>
            <a:r>
              <a:rPr lang="en-US" altLang="zh-CN" sz="1200"/>
              <a:t>plenary for </a:t>
            </a:r>
            <a:r>
              <a:rPr lang="en-US" altLang="zh-CN" sz="1200" smtClean="0"/>
              <a:t>one-step </a:t>
            </a:r>
            <a:r>
              <a:rPr lang="en-US" altLang="zh-CN" sz="1200"/>
              <a:t>approval. </a:t>
            </a:r>
            <a:endParaRPr lang="en-US" altLang="zh-CN" sz="12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Agree </a:t>
            </a:r>
            <a:r>
              <a:rPr lang="en-US" altLang="zh-CN" sz="1200"/>
              <a:t>a WID</a:t>
            </a:r>
            <a:r>
              <a:rPr lang="en-US" altLang="zh-CN" sz="120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800"/>
          </a:p>
          <a:p>
            <a:pPr marL="457200" lvl="2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b="1">
                <a:ea typeface="+mn-ea"/>
                <a:cs typeface="+mn-cs"/>
              </a:rPr>
              <a:t>Target Completion</a:t>
            </a:r>
            <a:r>
              <a:rPr lang="en-US" altLang="zh-CN" sz="1600" b="1" smtClean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There </a:t>
            </a:r>
            <a:r>
              <a:rPr lang="en-US" altLang="zh-CN" sz="1200"/>
              <a:t>is risk that study item will not be concluded by Sep, 20 or even by Dec, 20 due to RAN </a:t>
            </a:r>
            <a:r>
              <a:rPr lang="en-US" altLang="zh-CN" sz="1200" smtClean="0"/>
              <a:t>dependencies if no feedback is provided by RAN2 on time.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굴림" panose="020B0600000101010101" pitchFamily="50" charset="-127"/>
              <a:buChar char="※"/>
            </a:pPr>
            <a:r>
              <a:rPr lang="en-US" altLang="zh-CN" sz="1100" i="1" smtClean="0">
                <a:latin typeface="Georgia" panose="02040502050405020303" pitchFamily="18" charset="0"/>
              </a:rPr>
              <a:t>According to the current TU allocation, RAN2 </a:t>
            </a:r>
            <a:r>
              <a:rPr lang="en-US" altLang="zh-CN" sz="1100" i="1">
                <a:latin typeface="Georgia" panose="02040502050405020303" pitchFamily="18" charset="0"/>
              </a:rPr>
              <a:t>will start on Rel-17 </a:t>
            </a:r>
            <a:r>
              <a:rPr lang="en-GB" altLang="ko-KR" sz="1100" i="1">
                <a:latin typeface="Georgia" panose="02040502050405020303" pitchFamily="18" charset="0"/>
              </a:rPr>
              <a:t>NRSL_enh</a:t>
            </a:r>
            <a:r>
              <a:rPr lang="en-US" altLang="zh-CN" sz="1100" i="1">
                <a:latin typeface="Georgia" panose="02040502050405020303" pitchFamily="18" charset="0"/>
              </a:rPr>
              <a:t> in Q4.</a:t>
            </a:r>
            <a:endParaRPr lang="en-US" altLang="ko-KR" sz="1100" i="1">
              <a:latin typeface="Georgia" panose="02040502050405020303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300"/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altLang="zh-CN" sz="120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37214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6272</TotalTime>
  <Words>888</Words>
  <Application>Microsoft Office PowerPoint</Application>
  <PresentationFormat>화면 슬라이드 쇼(4:3)</PresentationFormat>
  <Paragraphs>125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6" baseType="lpstr">
      <vt:lpstr>Arial </vt:lpstr>
      <vt:lpstr>宋体</vt:lpstr>
      <vt:lpstr>굴림</vt:lpstr>
      <vt:lpstr>맑은 고딕</vt:lpstr>
      <vt:lpstr>Arial</vt:lpstr>
      <vt:lpstr>Calibri</vt:lpstr>
      <vt:lpstr>Georgia</vt:lpstr>
      <vt:lpstr>Times New Roman</vt:lpstr>
      <vt:lpstr>Office Theme</vt:lpstr>
      <vt:lpstr> ♥ FS_eV2XARC_Ph2 Status Report ♥</vt:lpstr>
      <vt:lpstr>FS_eV2XARC_Ph2 Status at SA#89-e</vt:lpstr>
      <vt:lpstr>FS_eV2XARC_Ph2 status after SA2#140E (1/2)</vt:lpstr>
      <vt:lpstr>FS_eV2XARC_Ph2 status after SA2#140E (2/2)</vt:lpstr>
      <vt:lpstr>BACKUP     Previous FS_eV2XARC_Ph2 Status Report (S2-2004763) for information</vt:lpstr>
      <vt:lpstr>FS_eV2XARC_Ph2 status after SA2#139E (1/2)</vt:lpstr>
      <vt:lpstr>FS_eV2XARC_Ph2 status after SA2#139E (2/2)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LaeYoung (LG Electronics)</cp:lastModifiedBy>
  <cp:revision>1370</cp:revision>
  <dcterms:created xsi:type="dcterms:W3CDTF">2008-08-30T09:32:10Z</dcterms:created>
  <dcterms:modified xsi:type="dcterms:W3CDTF">2020-09-03T02:40:49Z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