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786" r:id="rId3"/>
    <p:sldId id="787" r:id="rId4"/>
    <p:sldId id="789" r:id="rId5"/>
    <p:sldId id="788" r:id="rId6"/>
    <p:sldId id="790" r:id="rId7"/>
    <p:sldId id="791" r:id="rId8"/>
    <p:sldId id="792" r:id="rId9"/>
    <p:sldId id="793" r:id="rId10"/>
    <p:sldId id="794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714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98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S2-2004760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/23752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/23752-030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 smtClean="0"/>
              <a:t> </a:t>
            </a:r>
            <a:r>
              <a:rPr lang="en-US" sz="3600" b="1" dirty="0" smtClean="0"/>
              <a:t>FS_5G_ProSe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GB" altLang="en-US" sz="1800" b="1" dirty="0" smtClean="0">
                <a:latin typeface="Arial" charset="0"/>
              </a:rPr>
              <a:t>Deng </a:t>
            </a:r>
            <a:r>
              <a:rPr lang="en-GB" altLang="en-US" sz="1800" b="1" dirty="0" err="1" smtClean="0">
                <a:latin typeface="Arial" charset="0"/>
              </a:rPr>
              <a:t>Qiang</a:t>
            </a:r>
            <a:r>
              <a:rPr lang="en-GB" altLang="en-US" sz="1800" b="1" dirty="0" smtClean="0">
                <a:latin typeface="Arial" charset="0"/>
              </a:rPr>
              <a:t> (CATT), </a:t>
            </a:r>
            <a:r>
              <a:rPr lang="en-GB" altLang="en-US" sz="1800" b="1" dirty="0" err="1" smtClean="0">
                <a:latin typeface="Arial" charset="0"/>
              </a:rPr>
              <a:t>Jianhua</a:t>
            </a:r>
            <a:r>
              <a:rPr lang="en-GB" altLang="en-US" sz="1800" b="1" dirty="0" smtClean="0">
                <a:latin typeface="Arial" charset="0"/>
              </a:rPr>
              <a:t> Liu (OPPO)</a:t>
            </a:r>
            <a:endParaRPr lang="en-GB" sz="1800" b="1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5</a:t>
            </a:r>
            <a:r>
              <a:rPr lang="en-US" altLang="de-DE" sz="2800" b="1" dirty="0" smtClean="0"/>
              <a:t>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SA2#140e (August):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Key Issues #1, #</a:t>
            </a:r>
            <a:r>
              <a:rPr lang="en-US" altLang="zh-CN" sz="1200" dirty="0" smtClean="0"/>
              <a:t>2, </a:t>
            </a:r>
            <a:r>
              <a:rPr lang="en-US" altLang="zh-CN" sz="1200" dirty="0" smtClean="0"/>
              <a:t>#5, #7 </a:t>
            </a:r>
            <a:r>
              <a:rPr lang="en-US" altLang="zh-CN" sz="1200" dirty="0"/>
              <a:t>and #8, complete and consolidate the solutions, and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Key Issues #3, #4, complete and consolidate the </a:t>
            </a:r>
            <a:r>
              <a:rPr lang="en-US" altLang="zh-CN" sz="1200" dirty="0" smtClean="0"/>
              <a:t>solutions.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Attempt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approve </a:t>
            </a:r>
            <a:r>
              <a:rPr lang="en-US" altLang="zh-CN" sz="1200" dirty="0"/>
              <a:t>a WID for the concluded KIs.	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SA2#141e (October)/SA2#142e (November):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solution evaluation and conclusion for KI#1, #2, #5, #7 and #8 if not finished at SA2#140e.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Start </a:t>
            </a:r>
            <a:r>
              <a:rPr lang="en-US" altLang="zh-CN" sz="1200" dirty="0"/>
              <a:t>normative work if a WID can be approved in August meeting.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KI#3, KI #4, </a:t>
            </a:r>
            <a:r>
              <a:rPr lang="en-US" altLang="zh-CN" sz="1200" dirty="0" smtClean="0"/>
              <a:t>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interim </a:t>
            </a:r>
            <a:r>
              <a:rPr lang="en-US" altLang="zh-CN" sz="1200" dirty="0" smtClean="0"/>
              <a:t>conclusion(s</a:t>
            </a:r>
            <a:r>
              <a:rPr lang="en-US" altLang="zh-CN" sz="1200" dirty="0"/>
              <a:t>) for L2-based Relay and L3-based Relay respectively from SA2 </a:t>
            </a:r>
            <a:r>
              <a:rPr lang="en-US" altLang="zh-CN" sz="1200" dirty="0" smtClean="0"/>
              <a:t>perspective.</a:t>
            </a:r>
            <a:endParaRPr lang="en-US" altLang="zh-CN" sz="12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1587380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56785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251595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one SA2 WG meeting in Q1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Total </a:t>
            </a:r>
            <a:r>
              <a:rPr lang="de-DE" altLang="de-DE" sz="1200" dirty="0"/>
              <a:t>TUs requested for Study Phase in 2020 is 7</a:t>
            </a:r>
            <a:r>
              <a:rPr lang="de-DE" altLang="de-DE" sz="1200" dirty="0" smtClean="0"/>
              <a:t>. </a:t>
            </a:r>
            <a:r>
              <a:rPr lang="de-DE" altLang="de-DE" sz="1200" dirty="0"/>
              <a:t>2</a:t>
            </a:r>
            <a:r>
              <a:rPr lang="de-DE" altLang="de-DE" sz="1200" dirty="0" smtClean="0"/>
              <a:t> TUs are </a:t>
            </a:r>
            <a:r>
              <a:rPr lang="de-DE" altLang="de-DE" sz="1200" dirty="0"/>
              <a:t>used and 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 smtClean="0"/>
              <a:t>New solutions </a:t>
            </a:r>
            <a:r>
              <a:rPr lang="en-US" altLang="zh-CN" sz="1200" dirty="0" smtClean="0"/>
              <a:t>and solution updates are captured into TR 23.752, and for all key issues we have solutions on table.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All the key issues may have RAN impact and coordination with RAN </a:t>
            </a:r>
            <a:r>
              <a:rPr lang="en-US" sz="1200" dirty="0" smtClean="0"/>
              <a:t>may </a:t>
            </a:r>
            <a:r>
              <a:rPr lang="en-US" sz="1200" dirty="0"/>
              <a:t>be </a:t>
            </a:r>
            <a:r>
              <a:rPr lang="en-US" sz="1200" dirty="0" smtClean="0"/>
              <a:t>necessary.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 Whether support of service </a:t>
            </a:r>
            <a:r>
              <a:rPr lang="en-US" altLang="zh-CN" sz="1200" dirty="0" smtClean="0"/>
              <a:t>continuity for UE-to-Network Relay </a:t>
            </a:r>
            <a:r>
              <a:rPr lang="en-US" altLang="zh-CN" sz="1200" dirty="0"/>
              <a:t>in Release 17 needs </a:t>
            </a:r>
            <a:r>
              <a:rPr lang="en-US" altLang="zh-CN" sz="1200" dirty="0" smtClean="0"/>
              <a:t>SA#87 decision..</a:t>
            </a:r>
            <a:endParaRPr lang="de-DE" altLang="zh-CN"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/>
              <a:t>Next </a:t>
            </a:r>
            <a:r>
              <a:rPr lang="de-DE" sz="160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Consolidate the solutions, make overall evaluation and conclusions for each key issue at Q2.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For UE-to-Network Relay and UE-to-UE Relay, </a:t>
            </a:r>
            <a:r>
              <a:rPr lang="en-US" sz="1200" dirty="0" smtClean="0"/>
              <a:t>c</a:t>
            </a:r>
            <a:r>
              <a:rPr lang="en-US" altLang="zh-CN" sz="1200" dirty="0" smtClean="0"/>
              <a:t>onsolidate</a:t>
            </a:r>
            <a:r>
              <a:rPr lang="de-DE" sz="1200" dirty="0" smtClean="0"/>
              <a:t> technical issues and conclusions on SA2 aspect, pending RAN-related issues and</a:t>
            </a:r>
            <a:r>
              <a:rPr lang="de-DE" sz="1200" dirty="0" smtClean="0">
                <a:solidFill>
                  <a:srgbClr val="FF0000"/>
                </a:solidFill>
              </a:rPr>
              <a:t> </a:t>
            </a:r>
            <a:r>
              <a:rPr lang="de-DE" sz="1200" dirty="0" smtClean="0"/>
              <a:t>wait for RAN progress.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2296850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FS_5G_ProSe </a:t>
            </a:r>
            <a:r>
              <a:rPr lang="de-DE" altLang="de-DE" sz="1200" dirty="0"/>
              <a:t>TR </a:t>
            </a:r>
            <a:r>
              <a:rPr lang="de-DE" altLang="de-DE" sz="1200" dirty="0" smtClean="0"/>
              <a:t>23.752 </a:t>
            </a:r>
            <a:r>
              <a:rPr lang="de-DE" altLang="de-DE" sz="1200" dirty="0"/>
              <a:t>v0.3.0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7. </a:t>
            </a:r>
            <a:r>
              <a:rPr lang="de-DE" altLang="de-DE" sz="1200" dirty="0"/>
              <a:t>2</a:t>
            </a:r>
            <a:r>
              <a:rPr lang="de-DE" altLang="de-DE" sz="1200" dirty="0" smtClean="0"/>
              <a:t> TUs are </a:t>
            </a:r>
            <a:r>
              <a:rPr lang="de-DE" altLang="de-DE" sz="1200" dirty="0"/>
              <a:t>used and 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TUs are remaining. 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New solutions </a:t>
            </a:r>
            <a:r>
              <a:rPr lang="en-US" altLang="zh-CN" sz="1200" dirty="0"/>
              <a:t>and solution updates are captured into TR 23.752, and for all key issues we have solutions on table</a:t>
            </a:r>
            <a:r>
              <a:rPr lang="en-US" altLang="zh-CN" sz="1200" dirty="0" smtClean="0"/>
              <a:t>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</a:t>
            </a:r>
            <a:r>
              <a:rPr lang="de-DE" altLang="de-DE" sz="1600" b="1" dirty="0" smtClean="0"/>
              <a:t>4 (UE-to-UE Relay):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4 </a:t>
            </a:r>
            <a:r>
              <a:rPr lang="en-US" altLang="zh-CN" sz="1200" dirty="0"/>
              <a:t>new solutions were agreed for inclusion in the TR. Total number of solutions for </a:t>
            </a:r>
            <a:r>
              <a:rPr lang="en-US" altLang="zh-CN" sz="1200" dirty="0" smtClean="0"/>
              <a:t>KI#4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4.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Consolidate the solutions and make overall evaluation and </a:t>
            </a:r>
            <a:r>
              <a:rPr lang="en-US" altLang="zh-CN" sz="1200" dirty="0" smtClean="0"/>
              <a:t>conclusions on SA2 aspect, wait for RAN NR </a:t>
            </a:r>
            <a:r>
              <a:rPr lang="en-US" altLang="zh-CN" sz="1200" dirty="0" err="1" smtClean="0"/>
              <a:t>sidelink</a:t>
            </a:r>
            <a:r>
              <a:rPr lang="en-US" altLang="zh-CN" sz="1200" dirty="0" smtClean="0"/>
              <a:t> relay SI progress.</a:t>
            </a:r>
            <a:endParaRPr lang="en-US" altLang="zh-CN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5 (Path Selection)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new solution was agreed for inclusion in the TR. Total number of solutions for KI#5 is 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</a:t>
            </a:r>
            <a:r>
              <a:rPr lang="en-US" altLang="zh-CN" sz="1200" dirty="0" smtClean="0"/>
              <a:t>Resolve the ENs in this solution,</a:t>
            </a:r>
            <a:r>
              <a:rPr lang="de-DE" altLang="de-DE" sz="1200" dirty="0">
                <a:solidFill>
                  <a:srgbClr val="000000"/>
                </a:solidFill>
              </a:rPr>
              <a:t> discuss other solutions if available</a:t>
            </a:r>
            <a:r>
              <a:rPr lang="en-US" altLang="zh-CN" sz="1200" dirty="0" smtClean="0"/>
              <a:t> and make evaluation and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</a:t>
            </a:r>
            <a:r>
              <a:rPr lang="en-US" altLang="zh-CN" sz="1200" dirty="0"/>
              <a:t>new solutions were </a:t>
            </a:r>
            <a:r>
              <a:rPr lang="en-US" altLang="zh-CN" sz="1200" dirty="0" smtClean="0"/>
              <a:t>agreed for inclusion in the TR</a:t>
            </a:r>
            <a:r>
              <a:rPr lang="en-US" altLang="zh-CN" sz="1200" dirty="0"/>
              <a:t>. Total number of solutions for </a:t>
            </a:r>
            <a:r>
              <a:rPr lang="en-US" altLang="zh-CN" sz="1200" dirty="0" smtClean="0"/>
              <a:t>KI#7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3.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Solutions </a:t>
            </a:r>
            <a:r>
              <a:rPr lang="en-US" altLang="zh-CN" sz="1200" dirty="0"/>
              <a:t>can be categorized as </a:t>
            </a:r>
            <a:r>
              <a:rPr lang="en-US" altLang="zh-CN" sz="1200" dirty="0" smtClean="0"/>
              <a:t>AMF-based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SMF-based </a:t>
            </a:r>
            <a:r>
              <a:rPr lang="en-US" altLang="zh-CN" sz="1200" dirty="0"/>
              <a:t>solutions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</a:t>
            </a:r>
            <a:r>
              <a:rPr lang="en-US" altLang="zh-CN" sz="1200" dirty="0"/>
              <a:t>: Resolve the ENs in </a:t>
            </a:r>
            <a:r>
              <a:rPr lang="en-US" altLang="zh-CN" sz="1200" dirty="0" smtClean="0"/>
              <a:t>these solutions, </a:t>
            </a:r>
            <a:r>
              <a:rPr lang="de-DE" altLang="de-DE" sz="1200" dirty="0">
                <a:solidFill>
                  <a:srgbClr val="000000"/>
                </a:solidFill>
              </a:rPr>
              <a:t>discuss other solutions if available</a:t>
            </a:r>
            <a:r>
              <a:rPr lang="en-US" altLang="zh-CN" sz="1200" dirty="0"/>
              <a:t> and make </a:t>
            </a:r>
            <a:r>
              <a:rPr lang="en-US" altLang="zh-CN" sz="1200" dirty="0" smtClean="0"/>
              <a:t>overall evaluation </a:t>
            </a:r>
            <a:r>
              <a:rPr lang="en-US" altLang="zh-CN" sz="1200" dirty="0"/>
              <a:t>and conclusion</a:t>
            </a:r>
            <a:r>
              <a:rPr lang="en-US" altLang="zh-CN" sz="1200" dirty="0" smtClean="0"/>
              <a:t>.</a:t>
            </a:r>
            <a:endParaRPr lang="en-US" altLang="zh-CN" sz="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</a:t>
            </a:r>
            <a:r>
              <a:rPr lang="de-DE" altLang="de-DE" sz="1600" b="1" dirty="0" smtClean="0"/>
              <a:t>8 (Service Authorization)</a:t>
            </a:r>
            <a:r>
              <a:rPr lang="de-DE" altLang="de-DE" sz="1600" dirty="0" smtClean="0"/>
              <a:t>: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</a:t>
            </a:r>
            <a:r>
              <a:rPr lang="en-US" altLang="zh-CN" sz="1200" dirty="0"/>
              <a:t>new solutions were agreed for inclusion in the TR. Total number of solutions for </a:t>
            </a:r>
            <a:r>
              <a:rPr lang="en-US" altLang="zh-CN" sz="1200" dirty="0" smtClean="0"/>
              <a:t>KI#8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2.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Resolve the ENs in these </a:t>
            </a:r>
            <a:r>
              <a:rPr lang="en-US" altLang="zh-CN" sz="1200" dirty="0" smtClean="0"/>
              <a:t>solutions, </a:t>
            </a:r>
            <a:r>
              <a:rPr lang="de-DE" altLang="de-DE" sz="1200" dirty="0">
                <a:solidFill>
                  <a:srgbClr val="000000"/>
                </a:solidFill>
              </a:rPr>
              <a:t>discuss other solutions if available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and make overall evaluation and conclusion.</a:t>
            </a:r>
            <a:endParaRPr lang="en-US" altLang="zh-CN" sz="9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37645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1</a:t>
            </a:r>
            <a:r>
              <a:rPr lang="de-DE" altLang="de-DE" sz="1600" b="1" dirty="0" smtClean="0"/>
              <a:t> (Direct Discovery):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For DDNMF location, UP-based and </a:t>
            </a:r>
            <a:r>
              <a:rPr lang="en-US" altLang="zh-CN" sz="1200" dirty="0"/>
              <a:t>CP-based </a:t>
            </a:r>
            <a:r>
              <a:rPr lang="en-US" altLang="zh-CN" sz="1200" dirty="0" smtClean="0"/>
              <a:t>were agreed </a:t>
            </a:r>
            <a:r>
              <a:rPr lang="en-US" altLang="zh-CN" sz="1200" dirty="0"/>
              <a:t>for inclusion in the </a:t>
            </a:r>
            <a:r>
              <a:rPr lang="en-US" altLang="zh-CN" sz="1200" dirty="0" smtClean="0"/>
              <a:t>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For UE-to-Network discovery, 1 solution was agreed for inclusion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Total </a:t>
            </a:r>
            <a:r>
              <a:rPr lang="en-US" altLang="zh-CN" sz="1200" dirty="0"/>
              <a:t>number of </a:t>
            </a:r>
            <a:r>
              <a:rPr lang="en-US" altLang="zh-CN" sz="1200" dirty="0" smtClean="0"/>
              <a:t>(related) solutions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KI#1 are 7.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Consolidate the solutions and make overall evaluation and conclusions.</a:t>
            </a:r>
            <a:endParaRPr lang="en-US" altLang="zh-CN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2 (Direct Communication)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new solutions on </a:t>
            </a:r>
            <a:r>
              <a:rPr lang="en-US" altLang="zh-CN" sz="1200" dirty="0" err="1" smtClean="0"/>
              <a:t>ProSe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 were agreed for inclusion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new solution on group communication was agreed for inclusion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Total number of (related) solutions for KI#2 is 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</a:t>
            </a:r>
            <a:r>
              <a:rPr lang="en-US" altLang="zh-CN" sz="1200" dirty="0"/>
              <a:t>Consolidate the solutions and make overall evaluation and conclusions</a:t>
            </a:r>
            <a:r>
              <a:rPr lang="en-US" altLang="zh-CN" sz="12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</a:t>
            </a:r>
            <a:r>
              <a:rPr lang="de-DE" altLang="de-DE" sz="1600" b="1" dirty="0" smtClean="0"/>
              <a:t>3 (UE-to-Network Relay):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Solutions for Layer-3 Relay (sol#6) and Layer-2 Relay (sol#7) were captured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b="1" dirty="0" smtClean="0"/>
              <a:t>: </a:t>
            </a:r>
            <a:r>
              <a:rPr lang="en-US" altLang="zh-CN" sz="1200" dirty="0" smtClean="0"/>
              <a:t>Consolidate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technical issues and conclusions on SA2 aspect, pending RAN-related issues and</a:t>
            </a:r>
            <a:r>
              <a:rPr lang="de-DE" altLang="zh-CN" sz="1200" dirty="0">
                <a:solidFill>
                  <a:srgbClr val="FF0000"/>
                </a:solidFill>
              </a:rPr>
              <a:t> </a:t>
            </a:r>
            <a:r>
              <a:rPr lang="de-DE" altLang="zh-CN" sz="1200" dirty="0"/>
              <a:t>wait for RAN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800" dirty="0"/>
          </a:p>
        </p:txBody>
      </p:sp>
    </p:spTree>
    <p:extLst>
      <p:ext uri="{BB962C8B-B14F-4D97-AF65-F5344CB8AC3E}">
        <p14:creationId xmlns:p14="http://schemas.microsoft.com/office/powerpoint/2010/main" val="1915911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3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All the key issues may have RAN impact and coordination with RAN may be necessary.</a:t>
            </a:r>
            <a:endParaRPr lang="de-DE" altLang="zh-CN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UE-to-Network Relay and UE-to-UE Relay regarding Layer-2 or Layer-3 </a:t>
            </a:r>
            <a:r>
              <a:rPr lang="en-US" altLang="zh-CN" sz="1200" dirty="0" smtClean="0"/>
              <a:t>Relay depends on RAN decision</a:t>
            </a:r>
            <a:r>
              <a:rPr lang="de-DE" sz="1200" dirty="0" smtClean="0"/>
              <a:t>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SA2#138)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Consolidate </a:t>
            </a:r>
            <a:r>
              <a:rPr lang="en-US" altLang="zh-CN" sz="1200" dirty="0"/>
              <a:t>the solutions, make overall evaluation and conclusions for </a:t>
            </a:r>
            <a:r>
              <a:rPr lang="en-US" altLang="zh-CN" sz="1200" dirty="0" smtClean="0"/>
              <a:t>key </a:t>
            </a:r>
            <a:r>
              <a:rPr lang="en-US" altLang="ko-KR" sz="1200" dirty="0"/>
              <a:t>issues whose solutions are deemed stable </a:t>
            </a:r>
            <a:r>
              <a:rPr lang="en-US" altLang="zh-CN" sz="1200" dirty="0" smtClean="0"/>
              <a:t>at </a:t>
            </a:r>
            <a:r>
              <a:rPr lang="en-US" altLang="zh-CN" sz="1200" dirty="0"/>
              <a:t>SA2#138</a:t>
            </a:r>
            <a:r>
              <a:rPr lang="en-US" altLang="zh-CN" sz="1200" dirty="0" smtClean="0"/>
              <a:t>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For UE-to-Network Relay and UE-to-UE Relay, </a:t>
            </a:r>
            <a:r>
              <a:rPr lang="en-US" altLang="zh-CN" sz="1200" dirty="0" smtClean="0"/>
              <a:t>consolidate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technical issues and conclusions on SA2 aspect, pending RAN-related issues and wait for RAN </a:t>
            </a:r>
            <a:r>
              <a:rPr lang="de-DE" altLang="zh-CN" sz="1200" dirty="0" smtClean="0"/>
              <a:t>progress.</a:t>
            </a:r>
            <a:endParaRPr lang="de-DE" altLang="zh-CN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SA2#138 </a:t>
            </a:r>
            <a:r>
              <a:rPr lang="en-US" altLang="zh-CN" sz="1200" dirty="0"/>
              <a:t>(Apr</a:t>
            </a:r>
            <a:r>
              <a:rPr lang="en-US" altLang="zh-CN" sz="1200" dirty="0" smtClean="0"/>
              <a:t>) &amp; SA2#139 (May): </a:t>
            </a:r>
            <a:r>
              <a:rPr lang="en-US" altLang="zh-CN" sz="1200" dirty="0"/>
              <a:t>Consolidate the solutions, make overall evaluation and conclusions for each key </a:t>
            </a:r>
            <a:r>
              <a:rPr lang="en-US" altLang="zh-CN" sz="1200" dirty="0" smtClean="0"/>
              <a:t>issue. </a:t>
            </a:r>
            <a:r>
              <a:rPr lang="en-US" altLang="zh-CN" sz="1200" dirty="0"/>
              <a:t>Submit TR </a:t>
            </a:r>
            <a:r>
              <a:rPr lang="en-US" altLang="zh-CN" sz="1200" dirty="0" smtClean="0"/>
              <a:t>23.752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SA#88 plenary (June 2020) </a:t>
            </a:r>
            <a:r>
              <a:rPr lang="en-US" altLang="zh-CN" sz="1200" dirty="0"/>
              <a:t>for one-stop approval. Agree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829694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v0.4.0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There is only one e-meeting for Rel-17 SIDs in Q2 and all FS_5G_ProSe documents were handled at SA2#139e.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16 new solutions and 21 solutions update agreed for inclusion in TR 23.752, there are now 38 solutions in TR 23.752 on all the 7 prioritized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out was sent to SA3 to ask about security requirements on UE-to-Network Relay and UE-to-UE Relay.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(Direct Discovery):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4 solutions updates (sol#1, #2, #3, #18) were agreed for inclusion in the TR.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new solution for UE-to-Network Relay discovery and 1 new solution for UE-to-UE Relay discovery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KI#1 are 9.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(interim) conclusion(s).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(Direct Communication)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new solution and 4 solutions updates (sol#4, #5, #22)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KI#2 is 6.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(interim) conclusion(s).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39175782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2/5)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235407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9 new solutions (addressing security, service continuity, authentication/authorization etc.)  and 5 solutions updates (sol#6, #7) were agreed for inclusion in the TR.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for KI#3 are 12.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and 5 solutions updates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KI#4 is 6.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24170841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3/5)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904112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5 (Path Selection)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solution update (sol#12) was agreed for inclusion in the TR. Total number of solutions for KI#5 is 1.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Complete and consolidate the solutions. Start solution evaluation and (interim) conclusion(s)</a:t>
            </a:r>
            <a:r>
              <a:rPr lang="en-GB" altLang="zh-CN" sz="1200" dirty="0"/>
              <a:t>. 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</a:t>
            </a:r>
            <a:r>
              <a:rPr lang="en-US" altLang="zh-CN" sz="1200" dirty="0"/>
              <a:t>new solution and 3 solutions updates (sol#13, #14, #15) were agreed for inclusion in the TR. Total number of solutions for KI#7 is 4.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can be categorized as CP-based and UP-based solutions.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8 (Service Authorization)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were agreed for inclusion in the TR. Total number of solutions for KI#8 is 4.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14000073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4/5)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KI#1, #2, #7 and #8 has minimal RAN impact.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KI#5 may have RAN impact </a:t>
            </a:r>
            <a:r>
              <a:rPr lang="en-US" altLang="zh-CN" sz="1200" dirty="0" smtClean="0"/>
              <a:t>and depends </a:t>
            </a:r>
            <a:r>
              <a:rPr lang="en-US" altLang="zh-CN" sz="1200" dirty="0"/>
              <a:t>on the solution discussion.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KI#3 (UE-to-Network Relay) and  #4 (UE-to-UE Relay) have dependencies on RAN and SA3. RAN/SA3 plan to start corresponding study work in August, this makes final conclusions on these two KIs in August meeting at high risk.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UE-to-Network Relay and UE-to-UE Relay regarding Layer-2 or Layer-3 Relay depending on RAN decision</a:t>
            </a:r>
            <a:r>
              <a:rPr lang="de-DE" sz="1200" dirty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 new </a:t>
            </a:r>
            <a:r>
              <a:rPr lang="en-US" altLang="zh-CN" sz="1200" dirty="0" smtClean="0"/>
              <a:t>KI,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last meeting for new </a:t>
            </a:r>
            <a:r>
              <a:rPr lang="en-US" altLang="zh-CN" sz="1200" dirty="0" smtClean="0"/>
              <a:t>solutions which should be complete (i.e. without many FFS).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For KI#1, #</a:t>
            </a:r>
            <a:r>
              <a:rPr lang="en-US" altLang="zh-CN" sz="1200" dirty="0" smtClean="0"/>
              <a:t>2, </a:t>
            </a:r>
            <a:r>
              <a:rPr lang="en-US" altLang="zh-CN" sz="1200" dirty="0" smtClean="0"/>
              <a:t>#5, #7 </a:t>
            </a:r>
            <a:r>
              <a:rPr lang="en-US" altLang="zh-CN" sz="1200" dirty="0"/>
              <a:t>and #8, complete and consolidate the solutions, and start solution evaluation and conclusion(s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zh-CN" sz="1200" dirty="0" smtClean="0"/>
              <a:t>For </a:t>
            </a:r>
            <a:r>
              <a:rPr lang="de-DE" altLang="zh-CN" sz="1200" dirty="0"/>
              <a:t>KI#3 and #4, </a:t>
            </a:r>
            <a:r>
              <a:rPr lang="en-US" altLang="zh-CN" sz="1200" dirty="0"/>
              <a:t>complete and consolidate the solutions, and </a:t>
            </a:r>
            <a:r>
              <a:rPr lang="en-US" altLang="zh-CN" sz="1200" dirty="0" smtClean="0"/>
              <a:t>start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interim conclusion(s</a:t>
            </a:r>
            <a:r>
              <a:rPr lang="en-US" altLang="zh-CN" sz="1200" dirty="0"/>
              <a:t>) for L2-based Relay and L3-based Relay respectively from SA2 </a:t>
            </a:r>
            <a:r>
              <a:rPr lang="en-US" altLang="zh-CN" sz="1200" dirty="0" smtClean="0"/>
              <a:t>perspective. </a:t>
            </a:r>
            <a:r>
              <a:rPr lang="en-US" altLang="zh-CN" sz="1200" dirty="0"/>
              <a:t>Communicate with RAN WGs on the TR and pend RAN/SA3-related issues, wait for RAN/SA3 progress</a:t>
            </a:r>
            <a:r>
              <a:rPr lang="en-US" altLang="zh-CN" sz="1200" dirty="0" smtClean="0"/>
              <a:t>.</a:t>
            </a:r>
            <a:endParaRPr lang="en-US" altLang="zh-CN" sz="12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153644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5450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6375</TotalTime>
  <Words>1837</Words>
  <Application>Microsoft Office PowerPoint</Application>
  <PresentationFormat>全屏显示(4:3)</PresentationFormat>
  <Paragraphs>209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Theme</vt:lpstr>
      <vt:lpstr>   FS_5G_ProSe Status Report</vt:lpstr>
      <vt:lpstr>FS_5G_ProSe Status at SA#87</vt:lpstr>
      <vt:lpstr>FS_5G_ProSe status after SA2#136AH (1/3)</vt:lpstr>
      <vt:lpstr>FS_5G_ProSe status after SA2#136AH (2/3)</vt:lpstr>
      <vt:lpstr>FS_5G_ProSe status after SA2#136AH (3/3)</vt:lpstr>
      <vt:lpstr>FS_5G_ProSe status after SA2#139e (1/5)</vt:lpstr>
      <vt:lpstr>FS_5G_ProSe status after SA2#139e (2/5)</vt:lpstr>
      <vt:lpstr>FS_5G_ProSe status after SA2#139e (3/5)</vt:lpstr>
      <vt:lpstr>FS_5G_ProSe status after SA2#139e (4/5)</vt:lpstr>
      <vt:lpstr>FS_5G_ProSe status after SA2#139e (5/5)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Deng Qiang</cp:lastModifiedBy>
  <cp:revision>1323</cp:revision>
  <dcterms:created xsi:type="dcterms:W3CDTF">2008-08-30T09:32:10Z</dcterms:created>
  <dcterms:modified xsi:type="dcterms:W3CDTF">2020-06-25T08:28:48Z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