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9"/>
  </p:notesMasterIdLst>
  <p:handoutMasterIdLst>
    <p:handoutMasterId r:id="rId10"/>
  </p:handoutMasterIdLst>
  <p:sldIdLst>
    <p:sldId id="303" r:id="rId2"/>
    <p:sldId id="786" r:id="rId3"/>
    <p:sldId id="787" r:id="rId4"/>
    <p:sldId id="788" r:id="rId5"/>
    <p:sldId id="789" r:id="rId6"/>
    <p:sldId id="791" r:id="rId7"/>
    <p:sldId id="790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0000"/>
    <a:srgbClr val="62A14D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25" autoAdjust="0"/>
  </p:normalViewPr>
  <p:slideViewPr>
    <p:cSldViewPr snapToGrid="0">
      <p:cViewPr varScale="1">
        <p:scale>
          <a:sx n="104" d="100"/>
          <a:sy n="104" d="100"/>
        </p:scale>
        <p:origin x="1815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2020-06-26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2020-06-26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4012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943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3473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Meeting #140E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Elbonia, August 24</a:t>
            </a:r>
            <a:r>
              <a:rPr lang="de-DE" sz="1200" b="1" kern="1200" baseline="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– September 2,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S2-2004756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WG2#140E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Elbonia</a:t>
            </a:r>
            <a:r>
              <a:rPr lang="en-GB" altLang="de-DE" sz="1200" dirty="0" smtClean="0">
                <a:solidFill>
                  <a:schemeClr val="bg1"/>
                </a:solidFill>
              </a:rPr>
              <a:t>,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August 24 – September 2, </a:t>
            </a:r>
            <a:r>
              <a:rPr lang="en-GB" altLang="de-DE" sz="1200" baseline="0" dirty="0">
                <a:solidFill>
                  <a:schemeClr val="bg1"/>
                </a:solidFill>
              </a:rPr>
              <a:t>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57/23757-03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57/23757-040.zi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FS_5MBS</a:t>
            </a:r>
            <a:r>
              <a:rPr lang="en-US" altLang="de-DE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 smtClean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 smtClean="0">
                <a:latin typeface="Arial" charset="0"/>
              </a:rPr>
              <a:t>Dario S. Tonesi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Huawei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at SA#87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0989649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830030/</a:t>
                      </a:r>
                    </a:p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SP-200xxx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7"/>
            <a:ext cx="8709026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SA#86: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Only </a:t>
            </a:r>
            <a:r>
              <a:rPr lang="de-DE" altLang="de-DE" sz="1200" dirty="0"/>
              <a:t>one SA2 WG meeting in </a:t>
            </a:r>
            <a:r>
              <a:rPr lang="de-DE" altLang="de-DE" sz="1200" dirty="0" smtClean="0"/>
              <a:t>Q1 (SA2#136AH)</a:t>
            </a: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Total TUs requested for Study Phase in 2020 is 8, 2 TUs used in SA2#136AH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6 TUs </a:t>
            </a:r>
            <a:r>
              <a:rPr lang="de-DE" altLang="de-DE" sz="1200" dirty="0">
                <a:solidFill>
                  <a:srgbClr val="000000"/>
                </a:solidFill>
              </a:rPr>
              <a:t>remaining. </a:t>
            </a:r>
            <a:endParaRPr lang="de-DE" altLang="de-DE" sz="1200" dirty="0" smtClean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Objective B/Key </a:t>
            </a:r>
            <a:r>
              <a:rPr lang="de-DE" altLang="de-DE" sz="1200" dirty="0">
                <a:solidFill>
                  <a:srgbClr val="000000"/>
                </a:solidFill>
              </a:rPr>
              <a:t>Issue #5 (enTV services) </a:t>
            </a:r>
            <a:r>
              <a:rPr lang="de-DE" altLang="de-DE" sz="1200" dirty="0" smtClean="0">
                <a:solidFill>
                  <a:srgbClr val="000000"/>
                </a:solidFill>
              </a:rPr>
              <a:t>and E-UTRA access removed </a:t>
            </a:r>
            <a:r>
              <a:rPr lang="de-DE" altLang="de-DE" sz="1200" dirty="0">
                <a:solidFill>
                  <a:srgbClr val="000000"/>
                </a:solidFill>
              </a:rPr>
              <a:t>as a result of downscoping </a:t>
            </a:r>
            <a:r>
              <a:rPr lang="de-DE" altLang="de-DE" sz="1200" dirty="0" smtClean="0">
                <a:solidFill>
                  <a:srgbClr val="000000"/>
                </a:solidFill>
              </a:rPr>
              <a:t>in SA#86 and of NR_MBS WI approved in RAN#86.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Added new Key Issue 9 (NR/5GC and </a:t>
            </a:r>
            <a:r>
              <a:rPr lang="de-DE" altLang="de-DE" sz="1200">
                <a:solidFill>
                  <a:srgbClr val="000000"/>
                </a:solidFill>
              </a:rPr>
              <a:t>E-UTRAN/EPC </a:t>
            </a:r>
            <a:r>
              <a:rPr lang="de-DE" altLang="de-DE" sz="1200" smtClean="0">
                <a:solidFill>
                  <a:srgbClr val="000000"/>
                </a:solidFill>
              </a:rPr>
              <a:t>interworking for </a:t>
            </a:r>
            <a:r>
              <a:rPr lang="de-DE" altLang="de-DE" sz="1200" dirty="0">
                <a:solidFill>
                  <a:srgbClr val="000000"/>
                </a:solidFill>
              </a:rPr>
              <a:t>public </a:t>
            </a:r>
            <a:r>
              <a:rPr lang="de-DE" altLang="de-DE" sz="1200" dirty="0" smtClean="0">
                <a:solidFill>
                  <a:srgbClr val="000000"/>
                </a:solidFill>
              </a:rPr>
              <a:t>safety)</a:t>
            </a:r>
            <a:endParaRPr lang="en-US" altLang="zh-CN" sz="1200" dirty="0" smtClean="0">
              <a:solidFill>
                <a:srgbClr val="00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US" sz="1600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Most of the key issues may lead to RAN impact.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sz="16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/>
              <a:t>Address open key </a:t>
            </a:r>
            <a:r>
              <a:rPr lang="de-DE" sz="1200" dirty="0" smtClean="0">
                <a:solidFill>
                  <a:srgbClr val="000000"/>
                </a:solidFill>
              </a:rPr>
              <a:t>issues with focus on the most important ones.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Finalize description for already captured solutions with strong support.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Capture new solutions with strong support.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Select solutions for at least most important key issues.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/>
              <a:t>List identified RAN dependencies and send liaisons to relevant RAN WGs.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SA2#136AH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81489998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830030/</a:t>
                      </a:r>
                    </a:p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SP-200xxx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TR </a:t>
            </a:r>
            <a:r>
              <a:rPr lang="de-DE" altLang="de-DE" sz="1200" dirty="0" smtClean="0">
                <a:hlinkClick r:id="rId3"/>
              </a:rPr>
              <a:t>23.757v0.3.0</a:t>
            </a:r>
            <a:r>
              <a:rPr lang="de-DE" altLang="de-DE" sz="1200" dirty="0" smtClean="0"/>
              <a:t> </a:t>
            </a:r>
            <a:r>
              <a:rPr lang="de-DE" altLang="de-DE" sz="1200" dirty="0"/>
              <a:t>is </a:t>
            </a:r>
            <a:r>
              <a:rPr lang="de-DE" altLang="de-DE" sz="1200" dirty="0" smtClean="0"/>
              <a:t>available. </a:t>
            </a: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Total TUs requested for Study Phase in 2020 is </a:t>
            </a:r>
            <a:r>
              <a:rPr lang="de-DE" altLang="de-DE" sz="1200" dirty="0" smtClean="0"/>
              <a:t>8, 2 TUs used in SA2#136AH and </a:t>
            </a:r>
            <a:r>
              <a:rPr lang="de-DE" altLang="de-DE" sz="1200" dirty="0" smtClean="0">
                <a:solidFill>
                  <a:srgbClr val="FF0000"/>
                </a:solidFill>
              </a:rPr>
              <a:t>6 </a:t>
            </a:r>
            <a:r>
              <a:rPr lang="de-DE" altLang="de-DE" sz="1200" dirty="0" smtClean="0"/>
              <a:t>TUs remaining</a:t>
            </a:r>
            <a:r>
              <a:rPr lang="de-DE" altLang="de-DE" sz="12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Objective </a:t>
            </a:r>
            <a:r>
              <a:rPr lang="de-DE" altLang="de-DE" sz="1200" dirty="0">
                <a:solidFill>
                  <a:srgbClr val="000000"/>
                </a:solidFill>
              </a:rPr>
              <a:t>B/Key Issue #5 (enTV services)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E-UTRA access </a:t>
            </a:r>
            <a:r>
              <a:rPr lang="de-DE" altLang="de-DE" sz="1200" dirty="0">
                <a:solidFill>
                  <a:srgbClr val="000000"/>
                </a:solidFill>
              </a:rPr>
              <a:t>removed as a result of downscoping in SA#86 and of NR_MBS WI approved in RAN#86. </a:t>
            </a:r>
            <a:endParaRPr lang="en-US" altLang="zh-CN" sz="12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Added new Key Issue 9 (NR/5GC and E-UTRAN/EPC iwk for public safety)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Architectural options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Two architectural options captured in Annex A. Option 1 has no new network entities for transport only mode while additional CP and UP entities are needed for full service mode. Option 2 uses new, MBS specific functional components both for transport only mode and full service mode.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Issue 1 (MBS session management)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Five new solutions were included in the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200" dirty="0" smtClean="0">
                <a:solidFill>
                  <a:srgbClr val="000000"/>
                </a:solidFill>
              </a:rPr>
              <a:t>in SA2#138 finalize description for solutions with strong support. Proceed with solution evaluation and interim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Issue 2 (Levels of services)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One solution captured.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200" dirty="0">
                <a:solidFill>
                  <a:srgbClr val="000000"/>
                </a:solidFill>
              </a:rPr>
              <a:t>in SA2#138 </a:t>
            </a:r>
            <a:r>
              <a:rPr lang="de-DE" altLang="de-DE" sz="1200" dirty="0" smtClean="0">
                <a:solidFill>
                  <a:srgbClr val="000000"/>
                </a:solidFill>
              </a:rPr>
              <a:t>finalize solution description and discuss other solutions if time allows. Proceed with solution evaluation and interim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Issues 7/8 (MC-UC switch/BC-UC switch)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No solution captured.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Next step: </a:t>
            </a:r>
            <a:r>
              <a:rPr lang="de-DE" altLang="de-DE" sz="1200" dirty="0">
                <a:solidFill>
                  <a:srgbClr val="000000"/>
                </a:solidFill>
              </a:rPr>
              <a:t>in SA2#138 discuss </a:t>
            </a:r>
            <a:r>
              <a:rPr lang="de-DE" altLang="de-DE" sz="1200" dirty="0" smtClean="0">
                <a:solidFill>
                  <a:srgbClr val="000000"/>
                </a:solidFill>
              </a:rPr>
              <a:t>and capture solutions</a:t>
            </a:r>
            <a:r>
              <a:rPr lang="de-DE" altLang="de-DE" sz="1200" dirty="0">
                <a:solidFill>
                  <a:srgbClr val="000000"/>
                </a:solidFill>
              </a:rPr>
              <a:t>, evaluate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proceed with interim conclusions.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Issue 6 (Local MBS)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One solution captured.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200" dirty="0" smtClean="0">
                <a:solidFill>
                  <a:srgbClr val="000000"/>
                </a:solidFill>
              </a:rPr>
              <a:t>if time allows, discuss other solutions if available, evaluate and reach interim conclusions.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>
                <a:solidFill>
                  <a:srgbClr val="000000"/>
                </a:solidFill>
              </a:rPr>
              <a:t>Issues </a:t>
            </a:r>
            <a:r>
              <a:rPr lang="de-DE" altLang="de-DE" sz="1600" b="1" dirty="0" smtClean="0">
                <a:solidFill>
                  <a:srgbClr val="000000"/>
                </a:solidFill>
              </a:rPr>
              <a:t>3/4/9 (levels of authorization/QoS/IWK with EPC/eMBMS for Public Safety)</a:t>
            </a:r>
            <a:endParaRPr lang="de-DE" altLang="de-DE" sz="1600" b="1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No </a:t>
            </a:r>
            <a:r>
              <a:rPr lang="de-DE" altLang="de-DE" sz="1200" dirty="0" smtClean="0">
                <a:solidFill>
                  <a:srgbClr val="000000"/>
                </a:solidFill>
              </a:rPr>
              <a:t>solution captured.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Next step: </a:t>
            </a:r>
            <a:r>
              <a:rPr lang="de-DE" altLang="de-DE" sz="1200" dirty="0" smtClean="0">
                <a:solidFill>
                  <a:srgbClr val="000000"/>
                </a:solidFill>
              </a:rPr>
              <a:t>if time allows, </a:t>
            </a:r>
            <a:r>
              <a:rPr lang="de-DE" altLang="de-DE" sz="1200" dirty="0">
                <a:solidFill>
                  <a:srgbClr val="000000"/>
                </a:solidFill>
              </a:rPr>
              <a:t>discuss </a:t>
            </a:r>
            <a:r>
              <a:rPr lang="de-DE" altLang="de-DE" sz="1200" dirty="0" smtClean="0">
                <a:solidFill>
                  <a:srgbClr val="000000"/>
                </a:solidFill>
              </a:rPr>
              <a:t>solutions if available and time allows, </a:t>
            </a:r>
            <a:r>
              <a:rPr lang="de-DE" altLang="de-DE" sz="1200" dirty="0">
                <a:solidFill>
                  <a:srgbClr val="000000"/>
                </a:solidFill>
              </a:rPr>
              <a:t>evaluate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reach interim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SA2#136AH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Most of the key issues may lead to RAN impact</a:t>
            </a:r>
            <a:r>
              <a:rPr lang="en-US" sz="1200" dirty="0" smtClean="0"/>
              <a:t>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S</a:t>
            </a:r>
            <a:r>
              <a:rPr lang="en-US" sz="1200" dirty="0" smtClean="0"/>
              <a:t>election of architectural option.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Selection of solution(s) for MBS session establishment/management.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for the Next Meeting (SA2#138)</a:t>
            </a:r>
            <a:r>
              <a:rPr 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No new key issues.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Prioritize </a:t>
            </a:r>
            <a:r>
              <a:rPr lang="en-US" sz="1200" dirty="0">
                <a:solidFill>
                  <a:srgbClr val="000000"/>
                </a:solidFill>
              </a:rPr>
              <a:t>solutions for Key Issue 2 (Levels of </a:t>
            </a:r>
            <a:r>
              <a:rPr lang="en-US" sz="1200" dirty="0" smtClean="0">
                <a:solidFill>
                  <a:srgbClr val="000000"/>
                </a:solidFill>
              </a:rPr>
              <a:t>services), KI1 (MBS session management) and KI7 (MC-UC switch). 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	Complete solution descriptions and list RAN impacts for which feedback is needed. Liaise RAN WGs as needed.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	Start solution evaluations and draw interim conclusions.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If time allows, address other Key Issues and related solutions.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</a:rPr>
              <a:t>	</a:t>
            </a:r>
            <a:r>
              <a:rPr lang="en-US" sz="1200" dirty="0" smtClean="0">
                <a:solidFill>
                  <a:srgbClr val="000000"/>
                </a:solidFill>
              </a:rPr>
              <a:t>Evaluate solutions and capture conclusions.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</a:t>
            </a:r>
            <a:r>
              <a:rPr lang="en-US" altLang="zh-CN" sz="1600" b="1" dirty="0"/>
              <a:t>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2020Q2: 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zh-CN" sz="1200" dirty="0">
                <a:solidFill>
                  <a:srgbClr val="000000"/>
                </a:solidFill>
              </a:rPr>
              <a:t>	</a:t>
            </a:r>
            <a:r>
              <a:rPr lang="en-US" altLang="zh-CN" sz="1200" dirty="0" smtClean="0">
                <a:solidFill>
                  <a:srgbClr val="000000"/>
                </a:solidFill>
              </a:rPr>
              <a:t>Complete </a:t>
            </a:r>
            <a:r>
              <a:rPr lang="en-US" altLang="zh-CN" sz="1200" dirty="0">
                <a:solidFill>
                  <a:srgbClr val="000000"/>
                </a:solidFill>
              </a:rPr>
              <a:t>description of existing </a:t>
            </a:r>
            <a:r>
              <a:rPr lang="en-US" altLang="zh-CN" sz="1200" dirty="0" smtClean="0">
                <a:solidFill>
                  <a:srgbClr val="000000"/>
                </a:solidFill>
              </a:rPr>
              <a:t>solutions and new solutions with strong support for most important KIs (KI2/1/7). 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zh-CN" sz="1200" dirty="0" smtClean="0">
                <a:solidFill>
                  <a:srgbClr val="000000"/>
                </a:solidFill>
              </a:rPr>
              <a:t>	</a:t>
            </a:r>
            <a:r>
              <a:rPr lang="en-US" sz="1200" dirty="0" smtClean="0">
                <a:solidFill>
                  <a:srgbClr val="000000"/>
                </a:solidFill>
              </a:rPr>
              <a:t>Start solutions and architecture options </a:t>
            </a:r>
            <a:r>
              <a:rPr lang="en-US" sz="1200" dirty="0">
                <a:solidFill>
                  <a:srgbClr val="000000"/>
                </a:solidFill>
              </a:rPr>
              <a:t>evaluations and draw interim </a:t>
            </a:r>
            <a:r>
              <a:rPr lang="en-US" sz="1200" dirty="0" smtClean="0">
                <a:solidFill>
                  <a:srgbClr val="000000"/>
                </a:solidFill>
              </a:rPr>
              <a:t>conclusions for most important KIs.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>
                <a:solidFill>
                  <a:srgbClr val="000000"/>
                </a:solidFill>
              </a:rPr>
              <a:t>	</a:t>
            </a:r>
            <a:r>
              <a:rPr lang="en-US" altLang="zh-CN" sz="1200" dirty="0">
                <a:solidFill>
                  <a:srgbClr val="000000"/>
                </a:solidFill>
              </a:rPr>
              <a:t>If time allows, address solutions for other </a:t>
            </a:r>
            <a:r>
              <a:rPr lang="en-US" altLang="zh-CN" sz="1200" dirty="0" smtClean="0">
                <a:solidFill>
                  <a:srgbClr val="000000"/>
                </a:solidFill>
              </a:rPr>
              <a:t>KIs.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TR 23.757 and WID expected to be sent to SA#88 </a:t>
            </a:r>
            <a:r>
              <a:rPr lang="en-US" altLang="zh-CN" sz="1200" dirty="0" smtClean="0"/>
              <a:t>for approval.</a:t>
            </a:r>
            <a:endParaRPr lang="en-US" altLang="zh-CN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zh-CN" sz="1200" dirty="0" smtClean="0">
                <a:solidFill>
                  <a:srgbClr val="0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SA2#139E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85632046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-&gt; 50%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TR </a:t>
            </a:r>
            <a:r>
              <a:rPr lang="de-DE" altLang="de-DE" sz="1400" dirty="0" smtClean="0">
                <a:hlinkClick r:id="rId3"/>
              </a:rPr>
              <a:t>23.757v0.4.0</a:t>
            </a:r>
            <a:r>
              <a:rPr lang="de-DE" altLang="de-DE" sz="1400" dirty="0" smtClean="0"/>
              <a:t> is available.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/>
              <a:t>In 2020Q2 FS_5MBS was only discussed in SA2#139E.</a:t>
            </a:r>
            <a:endParaRPr lang="de-DE" altLang="de-DE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>
                <a:solidFill>
                  <a:srgbClr val="000000"/>
                </a:solidFill>
              </a:rPr>
              <a:t>No new key issue. 24 new solutions added, mostly vs. KI1 and </a:t>
            </a:r>
            <a:r>
              <a:rPr lang="en-US" altLang="de-DE" sz="1400" dirty="0" smtClean="0">
                <a:solidFill>
                  <a:srgbClr val="000000"/>
                </a:solidFill>
              </a:rPr>
              <a:t>KI</a:t>
            </a:r>
            <a:r>
              <a:rPr lang="en-US" altLang="de-DE" sz="1400" dirty="0" smtClean="0">
                <a:solidFill>
                  <a:srgbClr val="FF0000"/>
                </a:solidFill>
              </a:rPr>
              <a:t>7</a:t>
            </a:r>
            <a:r>
              <a:rPr lang="en-US" altLang="de-DE" sz="1400" dirty="0" smtClean="0">
                <a:solidFill>
                  <a:srgbClr val="000000"/>
                </a:solidFill>
              </a:rPr>
              <a:t>. </a:t>
            </a:r>
            <a:r>
              <a:rPr lang="en-US" altLang="de-DE" sz="1400" dirty="0" smtClean="0">
                <a:solidFill>
                  <a:srgbClr val="000000"/>
                </a:solidFill>
              </a:rPr>
              <a:t>Previously existing solutions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>
                <a:solidFill>
                  <a:srgbClr val="000000"/>
                </a:solidFill>
              </a:rPr>
              <a:t>Terminology issues fixed: </a:t>
            </a:r>
            <a:r>
              <a:rPr lang="en-US" altLang="de-DE" sz="1400" i="1" dirty="0" smtClean="0">
                <a:solidFill>
                  <a:srgbClr val="000000"/>
                </a:solidFill>
              </a:rPr>
              <a:t>PTP vs. PTM </a:t>
            </a:r>
            <a:r>
              <a:rPr lang="en-US" altLang="de-DE" sz="1400" dirty="0" smtClean="0">
                <a:solidFill>
                  <a:srgbClr val="000000"/>
                </a:solidFill>
              </a:rPr>
              <a:t>and </a:t>
            </a:r>
            <a:r>
              <a:rPr lang="en-US" altLang="de-DE" sz="1400" i="1" dirty="0" smtClean="0">
                <a:solidFill>
                  <a:srgbClr val="000000"/>
                </a:solidFill>
              </a:rPr>
              <a:t>Individual vs. Shared MBS traffic delivery </a:t>
            </a:r>
            <a:r>
              <a:rPr lang="en-US" altLang="de-DE" sz="1400" dirty="0" smtClean="0">
                <a:solidFill>
                  <a:srgbClr val="000000"/>
                </a:solidFill>
              </a:rPr>
              <a:t>methods.</a:t>
            </a:r>
            <a:endParaRPr lang="de-DE" altLang="de-DE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Architectural options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The two architectural options captured in Annex A have been updated and are now more mature.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400" dirty="0" smtClean="0">
                <a:solidFill>
                  <a:srgbClr val="000000"/>
                </a:solidFill>
              </a:rPr>
              <a:t>Start evaluation and attempt interim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1 (MBS session management)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FF0000"/>
                </a:solidFill>
              </a:rPr>
              <a:t>14 solutions available: 5 already existing (of which 4 updated in SA2#139E) plus 9 new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>
                <a:solidFill>
                  <a:srgbClr val="000000"/>
                </a:solidFill>
              </a:rPr>
              <a:t>Next step:</a:t>
            </a:r>
            <a:r>
              <a:rPr lang="de-DE" altLang="de-DE" sz="1400" dirty="0" smtClean="0">
                <a:solidFill>
                  <a:srgbClr val="000000"/>
                </a:solidFill>
              </a:rPr>
              <a:t> Conclude descripton of solutions. S</a:t>
            </a:r>
            <a:r>
              <a:rPr lang="en-US" altLang="de-DE" sz="1400" dirty="0" smtClean="0">
                <a:solidFill>
                  <a:srgbClr val="000000"/>
                </a:solidFill>
              </a:rPr>
              <a:t>tart evaluation and, if possible, capture interim conclusions.</a:t>
            </a:r>
            <a:endParaRPr lang="de-DE" altLang="de-DE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7 (MC-UC switch)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FF0000"/>
                </a:solidFill>
              </a:rPr>
              <a:t>11 solutions available (all new)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>
                <a:solidFill>
                  <a:srgbClr val="000000"/>
                </a:solidFill>
              </a:rPr>
              <a:t>Next step:</a:t>
            </a:r>
            <a:r>
              <a:rPr lang="de-DE" altLang="de-DE" sz="1400" dirty="0">
                <a:solidFill>
                  <a:srgbClr val="000000"/>
                </a:solidFill>
              </a:rPr>
              <a:t> Conclude descripton of </a:t>
            </a:r>
            <a:r>
              <a:rPr lang="de-DE" altLang="de-DE" sz="1400" dirty="0" smtClean="0">
                <a:solidFill>
                  <a:srgbClr val="000000"/>
                </a:solidFill>
              </a:rPr>
              <a:t>solutions</a:t>
            </a:r>
            <a:r>
              <a:rPr lang="de-DE" altLang="de-DE" sz="1400" dirty="0">
                <a:solidFill>
                  <a:srgbClr val="000000"/>
                </a:solidFill>
              </a:rPr>
              <a:t>. S</a:t>
            </a:r>
            <a:r>
              <a:rPr lang="en-US" altLang="de-DE" sz="1400" dirty="0">
                <a:solidFill>
                  <a:srgbClr val="000000"/>
                </a:solidFill>
              </a:rPr>
              <a:t>tart evaluation and, if possible, capture interim conclusions.</a:t>
            </a:r>
            <a:endParaRPr lang="de-DE" altLang="de-DE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235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SA2#139E (2/3)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63041604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-&gt; 50%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Issue 4 (QoS)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FF0000"/>
                </a:solidFill>
              </a:rPr>
              <a:t>3 solutions available (all new, of which </a:t>
            </a:r>
            <a:r>
              <a:rPr lang="de-DE" altLang="de-DE" sz="1400" dirty="0" smtClean="0">
                <a:solidFill>
                  <a:srgbClr val="000000"/>
                </a:solidFill>
              </a:rPr>
              <a:t>two apply also to KI1).</a:t>
            </a:r>
            <a:endParaRPr lang="de-DE" altLang="de-DE" sz="14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>
                <a:solidFill>
                  <a:srgbClr val="000000"/>
                </a:solidFill>
              </a:rPr>
              <a:t>Next </a:t>
            </a:r>
            <a:r>
              <a:rPr lang="de-DE" altLang="de-DE" sz="1400" b="1" dirty="0" smtClean="0">
                <a:solidFill>
                  <a:srgbClr val="000000"/>
                </a:solidFill>
              </a:rPr>
              <a:t>step:</a:t>
            </a:r>
            <a:r>
              <a:rPr lang="de-DE" altLang="de-DE" sz="1400" dirty="0">
                <a:solidFill>
                  <a:srgbClr val="000000"/>
                </a:solidFill>
              </a:rPr>
              <a:t> </a:t>
            </a:r>
            <a:r>
              <a:rPr lang="de-DE" altLang="de-DE" sz="1400" dirty="0" smtClean="0">
                <a:solidFill>
                  <a:srgbClr val="000000"/>
                </a:solidFill>
              </a:rPr>
              <a:t>Capture new solutions, if </a:t>
            </a:r>
            <a:r>
              <a:rPr lang="de-DE" altLang="de-DE" sz="1400" dirty="0">
                <a:solidFill>
                  <a:srgbClr val="000000"/>
                </a:solidFill>
              </a:rPr>
              <a:t>available. Finalize descriptions </a:t>
            </a:r>
            <a:r>
              <a:rPr lang="de-DE" altLang="de-DE" sz="1400" dirty="0" smtClean="0">
                <a:solidFill>
                  <a:srgbClr val="000000"/>
                </a:solidFill>
              </a:rPr>
              <a:t>of solutions</a:t>
            </a:r>
            <a:r>
              <a:rPr lang="de-DE" altLang="de-DE" sz="1400" dirty="0">
                <a:solidFill>
                  <a:srgbClr val="000000"/>
                </a:solidFill>
              </a:rPr>
              <a:t>. </a:t>
            </a:r>
            <a:endParaRPr lang="de-DE" altLang="de-DE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6 (Local MBS)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FF0000"/>
                </a:solidFill>
              </a:rPr>
              <a:t>4 solutions available: 1 already existing (and updated in SA2#139E) plus 3 </a:t>
            </a:r>
            <a:r>
              <a:rPr lang="de-DE" altLang="de-DE" sz="1400" dirty="0" smtClean="0">
                <a:solidFill>
                  <a:srgbClr val="FF0000"/>
                </a:solidFill>
              </a:rPr>
              <a:t>new.</a:t>
            </a:r>
            <a:endParaRPr lang="de-DE" altLang="de-DE" sz="1400" dirty="0" smtClean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400" dirty="0" smtClean="0">
                <a:solidFill>
                  <a:srgbClr val="000000"/>
                </a:solidFill>
              </a:rPr>
              <a:t>Capture </a:t>
            </a:r>
            <a:r>
              <a:rPr lang="de-DE" altLang="de-DE" sz="1400" dirty="0">
                <a:solidFill>
                  <a:srgbClr val="000000"/>
                </a:solidFill>
              </a:rPr>
              <a:t>new solutions, if available</a:t>
            </a:r>
            <a:r>
              <a:rPr lang="de-DE" altLang="de-DE" sz="1400" dirty="0" smtClean="0">
                <a:solidFill>
                  <a:srgbClr val="000000"/>
                </a:solidFill>
              </a:rPr>
              <a:t>. </a:t>
            </a:r>
            <a:r>
              <a:rPr lang="de-DE" altLang="de-DE" sz="1400" dirty="0">
                <a:solidFill>
                  <a:srgbClr val="000000"/>
                </a:solidFill>
              </a:rPr>
              <a:t>Finalize </a:t>
            </a:r>
            <a:r>
              <a:rPr lang="de-DE" altLang="de-DE" sz="1400" dirty="0" smtClean="0">
                <a:solidFill>
                  <a:srgbClr val="000000"/>
                </a:solidFill>
              </a:rPr>
              <a:t>descriptions of solutions</a:t>
            </a:r>
            <a:r>
              <a:rPr lang="de-DE" altLang="de-DE" sz="1400" dirty="0">
                <a:solidFill>
                  <a:srgbClr val="000000"/>
                </a:solidFill>
              </a:rPr>
              <a:t>. </a:t>
            </a:r>
            <a:endParaRPr lang="de-DE" altLang="de-DE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Issue 9 (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Interworking </a:t>
            </a:r>
            <a:r>
              <a:rPr lang="de-DE" altLang="de-DE" sz="1800" b="1" dirty="0">
                <a:solidFill>
                  <a:srgbClr val="000000"/>
                </a:solidFill>
              </a:rPr>
              <a:t>with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EPC/eMBMS </a:t>
            </a:r>
            <a:r>
              <a:rPr lang="de-DE" altLang="de-DE" sz="1800" b="1" dirty="0">
                <a:solidFill>
                  <a:srgbClr val="000000"/>
                </a:solidFill>
              </a:rPr>
              <a:t>for Public Safety)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FF0000"/>
                </a:solidFill>
              </a:rPr>
              <a:t>2</a:t>
            </a:r>
            <a:r>
              <a:rPr lang="de-DE" altLang="de-DE" sz="1400" dirty="0" smtClean="0">
                <a:solidFill>
                  <a:srgbClr val="000000"/>
                </a:solidFill>
              </a:rPr>
              <a:t> solutions </a:t>
            </a:r>
            <a:r>
              <a:rPr lang="de-DE" altLang="de-DE" sz="1400" dirty="0">
                <a:solidFill>
                  <a:srgbClr val="000000"/>
                </a:solidFill>
              </a:rPr>
              <a:t>proposed </a:t>
            </a:r>
            <a:r>
              <a:rPr lang="de-DE" altLang="de-DE" sz="1400" dirty="0" smtClean="0">
                <a:solidFill>
                  <a:srgbClr val="FF0000"/>
                </a:solidFill>
              </a:rPr>
              <a:t>in SA2#139E </a:t>
            </a:r>
            <a:r>
              <a:rPr lang="de-DE" altLang="de-DE" sz="1400" dirty="0" smtClean="0">
                <a:solidFill>
                  <a:srgbClr val="000000"/>
                </a:solidFill>
              </a:rPr>
              <a:t>but </a:t>
            </a:r>
            <a:r>
              <a:rPr lang="de-DE" altLang="de-DE" sz="1400" dirty="0">
                <a:solidFill>
                  <a:srgbClr val="000000"/>
                </a:solidFill>
              </a:rPr>
              <a:t>not captured to wait for </a:t>
            </a:r>
            <a:r>
              <a:rPr lang="de-DE" altLang="de-DE" sz="1400" dirty="0" smtClean="0">
                <a:solidFill>
                  <a:srgbClr val="000000"/>
                </a:solidFill>
              </a:rPr>
              <a:t>KI#1/2/7 </a:t>
            </a:r>
            <a:r>
              <a:rPr lang="de-DE" altLang="de-DE" sz="1400" dirty="0">
                <a:solidFill>
                  <a:srgbClr val="000000"/>
                </a:solidFill>
              </a:rPr>
              <a:t>to progress.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>
                <a:solidFill>
                  <a:srgbClr val="000000"/>
                </a:solidFill>
              </a:rPr>
              <a:t>Next step: </a:t>
            </a:r>
            <a:r>
              <a:rPr lang="de-DE" altLang="de-DE" sz="1400" dirty="0">
                <a:solidFill>
                  <a:srgbClr val="000000"/>
                </a:solidFill>
              </a:rPr>
              <a:t>Capture new </a:t>
            </a:r>
            <a:r>
              <a:rPr lang="de-DE" altLang="de-DE" sz="1400" dirty="0" smtClean="0">
                <a:solidFill>
                  <a:srgbClr val="000000"/>
                </a:solidFill>
              </a:rPr>
              <a:t>solutions. </a:t>
            </a:r>
            <a:r>
              <a:rPr lang="de-DE" altLang="de-DE" sz="1400" dirty="0">
                <a:solidFill>
                  <a:srgbClr val="000000"/>
                </a:solidFill>
              </a:rPr>
              <a:t>Finalize descriptions </a:t>
            </a:r>
            <a:r>
              <a:rPr lang="de-DE" altLang="de-DE" sz="1400" dirty="0" smtClean="0">
                <a:solidFill>
                  <a:srgbClr val="000000"/>
                </a:solidFill>
              </a:rPr>
              <a:t>of </a:t>
            </a:r>
            <a:r>
              <a:rPr lang="de-DE" altLang="de-DE" sz="1400" dirty="0" smtClean="0">
                <a:solidFill>
                  <a:srgbClr val="000000"/>
                </a:solidFill>
              </a:rPr>
              <a:t>solutions.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Issue 2 (Levels of services)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>
                <a:solidFill>
                  <a:srgbClr val="FF0000"/>
                </a:solidFill>
              </a:rPr>
              <a:t>1 solution available which was introduced in SA2#136AH and updated in </a:t>
            </a:r>
            <a:r>
              <a:rPr lang="de-DE" altLang="de-DE" sz="1400" dirty="0" smtClean="0">
                <a:solidFill>
                  <a:srgbClr val="FF0000"/>
                </a:solidFill>
              </a:rPr>
              <a:t>SA2#139E.</a:t>
            </a:r>
            <a:endParaRPr lang="de-DE" altLang="de-DE" sz="1400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>
                <a:solidFill>
                  <a:srgbClr val="000000"/>
                </a:solidFill>
              </a:rPr>
              <a:t>Next step:</a:t>
            </a:r>
            <a:r>
              <a:rPr lang="de-DE" altLang="de-DE" sz="1400" dirty="0">
                <a:solidFill>
                  <a:srgbClr val="000000"/>
                </a:solidFill>
              </a:rPr>
              <a:t> </a:t>
            </a:r>
            <a:r>
              <a:rPr lang="de-DE" altLang="de-DE" sz="1400" dirty="0" smtClean="0">
                <a:solidFill>
                  <a:srgbClr val="FF0000"/>
                </a:solidFill>
              </a:rPr>
              <a:t>If companies still have interest, try to conclude solution description</a:t>
            </a:r>
            <a:r>
              <a:rPr lang="de-DE" altLang="de-DE" sz="1400" dirty="0" smtClean="0"/>
              <a:t>.</a:t>
            </a:r>
            <a:endParaRPr lang="de-DE" altLang="de-DE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8 (BC-UC switch)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Agreed </a:t>
            </a:r>
            <a:r>
              <a:rPr lang="de-DE" altLang="de-DE" sz="1400" dirty="0" smtClean="0">
                <a:solidFill>
                  <a:srgbClr val="000000"/>
                </a:solidFill>
              </a:rPr>
              <a:t>not to address this KI in Rel-17 timeframe.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</a:t>
            </a:r>
            <a:r>
              <a:rPr lang="de-DE" altLang="de-DE" sz="1800" b="1" dirty="0">
                <a:solidFill>
                  <a:srgbClr val="000000"/>
                </a:solidFill>
              </a:rPr>
              <a:t>3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(Levels </a:t>
            </a:r>
            <a:r>
              <a:rPr lang="de-DE" altLang="de-DE" sz="1800" b="1" dirty="0">
                <a:solidFill>
                  <a:srgbClr val="000000"/>
                </a:solidFill>
              </a:rPr>
              <a:t>of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authorization)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No solutions submitted for this KI.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/>
              <a:t>Next step: </a:t>
            </a:r>
            <a:r>
              <a:rPr lang="de-DE" altLang="de-DE" sz="1400" dirty="0" smtClean="0"/>
              <a:t>agree not to address this in KI in Rel-17 timeframe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6388183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SA2#139E (3/3)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>
            <a:normAutofit fontScale="92500" lnSpcReduction="10000"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Most </a:t>
            </a:r>
            <a:r>
              <a:rPr lang="en-US" sz="1400" dirty="0"/>
              <a:t>of the </a:t>
            </a:r>
            <a:r>
              <a:rPr lang="en-US" sz="1400" dirty="0" smtClean="0"/>
              <a:t>key </a:t>
            </a:r>
            <a:r>
              <a:rPr lang="en-US" sz="1400" dirty="0" smtClean="0"/>
              <a:t>issues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and </a:t>
            </a:r>
            <a:r>
              <a:rPr lang="en-US" sz="1400" dirty="0" smtClean="0">
                <a:solidFill>
                  <a:srgbClr val="FF0000"/>
                </a:solidFill>
              </a:rPr>
              <a:t>related solutions</a:t>
            </a:r>
            <a:r>
              <a:rPr lang="en-US" sz="1400" dirty="0" smtClean="0"/>
              <a:t> </a:t>
            </a:r>
            <a:r>
              <a:rPr lang="en-US" sz="1400" dirty="0"/>
              <a:t>may lead to RAN impact</a:t>
            </a:r>
            <a:r>
              <a:rPr lang="en-US" sz="1400" dirty="0" smtClean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FF0000"/>
                </a:solidFill>
              </a:rPr>
              <a:t>Solutions specific questions may need to be asked to reach conclusion.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Contentious </a:t>
            </a:r>
            <a:r>
              <a:rPr lang="de-DE" sz="1800" b="1" dirty="0"/>
              <a:t>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Evaluation and selection of architectural option.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Evaluation and selection of solution(s) for MBS session establishment/management and UC-MC switch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Focus for the Next Meeting (SA2#140E)</a:t>
            </a:r>
            <a:r>
              <a:rPr lang="de-DE" sz="18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No new key issues. Last meeting for new solutions</a:t>
            </a:r>
            <a:r>
              <a:rPr lang="en-US" sz="1400" dirty="0"/>
              <a:t>. </a:t>
            </a:r>
            <a:r>
              <a:rPr lang="en-US" sz="1400" dirty="0">
                <a:solidFill>
                  <a:srgbClr val="FF0000"/>
                </a:solidFill>
              </a:rPr>
              <a:t>New solutions allowed only if </a:t>
            </a:r>
            <a:r>
              <a:rPr lang="en-US" sz="1400" dirty="0" smtClean="0">
                <a:solidFill>
                  <a:srgbClr val="FF0000"/>
                </a:solidFill>
              </a:rPr>
              <a:t>complete.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Merging of solutions is encouraged.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Prioritize </a:t>
            </a:r>
            <a:r>
              <a:rPr lang="en-US" sz="1400" dirty="0">
                <a:solidFill>
                  <a:srgbClr val="000000"/>
                </a:solidFill>
              </a:rPr>
              <a:t>solutions for </a:t>
            </a:r>
            <a:r>
              <a:rPr lang="en-US" sz="1400" dirty="0" smtClean="0">
                <a:solidFill>
                  <a:srgbClr val="000000"/>
                </a:solidFill>
              </a:rPr>
              <a:t>KI1 (MBS session management) and KI7 (MC-UC switch)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Complete solution descriptions and list RAN impacts for which feedback is needed.</a:t>
            </a:r>
            <a:endParaRPr lang="en-US" sz="1200" strike="sngStrike" dirty="0" smtClean="0">
              <a:solidFill>
                <a:srgbClr val="FF3300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Start solution evaluations and draw interim conclusions wherever possible.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Address other Key Issues and related solutions.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If possible, evaluate solutions and capture conclusions.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Rappoteur will collect RAN impacts. </a:t>
            </a:r>
            <a:r>
              <a:rPr lang="en-US" sz="1400" strike="sngStrike" dirty="0">
                <a:solidFill>
                  <a:srgbClr val="FF0000"/>
                </a:solidFill>
              </a:rPr>
              <a:t>Depending on which solutions are considered, </a:t>
            </a:r>
            <a:r>
              <a:rPr lang="en-US" sz="1400" strike="sngStrike" dirty="0" smtClean="0">
                <a:solidFill>
                  <a:srgbClr val="FF0000"/>
                </a:solidFill>
              </a:rPr>
              <a:t>a </a:t>
            </a:r>
            <a:r>
              <a:rPr lang="en-US" sz="1400" dirty="0"/>
              <a:t>L</a:t>
            </a:r>
            <a:r>
              <a:rPr lang="en-US" sz="1400" dirty="0" smtClean="0"/>
              <a:t>iaison </a:t>
            </a:r>
            <a:r>
              <a:rPr lang="en-US" sz="1400" dirty="0"/>
              <a:t>to </a:t>
            </a:r>
            <a:r>
              <a:rPr lang="en-US" sz="1400" dirty="0" smtClean="0">
                <a:solidFill>
                  <a:srgbClr val="FF0000"/>
                </a:solidFill>
              </a:rPr>
              <a:t>be sent to </a:t>
            </a:r>
            <a:r>
              <a:rPr lang="en-US" sz="1400" dirty="0" smtClean="0"/>
              <a:t>RAN </a:t>
            </a:r>
            <a:r>
              <a:rPr lang="en-US" sz="1400" dirty="0">
                <a:solidFill>
                  <a:srgbClr val="FF0000"/>
                </a:solidFill>
              </a:rPr>
              <a:t>WGs </a:t>
            </a:r>
            <a:r>
              <a:rPr lang="en-US" sz="1400" dirty="0" smtClean="0">
                <a:solidFill>
                  <a:srgbClr val="FF0000"/>
                </a:solidFill>
              </a:rPr>
              <a:t>to provide </a:t>
            </a:r>
            <a:r>
              <a:rPr lang="en-US" sz="1400" strike="sngStrike" dirty="0" smtClean="0">
                <a:solidFill>
                  <a:srgbClr val="FF0000"/>
                </a:solidFill>
              </a:rPr>
              <a:t>may </a:t>
            </a:r>
            <a:r>
              <a:rPr lang="en-US" sz="1400" strike="sngStrike" dirty="0">
                <a:solidFill>
                  <a:srgbClr val="FF0000"/>
                </a:solidFill>
              </a:rPr>
              <a:t>need to be sent to ask for specific feedback. </a:t>
            </a:r>
            <a:r>
              <a:rPr lang="en-US" sz="1400" dirty="0" smtClean="0"/>
              <a:t>TR </a:t>
            </a:r>
            <a:r>
              <a:rPr lang="en-US" sz="1400" dirty="0"/>
              <a:t>23.757 </a:t>
            </a:r>
            <a:r>
              <a:rPr lang="en-US" sz="1400" strike="sngStrike" dirty="0" smtClean="0">
                <a:solidFill>
                  <a:srgbClr val="FF0000"/>
                </a:solidFill>
              </a:rPr>
              <a:t>to be </a:t>
            </a:r>
            <a:r>
              <a:rPr lang="en-US" sz="1400" strike="sngStrike" dirty="0">
                <a:solidFill>
                  <a:srgbClr val="FF0000"/>
                </a:solidFill>
              </a:rPr>
              <a:t>attached </a:t>
            </a:r>
            <a:r>
              <a:rPr lang="en-US" sz="1400" dirty="0"/>
              <a:t>for information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FF0000"/>
                </a:solidFill>
              </a:rPr>
              <a:t>Specific questions for feedback may be included.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>
                <a:solidFill>
                  <a:srgbClr val="FF0000"/>
                </a:solidFill>
              </a:rPr>
              <a:t>Conclusion of </a:t>
            </a:r>
            <a:r>
              <a:rPr lang="en-US" sz="1400" b="1" u="sng" dirty="0">
                <a:solidFill>
                  <a:srgbClr val="FF0000"/>
                </a:solidFill>
              </a:rPr>
              <a:t>all</a:t>
            </a:r>
            <a:r>
              <a:rPr lang="en-US" sz="1400" dirty="0">
                <a:solidFill>
                  <a:srgbClr val="FF0000"/>
                </a:solidFill>
              </a:rPr>
              <a:t> KIs </a:t>
            </a:r>
            <a:r>
              <a:rPr lang="en-US" sz="1400" dirty="0" smtClean="0">
                <a:solidFill>
                  <a:srgbClr val="FF0000"/>
                </a:solidFill>
              </a:rPr>
              <a:t>(and therefore of SI) by Sep. 2020 </a:t>
            </a:r>
            <a:r>
              <a:rPr lang="en-US" sz="1400" dirty="0">
                <a:solidFill>
                  <a:srgbClr val="FF0000"/>
                </a:solidFill>
              </a:rPr>
              <a:t>unlikely, due to RAN dependencies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2020H2: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Complete description of solutions with strong support for all open KIs.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Complete evaluation of solutions and architecture options evaluations, including RAN feedback where needed, and complete conclusions for all open KIs.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TR 23.757 and WID expected to be sent to SA#90E for approval.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10160422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6849</TotalTime>
  <Words>1291</Words>
  <Application>Microsoft Office PowerPoint</Application>
  <PresentationFormat>On-screen Show (4:3)</PresentationFormat>
  <Paragraphs>170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</vt:lpstr>
      <vt:lpstr>宋体</vt:lpstr>
      <vt:lpstr>Arial</vt:lpstr>
      <vt:lpstr>Calibri</vt:lpstr>
      <vt:lpstr>Times New Roman</vt:lpstr>
      <vt:lpstr>Office Theme</vt:lpstr>
      <vt:lpstr>FS_5MBS Status Report</vt:lpstr>
      <vt:lpstr>FS_5MBS status at SA#87</vt:lpstr>
      <vt:lpstr>FS_5MBS status after SA2#136AH (1/2)</vt:lpstr>
      <vt:lpstr>FS_5MBS status after SA2#136AH (2/2)</vt:lpstr>
      <vt:lpstr>FS_5MBS status after SA2#139E (1/3)</vt:lpstr>
      <vt:lpstr>FS_5MBS status after SA2#139E (2/3)</vt:lpstr>
      <vt:lpstr>FS_5MBS status after SA2#139E (3/3)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Dario_Rapporteur</cp:lastModifiedBy>
  <cp:revision>1449</cp:revision>
  <dcterms:created xsi:type="dcterms:W3CDTF">2008-08-30T09:32:10Z</dcterms:created>
  <dcterms:modified xsi:type="dcterms:W3CDTF">2020-06-26T08:12:17Z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1593012080</vt:lpwstr>
  </property>
</Properties>
</file>