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9"/>
  </p:notesMasterIdLst>
  <p:handoutMasterIdLst>
    <p:handoutMasterId r:id="rId10"/>
  </p:handoutMasterIdLst>
  <p:sldIdLst>
    <p:sldId id="303" r:id="rId2"/>
    <p:sldId id="786" r:id="rId3"/>
    <p:sldId id="787" r:id="rId4"/>
    <p:sldId id="788" r:id="rId5"/>
    <p:sldId id="789" r:id="rId6"/>
    <p:sldId id="791" r:id="rId7"/>
    <p:sldId id="790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000000"/>
    <a:srgbClr val="62A14D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04" d="100"/>
          <a:sy n="104" d="100"/>
        </p:scale>
        <p:origin x="181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2020-06-24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2020-06-24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62411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94706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44742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4012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943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3473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Meeting #140E</a:t>
            </a:r>
            <a:endParaRPr lang="de-DE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Elbonia, August 24</a:t>
            </a:r>
            <a:r>
              <a:rPr lang="de-DE" sz="1200" b="1" kern="1200" baseline="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– September 2, 2020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 smtClean="0">
                <a:effectLst/>
              </a:rPr>
              <a:t>S2-2004756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WG2#140E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Elbonia</a:t>
            </a:r>
            <a:r>
              <a:rPr lang="en-GB" altLang="de-DE" sz="1200" dirty="0" smtClean="0">
                <a:solidFill>
                  <a:schemeClr val="bg1"/>
                </a:solidFill>
              </a:rPr>
              <a:t>,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August 24 – September 2, </a:t>
            </a:r>
            <a:r>
              <a:rPr lang="en-GB" altLang="de-DE" sz="1200" baseline="0" dirty="0">
                <a:solidFill>
                  <a:schemeClr val="bg1"/>
                </a:solidFill>
              </a:rPr>
              <a:t>2020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30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57/23757-040.zi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FS_5MBS</a:t>
            </a:r>
            <a:r>
              <a:rPr lang="en-US" altLang="de-DE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 smtClean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GB" sz="1800" b="1" dirty="0" smtClean="0">
                <a:latin typeface="Arial" charset="0"/>
              </a:rPr>
              <a:t>Dario S. Tonesi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at SA#87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09896495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Jun, 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7"/>
            <a:ext cx="8709026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SA#86: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Only </a:t>
            </a:r>
            <a:r>
              <a:rPr lang="de-DE" altLang="de-DE" sz="1200" dirty="0"/>
              <a:t>one SA2 WG meeting in </a:t>
            </a:r>
            <a:r>
              <a:rPr lang="de-DE" altLang="de-DE" sz="1200" dirty="0" smtClean="0"/>
              <a:t>Q1 (SA2#136AH)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Total TUs requested for Study Phase in 2020 is 8, 2 TUs used in SA2#136AH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6 TUs </a:t>
            </a:r>
            <a:r>
              <a:rPr lang="de-DE" altLang="de-DE" sz="1200" dirty="0">
                <a:solidFill>
                  <a:srgbClr val="000000"/>
                </a:solidFill>
              </a:rPr>
              <a:t>remaining. </a:t>
            </a:r>
            <a:endParaRPr lang="de-DE" altLang="de-DE" sz="1200" dirty="0" smtClean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B/Key </a:t>
            </a:r>
            <a:r>
              <a:rPr lang="de-DE" altLang="de-DE" sz="1200" dirty="0">
                <a:solidFill>
                  <a:srgbClr val="000000"/>
                </a:solidFill>
              </a:rPr>
              <a:t>Issue #5 (enTV services)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E-UTRA access removed </a:t>
            </a:r>
            <a:r>
              <a:rPr lang="de-DE" altLang="de-DE" sz="1200" dirty="0">
                <a:solidFill>
                  <a:srgbClr val="000000"/>
                </a:solidFill>
              </a:rPr>
              <a:t>as a result of downscoping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SA#86 and of NR_MBS WI approved in RAN#86.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Added new Key Issue 9 (NR/5GC and </a:t>
            </a:r>
            <a:r>
              <a:rPr lang="de-DE" altLang="de-DE" sz="1200">
                <a:solidFill>
                  <a:srgbClr val="000000"/>
                </a:solidFill>
              </a:rPr>
              <a:t>E-UTRAN/EPC </a:t>
            </a:r>
            <a:r>
              <a:rPr lang="de-DE" altLang="de-DE" sz="1200" smtClean="0">
                <a:solidFill>
                  <a:srgbClr val="000000"/>
                </a:solidFill>
              </a:rPr>
              <a:t>interworking for </a:t>
            </a:r>
            <a:r>
              <a:rPr lang="de-DE" altLang="de-DE" sz="1200" dirty="0">
                <a:solidFill>
                  <a:srgbClr val="000000"/>
                </a:solidFill>
              </a:rPr>
              <a:t>public </a:t>
            </a:r>
            <a:r>
              <a:rPr lang="de-DE" altLang="de-DE" sz="1200" dirty="0" smtClean="0">
                <a:solidFill>
                  <a:srgbClr val="000000"/>
                </a:solidFill>
              </a:rPr>
              <a:t>safety)</a:t>
            </a:r>
            <a:endParaRPr lang="en-US" altLang="zh-CN" sz="1200" dirty="0" smtClean="0">
              <a:solidFill>
                <a:srgbClr val="000000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endParaRPr lang="en-US" sz="1600" dirty="0">
              <a:ea typeface="+mn-ea"/>
              <a:cs typeface="+mn-cs"/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Most of the key issues may lead to RAN impact.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sz="16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Address open key </a:t>
            </a:r>
            <a:r>
              <a:rPr lang="de-DE" sz="1200" dirty="0" smtClean="0">
                <a:solidFill>
                  <a:srgbClr val="000000"/>
                </a:solidFill>
              </a:rPr>
              <a:t>issues with focus on the most important ones.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Finalize description for already captured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Capture new solutions with strong support.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>
                <a:solidFill>
                  <a:srgbClr val="000000"/>
                </a:solidFill>
              </a:rPr>
              <a:t>Select solutions for at least most important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sz="1200" dirty="0" smtClean="0"/>
              <a:t>List identified RAN dependencies and send liaisons to relevant RAN WGs.</a:t>
            </a:r>
            <a:endParaRPr 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sz="1200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7549235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1489998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830030/</a:t>
                      </a:r>
                    </a:p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SP-200xxx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/>
              <a:t>TR </a:t>
            </a:r>
            <a:r>
              <a:rPr lang="de-DE" altLang="de-DE" sz="1200" dirty="0" smtClean="0">
                <a:hlinkClick r:id="rId3"/>
              </a:rPr>
              <a:t>23.757v0.3.0</a:t>
            </a:r>
            <a:r>
              <a:rPr lang="de-DE" altLang="de-DE" sz="1200" dirty="0" smtClean="0"/>
              <a:t> </a:t>
            </a:r>
            <a:r>
              <a:rPr lang="de-DE" altLang="de-DE" sz="1200" dirty="0"/>
              <a:t>is </a:t>
            </a:r>
            <a:r>
              <a:rPr lang="de-DE" altLang="de-DE" sz="1200" dirty="0" smtClean="0"/>
              <a:t>available. </a:t>
            </a: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/>
              <a:t>Total TUs requested for Study Phase in 2020 is </a:t>
            </a:r>
            <a:r>
              <a:rPr lang="de-DE" altLang="de-DE" sz="1200" dirty="0" smtClean="0"/>
              <a:t>8, 2 TUs used in SA2#136AH and </a:t>
            </a:r>
            <a:r>
              <a:rPr lang="de-DE" altLang="de-DE" sz="1200" dirty="0" smtClean="0">
                <a:solidFill>
                  <a:srgbClr val="FF0000"/>
                </a:solidFill>
              </a:rPr>
              <a:t>6 </a:t>
            </a:r>
            <a:r>
              <a:rPr lang="de-DE" altLang="de-DE" sz="1200" dirty="0" smtClean="0"/>
              <a:t>TUs remaining</a:t>
            </a:r>
            <a:r>
              <a:rPr lang="de-DE" altLang="de-DE" sz="1200" dirty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Objective </a:t>
            </a:r>
            <a:r>
              <a:rPr lang="de-DE" altLang="de-DE" sz="1200" dirty="0">
                <a:solidFill>
                  <a:srgbClr val="000000"/>
                </a:solidFill>
              </a:rPr>
              <a:t>B/Key Issue #5 (enTV services)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E-UTRA access </a:t>
            </a:r>
            <a:r>
              <a:rPr lang="de-DE" altLang="de-DE" sz="1200" dirty="0">
                <a:solidFill>
                  <a:srgbClr val="000000"/>
                </a:solidFill>
              </a:rPr>
              <a:t>removed as a result of downscoping in SA#86 and of NR_MBS WI approved in RAN#86. </a:t>
            </a:r>
            <a:endParaRPr lang="en-US" altLang="zh-CN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Added new Key Issue 9 (NR/5GC and E-UTRAN/EPC iwk for public safety)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Two architectural options captured in Annex A. Option 1 has no new network entities for transport only mode while additional CP and UP entities are needed for full service mode. Option 2 uses new, MBS specific functional components both for transport only mode and full service mode.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Five new solutions were included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in SA2#138 finalize description for solutions with strong support.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</a:t>
            </a:r>
            <a:r>
              <a:rPr lang="de-DE" altLang="de-DE" sz="1200" dirty="0" smtClean="0">
                <a:solidFill>
                  <a:srgbClr val="000000"/>
                </a:solidFill>
              </a:rPr>
              <a:t>finalize solution description and discuss other solutions if time allows. Proceed with solution evaluation and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>
                <a:solidFill>
                  <a:srgbClr val="000000"/>
                </a:solidFill>
              </a:rPr>
              <a:t>Key Issues 7/8 (MC-UC switch/BC-UC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>
                <a:solidFill>
                  <a:srgbClr val="000000"/>
                </a:solidFill>
              </a:rPr>
              <a:t>in SA2#138 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and capture solutions</a:t>
            </a:r>
            <a:r>
              <a:rPr lang="de-DE" altLang="de-DE" sz="1200" dirty="0">
                <a:solidFill>
                  <a:srgbClr val="000000"/>
                </a:solidFill>
              </a:rPr>
              <a:t>, 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proceed with interim conclusions.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 smtClean="0">
                <a:solidFill>
                  <a:srgbClr val="000000"/>
                </a:solidFill>
              </a:rPr>
              <a:t>One solution captured.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discuss other solutions if available, evaluate and reach interim conclusions.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smtClean="0">
                <a:solidFill>
                  <a:srgbClr val="000000"/>
                </a:solidFill>
              </a:rPr>
              <a:t>Key </a:t>
            </a:r>
            <a:r>
              <a:rPr lang="de-DE" altLang="de-DE" sz="1600" b="1" dirty="0">
                <a:solidFill>
                  <a:srgbClr val="000000"/>
                </a:solidFill>
              </a:rPr>
              <a:t>Issues </a:t>
            </a:r>
            <a:r>
              <a:rPr lang="de-DE" altLang="de-DE" sz="1600" b="1" dirty="0" smtClean="0">
                <a:solidFill>
                  <a:srgbClr val="000000"/>
                </a:solidFill>
              </a:rPr>
              <a:t>3/4/9 (levels of authorization/QoS/IWK with EPC/eMBMS for Public Safety)</a:t>
            </a:r>
            <a:endParaRPr lang="de-DE" altLang="de-DE" sz="1600" b="1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dirty="0">
                <a:solidFill>
                  <a:srgbClr val="000000"/>
                </a:solidFill>
              </a:rPr>
              <a:t>No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 captured.</a:t>
            </a:r>
            <a:endParaRPr lang="de-DE" altLang="de-DE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Next step: </a:t>
            </a:r>
            <a:r>
              <a:rPr lang="de-DE" altLang="de-DE" sz="1200" dirty="0" smtClean="0">
                <a:solidFill>
                  <a:srgbClr val="000000"/>
                </a:solidFill>
              </a:rPr>
              <a:t>if time allows, </a:t>
            </a:r>
            <a:r>
              <a:rPr lang="de-DE" altLang="de-DE" sz="1200" dirty="0">
                <a:solidFill>
                  <a:srgbClr val="000000"/>
                </a:solidFill>
              </a:rPr>
              <a:t>discuss </a:t>
            </a:r>
            <a:r>
              <a:rPr lang="de-DE" altLang="de-DE" sz="1200" dirty="0" smtClean="0">
                <a:solidFill>
                  <a:srgbClr val="000000"/>
                </a:solidFill>
              </a:rPr>
              <a:t>solutions if available and time allows, </a:t>
            </a:r>
            <a:r>
              <a:rPr lang="de-DE" altLang="de-DE" sz="1200" dirty="0">
                <a:solidFill>
                  <a:srgbClr val="000000"/>
                </a:solidFill>
              </a:rPr>
              <a:t>evaluate and </a:t>
            </a:r>
            <a:r>
              <a:rPr lang="de-DE" altLang="de-DE" sz="1200" dirty="0" smtClean="0">
                <a:solidFill>
                  <a:srgbClr val="000000"/>
                </a:solidFill>
              </a:rPr>
              <a:t>reach interim conclusion.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2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dirty="0" smtClean="0"/>
          </a:p>
        </p:txBody>
      </p:sp>
    </p:spTree>
    <p:extLst>
      <p:ext uri="{BB962C8B-B14F-4D97-AF65-F5344CB8AC3E}">
        <p14:creationId xmlns:p14="http://schemas.microsoft.com/office/powerpoint/2010/main" val="46549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SA2#136AH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Most of the key issues may lead to RAN impact</a:t>
            </a:r>
            <a:r>
              <a:rPr lang="en-US" sz="1200" dirty="0" smtClean="0"/>
              <a:t>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Contentious </a:t>
            </a:r>
            <a:r>
              <a:rPr lang="de-DE" sz="1600" b="1" dirty="0"/>
              <a:t>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S</a:t>
            </a:r>
            <a:r>
              <a:rPr lang="en-US" sz="1200" dirty="0" smtClean="0"/>
              <a:t>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Selection of solution(s) for MBS session establishment/management.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200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 smtClean="0"/>
              <a:t>Focus for the Next Meeting (SA2#138)</a:t>
            </a:r>
            <a:r>
              <a:rPr lang="de-DE" sz="16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/>
              <a:t>No new key issues.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Prioritize </a:t>
            </a:r>
            <a:r>
              <a:rPr lang="en-US" sz="1200" dirty="0">
                <a:solidFill>
                  <a:srgbClr val="000000"/>
                </a:solidFill>
              </a:rPr>
              <a:t>solutions for Key Issue 2 (Levels of </a:t>
            </a:r>
            <a:r>
              <a:rPr lang="en-US" sz="1200" dirty="0" smtClean="0">
                <a:solidFill>
                  <a:srgbClr val="000000"/>
                </a:solidFill>
              </a:rPr>
              <a:t>services), KI1 (MBS session management) and KI7 (MC-UC switch). 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Complete solution descriptions and list RAN impacts for which feedback is needed. Liaise RAN WGs as needed.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	Start solution evaluations and draw interim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time allows, address other Key Issues and related solutions.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Evaluate solutions and capture conclusions.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200" b="1" i="1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 smtClean="0"/>
              <a:t>Overall </a:t>
            </a:r>
            <a:r>
              <a:rPr lang="en-US" altLang="zh-CN" sz="1600" b="1" dirty="0"/>
              <a:t>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2020Q2: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 smtClean="0">
                <a:solidFill>
                  <a:srgbClr val="000000"/>
                </a:solidFill>
              </a:rPr>
              <a:t>Complete </a:t>
            </a:r>
            <a:r>
              <a:rPr lang="en-US" altLang="zh-CN" sz="1200" dirty="0">
                <a:solidFill>
                  <a:srgbClr val="000000"/>
                </a:solidFill>
              </a:rPr>
              <a:t>description of existing </a:t>
            </a:r>
            <a:r>
              <a:rPr lang="en-US" altLang="zh-CN" sz="1200" dirty="0" smtClean="0">
                <a:solidFill>
                  <a:srgbClr val="000000"/>
                </a:solidFill>
              </a:rPr>
              <a:t>solutions and new solutions with strong support for most important KIs (KI2/1/7). 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  <a:r>
              <a:rPr lang="en-US" sz="1200" dirty="0" smtClean="0">
                <a:solidFill>
                  <a:srgbClr val="000000"/>
                </a:solidFill>
              </a:rPr>
              <a:t>Start solutions and architecture options </a:t>
            </a:r>
            <a:r>
              <a:rPr lang="en-US" sz="1200" dirty="0">
                <a:solidFill>
                  <a:srgbClr val="000000"/>
                </a:solidFill>
              </a:rPr>
              <a:t>evaluations and draw interim </a:t>
            </a:r>
            <a:r>
              <a:rPr lang="en-US" sz="1200" dirty="0" smtClean="0">
                <a:solidFill>
                  <a:srgbClr val="000000"/>
                </a:solidFill>
              </a:rPr>
              <a:t>conclusions for most important KIs.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200" dirty="0">
                <a:solidFill>
                  <a:srgbClr val="000000"/>
                </a:solidFill>
              </a:rPr>
              <a:t>	</a:t>
            </a:r>
            <a:r>
              <a:rPr lang="en-US" altLang="zh-CN" sz="1200" dirty="0">
                <a:solidFill>
                  <a:srgbClr val="000000"/>
                </a:solidFill>
              </a:rPr>
              <a:t>If time allows, address solutions for other </a:t>
            </a:r>
            <a:r>
              <a:rPr lang="en-US" altLang="zh-CN" sz="1200" dirty="0" smtClean="0">
                <a:solidFill>
                  <a:srgbClr val="000000"/>
                </a:solidFill>
              </a:rPr>
              <a:t>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TR 23.757 and WID expected to be sent to SA#88 </a:t>
            </a:r>
            <a:r>
              <a:rPr lang="en-US" altLang="zh-CN" sz="1200" dirty="0" smtClean="0"/>
              <a:t>for approval.</a:t>
            </a:r>
            <a:endParaRPr lang="en-US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altLang="zh-CN" sz="1200" dirty="0" smtClean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223721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</a:t>
            </a:r>
            <a:r>
              <a:rPr lang="en-US" altLang="de-DE" sz="2800" b="1" dirty="0"/>
              <a:t>(</a:t>
            </a:r>
            <a:r>
              <a:rPr lang="en-US" altLang="de-DE" sz="2800" b="1" dirty="0" smtClean="0"/>
              <a:t>1/3)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5632046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/>
              <a:t>TR </a:t>
            </a:r>
            <a:r>
              <a:rPr lang="de-DE" altLang="de-DE" sz="1400" dirty="0" smtClean="0">
                <a:hlinkClick r:id="rId3"/>
              </a:rPr>
              <a:t>23.757v0.4.0</a:t>
            </a:r>
            <a:r>
              <a:rPr lang="de-DE" altLang="de-DE" sz="1400" dirty="0" smtClean="0"/>
              <a:t> is available.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FF0000"/>
                </a:solidFill>
              </a:rPr>
              <a:t>In 2020Q2 FS_5MBS was only discussed in SA2#139E.</a:t>
            </a:r>
            <a:endParaRPr lang="de-DE" altLang="de-DE" sz="140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No new key issue. 24 new solutions added, mostly vs. KI1 and KI2. Previously existing solutions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 smtClean="0">
                <a:solidFill>
                  <a:srgbClr val="000000"/>
                </a:solidFill>
              </a:rPr>
              <a:t>Terminology issues fixed: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PTP vs. PTM </a:t>
            </a:r>
            <a:r>
              <a:rPr lang="en-US" altLang="de-DE" sz="1400" dirty="0" smtClean="0">
                <a:solidFill>
                  <a:srgbClr val="000000"/>
                </a:solidFill>
              </a:rPr>
              <a:t>and </a:t>
            </a:r>
            <a:r>
              <a:rPr lang="en-US" altLang="de-DE" sz="1400" i="1" dirty="0" smtClean="0">
                <a:solidFill>
                  <a:srgbClr val="000000"/>
                </a:solidFill>
              </a:rPr>
              <a:t>Individual vs. Shared MBS traffic delivery </a:t>
            </a:r>
            <a:r>
              <a:rPr lang="en-US" altLang="de-DE" sz="1400" dirty="0" smtClean="0">
                <a:solidFill>
                  <a:srgbClr val="000000"/>
                </a:solidFill>
              </a:rPr>
              <a:t>methods.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Architectural options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The two architectural options captured in Annex A have been updated and are now more mature.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000000"/>
                </a:solidFill>
              </a:rPr>
              <a:t>Start evaluation and attempt interim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Nine new solutions were included in the TR. Existing Solutions 2, 3, 4 heavily updated.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400" dirty="0" smtClean="0">
                <a:solidFill>
                  <a:srgbClr val="000000"/>
                </a:solidFill>
              </a:rPr>
              <a:t> Conclude descripton of </a:t>
            </a:r>
            <a:r>
              <a:rPr lang="de-DE" altLang="de-DE" sz="1400" strike="sngStrike" dirty="0" smtClean="0">
                <a:solidFill>
                  <a:srgbClr val="FF3300"/>
                </a:solidFill>
              </a:rPr>
              <a:t>most promising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solutions. S</a:t>
            </a:r>
            <a:r>
              <a:rPr lang="en-US" altLang="de-DE" sz="1400" dirty="0" smtClean="0">
                <a:solidFill>
                  <a:srgbClr val="000000"/>
                </a:solidFill>
              </a:rPr>
              <a:t>tart evaluation and, if possible, capture interim conclusions.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7 (MC-UC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Eleven solutions captured in the TR.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</a:t>
            </a:r>
            <a:r>
              <a:rPr lang="de-DE" altLang="de-DE" sz="1400" dirty="0">
                <a:solidFill>
                  <a:srgbClr val="000000"/>
                </a:solidFill>
              </a:rPr>
              <a:t> Conclude descripton of </a:t>
            </a:r>
            <a:r>
              <a:rPr lang="de-DE" altLang="de-DE" sz="1400" strike="sngStrike" dirty="0">
                <a:solidFill>
                  <a:srgbClr val="FF3300"/>
                </a:solidFill>
              </a:rPr>
              <a:t>most promising </a:t>
            </a:r>
            <a:r>
              <a:rPr lang="de-DE" altLang="de-DE" sz="1400" dirty="0">
                <a:solidFill>
                  <a:srgbClr val="000000"/>
                </a:solidFill>
              </a:rPr>
              <a:t>solutions. S</a:t>
            </a:r>
            <a:r>
              <a:rPr lang="en-US" altLang="de-DE" sz="1400" dirty="0">
                <a:solidFill>
                  <a:srgbClr val="000000"/>
                </a:solidFill>
              </a:rPr>
              <a:t>tart evaluation and, if possible, capture interim conclusions.</a:t>
            </a:r>
            <a:endParaRPr lang="de-DE" altLang="de-DE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2235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(2/3)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63041604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35% -&gt; 50%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62306"/>
            <a:ext cx="8554481" cy="3885739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2 (Levels of services)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solidFill>
                  <a:srgbClr val="000000"/>
                </a:solidFill>
              </a:rPr>
              <a:t>Existing solution updated</a:t>
            </a:r>
            <a:r>
              <a:rPr lang="de-DE" altLang="de-DE" sz="1400" dirty="0" smtClean="0">
                <a:solidFill>
                  <a:srgbClr val="000000"/>
                </a:solidFill>
              </a:rPr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</a:t>
            </a:r>
            <a:r>
              <a:rPr lang="de-DE" altLang="de-DE" sz="1400" b="1" dirty="0">
                <a:solidFill>
                  <a:srgbClr val="000000"/>
                </a:solidFill>
              </a:rPr>
              <a:t>step:</a:t>
            </a:r>
            <a:r>
              <a:rPr lang="de-DE" altLang="de-DE" sz="1400" dirty="0">
                <a:solidFill>
                  <a:srgbClr val="000000"/>
                </a:solidFill>
              </a:rPr>
              <a:t> </a:t>
            </a:r>
            <a:r>
              <a:rPr lang="de-DE" altLang="de-DE" sz="1400" dirty="0" smtClean="0">
                <a:solidFill>
                  <a:srgbClr val="000000"/>
                </a:solidFill>
              </a:rPr>
              <a:t>C</a:t>
            </a:r>
            <a:r>
              <a:rPr lang="de-DE" altLang="de-DE" sz="1400" dirty="0" smtClean="0"/>
              <a:t>onclude </a:t>
            </a:r>
            <a:r>
              <a:rPr lang="de-DE" altLang="de-DE" sz="1400" dirty="0"/>
              <a:t>description of </a:t>
            </a:r>
            <a:r>
              <a:rPr lang="de-DE" altLang="de-DE" sz="1400" dirty="0" smtClean="0"/>
              <a:t>solution, if agreable.</a:t>
            </a:r>
            <a:endParaRPr lang="de-DE" altLang="de-DE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4 (QoS)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Three solutions captured (two of which apply also to KI1).</a:t>
            </a:r>
            <a:endParaRPr lang="de-DE" altLang="de-DE" sz="14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>
                <a:solidFill>
                  <a:srgbClr val="000000"/>
                </a:solidFill>
              </a:rPr>
              <a:t>Next </a:t>
            </a:r>
            <a:r>
              <a:rPr lang="de-DE" altLang="de-DE" sz="1400" b="1" dirty="0" smtClean="0">
                <a:solidFill>
                  <a:srgbClr val="000000"/>
                </a:solidFill>
              </a:rPr>
              <a:t>step:</a:t>
            </a:r>
            <a:r>
              <a:rPr lang="de-DE" altLang="de-DE" sz="1400" dirty="0">
                <a:solidFill>
                  <a:srgbClr val="000000"/>
                </a:solidFill>
              </a:rPr>
              <a:t> </a:t>
            </a:r>
            <a:r>
              <a:rPr lang="de-DE" altLang="de-DE" sz="1400" dirty="0" smtClean="0">
                <a:solidFill>
                  <a:srgbClr val="000000"/>
                </a:solidFill>
              </a:rPr>
              <a:t>Capture new solutions, if </a:t>
            </a:r>
            <a:r>
              <a:rPr lang="de-DE" altLang="de-DE" sz="1400" dirty="0">
                <a:solidFill>
                  <a:srgbClr val="000000"/>
                </a:solidFill>
              </a:rPr>
              <a:t>available. Finalize descriptions </a:t>
            </a:r>
            <a:r>
              <a:rPr lang="de-DE" altLang="de-DE" sz="1400" dirty="0">
                <a:solidFill>
                  <a:srgbClr val="000000"/>
                </a:solidFill>
              </a:rPr>
              <a:t>of</a:t>
            </a:r>
            <a:r>
              <a:rPr lang="de-DE" altLang="de-DE" sz="1400" strike="sngStrike" dirty="0">
                <a:solidFill>
                  <a:srgbClr val="FF3300"/>
                </a:solidFill>
              </a:rPr>
              <a:t> promising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</a:t>
            </a:r>
            <a:r>
              <a:rPr lang="de-DE" altLang="de-DE" sz="1400" dirty="0">
                <a:solidFill>
                  <a:srgbClr val="000000"/>
                </a:solidFill>
              </a:rPr>
              <a:t>. 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6 (Local MBS)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Three new solutions captured. Existing solution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00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000000"/>
                </a:solidFill>
              </a:rPr>
              <a:t>Capture </a:t>
            </a:r>
            <a:r>
              <a:rPr lang="de-DE" altLang="de-DE" sz="1400" dirty="0">
                <a:solidFill>
                  <a:srgbClr val="000000"/>
                </a:solidFill>
              </a:rPr>
              <a:t>new solutions, if available</a:t>
            </a:r>
            <a:r>
              <a:rPr lang="de-DE" altLang="de-DE" sz="1400" dirty="0" smtClean="0">
                <a:solidFill>
                  <a:srgbClr val="000000"/>
                </a:solidFill>
              </a:rPr>
              <a:t>. </a:t>
            </a:r>
            <a:r>
              <a:rPr lang="de-DE" altLang="de-DE" sz="1400" dirty="0">
                <a:solidFill>
                  <a:srgbClr val="000000"/>
                </a:solidFill>
              </a:rPr>
              <a:t>Finalize </a:t>
            </a:r>
            <a:r>
              <a:rPr lang="de-DE" altLang="de-DE" sz="1400" dirty="0" smtClean="0">
                <a:solidFill>
                  <a:srgbClr val="000000"/>
                </a:solidFill>
              </a:rPr>
              <a:t>descriptions of</a:t>
            </a:r>
            <a:r>
              <a:rPr lang="de-DE" altLang="de-DE" sz="1400" strike="sngStrike" dirty="0" smtClean="0">
                <a:solidFill>
                  <a:srgbClr val="FF3300"/>
                </a:solidFill>
              </a:rPr>
              <a:t> </a:t>
            </a:r>
            <a:r>
              <a:rPr lang="de-DE" altLang="de-DE" sz="1400" strike="sngStrike" dirty="0">
                <a:solidFill>
                  <a:srgbClr val="FF3300"/>
                </a:solidFill>
              </a:rPr>
              <a:t>promising </a:t>
            </a:r>
            <a:r>
              <a:rPr lang="de-DE" altLang="de-DE" sz="1400" dirty="0" smtClean="0">
                <a:solidFill>
                  <a:srgbClr val="000000"/>
                </a:solidFill>
              </a:rPr>
              <a:t> solutions</a:t>
            </a:r>
            <a:r>
              <a:rPr lang="de-DE" altLang="de-DE" sz="1400" dirty="0">
                <a:solidFill>
                  <a:srgbClr val="000000"/>
                </a:solidFill>
              </a:rPr>
              <a:t>. </a:t>
            </a:r>
            <a:endParaRPr lang="de-DE" altLang="de-DE" sz="14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>
                <a:solidFill>
                  <a:srgbClr val="000000"/>
                </a:solidFill>
              </a:rPr>
              <a:t>Key Issue 9 (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Interworking </a:t>
            </a:r>
            <a:r>
              <a:rPr lang="de-DE" altLang="de-DE" sz="1800" b="1" dirty="0">
                <a:solidFill>
                  <a:srgbClr val="000000"/>
                </a:solidFill>
              </a:rPr>
              <a:t>with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EPC/eMBMS </a:t>
            </a:r>
            <a:r>
              <a:rPr lang="de-DE" altLang="de-DE" sz="1800" b="1" dirty="0">
                <a:solidFill>
                  <a:srgbClr val="000000"/>
                </a:solidFill>
              </a:rPr>
              <a:t>for Public Safety)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>
                <a:solidFill>
                  <a:srgbClr val="000000"/>
                </a:solidFill>
              </a:rPr>
              <a:t>Solutions proposed but not captured to wait for </a:t>
            </a:r>
            <a:r>
              <a:rPr lang="de-DE" altLang="de-DE" sz="1400" dirty="0" smtClean="0">
                <a:solidFill>
                  <a:srgbClr val="000000"/>
                </a:solidFill>
              </a:rPr>
              <a:t>KI#1/2/7 </a:t>
            </a:r>
            <a:r>
              <a:rPr lang="de-DE" altLang="de-DE" sz="1400" dirty="0">
                <a:solidFill>
                  <a:srgbClr val="000000"/>
                </a:solidFill>
              </a:rPr>
              <a:t>to progress.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>
                <a:solidFill>
                  <a:srgbClr val="000000"/>
                </a:solidFill>
              </a:rPr>
              <a:t>Next step: </a:t>
            </a:r>
            <a:r>
              <a:rPr lang="de-DE" altLang="de-DE" sz="1400" dirty="0">
                <a:solidFill>
                  <a:srgbClr val="000000"/>
                </a:solidFill>
              </a:rPr>
              <a:t>Capture new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solutions. </a:t>
            </a:r>
            <a:r>
              <a:rPr lang="de-DE" altLang="de-DE" sz="1400" dirty="0">
                <a:solidFill>
                  <a:srgbClr val="000000"/>
                </a:solidFill>
              </a:rPr>
              <a:t>Finalize descriptions of </a:t>
            </a:r>
            <a:r>
              <a:rPr lang="de-DE" altLang="de-DE" sz="1400" strike="sngStrike" dirty="0" smtClean="0">
                <a:solidFill>
                  <a:srgbClr val="FF3300"/>
                </a:solidFill>
              </a:rPr>
              <a:t>most promising </a:t>
            </a:r>
            <a:r>
              <a:rPr lang="de-DE" altLang="de-DE" sz="1400" dirty="0" smtClean="0">
                <a:solidFill>
                  <a:srgbClr val="000000"/>
                </a:solidFill>
              </a:rPr>
              <a:t>solutions</a:t>
            </a:r>
            <a:endParaRPr lang="de-DE" altLang="de-DE" sz="1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8 (BC-UC switch)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Agreed not to address this KI in Rel-17 timeframe.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 smtClean="0">
                <a:solidFill>
                  <a:srgbClr val="000000"/>
                </a:solidFill>
              </a:rPr>
              <a:t>Key Issue </a:t>
            </a:r>
            <a:r>
              <a:rPr lang="de-DE" altLang="de-DE" sz="1800" b="1" dirty="0">
                <a:solidFill>
                  <a:srgbClr val="000000"/>
                </a:solidFill>
              </a:rPr>
              <a:t>3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(Levels </a:t>
            </a:r>
            <a:r>
              <a:rPr lang="de-DE" altLang="de-DE" sz="1800" b="1" dirty="0">
                <a:solidFill>
                  <a:srgbClr val="000000"/>
                </a:solidFill>
              </a:rPr>
              <a:t>of </a:t>
            </a:r>
            <a:r>
              <a:rPr lang="de-DE" altLang="de-DE" sz="1800" b="1" dirty="0" smtClean="0">
                <a:solidFill>
                  <a:srgbClr val="000000"/>
                </a:solidFill>
              </a:rPr>
              <a:t>authorization)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 smtClean="0">
                <a:solidFill>
                  <a:srgbClr val="000000"/>
                </a:solidFill>
              </a:rPr>
              <a:t>No solutions submitted to address this KI.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b="1" dirty="0" smtClean="0">
                <a:solidFill>
                  <a:srgbClr val="FF0000"/>
                </a:solidFill>
              </a:rPr>
              <a:t>Next step: </a:t>
            </a:r>
            <a:r>
              <a:rPr lang="de-DE" altLang="de-DE" sz="1400" dirty="0" smtClean="0">
                <a:solidFill>
                  <a:srgbClr val="FF0000"/>
                </a:solidFill>
              </a:rPr>
              <a:t>agree not to address this in KI in Rel-17 timeframe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800" dirty="0" smtClean="0"/>
          </a:p>
        </p:txBody>
      </p:sp>
    </p:spTree>
    <p:extLst>
      <p:ext uri="{BB962C8B-B14F-4D97-AF65-F5344CB8AC3E}">
        <p14:creationId xmlns:p14="http://schemas.microsoft.com/office/powerpoint/2010/main" val="6388183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 smtClean="0"/>
              <a:t>FS_5MBS status </a:t>
            </a:r>
            <a:r>
              <a:rPr lang="en-US" altLang="de-DE" sz="2800" b="1" dirty="0"/>
              <a:t>after </a:t>
            </a:r>
            <a:r>
              <a:rPr lang="en-US" altLang="de-DE" sz="2800" b="1" dirty="0" smtClean="0"/>
              <a:t>SA2#139E (3/3)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Most of the key issues may lead to RAN impact</a:t>
            </a:r>
            <a:r>
              <a:rPr lang="en-US" sz="1400" dirty="0" smtClean="0"/>
              <a:t>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strike="sngStrike" dirty="0" smtClean="0">
                <a:solidFill>
                  <a:srgbClr val="FF3300"/>
                </a:solidFill>
              </a:rPr>
              <a:t>Depending on which solutions, Liaisons to RAN WGs may need to be sent for feedback.</a:t>
            </a:r>
            <a:endParaRPr lang="en-US" sz="1400" strike="sngStrike" dirty="0">
              <a:solidFill>
                <a:srgbClr val="FF3300"/>
              </a:solidFill>
            </a:endParaRP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Contentious </a:t>
            </a:r>
            <a:r>
              <a:rPr lang="de-DE" sz="1800" b="1" dirty="0"/>
              <a:t>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architectural option.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Evaluation and selection of solution(s) for MBS session establishment/management and UC-MC switch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for the Next Meeting (SA2#140E)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No new key issues and last meeting for proposing new solutions.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Merging of solutions is encouraged.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Prioritize </a:t>
            </a:r>
            <a:r>
              <a:rPr lang="en-US" sz="1400" dirty="0">
                <a:solidFill>
                  <a:srgbClr val="000000"/>
                </a:solidFill>
              </a:rPr>
              <a:t>solutions for </a:t>
            </a:r>
            <a:r>
              <a:rPr lang="en-US" sz="1400" dirty="0" smtClean="0">
                <a:solidFill>
                  <a:srgbClr val="000000"/>
                </a:solidFill>
              </a:rPr>
              <a:t>KI1 (MBS session management) and KI7 (MC-UC switch)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solution descriptions and list RAN impacts for which feedback is needed. </a:t>
            </a:r>
            <a:r>
              <a:rPr lang="en-US" sz="1200" strike="sngStrike" dirty="0" smtClean="0">
                <a:solidFill>
                  <a:srgbClr val="FF3300"/>
                </a:solidFill>
              </a:rPr>
              <a:t>Liaise RAN WGs as needed.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000000"/>
                </a:solidFill>
              </a:rPr>
              <a:t>Start solution evaluations and draw interim </a:t>
            </a:r>
            <a:r>
              <a:rPr lang="en-US" sz="1200" dirty="0" smtClean="0">
                <a:solidFill>
                  <a:srgbClr val="000000"/>
                </a:solidFill>
              </a:rPr>
              <a:t>conclusions wherever possible.</a:t>
            </a:r>
            <a:endParaRPr lang="en-US" sz="1200" dirty="0">
              <a:solidFill>
                <a:srgbClr val="00000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Address other Key Issues and related solutions.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If possible, evaluate solutions and capture conclusions.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FF3300"/>
                </a:solidFill>
              </a:rPr>
              <a:t>Rappoteur will collect RAN impacts. Depending on which solutions are considered, </a:t>
            </a:r>
            <a:r>
              <a:rPr lang="en-US" sz="1400" dirty="0" smtClean="0">
                <a:solidFill>
                  <a:srgbClr val="FF3300"/>
                </a:solidFill>
              </a:rPr>
              <a:t>a liaison </a:t>
            </a:r>
            <a:r>
              <a:rPr lang="en-US" sz="1400" dirty="0">
                <a:solidFill>
                  <a:srgbClr val="FF3300"/>
                </a:solidFill>
              </a:rPr>
              <a:t>to RAN WGs may need to be sent to ask for specific feedback. </a:t>
            </a:r>
            <a:r>
              <a:rPr lang="en-US" sz="1400" dirty="0" smtClean="0">
                <a:solidFill>
                  <a:srgbClr val="FF3300"/>
                </a:solidFill>
              </a:rPr>
              <a:t>TR </a:t>
            </a:r>
            <a:r>
              <a:rPr lang="en-US" sz="1400" dirty="0">
                <a:solidFill>
                  <a:srgbClr val="FF3300"/>
                </a:solidFill>
              </a:rPr>
              <a:t>23.757 </a:t>
            </a:r>
            <a:r>
              <a:rPr lang="en-US" sz="1400" dirty="0" smtClean="0">
                <a:solidFill>
                  <a:srgbClr val="FF3300"/>
                </a:solidFill>
              </a:rPr>
              <a:t>to be </a:t>
            </a:r>
            <a:r>
              <a:rPr lang="en-US" sz="1400" dirty="0">
                <a:solidFill>
                  <a:srgbClr val="FF3300"/>
                </a:solidFill>
              </a:rPr>
              <a:t>attached for information</a:t>
            </a:r>
            <a:r>
              <a:rPr lang="en-US" sz="1400" dirty="0" smtClean="0">
                <a:solidFill>
                  <a:srgbClr val="FF3300"/>
                </a:solidFill>
              </a:rPr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2020H2: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>
                <a:solidFill>
                  <a:srgbClr val="000000"/>
                </a:solidFill>
              </a:rPr>
              <a:t>Complete </a:t>
            </a:r>
            <a:r>
              <a:rPr lang="en-US" altLang="zh-CN" sz="1200" dirty="0">
                <a:solidFill>
                  <a:srgbClr val="000000"/>
                </a:solidFill>
              </a:rPr>
              <a:t>description </a:t>
            </a:r>
            <a:r>
              <a:rPr lang="en-US" altLang="zh-CN" sz="1200" dirty="0" smtClean="0">
                <a:solidFill>
                  <a:srgbClr val="000000"/>
                </a:solidFill>
              </a:rPr>
              <a:t>of solutions with strong support for all open KIs.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Complete evaluation of solutions and architecture options evaluations, including RAN feedback where needed, and complete conclusions for all open KIs.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TR 23.757 and WID expected to be sent to SA#90E for approval.</a:t>
            </a:r>
            <a:endParaRPr lang="en-US" altLang="zh-CN" sz="1400" dirty="0"/>
          </a:p>
        </p:txBody>
      </p:sp>
    </p:spTree>
    <p:extLst>
      <p:ext uri="{BB962C8B-B14F-4D97-AF65-F5344CB8AC3E}">
        <p14:creationId xmlns:p14="http://schemas.microsoft.com/office/powerpoint/2010/main" val="1016042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6404</TotalTime>
  <Words>1240</Words>
  <Application>Microsoft Office PowerPoint</Application>
  <PresentationFormat>On-screen Show (4:3)</PresentationFormat>
  <Paragraphs>169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</vt:lpstr>
      <vt:lpstr>宋体</vt:lpstr>
      <vt:lpstr>Arial</vt:lpstr>
      <vt:lpstr>Calibri</vt:lpstr>
      <vt:lpstr>Times New Roman</vt:lpstr>
      <vt:lpstr>Office Theme</vt:lpstr>
      <vt:lpstr>FS_5MBS Status Report</vt:lpstr>
      <vt:lpstr>FS_5MBS status at SA#87</vt:lpstr>
      <vt:lpstr>FS_5MBS status after SA2#136AH (1/2)</vt:lpstr>
      <vt:lpstr>FS_5MBS status after SA2#136AH (2/2)</vt:lpstr>
      <vt:lpstr>FS_5MBS status after SA2#139E (1/3)</vt:lpstr>
      <vt:lpstr>FS_5MBS status after SA2#139E (2/3)</vt:lpstr>
      <vt:lpstr>FS_5MBS status after SA2#139E (3/3)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Dario_Rapporteur</cp:lastModifiedBy>
  <cp:revision>1424</cp:revision>
  <dcterms:created xsi:type="dcterms:W3CDTF">2008-08-30T09:32:10Z</dcterms:created>
  <dcterms:modified xsi:type="dcterms:W3CDTF">2020-06-24T14:13:32Z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1592314510</vt:lpwstr>
  </property>
</Properties>
</file>