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0"/>
  </p:notesMasterIdLst>
  <p:handoutMasterIdLst>
    <p:handoutMasterId r:id="rId11"/>
  </p:handoutMasterIdLst>
  <p:sldIdLst>
    <p:sldId id="303" r:id="rId2"/>
    <p:sldId id="786" r:id="rId3"/>
    <p:sldId id="789" r:id="rId4"/>
    <p:sldId id="790" r:id="rId5"/>
    <p:sldId id="791" r:id="rId6"/>
    <p:sldId id="792" r:id="rId7"/>
    <p:sldId id="787" r:id="rId8"/>
    <p:sldId id="788" r:id="rId9"/>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 id="2" name="Huawei" initials="HW" lastIdx="3" clrIdx="1">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62A14D"/>
    <a:srgbClr val="000000"/>
    <a:srgbClr val="C6D254"/>
    <a:srgbClr val="B1D254"/>
    <a:srgbClr val="72AF2F"/>
    <a:srgbClr val="5C88D0"/>
    <a:srgbClr val="2A6EA8"/>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25" autoAdjust="0"/>
  </p:normalViewPr>
  <p:slideViewPr>
    <p:cSldViewPr snapToGrid="0">
      <p:cViewPr varScale="1">
        <p:scale>
          <a:sx n="86" d="100"/>
          <a:sy n="86" d="100"/>
        </p:scale>
        <p:origin x="158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6/30/2020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6/30/2020</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39110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2</a:t>
            </a:fld>
            <a:endParaRPr lang="en-GB" altLang="en-US"/>
          </a:p>
        </p:txBody>
      </p:sp>
    </p:spTree>
    <p:extLst>
      <p:ext uri="{BB962C8B-B14F-4D97-AF65-F5344CB8AC3E}">
        <p14:creationId xmlns:p14="http://schemas.microsoft.com/office/powerpoint/2010/main" val="3962411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74227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a:p>
        </p:txBody>
      </p:sp>
    </p:spTree>
    <p:extLst>
      <p:ext uri="{BB962C8B-B14F-4D97-AF65-F5344CB8AC3E}">
        <p14:creationId xmlns:p14="http://schemas.microsoft.com/office/powerpoint/2010/main" val="4031465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5</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828506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6</a:t>
            </a:fld>
            <a:endParaRPr lang="en-GB" altLang="en-US"/>
          </a:p>
        </p:txBody>
      </p:sp>
    </p:spTree>
    <p:extLst>
      <p:ext uri="{BB962C8B-B14F-4D97-AF65-F5344CB8AC3E}">
        <p14:creationId xmlns:p14="http://schemas.microsoft.com/office/powerpoint/2010/main" val="3962411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7</a:t>
            </a:fld>
            <a:endParaRPr lang="en-GB" altLang="en-US"/>
          </a:p>
        </p:txBody>
      </p:sp>
    </p:spTree>
    <p:extLst>
      <p:ext uri="{BB962C8B-B14F-4D97-AF65-F5344CB8AC3E}">
        <p14:creationId xmlns:p14="http://schemas.microsoft.com/office/powerpoint/2010/main" val="419470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8</a:t>
            </a:fld>
            <a:endParaRPr lang="en-GB" altLang="en-US"/>
          </a:p>
        </p:txBody>
      </p:sp>
    </p:spTree>
    <p:extLst>
      <p:ext uri="{BB962C8B-B14F-4D97-AF65-F5344CB8AC3E}">
        <p14:creationId xmlns:p14="http://schemas.microsoft.com/office/powerpoint/2010/main" val="3244742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sz="1200" b="1" kern="1200" dirty="0">
                <a:solidFill>
                  <a:schemeClr val="tx1"/>
                </a:solidFill>
                <a:latin typeface="Arial "/>
                <a:ea typeface="+mn-ea"/>
                <a:cs typeface="Arial" panose="020B0604020202020204" pitchFamily="34" charset="0"/>
              </a:rPr>
              <a:t>3GPP TSG SA TSG Meeting #88E</a:t>
            </a:r>
          </a:p>
          <a:p>
            <a:r>
              <a:rPr lang="de-DE" sz="1200" b="1" kern="1200" dirty="0">
                <a:solidFill>
                  <a:schemeClr val="tx1"/>
                </a:solidFill>
                <a:latin typeface="Arial "/>
                <a:ea typeface="+mn-ea"/>
                <a:cs typeface="Arial" panose="020B0604020202020204" pitchFamily="34" charset="0"/>
              </a:rPr>
              <a:t>Electronic meeting, 30 June – 03 July 2020</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5604543" y="324480"/>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S2-2004754</a:t>
            </a:r>
            <a:endParaRPr lang="en-GB" altLang="en-US" sz="1400" b="1" dirty="0">
              <a:solidFill>
                <a:schemeClr val="bg2"/>
              </a:solidFill>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TSG#88E</a:t>
            </a:r>
            <a:r>
              <a:rPr lang="en-GB" altLang="de-DE" sz="1200" baseline="0" dirty="0">
                <a:solidFill>
                  <a:schemeClr val="bg1"/>
                </a:solidFill>
              </a:rPr>
              <a:t> Electronic meeting, 30 June – 03 July, 2020</a:t>
            </a:r>
            <a:endParaRPr lang="en-GB" altLang="de-DE" sz="1200" dirty="0">
              <a:solidFill>
                <a:schemeClr val="bg1"/>
              </a:solidFill>
            </a:endParaRP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a:solidFill>
                  <a:schemeClr val="bg1"/>
                </a:solidFill>
              </a:rPr>
              <a:t>© 3GPP 2012</a:t>
            </a:r>
            <a:endParaRPr lang="en-GB" altLang="en-US"/>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3gpp.org/ftp/tsg_sa/WG2_Arch/Latest_SA2_Specs/Latest_draft_S2_Specs/23761-040.zip"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3gpp.org/ftp/tsg_sa/WG2_Arch/Latest_SA2_Specs/Latest_draft_S2_Specs/23761-030.zip"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1101329"/>
          </a:xfrm>
        </p:spPr>
        <p:txBody>
          <a:bodyPr>
            <a:noAutofit/>
          </a:bodyPr>
          <a:lstStyle/>
          <a:p>
            <a:pPr>
              <a:defRPr/>
            </a:pPr>
            <a:r>
              <a:rPr lang="en-GB" sz="3600" b="1" i="1" dirty="0">
                <a:effectLst>
                  <a:outerShdw blurRad="38100" dist="38100" dir="2700000" algn="tl">
                    <a:srgbClr val="C0C0C0"/>
                  </a:outerShdw>
                </a:effectLst>
              </a:rPr>
              <a:t>  </a:t>
            </a:r>
            <a:r>
              <a:rPr lang="en-GB" sz="3600" dirty="0"/>
              <a:t> </a:t>
            </a:r>
            <a:r>
              <a:rPr lang="en-US" sz="3600" b="1" dirty="0"/>
              <a:t>FS_MUSIM </a:t>
            </a:r>
            <a:r>
              <a:rPr lang="en-US" altLang="de-DE" sz="3600" b="1" dirty="0"/>
              <a:t>Status </a:t>
            </a:r>
            <a:r>
              <a:rPr lang="en-GB" altLang="zh-CN" sz="3600" b="1" dirty="0"/>
              <a:t>Report</a:t>
            </a:r>
            <a:endParaRPr lang="en-GB" sz="3600" b="1" dirty="0"/>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2000" b="1" dirty="0"/>
            </a:br>
            <a:r>
              <a:rPr lang="en-GB" sz="1800" b="1" dirty="0" err="1">
                <a:latin typeface="Arial" charset="0"/>
              </a:rPr>
              <a:t>Sašo</a:t>
            </a:r>
            <a:r>
              <a:rPr lang="en-GB" sz="1800" b="1" dirty="0">
                <a:latin typeface="Arial" charset="0"/>
              </a:rPr>
              <a:t> Stojanovski</a:t>
            </a:r>
          </a:p>
          <a:p>
            <a:pPr>
              <a:lnSpc>
                <a:spcPct val="80000"/>
              </a:lnSpc>
            </a:pPr>
            <a:r>
              <a:rPr lang="en-GB" sz="1800" b="1" dirty="0">
                <a:latin typeface="Arial" charset="0"/>
              </a:rPr>
              <a:t>Intel Corporation</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at SA#88</a:t>
            </a:r>
            <a:endParaRPr lang="de-DE" altLang="de-DE" sz="2800" b="1"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1404263311"/>
              </p:ext>
            </p:extLst>
          </p:nvPr>
        </p:nvGraphicFramePr>
        <p:xfrm>
          <a:off x="179388" y="1376363"/>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FS_MUSIM</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Study on system enabler for Multi-USIM devices</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46% &gt; 60%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20 -&gt;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Sep,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SP-200091</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177523" y="2462307"/>
            <a:ext cx="8700148" cy="3530120"/>
          </a:xfrm>
        </p:spPr>
        <p:txBody>
          <a:bodyPr/>
          <a:lstStyle/>
          <a:p>
            <a:pPr>
              <a:spcBef>
                <a:spcPts val="0"/>
              </a:spcBef>
              <a:spcAft>
                <a:spcPts val="0"/>
              </a:spcAft>
            </a:pPr>
            <a:r>
              <a:rPr lang="de-DE" altLang="de-DE" sz="2000" dirty="0"/>
              <a:t>Progress since SA#87-e:</a:t>
            </a:r>
          </a:p>
          <a:p>
            <a:pPr lvl="1">
              <a:spcBef>
                <a:spcPts val="0"/>
              </a:spcBef>
              <a:spcAft>
                <a:spcPts val="0"/>
              </a:spcAft>
            </a:pPr>
            <a:r>
              <a:rPr lang="en-US" altLang="de-DE" sz="1400" dirty="0"/>
              <a:t>14 new solutions agreed for inclusion in TR 23.761</a:t>
            </a:r>
          </a:p>
          <a:p>
            <a:pPr lvl="1">
              <a:spcBef>
                <a:spcPts val="0"/>
              </a:spcBef>
              <a:spcAft>
                <a:spcPts val="0"/>
              </a:spcAft>
            </a:pPr>
            <a:r>
              <a:rPr lang="en-US" altLang="de-DE" sz="1400" dirty="0"/>
              <a:t>There are now 22 solutions in TR 23.761 on all the three prioritized key issues</a:t>
            </a:r>
            <a:r>
              <a:rPr lang="en-US" sz="1400" dirty="0"/>
              <a:t>.</a:t>
            </a:r>
            <a:endParaRPr lang="en-US" altLang="zh-CN" sz="1400" dirty="0"/>
          </a:p>
          <a:p>
            <a:pPr marL="457200" lvl="1" indent="-457200">
              <a:spcBef>
                <a:spcPts val="0"/>
              </a:spcBef>
              <a:spcAft>
                <a:spcPts val="0"/>
              </a:spcAft>
              <a:buBlip>
                <a:blip r:embed="rId3"/>
              </a:buBlip>
            </a:pPr>
            <a:r>
              <a:rPr lang="en-US" sz="2000" dirty="0"/>
              <a:t>RAN impacts and dependencies:</a:t>
            </a:r>
            <a:endParaRPr lang="de-DE" sz="2000" dirty="0"/>
          </a:p>
          <a:p>
            <a:pPr lvl="1">
              <a:spcBef>
                <a:spcPts val="0"/>
              </a:spcBef>
              <a:spcAft>
                <a:spcPts val="300"/>
              </a:spcAft>
            </a:pPr>
            <a:r>
              <a:rPr lang="en-US" sz="1400" dirty="0"/>
              <a:t>All three key issues may potentially lead to solutions with RAN impact and may require RAN coordination</a:t>
            </a:r>
          </a:p>
          <a:p>
            <a:pPr lvl="1">
              <a:spcBef>
                <a:spcPts val="0"/>
              </a:spcBef>
              <a:spcAft>
                <a:spcPts val="300"/>
              </a:spcAft>
            </a:pPr>
            <a:r>
              <a:rPr lang="en-US" altLang="zh-CN" sz="1400" dirty="0"/>
              <a:t>Whether normative phase can be completed in Q4 depends on the interactions with RAN in Q4</a:t>
            </a:r>
          </a:p>
          <a:p>
            <a:pPr lvl="0">
              <a:spcBef>
                <a:spcPts val="0"/>
              </a:spcBef>
              <a:spcAft>
                <a:spcPts val="0"/>
              </a:spcAft>
            </a:pPr>
            <a:r>
              <a:rPr lang="de-DE" sz="2000" dirty="0"/>
              <a:t>Next steps:</a:t>
            </a:r>
          </a:p>
          <a:p>
            <a:pPr lvl="1">
              <a:spcBef>
                <a:spcPts val="0"/>
              </a:spcBef>
              <a:spcAft>
                <a:spcPts val="300"/>
              </a:spcAft>
            </a:pPr>
            <a:r>
              <a:rPr lang="en-US" altLang="zh-CN" sz="1400" dirty="0"/>
              <a:t>Complete description of existing solutions and add any new solutions</a:t>
            </a:r>
          </a:p>
          <a:p>
            <a:pPr lvl="1">
              <a:spcBef>
                <a:spcPts val="0"/>
              </a:spcBef>
              <a:spcAft>
                <a:spcPts val="300"/>
              </a:spcAft>
            </a:pPr>
            <a:r>
              <a:rPr lang="en-US" altLang="zh-CN" sz="1400" dirty="0"/>
              <a:t>Solution evaluation and conclusion</a:t>
            </a:r>
          </a:p>
          <a:p>
            <a:pPr lvl="1">
              <a:spcBef>
                <a:spcPts val="0"/>
              </a:spcBef>
              <a:spcAft>
                <a:spcPts val="300"/>
              </a:spcAft>
            </a:pPr>
            <a:r>
              <a:rPr lang="en-US" altLang="zh-CN" sz="1400" b="1" dirty="0"/>
              <a:t>Target Completion</a:t>
            </a:r>
            <a:r>
              <a:rPr lang="en-US" altLang="zh-CN" sz="1400" dirty="0"/>
              <a:t>: There is risk that study item may not conclude by Sep, 20 as all of the KI have RAN dependencies. </a:t>
            </a:r>
          </a:p>
          <a:p>
            <a:pPr lvl="1">
              <a:spcBef>
                <a:spcPts val="0"/>
              </a:spcBef>
              <a:spcAft>
                <a:spcPts val="0"/>
              </a:spcAft>
            </a:pPr>
            <a:endParaRPr lang="de-DE" sz="1200" dirty="0"/>
          </a:p>
          <a:p>
            <a:pPr lvl="1">
              <a:spcBef>
                <a:spcPts val="0"/>
              </a:spcBef>
              <a:spcAft>
                <a:spcPts val="600"/>
              </a:spcAft>
            </a:pPr>
            <a:endParaRPr lang="en-US" altLang="zh-CN" sz="1200" dirty="0"/>
          </a:p>
        </p:txBody>
      </p:sp>
    </p:spTree>
    <p:extLst>
      <p:ext uri="{BB962C8B-B14F-4D97-AF65-F5344CB8AC3E}">
        <p14:creationId xmlns:p14="http://schemas.microsoft.com/office/powerpoint/2010/main" val="2754923581"/>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after SA2#139E (1/2)</a:t>
            </a:r>
            <a:endParaRPr lang="de-DE" altLang="de-DE" sz="2800" b="1"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505174813"/>
              </p:ext>
            </p:extLst>
          </p:nvPr>
        </p:nvGraphicFramePr>
        <p:xfrm>
          <a:off x="179388" y="1225442"/>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FS_MUSIM</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Study on system enabler for Multi-USIM devices</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46% &gt; 60%</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20 -&gt;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0000"/>
                          </a:solidFill>
                          <a:effectLst/>
                          <a:uLnTx/>
                          <a:uFillTx/>
                          <a:latin typeface="+mn-lt"/>
                          <a:ea typeface="+mn-ea"/>
                          <a:cs typeface="+mn-cs"/>
                        </a:rPr>
                        <a:t>Sep, 20</a:t>
                      </a:r>
                      <a:endParaRPr lang="en-US" sz="1400" b="1" i="0" dirty="0">
                        <a:solidFill>
                          <a:srgbClr val="FF000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SP-200091</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79900" y="2192784"/>
            <a:ext cx="8909556" cy="4155261"/>
          </a:xfrm>
          <a:noFill/>
        </p:spPr>
        <p:txBody>
          <a:bodyPr/>
          <a:lstStyle/>
          <a:p>
            <a:pPr>
              <a:spcBef>
                <a:spcPts val="0"/>
              </a:spcBef>
              <a:spcAft>
                <a:spcPts val="0"/>
              </a:spcAft>
            </a:pPr>
            <a:r>
              <a:rPr lang="de-DE" altLang="de-DE" sz="1600" b="1" dirty="0"/>
              <a:t>General</a:t>
            </a:r>
          </a:p>
          <a:p>
            <a:pPr lvl="1">
              <a:spcBef>
                <a:spcPts val="0"/>
              </a:spcBef>
              <a:spcAft>
                <a:spcPts val="0"/>
              </a:spcAft>
            </a:pPr>
            <a:r>
              <a:rPr lang="de-DE" altLang="de-DE" sz="1200" dirty="0"/>
              <a:t>FS_MUSIM TR 23.761 v0.4.0 is available </a:t>
            </a:r>
            <a:r>
              <a:rPr lang="de-DE" altLang="de-DE" sz="1200" dirty="0">
                <a:hlinkClick r:id="rId3"/>
              </a:rPr>
              <a:t>here</a:t>
            </a:r>
            <a:r>
              <a:rPr lang="de-DE" altLang="de-DE" sz="1200" dirty="0"/>
              <a:t>. </a:t>
            </a:r>
          </a:p>
          <a:p>
            <a:pPr>
              <a:spcBef>
                <a:spcPts val="0"/>
              </a:spcBef>
              <a:spcAft>
                <a:spcPts val="0"/>
              </a:spcAft>
            </a:pPr>
            <a:r>
              <a:rPr lang="de-DE" altLang="de-DE" sz="1600" b="1" dirty="0"/>
              <a:t>Key Issue 1 (Handling of MT Service):</a:t>
            </a:r>
          </a:p>
          <a:p>
            <a:pPr lvl="1">
              <a:spcBef>
                <a:spcPts val="0"/>
              </a:spcBef>
              <a:spcAft>
                <a:spcPts val="0"/>
              </a:spcAft>
            </a:pPr>
            <a:r>
              <a:rPr lang="en-US" altLang="zh-CN" sz="1200" dirty="0"/>
              <a:t>5 new solutions were agreed in SA#139E and several solutions revised. </a:t>
            </a:r>
            <a:r>
              <a:rPr lang="en-US" altLang="zh-CN" sz="1200" b="1" dirty="0"/>
              <a:t>Total number of KI#1 solutions is 10</a:t>
            </a:r>
            <a:r>
              <a:rPr lang="en-US" altLang="zh-CN" sz="1200" dirty="0"/>
              <a:t>.</a:t>
            </a:r>
          </a:p>
          <a:p>
            <a:pPr lvl="1">
              <a:spcBef>
                <a:spcPts val="0"/>
              </a:spcBef>
              <a:spcAft>
                <a:spcPts val="0"/>
              </a:spcAft>
            </a:pPr>
            <a:r>
              <a:rPr lang="en-US" altLang="zh-CN" sz="1200" b="1" dirty="0"/>
              <a:t>Next Steps</a:t>
            </a:r>
            <a:r>
              <a:rPr lang="en-US" altLang="zh-CN" sz="1200" dirty="0"/>
              <a:t>: SA2#140E meeting will focus on updating existing solutions to remove ENs, </a:t>
            </a:r>
            <a:r>
              <a:rPr lang="en-US" altLang="zh-CN" sz="1200" dirty="0">
                <a:solidFill>
                  <a:srgbClr val="FF0000"/>
                </a:solidFill>
              </a:rPr>
              <a:t>initial </a:t>
            </a:r>
            <a:r>
              <a:rPr lang="en-US" altLang="zh-CN" sz="1200" dirty="0"/>
              <a:t>evaluations </a:t>
            </a:r>
            <a:r>
              <a:rPr lang="en-US" altLang="zh-CN" sz="1200" dirty="0">
                <a:solidFill>
                  <a:srgbClr val="FF0000"/>
                </a:solidFill>
              </a:rPr>
              <a:t>and interim conclusions (where possible)</a:t>
            </a:r>
            <a:r>
              <a:rPr lang="en-US" altLang="zh-CN" sz="1200" dirty="0"/>
              <a:t>.</a:t>
            </a:r>
            <a:r>
              <a:rPr lang="en-US" altLang="zh-CN" sz="1200" u="sng" dirty="0">
                <a:solidFill>
                  <a:srgbClr val="FF0000"/>
                </a:solidFill>
              </a:rPr>
              <a:t> No n</a:t>
            </a:r>
            <a:r>
              <a:rPr lang="en-US" altLang="zh-CN" sz="1200" u="sng" dirty="0"/>
              <a:t>ew</a:t>
            </a:r>
            <a:r>
              <a:rPr lang="en-US" altLang="zh-CN" sz="1200" u="sng" dirty="0">
                <a:solidFill>
                  <a:srgbClr val="FF0000"/>
                </a:solidFill>
              </a:rPr>
              <a:t>ly</a:t>
            </a:r>
            <a:r>
              <a:rPr lang="en-US" altLang="zh-CN" sz="1200" u="sng" dirty="0"/>
              <a:t> </a:t>
            </a:r>
            <a:r>
              <a:rPr lang="en-US" altLang="zh-CN" sz="1200" u="sng" dirty="0">
                <a:solidFill>
                  <a:srgbClr val="FF0000"/>
                </a:solidFill>
              </a:rPr>
              <a:t>proposed </a:t>
            </a:r>
            <a:r>
              <a:rPr lang="en-US" altLang="zh-CN" sz="1200" u="sng" dirty="0"/>
              <a:t>solutions for the basic functionality</a:t>
            </a:r>
            <a:r>
              <a:rPr lang="en-US" altLang="zh-CN" sz="1200" dirty="0"/>
              <a:t>. Solution updates and optimizations for the case “on the same network” will be considered. Based on the </a:t>
            </a:r>
            <a:r>
              <a:rPr lang="en-US" altLang="zh-CN" sz="1200" dirty="0">
                <a:solidFill>
                  <a:srgbClr val="FF0000"/>
                </a:solidFill>
              </a:rPr>
              <a:t>initial evaluations and/or interim conclusions</a:t>
            </a:r>
            <a:r>
              <a:rPr lang="en-US" altLang="zh-CN" sz="1200" dirty="0"/>
              <a:t> liaise with impacted groups (RAN2, RAN3 or SA3 identified thus far) with specific questions so that final evaluations and conclusions can be drawn in Q4.</a:t>
            </a:r>
          </a:p>
          <a:p>
            <a:pPr>
              <a:spcBef>
                <a:spcPts val="0"/>
              </a:spcBef>
              <a:spcAft>
                <a:spcPts val="0"/>
              </a:spcAft>
            </a:pPr>
            <a:r>
              <a:rPr lang="de-DE" altLang="de-DE" sz="1600" b="1" dirty="0"/>
              <a:t>Key Issue 2 (Enable Paging reception)</a:t>
            </a:r>
            <a:r>
              <a:rPr lang="de-DE" altLang="de-DE" sz="1600" dirty="0"/>
              <a:t>:</a:t>
            </a:r>
          </a:p>
          <a:p>
            <a:pPr lvl="1">
              <a:spcBef>
                <a:spcPts val="0"/>
              </a:spcBef>
              <a:spcAft>
                <a:spcPts val="0"/>
              </a:spcAft>
            </a:pPr>
            <a:r>
              <a:rPr lang="en-US" altLang="zh-CN" sz="1200" dirty="0"/>
              <a:t>8 new solutions were agreed in SA#139E. </a:t>
            </a:r>
            <a:r>
              <a:rPr lang="en-US" altLang="zh-CN" sz="1200" b="1" dirty="0"/>
              <a:t>Total number of KI#2 solutions is 8</a:t>
            </a:r>
            <a:r>
              <a:rPr lang="en-US" altLang="zh-CN" sz="1200" dirty="0"/>
              <a:t>. In addition, several solutions on KI#1 (e.g. #7, #12) indirectly address KI#2.</a:t>
            </a:r>
          </a:p>
          <a:p>
            <a:pPr lvl="1">
              <a:spcBef>
                <a:spcPts val="0"/>
              </a:spcBef>
              <a:spcAft>
                <a:spcPts val="0"/>
              </a:spcAft>
            </a:pPr>
            <a:r>
              <a:rPr lang="en-US" altLang="zh-CN" sz="1200" b="1" dirty="0"/>
              <a:t>Next Steps</a:t>
            </a:r>
            <a:r>
              <a:rPr lang="en-US" altLang="zh-CN" sz="1200" dirty="0"/>
              <a:t>: SA2#140E meeting will be the last meeting for new solutions. Even though this KI has strong RAN dependency, companies are invited to attempt initial evaluation. Based on the </a:t>
            </a:r>
            <a:r>
              <a:rPr lang="en-US" altLang="zh-CN" sz="1200" dirty="0">
                <a:solidFill>
                  <a:srgbClr val="FF0000"/>
                </a:solidFill>
              </a:rPr>
              <a:t>initial evaluations</a:t>
            </a:r>
            <a:r>
              <a:rPr lang="en-US" altLang="zh-CN" sz="1200" dirty="0"/>
              <a:t> liaise with RAN2/RAN3 with specific questions so that final evaluations and conclusions can be drawn in Q4.</a:t>
            </a:r>
          </a:p>
          <a:p>
            <a:pPr>
              <a:spcBef>
                <a:spcPts val="0"/>
              </a:spcBef>
              <a:spcAft>
                <a:spcPts val="0"/>
              </a:spcAft>
            </a:pPr>
            <a:r>
              <a:rPr lang="de-DE" altLang="de-DE" sz="1600" b="1" dirty="0"/>
              <a:t>Key Issue 3 (Co-ordinated leaving)</a:t>
            </a:r>
            <a:r>
              <a:rPr lang="de-DE" altLang="de-DE" sz="1600" dirty="0"/>
              <a:t>:</a:t>
            </a:r>
          </a:p>
          <a:p>
            <a:pPr lvl="1">
              <a:spcBef>
                <a:spcPts val="0"/>
              </a:spcBef>
              <a:spcAft>
                <a:spcPts val="0"/>
              </a:spcAft>
            </a:pPr>
            <a:r>
              <a:rPr lang="en-US" altLang="zh-CN" sz="1200" dirty="0"/>
              <a:t>1 </a:t>
            </a:r>
            <a:r>
              <a:rPr lang="en-US" altLang="zh-CN" sz="1200" dirty="0">
                <a:solidFill>
                  <a:srgbClr val="FF0000"/>
                </a:solidFill>
              </a:rPr>
              <a:t>new </a:t>
            </a:r>
            <a:r>
              <a:rPr lang="en-US" altLang="zh-CN" sz="1200" dirty="0"/>
              <a:t>solution (which is a subset of an existing solution) was agreed in SA#139E. </a:t>
            </a:r>
            <a:r>
              <a:rPr lang="en-US" altLang="zh-CN" sz="1200" b="1" dirty="0"/>
              <a:t>Total number of KI#3 solutions is 4</a:t>
            </a:r>
            <a:r>
              <a:rPr lang="en-US" altLang="zh-CN" sz="1200" dirty="0"/>
              <a:t>.</a:t>
            </a:r>
          </a:p>
          <a:p>
            <a:pPr lvl="1">
              <a:spcBef>
                <a:spcPts val="0"/>
              </a:spcBef>
              <a:spcAft>
                <a:spcPts val="0"/>
              </a:spcAft>
            </a:pPr>
            <a:r>
              <a:rPr lang="en-US" altLang="zh-CN" sz="1200" b="1" dirty="0"/>
              <a:t>Next Steps</a:t>
            </a:r>
            <a:r>
              <a:rPr lang="en-US" altLang="zh-CN" sz="1200" dirty="0"/>
              <a:t>: SA2#140E meeting will focus on updating existing solutions to remove ENs</a:t>
            </a:r>
            <a:r>
              <a:rPr lang="en-US" altLang="zh-CN" sz="1200" dirty="0">
                <a:solidFill>
                  <a:srgbClr val="FF0000"/>
                </a:solidFill>
              </a:rPr>
              <a:t>, initial </a:t>
            </a:r>
            <a:r>
              <a:rPr lang="en-US" altLang="zh-CN" sz="1200" dirty="0"/>
              <a:t>evaluations </a:t>
            </a:r>
            <a:r>
              <a:rPr lang="en-US" altLang="zh-CN" sz="1200" dirty="0">
                <a:solidFill>
                  <a:srgbClr val="FF0000"/>
                </a:solidFill>
              </a:rPr>
              <a:t>and interim conclusions (where possible)</a:t>
            </a:r>
            <a:r>
              <a:rPr lang="en-US" altLang="zh-CN" sz="1200" dirty="0"/>
              <a:t>. </a:t>
            </a:r>
            <a:r>
              <a:rPr lang="en-US" altLang="zh-CN" sz="1200" u="sng" dirty="0">
                <a:solidFill>
                  <a:srgbClr val="FF0000"/>
                </a:solidFill>
              </a:rPr>
              <a:t>No n</a:t>
            </a:r>
            <a:r>
              <a:rPr lang="en-US" altLang="zh-CN" sz="1200" u="sng" dirty="0"/>
              <a:t>ew</a:t>
            </a:r>
            <a:r>
              <a:rPr lang="en-US" altLang="zh-CN" sz="1200" u="sng" dirty="0">
                <a:solidFill>
                  <a:srgbClr val="FF0000"/>
                </a:solidFill>
              </a:rPr>
              <a:t>ly</a:t>
            </a:r>
            <a:r>
              <a:rPr lang="en-US" altLang="zh-CN" sz="1200" u="sng" dirty="0"/>
              <a:t> </a:t>
            </a:r>
            <a:r>
              <a:rPr lang="en-US" altLang="zh-CN" sz="1200" u="sng" dirty="0">
                <a:solidFill>
                  <a:srgbClr val="FF0000"/>
                </a:solidFill>
              </a:rPr>
              <a:t>proposed </a:t>
            </a:r>
            <a:r>
              <a:rPr lang="en-US" altLang="zh-CN" sz="1200" u="sng" dirty="0"/>
              <a:t>solutions for the basic functionality</a:t>
            </a:r>
            <a:r>
              <a:rPr lang="en-US" altLang="zh-CN" sz="1200" dirty="0"/>
              <a:t>. Based on the initial </a:t>
            </a:r>
            <a:r>
              <a:rPr lang="en-US" altLang="zh-CN" sz="1200" dirty="0">
                <a:solidFill>
                  <a:srgbClr val="FF0000"/>
                </a:solidFill>
              </a:rPr>
              <a:t>evaluations and/or interim conclusions </a:t>
            </a:r>
            <a:r>
              <a:rPr lang="en-US" altLang="zh-CN" sz="1200" dirty="0"/>
              <a:t>liaise with impacted groups with specific questions so that final evaluations and conclusions can be drawn in Q4.</a:t>
            </a:r>
            <a:endParaRPr lang="en-US" altLang="zh-CN" sz="1200" strike="sngStrike" dirty="0"/>
          </a:p>
        </p:txBody>
      </p:sp>
    </p:spTree>
    <p:extLst>
      <p:ext uri="{BB962C8B-B14F-4D97-AF65-F5344CB8AC3E}">
        <p14:creationId xmlns:p14="http://schemas.microsoft.com/office/powerpoint/2010/main" val="7650411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after SA2#139E (2/2)</a:t>
            </a:r>
            <a:endParaRPr lang="de-DE" altLang="de-DE" sz="2800" b="1" dirty="0"/>
          </a:p>
        </p:txBody>
      </p:sp>
      <p:sp>
        <p:nvSpPr>
          <p:cNvPr id="29716" name="Content Placeholder 7"/>
          <p:cNvSpPr>
            <a:spLocks noGrp="1"/>
          </p:cNvSpPr>
          <p:nvPr>
            <p:ph sz="half" idx="2"/>
          </p:nvPr>
        </p:nvSpPr>
        <p:spPr>
          <a:xfrm>
            <a:off x="405791" y="1400784"/>
            <a:ext cx="8554481" cy="4824918"/>
          </a:xfrm>
        </p:spPr>
        <p:txBody>
          <a:bodyPr/>
          <a:lstStyle/>
          <a:p>
            <a:pPr marL="457200" lvl="1" indent="-457200">
              <a:spcBef>
                <a:spcPts val="0"/>
              </a:spcBef>
              <a:spcAft>
                <a:spcPts val="300"/>
              </a:spcAft>
              <a:buBlip>
                <a:blip r:embed="rId3"/>
              </a:buBlip>
            </a:pPr>
            <a:r>
              <a:rPr lang="en-US" sz="1200" b="1" dirty="0">
                <a:ea typeface="+mn-ea"/>
                <a:cs typeface="+mn-cs"/>
              </a:rPr>
              <a:t>RAN impacts and dependencies</a:t>
            </a:r>
            <a:r>
              <a:rPr lang="en-US" sz="1200" dirty="0">
                <a:ea typeface="+mn-ea"/>
                <a:cs typeface="+mn-cs"/>
              </a:rPr>
              <a:t>:</a:t>
            </a:r>
            <a:endParaRPr lang="de-DE" sz="1200" dirty="0">
              <a:ea typeface="+mn-ea"/>
              <a:cs typeface="+mn-cs"/>
            </a:endParaRPr>
          </a:p>
          <a:p>
            <a:pPr lvl="1">
              <a:spcBef>
                <a:spcPts val="0"/>
              </a:spcBef>
              <a:spcAft>
                <a:spcPts val="300"/>
              </a:spcAft>
            </a:pPr>
            <a:r>
              <a:rPr lang="en-US" sz="1050" dirty="0"/>
              <a:t>All three key issues may potentially lead to solutions with RAN impact and may require RAN coordination.</a:t>
            </a:r>
          </a:p>
          <a:p>
            <a:pPr marL="457200" lvl="1" indent="0">
              <a:spcBef>
                <a:spcPts val="0"/>
              </a:spcBef>
              <a:spcAft>
                <a:spcPts val="300"/>
              </a:spcAft>
              <a:buNone/>
            </a:pPr>
            <a:endParaRPr lang="en-US" altLang="zh-CN" sz="1050" dirty="0"/>
          </a:p>
          <a:p>
            <a:pPr lvl="0">
              <a:spcBef>
                <a:spcPts val="0"/>
              </a:spcBef>
              <a:spcAft>
                <a:spcPts val="300"/>
              </a:spcAft>
            </a:pPr>
            <a:r>
              <a:rPr lang="de-DE" sz="1200" b="1" dirty="0"/>
              <a:t>Contentious Issue</a:t>
            </a:r>
            <a:r>
              <a:rPr lang="de-DE" sz="1200" dirty="0"/>
              <a:t>:</a:t>
            </a:r>
          </a:p>
          <a:p>
            <a:pPr lvl="1">
              <a:spcBef>
                <a:spcPts val="0"/>
              </a:spcBef>
              <a:spcAft>
                <a:spcPts val="300"/>
              </a:spcAft>
            </a:pPr>
            <a:r>
              <a:rPr lang="de-DE" sz="1050" dirty="0"/>
              <a:t>None</a:t>
            </a:r>
          </a:p>
          <a:p>
            <a:pPr lvl="1">
              <a:spcBef>
                <a:spcPts val="0"/>
              </a:spcBef>
              <a:spcAft>
                <a:spcPts val="300"/>
              </a:spcAft>
            </a:pPr>
            <a:endParaRPr lang="de-DE" sz="1050" dirty="0"/>
          </a:p>
          <a:p>
            <a:pPr>
              <a:spcBef>
                <a:spcPts val="0"/>
              </a:spcBef>
              <a:spcAft>
                <a:spcPts val="300"/>
              </a:spcAft>
            </a:pPr>
            <a:r>
              <a:rPr lang="de-DE" sz="1200" b="1" dirty="0"/>
              <a:t>Focus for the Next Meeting (SA2#140E)</a:t>
            </a:r>
            <a:r>
              <a:rPr lang="de-DE" sz="1200" dirty="0"/>
              <a:t>:</a:t>
            </a:r>
          </a:p>
          <a:p>
            <a:pPr lvl="1">
              <a:spcBef>
                <a:spcPts val="0"/>
              </a:spcBef>
              <a:spcAft>
                <a:spcPts val="300"/>
              </a:spcAft>
            </a:pPr>
            <a:r>
              <a:rPr lang="en-US" altLang="zh-CN" sz="1050" dirty="0"/>
              <a:t>Ahead of SA2#140E: Organize a conference call to discuss Way Forward proposals.</a:t>
            </a:r>
          </a:p>
          <a:p>
            <a:pPr lvl="1">
              <a:spcBef>
                <a:spcPts val="0"/>
              </a:spcBef>
              <a:spcAft>
                <a:spcPts val="300"/>
              </a:spcAft>
            </a:pPr>
            <a:r>
              <a:rPr lang="en-US" altLang="zh-CN" sz="1050" dirty="0"/>
              <a:t>During SA2#140E:</a:t>
            </a:r>
          </a:p>
          <a:p>
            <a:pPr lvl="2">
              <a:spcBef>
                <a:spcPts val="0"/>
              </a:spcBef>
              <a:spcAft>
                <a:spcPts val="300"/>
              </a:spcAft>
            </a:pPr>
            <a:r>
              <a:rPr lang="en-US" altLang="zh-CN" sz="1050" dirty="0"/>
              <a:t>Focus on </a:t>
            </a:r>
            <a:r>
              <a:rPr lang="en-US" altLang="zh-CN" sz="1050" dirty="0">
                <a:solidFill>
                  <a:srgbClr val="FF0000"/>
                </a:solidFill>
              </a:rPr>
              <a:t>resolving ENs, technically completing solutions, </a:t>
            </a:r>
            <a:r>
              <a:rPr lang="en-US" altLang="zh-CN" sz="1050" dirty="0"/>
              <a:t>initial evaluation</a:t>
            </a:r>
            <a:r>
              <a:rPr lang="en-US" altLang="zh-CN" sz="1050" dirty="0">
                <a:solidFill>
                  <a:srgbClr val="FF0000"/>
                </a:solidFill>
              </a:rPr>
              <a:t>s and interim conclusions (where possible)</a:t>
            </a:r>
            <a:r>
              <a:rPr lang="en-US" altLang="zh-CN" sz="1050" dirty="0"/>
              <a:t>.</a:t>
            </a:r>
          </a:p>
          <a:p>
            <a:pPr lvl="2">
              <a:spcBef>
                <a:spcPts val="0"/>
              </a:spcBef>
              <a:spcAft>
                <a:spcPts val="300"/>
              </a:spcAft>
            </a:pPr>
            <a:r>
              <a:rPr lang="en-US" altLang="de-DE" sz="1050" dirty="0"/>
              <a:t>Focus</a:t>
            </a:r>
            <a:r>
              <a:rPr lang="fr-FR" altLang="de-DE" sz="1050" dirty="0"/>
              <a:t> on </a:t>
            </a:r>
            <a:r>
              <a:rPr lang="en-GB" altLang="de-DE" sz="1050" dirty="0"/>
              <a:t>agreeing</a:t>
            </a:r>
            <a:r>
              <a:rPr lang="fr-FR" altLang="de-DE" sz="1050" dirty="0"/>
              <a:t> high-</a:t>
            </a:r>
            <a:r>
              <a:rPr lang="en-GB" altLang="de-DE" sz="1050" dirty="0"/>
              <a:t>level</a:t>
            </a:r>
            <a:r>
              <a:rPr lang="fr-FR" altLang="de-DE" sz="1050" dirty="0"/>
              <a:t> </a:t>
            </a:r>
            <a:r>
              <a:rPr lang="en-US" altLang="de-DE" sz="1050" dirty="0"/>
              <a:t>principles</a:t>
            </a:r>
            <a:r>
              <a:rPr lang="fr-FR" altLang="de-DE" sz="1050" dirty="0"/>
              <a:t> (</a:t>
            </a:r>
            <a:r>
              <a:rPr lang="en-US" altLang="de-DE" sz="1050" dirty="0"/>
              <a:t>possibly</a:t>
            </a:r>
            <a:r>
              <a:rPr lang="fr-FR" altLang="de-DE" sz="1050" dirty="0"/>
              <a:t> </a:t>
            </a:r>
            <a:r>
              <a:rPr lang="fr-FR" altLang="de-DE" sz="1050" dirty="0" err="1"/>
              <a:t>stemming</a:t>
            </a:r>
            <a:r>
              <a:rPr lang="fr-FR" altLang="de-DE" sz="1050" dirty="0"/>
              <a:t> </a:t>
            </a:r>
            <a:r>
              <a:rPr lang="fr-FR" altLang="de-DE" sz="1050" dirty="0" err="1"/>
              <a:t>from</a:t>
            </a:r>
            <a:r>
              <a:rPr lang="fr-FR" altLang="de-DE" sz="1050" dirty="0"/>
              <a:t> multiple solutions) </a:t>
            </a:r>
            <a:r>
              <a:rPr lang="fr-FR" altLang="de-DE" sz="1050" dirty="0" err="1"/>
              <a:t>rather</a:t>
            </a:r>
            <a:r>
              <a:rPr lang="fr-FR" altLang="de-DE" sz="1050" dirty="0"/>
              <a:t> </a:t>
            </a:r>
            <a:r>
              <a:rPr lang="fr-FR" altLang="de-DE" sz="1050" dirty="0" err="1"/>
              <a:t>than</a:t>
            </a:r>
            <a:r>
              <a:rPr lang="fr-FR" altLang="de-DE" sz="1050" dirty="0"/>
              <a:t> </a:t>
            </a:r>
            <a:r>
              <a:rPr lang="fr-FR" altLang="de-DE" sz="1050" dirty="0" err="1"/>
              <a:t>updating</a:t>
            </a:r>
            <a:r>
              <a:rPr lang="fr-FR" altLang="de-DE" sz="1050" dirty="0"/>
              <a:t> </a:t>
            </a:r>
            <a:r>
              <a:rPr lang="en-GB" altLang="de-DE" sz="1050" dirty="0"/>
              <a:t>individual</a:t>
            </a:r>
            <a:r>
              <a:rPr lang="fr-FR" altLang="de-DE" sz="1050" dirty="0"/>
              <a:t> solutions to </a:t>
            </a:r>
            <a:r>
              <a:rPr lang="fr-FR" altLang="de-DE" sz="1050" dirty="0" err="1"/>
              <a:t>make</a:t>
            </a:r>
            <a:r>
              <a:rPr lang="fr-FR" altLang="de-DE" sz="1050" dirty="0"/>
              <a:t> </a:t>
            </a:r>
            <a:r>
              <a:rPr lang="fr-FR" altLang="de-DE" sz="1050" dirty="0" err="1"/>
              <a:t>them</a:t>
            </a:r>
            <a:r>
              <a:rPr lang="fr-FR" altLang="de-DE" sz="1050" dirty="0"/>
              <a:t> « </a:t>
            </a:r>
            <a:r>
              <a:rPr lang="fr-FR" altLang="de-DE" sz="1050" dirty="0" err="1"/>
              <a:t>perfect</a:t>
            </a:r>
            <a:r>
              <a:rPr lang="fr-FR" altLang="de-DE" sz="1050" dirty="0"/>
              <a:t> »</a:t>
            </a:r>
            <a:endParaRPr lang="de-DE" altLang="de-DE" sz="1050" dirty="0"/>
          </a:p>
          <a:p>
            <a:pPr lvl="2">
              <a:spcBef>
                <a:spcPts val="0"/>
              </a:spcBef>
              <a:spcAft>
                <a:spcPts val="300"/>
              </a:spcAft>
            </a:pPr>
            <a:r>
              <a:rPr lang="en-US" altLang="zh-CN" sz="1050" dirty="0"/>
              <a:t>Based on the </a:t>
            </a:r>
            <a:r>
              <a:rPr lang="en-US" altLang="zh-CN" sz="1050" dirty="0">
                <a:solidFill>
                  <a:srgbClr val="FF0000"/>
                </a:solidFill>
              </a:rPr>
              <a:t>initial evaluations and/or interim conclusions </a:t>
            </a:r>
            <a:r>
              <a:rPr lang="en-US" altLang="zh-CN" sz="1050" dirty="0"/>
              <a:t>liaise with impacted groups (RAN2, RAN3 or SA3 identified thus far) with specific questions so that final evaluations and conclusions can be drawn in Q4.</a:t>
            </a:r>
          </a:p>
          <a:p>
            <a:pPr lvl="2">
              <a:spcBef>
                <a:spcPts val="0"/>
              </a:spcBef>
              <a:spcAft>
                <a:spcPts val="300"/>
              </a:spcAft>
            </a:pPr>
            <a:endParaRPr lang="en-US" altLang="zh-CN" sz="800" dirty="0"/>
          </a:p>
          <a:p>
            <a:pPr>
              <a:spcBef>
                <a:spcPts val="0"/>
              </a:spcBef>
              <a:spcAft>
                <a:spcPts val="300"/>
              </a:spcAft>
            </a:pPr>
            <a:r>
              <a:rPr lang="en-US" altLang="zh-CN" sz="1200" b="1" dirty="0"/>
              <a:t>Overall Plan</a:t>
            </a:r>
            <a:r>
              <a:rPr lang="en-US" altLang="zh-CN" sz="1200" dirty="0"/>
              <a:t>:</a:t>
            </a:r>
          </a:p>
          <a:p>
            <a:pPr lvl="1">
              <a:spcBef>
                <a:spcPts val="0"/>
              </a:spcBef>
              <a:spcAft>
                <a:spcPts val="300"/>
              </a:spcAft>
            </a:pPr>
            <a:r>
              <a:rPr lang="en-US" altLang="zh-CN" sz="1050" dirty="0"/>
              <a:t>SA2#140E (Aug-Sep): Initial evaluation</a:t>
            </a:r>
            <a:r>
              <a:rPr lang="en-US" altLang="zh-CN" sz="1050" dirty="0">
                <a:solidFill>
                  <a:srgbClr val="FF0000"/>
                </a:solidFill>
              </a:rPr>
              <a:t>s</a:t>
            </a:r>
            <a:r>
              <a:rPr lang="en-US" altLang="zh-CN" sz="1050" dirty="0"/>
              <a:t> and </a:t>
            </a:r>
            <a:r>
              <a:rPr lang="en-US" altLang="zh-CN" sz="1050" dirty="0">
                <a:solidFill>
                  <a:srgbClr val="FF0000"/>
                </a:solidFill>
              </a:rPr>
              <a:t>agree high-level principles</a:t>
            </a:r>
            <a:r>
              <a:rPr lang="en-US" altLang="zh-CN" sz="1050" dirty="0"/>
              <a:t>. Submit TR 23.761 to SA#89 plenary for information.</a:t>
            </a:r>
            <a:endParaRPr lang="en-US" altLang="zh-CN" sz="1050" strike="sngStrike" dirty="0">
              <a:solidFill>
                <a:srgbClr val="FF0000"/>
              </a:solidFill>
            </a:endParaRPr>
          </a:p>
          <a:p>
            <a:pPr lvl="1">
              <a:spcBef>
                <a:spcPts val="0"/>
              </a:spcBef>
              <a:spcAft>
                <a:spcPts val="300"/>
              </a:spcAft>
            </a:pPr>
            <a:r>
              <a:rPr lang="en-US" altLang="zh-CN" sz="1050" dirty="0"/>
              <a:t>SA2#141 (Oct): Final evaluation</a:t>
            </a:r>
            <a:r>
              <a:rPr lang="en-US" altLang="zh-CN" sz="1050" dirty="0">
                <a:solidFill>
                  <a:srgbClr val="FF0000"/>
                </a:solidFill>
              </a:rPr>
              <a:t>s</a:t>
            </a:r>
            <a:r>
              <a:rPr lang="en-US" altLang="zh-CN" sz="1050" dirty="0"/>
              <a:t> and conclusions. Submit TR 23.761 to SA#90 plenary for approval.</a:t>
            </a:r>
          </a:p>
          <a:p>
            <a:pPr lvl="1">
              <a:spcBef>
                <a:spcPts val="0"/>
              </a:spcBef>
              <a:spcAft>
                <a:spcPts val="300"/>
              </a:spcAft>
            </a:pPr>
            <a:endParaRPr lang="en-US" altLang="zh-CN" sz="1050" dirty="0"/>
          </a:p>
          <a:p>
            <a:pPr>
              <a:spcBef>
                <a:spcPts val="0"/>
              </a:spcBef>
              <a:spcAft>
                <a:spcPts val="300"/>
              </a:spcAft>
            </a:pPr>
            <a:r>
              <a:rPr lang="en-US" altLang="zh-CN" sz="1200" b="1" dirty="0"/>
              <a:t>Risks:</a:t>
            </a:r>
          </a:p>
          <a:p>
            <a:pPr lvl="1">
              <a:spcBef>
                <a:spcPts val="0"/>
              </a:spcBef>
              <a:spcAft>
                <a:spcPts val="300"/>
              </a:spcAft>
            </a:pPr>
            <a:r>
              <a:rPr lang="en-US" altLang="zh-CN" sz="1050" dirty="0"/>
              <a:t>Completion of the study may not be possible in Q3 for all key issues, due to RAN dependencies and meeting timings between SA2 and RAN.</a:t>
            </a:r>
            <a:endParaRPr lang="en-US" altLang="zh-CN" sz="1050" strike="sngStrike" dirty="0"/>
          </a:p>
        </p:txBody>
      </p:sp>
    </p:spTree>
    <p:extLst>
      <p:ext uri="{BB962C8B-B14F-4D97-AF65-F5344CB8AC3E}">
        <p14:creationId xmlns:p14="http://schemas.microsoft.com/office/powerpoint/2010/main" val="345260763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541243" y="2194370"/>
            <a:ext cx="6201254" cy="2572939"/>
          </a:xfrm>
        </p:spPr>
        <p:txBody>
          <a:bodyPr>
            <a:noAutofit/>
          </a:bodyPr>
          <a:lstStyle/>
          <a:p>
            <a:pPr>
              <a:defRPr/>
            </a:pPr>
            <a:r>
              <a:rPr lang="en-GB" sz="3600" b="1" i="1" dirty="0">
                <a:effectLst>
                  <a:outerShdw blurRad="38100" dist="38100" dir="2700000" algn="tl">
                    <a:srgbClr val="C0C0C0"/>
                  </a:outerShdw>
                </a:effectLst>
              </a:rPr>
              <a:t>BACKUP</a:t>
            </a:r>
            <a:br>
              <a:rPr lang="en-GB" sz="3600" b="1" i="1" dirty="0">
                <a:effectLst>
                  <a:outerShdw blurRad="38100" dist="38100" dir="2700000" algn="tl">
                    <a:srgbClr val="C0C0C0"/>
                  </a:outerShdw>
                </a:effectLst>
              </a:rPr>
            </a:br>
            <a:r>
              <a:rPr lang="en-GB" sz="3600" b="1" i="1" dirty="0">
                <a:effectLst>
                  <a:outerShdw blurRad="38100" dist="38100" dir="2700000" algn="tl">
                    <a:srgbClr val="C0C0C0"/>
                  </a:outerShdw>
                </a:effectLst>
              </a:rPr>
              <a:t>  </a:t>
            </a:r>
            <a:r>
              <a:rPr lang="en-GB" sz="3600" dirty="0"/>
              <a:t> </a:t>
            </a:r>
            <a:br>
              <a:rPr lang="en-GB" sz="3600" dirty="0"/>
            </a:br>
            <a:r>
              <a:rPr lang="en-GB" sz="2400" b="1" dirty="0"/>
              <a:t>Previous</a:t>
            </a:r>
            <a:r>
              <a:rPr lang="en-GB" sz="2400" dirty="0"/>
              <a:t> </a:t>
            </a:r>
            <a:r>
              <a:rPr lang="en-US" sz="2400" b="1" dirty="0"/>
              <a:t>FS_MUSIM </a:t>
            </a:r>
            <a:r>
              <a:rPr lang="en-US" altLang="de-DE" sz="2400" b="1" dirty="0"/>
              <a:t>Status </a:t>
            </a:r>
            <a:r>
              <a:rPr lang="en-GB" altLang="zh-CN" sz="2400" b="1" dirty="0"/>
              <a:t>Report (S2-2001825) for information</a:t>
            </a:r>
            <a:endParaRPr lang="en-GB" sz="2400" b="1" dirty="0"/>
          </a:p>
        </p:txBody>
      </p:sp>
    </p:spTree>
    <p:extLst>
      <p:ext uri="{BB962C8B-B14F-4D97-AF65-F5344CB8AC3E}">
        <p14:creationId xmlns:p14="http://schemas.microsoft.com/office/powerpoint/2010/main" val="154916566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at SA#87</a:t>
            </a:r>
            <a:endParaRPr lang="de-DE" altLang="de-DE" sz="2800" b="1" dirty="0"/>
          </a:p>
        </p:txBody>
      </p:sp>
      <p:graphicFrame>
        <p:nvGraphicFramePr>
          <p:cNvPr id="9" name="Content Placeholder 8"/>
          <p:cNvGraphicFramePr>
            <a:graphicFrameLocks noGrp="1"/>
          </p:cNvGraphicFramePr>
          <p:nvPr>
            <p:ph sz="half" idx="1"/>
          </p:nvPr>
        </p:nvGraphicFramePr>
        <p:xfrm>
          <a:off x="179388" y="1376363"/>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FS_MUSIM</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Study on system enabler for Multi-USIM devices</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29% &gt; 46%</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SP-190248</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434974" y="2462307"/>
            <a:ext cx="8709026" cy="3765774"/>
          </a:xfrm>
        </p:spPr>
        <p:txBody>
          <a:bodyPr/>
          <a:lstStyle/>
          <a:p>
            <a:pPr>
              <a:spcBef>
                <a:spcPts val="0"/>
              </a:spcBef>
              <a:spcAft>
                <a:spcPts val="0"/>
              </a:spcAft>
            </a:pPr>
            <a:r>
              <a:rPr lang="de-DE" altLang="de-DE" sz="1600" dirty="0"/>
              <a:t>Progress since SA#86:</a:t>
            </a:r>
          </a:p>
          <a:p>
            <a:pPr lvl="1">
              <a:spcBef>
                <a:spcPts val="0"/>
              </a:spcBef>
              <a:spcAft>
                <a:spcPts val="0"/>
              </a:spcAft>
            </a:pPr>
            <a:r>
              <a:rPr lang="de-DE" altLang="de-DE" sz="1200" dirty="0"/>
              <a:t>Only one SA2 WG meeting in Q1</a:t>
            </a:r>
          </a:p>
          <a:p>
            <a:pPr lvl="1">
              <a:spcBef>
                <a:spcPts val="0"/>
              </a:spcBef>
              <a:spcAft>
                <a:spcPts val="0"/>
              </a:spcAft>
            </a:pPr>
            <a:r>
              <a:rPr lang="de-DE" altLang="de-DE" sz="1200" dirty="0"/>
              <a:t>Total TUs requested for Study Phase in 2020 is 4.5. 1 TU is used and 3.5 TUs are remaining. </a:t>
            </a:r>
          </a:p>
          <a:p>
            <a:pPr lvl="1">
              <a:spcBef>
                <a:spcPts val="0"/>
              </a:spcBef>
              <a:spcAft>
                <a:spcPts val="0"/>
              </a:spcAft>
            </a:pPr>
            <a:r>
              <a:rPr lang="de-DE" altLang="de-DE" sz="1200" dirty="0"/>
              <a:t>Key Issue #4 (Emergency services) removed as a result of downscoping exercise. </a:t>
            </a:r>
            <a:endParaRPr lang="en-US" altLang="zh-CN" sz="1200" dirty="0"/>
          </a:p>
          <a:p>
            <a:pPr marL="457200" lvl="1" indent="-457200">
              <a:spcBef>
                <a:spcPts val="0"/>
              </a:spcBef>
              <a:spcAft>
                <a:spcPts val="0"/>
              </a:spcAft>
              <a:buBlip>
                <a:blip r:embed="rId3"/>
              </a:buBlip>
            </a:pPr>
            <a:endParaRPr lang="en-US" sz="1600" dirty="0">
              <a:ea typeface="+mn-ea"/>
              <a:cs typeface="+mn-cs"/>
            </a:endParaRPr>
          </a:p>
          <a:p>
            <a:pPr marL="457200" lvl="1" indent="-457200">
              <a:spcBef>
                <a:spcPts val="0"/>
              </a:spcBef>
              <a:spcAft>
                <a:spcPts val="0"/>
              </a:spcAft>
              <a:buBlip>
                <a:blip r:embed="rId3"/>
              </a:buBlip>
            </a:pPr>
            <a:r>
              <a:rPr lang="en-US" sz="1600" dirty="0">
                <a:ea typeface="+mn-ea"/>
                <a:cs typeface="+mn-cs"/>
              </a:rPr>
              <a:t>RAN impacts and dependencies:</a:t>
            </a:r>
            <a:endParaRPr lang="de-DE" sz="1600" dirty="0">
              <a:ea typeface="+mn-ea"/>
              <a:cs typeface="+mn-cs"/>
            </a:endParaRPr>
          </a:p>
          <a:p>
            <a:pPr lvl="1">
              <a:spcBef>
                <a:spcPts val="0"/>
              </a:spcBef>
              <a:spcAft>
                <a:spcPts val="300"/>
              </a:spcAft>
            </a:pPr>
            <a:r>
              <a:rPr lang="en-US" sz="1200" dirty="0"/>
              <a:t>All three key issues may potentially lead to solutions with RAN impact and may require RAN coordination.</a:t>
            </a:r>
          </a:p>
          <a:p>
            <a:pPr lvl="1">
              <a:spcBef>
                <a:spcPts val="0"/>
              </a:spcBef>
              <a:spcAft>
                <a:spcPts val="300"/>
              </a:spcAft>
            </a:pPr>
            <a:r>
              <a:rPr lang="en-US" altLang="zh-CN" sz="1200" dirty="0"/>
              <a:t>RAN has delayed start on MUSIM (in Q3), SA2 need to finish FS_MUSIM by Q2. </a:t>
            </a:r>
          </a:p>
          <a:p>
            <a:pPr marL="457200" lvl="1" indent="0">
              <a:spcBef>
                <a:spcPts val="0"/>
              </a:spcBef>
              <a:spcAft>
                <a:spcPts val="600"/>
              </a:spcAft>
              <a:buNone/>
            </a:pPr>
            <a:endParaRPr lang="de-DE" sz="1600" dirty="0"/>
          </a:p>
          <a:p>
            <a:pPr lvl="0">
              <a:spcBef>
                <a:spcPts val="0"/>
              </a:spcBef>
              <a:spcAft>
                <a:spcPts val="0"/>
              </a:spcAft>
            </a:pPr>
            <a:r>
              <a:rPr lang="de-DE" sz="1600" dirty="0"/>
              <a:t>Next steps:</a:t>
            </a:r>
          </a:p>
          <a:p>
            <a:pPr lvl="1">
              <a:spcBef>
                <a:spcPts val="0"/>
              </a:spcBef>
              <a:spcAft>
                <a:spcPts val="300"/>
              </a:spcAft>
            </a:pPr>
            <a:r>
              <a:rPr lang="en-US" altLang="zh-CN" sz="1200" dirty="0"/>
              <a:t>Find a way to resolve RAN dependencies given the delayed start (Q3) of MUSIM work in RAN. Collect open issues / questions and seek RAN WGs’ feedback with LS OUT from SA2#138.</a:t>
            </a:r>
          </a:p>
          <a:p>
            <a:pPr lvl="1">
              <a:spcBef>
                <a:spcPts val="0"/>
              </a:spcBef>
              <a:spcAft>
                <a:spcPts val="0"/>
              </a:spcAft>
            </a:pPr>
            <a:endParaRPr lang="de-DE" sz="1200" dirty="0"/>
          </a:p>
          <a:p>
            <a:pPr lvl="1">
              <a:spcBef>
                <a:spcPts val="0"/>
              </a:spcBef>
              <a:spcAft>
                <a:spcPts val="600"/>
              </a:spcAft>
            </a:pPr>
            <a:endParaRPr lang="en-US" altLang="zh-CN" sz="1200" dirty="0"/>
          </a:p>
        </p:txBody>
      </p:sp>
    </p:spTree>
    <p:extLst>
      <p:ext uri="{BB962C8B-B14F-4D97-AF65-F5344CB8AC3E}">
        <p14:creationId xmlns:p14="http://schemas.microsoft.com/office/powerpoint/2010/main" val="223583178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after SA2#136AH (1/2)</a:t>
            </a:r>
            <a:endParaRPr lang="de-DE" altLang="de-DE" sz="2800" b="1" dirty="0"/>
          </a:p>
        </p:txBody>
      </p:sp>
      <p:graphicFrame>
        <p:nvGraphicFramePr>
          <p:cNvPr id="9" name="Content Placeholder 8"/>
          <p:cNvGraphicFramePr>
            <a:graphicFrameLocks noGrp="1"/>
          </p:cNvGraphicFramePr>
          <p:nvPr>
            <p:ph sz="half" idx="1"/>
          </p:nvPr>
        </p:nvGraphicFramePr>
        <p:xfrm>
          <a:off x="179388" y="1376363"/>
          <a:ext cx="8810067" cy="900651"/>
        </p:xfrm>
        <a:graphic>
          <a:graphicData uri="http://schemas.openxmlformats.org/drawingml/2006/table">
            <a:tbl>
              <a:tblPr firstRow="1" bandRow="1">
                <a:tableStyleId>{8FD4443E-F989-4FC4-A0C8-D5A2AF1F390B}</a:tableStyleId>
              </a:tblPr>
              <a:tblGrid>
                <a:gridCol w="1321455">
                  <a:extLst>
                    <a:ext uri="{9D8B030D-6E8A-4147-A177-3AD203B41FA5}">
                      <a16:colId xmlns:a16="http://schemas.microsoft.com/office/drawing/2014/main" val="20000"/>
                    </a:ext>
                  </a:extLst>
                </a:gridCol>
                <a:gridCol w="4026197">
                  <a:extLst>
                    <a:ext uri="{9D8B030D-6E8A-4147-A177-3AD203B41FA5}">
                      <a16:colId xmlns:a16="http://schemas.microsoft.com/office/drawing/2014/main" val="20001"/>
                    </a:ext>
                  </a:extLst>
                </a:gridCol>
                <a:gridCol w="114808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095135">
                  <a:extLst>
                    <a:ext uri="{9D8B030D-6E8A-4147-A177-3AD203B41FA5}">
                      <a16:colId xmlns:a16="http://schemas.microsoft.com/office/drawing/2014/main" val="20004"/>
                    </a:ext>
                  </a:extLst>
                </a:gridCol>
              </a:tblGrid>
              <a:tr h="312412">
                <a:tc>
                  <a:txBody>
                    <a:bodyPr/>
                    <a:lstStyle/>
                    <a:p>
                      <a:r>
                        <a:rPr lang="en-US" sz="1600" b="1" dirty="0"/>
                        <a:t>WI Code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dirty="0"/>
                        <a:t>Work Item Title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WP</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Target Date</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WID#</a:t>
                      </a:r>
                    </a:p>
                  </a:txBody>
                  <a:tcPr marL="91443" marR="91443" marT="45749" marB="457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65313">
                <a:tc>
                  <a:txBody>
                    <a:bodyPr/>
                    <a:lstStyle/>
                    <a:p>
                      <a:r>
                        <a:rPr lang="en-US" sz="1400" b="1" kern="1200" dirty="0">
                          <a:solidFill>
                            <a:schemeClr val="lt1"/>
                          </a:solidFill>
                          <a:effectLst/>
                          <a:latin typeface="+mn-lt"/>
                          <a:ea typeface="+mn-ea"/>
                          <a:cs typeface="+mn-cs"/>
                        </a:rPr>
                        <a:t>FS_MUSIM</a:t>
                      </a:r>
                      <a:endParaRPr kumimoji="0" lang="en-US" sz="1400" b="1" i="0" u="none" strike="noStrike" kern="1200" cap="none" normalizeH="0" baseline="0" dirty="0">
                        <a:ln>
                          <a:noFill/>
                        </a:ln>
                        <a:solidFill>
                          <a:schemeClr val="bg1"/>
                        </a:solidFill>
                        <a:effectLst/>
                        <a:latin typeface="+mn-lt"/>
                        <a:ea typeface="+mn-ea"/>
                        <a:cs typeface="+mn-cs"/>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400" b="1" kern="1200" dirty="0">
                          <a:solidFill>
                            <a:schemeClr val="lt1"/>
                          </a:solidFill>
                          <a:effectLst/>
                          <a:latin typeface="+mn-lt"/>
                          <a:ea typeface="+mn-ea"/>
                          <a:cs typeface="+mn-cs"/>
                        </a:rPr>
                        <a:t>Study on system enabler for Multi-USIM devices</a:t>
                      </a:r>
                      <a:endParaRPr lang="de-DE" sz="1400" b="1" kern="1200" dirty="0">
                        <a:solidFill>
                          <a:schemeClr val="lt1"/>
                        </a:solidFill>
                        <a:effectLst/>
                        <a:latin typeface="+mn-lt"/>
                        <a:ea typeface="+mn-ea"/>
                        <a:cs typeface="+mn-cs"/>
                      </a:endParaRPr>
                    </a:p>
                  </a:txBody>
                  <a:tcPr marL="118800" marR="118800" marT="90039" marB="9003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7030A0"/>
                          </a:solidFill>
                          <a:latin typeface="+mn-lt"/>
                          <a:ea typeface="+mn-ea"/>
                          <a:cs typeface="+mn-cs"/>
                        </a:rPr>
                        <a:t>29% &gt; 46%</a:t>
                      </a: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Jun, 20</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tc>
                  <a:txBody>
                    <a:bodyPr/>
                    <a:lstStyle/>
                    <a:p>
                      <a:pPr algn="ctr"/>
                      <a:r>
                        <a:rPr kumimoji="0" lang="en-GB" sz="1400" b="1" i="0" u="none" strike="noStrike" kern="1200" cap="none" spc="0" normalizeH="0" baseline="0" noProof="0" dirty="0">
                          <a:ln>
                            <a:noFill/>
                          </a:ln>
                          <a:solidFill>
                            <a:prstClr val="white"/>
                          </a:solidFill>
                          <a:effectLst/>
                          <a:uLnTx/>
                          <a:uFillTx/>
                          <a:latin typeface="+mn-lt"/>
                          <a:ea typeface="+mn-ea"/>
                          <a:cs typeface="+mn-cs"/>
                        </a:rPr>
                        <a:t>SP-190248</a:t>
                      </a:r>
                      <a:endParaRPr lang="en-US" sz="1400" b="1" i="0" dirty="0">
                        <a:solidFill>
                          <a:srgbClr val="7030A0"/>
                        </a:solidFill>
                      </a:endParaRPr>
                    </a:p>
                  </a:txBody>
                  <a:tcPr marL="91443" marR="91443" marT="45744" marB="4574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2A14D"/>
                    </a:solidFill>
                  </a:tcPr>
                </a:tc>
                <a:extLst>
                  <a:ext uri="{0D108BD9-81ED-4DB2-BD59-A6C34878D82A}">
                    <a16:rowId xmlns:a16="http://schemas.microsoft.com/office/drawing/2014/main" val="10001"/>
                  </a:ext>
                </a:extLst>
              </a:tr>
            </a:tbl>
          </a:graphicData>
        </a:graphic>
      </p:graphicFrame>
      <p:sp>
        <p:nvSpPr>
          <p:cNvPr id="29716" name="Content Placeholder 7"/>
          <p:cNvSpPr>
            <a:spLocks noGrp="1"/>
          </p:cNvSpPr>
          <p:nvPr>
            <p:ph sz="half" idx="2"/>
          </p:nvPr>
        </p:nvSpPr>
        <p:spPr>
          <a:xfrm>
            <a:off x="434974" y="2462306"/>
            <a:ext cx="8554481" cy="3885739"/>
          </a:xfrm>
          <a:noFill/>
        </p:spPr>
        <p:txBody>
          <a:bodyPr/>
          <a:lstStyle/>
          <a:p>
            <a:pPr>
              <a:spcBef>
                <a:spcPts val="0"/>
              </a:spcBef>
              <a:spcAft>
                <a:spcPts val="0"/>
              </a:spcAft>
            </a:pPr>
            <a:r>
              <a:rPr lang="de-DE" altLang="de-DE" sz="1600" b="1" dirty="0"/>
              <a:t>General</a:t>
            </a:r>
          </a:p>
          <a:p>
            <a:pPr lvl="1">
              <a:spcBef>
                <a:spcPts val="0"/>
              </a:spcBef>
              <a:spcAft>
                <a:spcPts val="0"/>
              </a:spcAft>
            </a:pPr>
            <a:r>
              <a:rPr lang="de-DE" altLang="de-DE" sz="1200" dirty="0"/>
              <a:t>FS_MUSIM TR 23.761 v0.3.0 is available </a:t>
            </a:r>
            <a:r>
              <a:rPr lang="de-DE" altLang="de-DE" sz="1200" dirty="0">
                <a:hlinkClick r:id="rId3"/>
              </a:rPr>
              <a:t>here</a:t>
            </a:r>
            <a:r>
              <a:rPr lang="de-DE" altLang="de-DE" sz="1200" dirty="0"/>
              <a:t>. </a:t>
            </a:r>
          </a:p>
          <a:p>
            <a:pPr lvl="1">
              <a:spcBef>
                <a:spcPts val="0"/>
              </a:spcBef>
              <a:spcAft>
                <a:spcPts val="0"/>
              </a:spcAft>
            </a:pPr>
            <a:r>
              <a:rPr lang="de-DE" altLang="de-DE" sz="1200" dirty="0"/>
              <a:t>Total TUs requested for Study Phase in 2020 is 4.5. 1 TU is used and 3.5 TUs are remaining. </a:t>
            </a:r>
          </a:p>
          <a:p>
            <a:pPr lvl="1">
              <a:spcBef>
                <a:spcPts val="0"/>
              </a:spcBef>
              <a:spcAft>
                <a:spcPts val="0"/>
              </a:spcAft>
            </a:pPr>
            <a:r>
              <a:rPr lang="de-DE" altLang="de-DE" sz="1200" dirty="0"/>
              <a:t>Key Issue #4 (Emergency services) removed as a result of downscoping exercise. </a:t>
            </a:r>
          </a:p>
          <a:p>
            <a:pPr>
              <a:spcBef>
                <a:spcPts val="0"/>
              </a:spcBef>
              <a:spcAft>
                <a:spcPts val="0"/>
              </a:spcAft>
            </a:pPr>
            <a:r>
              <a:rPr lang="de-DE" altLang="de-DE" sz="1600" b="1" dirty="0"/>
              <a:t>Key Issue 1 (Handling of MT Service):</a:t>
            </a:r>
          </a:p>
          <a:p>
            <a:pPr lvl="1">
              <a:spcBef>
                <a:spcPts val="0"/>
              </a:spcBef>
              <a:spcAft>
                <a:spcPts val="0"/>
              </a:spcAft>
            </a:pPr>
            <a:r>
              <a:rPr lang="en-US" altLang="zh-CN" sz="1200" dirty="0"/>
              <a:t>2 new solutions were agreed for inclusion in the TR at SA2#136AH. Total number of solutions for KI#1 is 5.</a:t>
            </a:r>
          </a:p>
          <a:p>
            <a:pPr lvl="1">
              <a:spcBef>
                <a:spcPts val="0"/>
              </a:spcBef>
              <a:spcAft>
                <a:spcPts val="0"/>
              </a:spcAft>
            </a:pPr>
            <a:r>
              <a:rPr lang="en-US" altLang="zh-CN" sz="1200" b="1" dirty="0"/>
              <a:t>Next Steps</a:t>
            </a:r>
            <a:r>
              <a:rPr lang="en-US" altLang="zh-CN" sz="1200" dirty="0"/>
              <a:t>: SA2#138 meeting should be the last meeting to propose new solutions for the basic functionality (i.e. other than optimizations). Proceed with initial solution evolutions and interim conclusions. Liaise with RAN on solution impacts so final evaluations and conclusions can be drawn.</a:t>
            </a:r>
          </a:p>
          <a:p>
            <a:pPr>
              <a:spcBef>
                <a:spcPts val="0"/>
              </a:spcBef>
              <a:spcAft>
                <a:spcPts val="0"/>
              </a:spcAft>
            </a:pPr>
            <a:r>
              <a:rPr lang="de-DE" altLang="de-DE" sz="1600" b="1" dirty="0"/>
              <a:t>Key Issue 2 (Enable Paging reception)</a:t>
            </a:r>
            <a:r>
              <a:rPr lang="de-DE" altLang="de-DE" sz="1600" dirty="0"/>
              <a:t>:</a:t>
            </a:r>
          </a:p>
          <a:p>
            <a:pPr lvl="1">
              <a:spcBef>
                <a:spcPts val="0"/>
              </a:spcBef>
              <a:spcAft>
                <a:spcPts val="0"/>
              </a:spcAft>
            </a:pPr>
            <a:r>
              <a:rPr lang="en-US" altLang="zh-CN" sz="1200" dirty="0"/>
              <a:t>No contributions focused on this KI could be handled due to lack of time. Solution #7 addresses this KI indirectly.</a:t>
            </a:r>
          </a:p>
          <a:p>
            <a:pPr>
              <a:spcBef>
                <a:spcPts val="0"/>
              </a:spcBef>
              <a:spcAft>
                <a:spcPts val="0"/>
              </a:spcAft>
            </a:pPr>
            <a:r>
              <a:rPr lang="de-DE" altLang="de-DE" sz="1600" b="1" dirty="0"/>
              <a:t>Key Issue 3 (Co-ordinated leaving)</a:t>
            </a:r>
            <a:r>
              <a:rPr lang="de-DE" altLang="de-DE" sz="1600" dirty="0"/>
              <a:t>:</a:t>
            </a:r>
          </a:p>
          <a:p>
            <a:pPr lvl="1">
              <a:spcBef>
                <a:spcPts val="0"/>
              </a:spcBef>
              <a:spcAft>
                <a:spcPts val="0"/>
              </a:spcAft>
            </a:pPr>
            <a:r>
              <a:rPr lang="en-US" altLang="zh-CN" sz="1200" dirty="0"/>
              <a:t>3 solutions were added at SA2#136AH. Solutions can be categorized as NAS-level and RRC-level solutions. RRC-level solution require feedback from RAN.</a:t>
            </a:r>
          </a:p>
          <a:p>
            <a:pPr lvl="1">
              <a:spcBef>
                <a:spcPts val="0"/>
              </a:spcBef>
              <a:spcAft>
                <a:spcPts val="0"/>
              </a:spcAft>
            </a:pPr>
            <a:r>
              <a:rPr lang="en-US" altLang="zh-CN" sz="1200" b="1" dirty="0"/>
              <a:t>Next Steps</a:t>
            </a:r>
            <a:r>
              <a:rPr lang="en-US" altLang="zh-CN" sz="1200" dirty="0"/>
              <a:t>: SA2#138 meeting should be the last meeting to propose new solutions for the basic functionality (i.e. other than optimizations). Proceed with initial solution evolutions and interim conclusions. Liaise with RAN on solution impacts so final evaluations and conclusions can be drawn.</a:t>
            </a:r>
            <a:endParaRPr lang="en-US" altLang="zh-CN" sz="1200" strike="sngStrike" dirty="0"/>
          </a:p>
          <a:p>
            <a:pPr lvl="2">
              <a:spcBef>
                <a:spcPts val="0"/>
              </a:spcBef>
              <a:spcAft>
                <a:spcPts val="600"/>
              </a:spcAft>
            </a:pPr>
            <a:endParaRPr lang="en-US" sz="900" dirty="0"/>
          </a:p>
        </p:txBody>
      </p:sp>
    </p:spTree>
    <p:extLst>
      <p:ext uri="{BB962C8B-B14F-4D97-AF65-F5344CB8AC3E}">
        <p14:creationId xmlns:p14="http://schemas.microsoft.com/office/powerpoint/2010/main" val="4654911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title"/>
          </p:nvPr>
        </p:nvSpPr>
        <p:spPr>
          <a:xfrm>
            <a:off x="179388" y="208196"/>
            <a:ext cx="6827838" cy="787400"/>
          </a:xfrm>
        </p:spPr>
        <p:txBody>
          <a:bodyPr/>
          <a:lstStyle/>
          <a:p>
            <a:r>
              <a:rPr lang="en-US" altLang="de-DE" sz="2800" b="1" dirty="0"/>
              <a:t>FS_MUSIM status after SA2#136AH (2/2)</a:t>
            </a:r>
            <a:endParaRPr lang="de-DE" altLang="de-DE" sz="2800" b="1" dirty="0"/>
          </a:p>
        </p:txBody>
      </p:sp>
      <p:sp>
        <p:nvSpPr>
          <p:cNvPr id="29716" name="Content Placeholder 7"/>
          <p:cNvSpPr>
            <a:spLocks noGrp="1"/>
          </p:cNvSpPr>
          <p:nvPr>
            <p:ph sz="half" idx="2"/>
          </p:nvPr>
        </p:nvSpPr>
        <p:spPr>
          <a:xfrm>
            <a:off x="405791" y="1400784"/>
            <a:ext cx="8554481" cy="4824918"/>
          </a:xfrm>
        </p:spPr>
        <p:txBody>
          <a:bodyPr/>
          <a:lstStyle/>
          <a:p>
            <a:pPr marL="457200" lvl="1" indent="-457200">
              <a:spcBef>
                <a:spcPts val="0"/>
              </a:spcBef>
              <a:spcAft>
                <a:spcPts val="300"/>
              </a:spcAft>
              <a:buBlip>
                <a:blip r:embed="rId3"/>
              </a:buBlip>
            </a:pPr>
            <a:r>
              <a:rPr lang="en-US" sz="1200" b="1" dirty="0">
                <a:ea typeface="+mn-ea"/>
                <a:cs typeface="+mn-cs"/>
              </a:rPr>
              <a:t>RAN impacts and dependencies</a:t>
            </a:r>
            <a:r>
              <a:rPr lang="en-US" sz="1200" dirty="0">
                <a:ea typeface="+mn-ea"/>
                <a:cs typeface="+mn-cs"/>
              </a:rPr>
              <a:t>:</a:t>
            </a:r>
            <a:endParaRPr lang="de-DE" sz="1200" dirty="0">
              <a:ea typeface="+mn-ea"/>
              <a:cs typeface="+mn-cs"/>
            </a:endParaRPr>
          </a:p>
          <a:p>
            <a:pPr lvl="1">
              <a:spcBef>
                <a:spcPts val="0"/>
              </a:spcBef>
              <a:spcAft>
                <a:spcPts val="300"/>
              </a:spcAft>
            </a:pPr>
            <a:r>
              <a:rPr lang="en-US" sz="1050" dirty="0"/>
              <a:t>All three key issues may potentially lead to solutions with RAN impact and may require RAN coordination.</a:t>
            </a:r>
          </a:p>
          <a:p>
            <a:pPr lvl="1">
              <a:spcBef>
                <a:spcPts val="0"/>
              </a:spcBef>
              <a:spcAft>
                <a:spcPts val="300"/>
              </a:spcAft>
            </a:pPr>
            <a:r>
              <a:rPr lang="en-US" altLang="zh-CN" sz="1050" dirty="0"/>
              <a:t>RAN has delayed start on MUSIM (in Q3), SA2 need to finish FS_MUSIM by Q2.</a:t>
            </a:r>
          </a:p>
          <a:p>
            <a:pPr lvl="1">
              <a:spcBef>
                <a:spcPts val="0"/>
              </a:spcBef>
              <a:spcAft>
                <a:spcPts val="300"/>
              </a:spcAft>
            </a:pPr>
            <a:r>
              <a:rPr lang="en-US" altLang="zh-CN" sz="1050" dirty="0"/>
              <a:t>No interleaving of RAN and SA2 meetings, which will make obtaining feedback quickly impossible (i.e. LSs sent from SA2#138 may not get a reply until SA2#140 in Q3, unless extraordinary steps are taken at SA2/RAN2 meetings).</a:t>
            </a:r>
          </a:p>
          <a:p>
            <a:pPr marL="457200" lvl="1" indent="0">
              <a:spcBef>
                <a:spcPts val="0"/>
              </a:spcBef>
              <a:spcAft>
                <a:spcPts val="300"/>
              </a:spcAft>
              <a:buNone/>
            </a:pPr>
            <a:endParaRPr lang="en-US" altLang="zh-CN" sz="1050" dirty="0"/>
          </a:p>
          <a:p>
            <a:pPr lvl="0">
              <a:spcBef>
                <a:spcPts val="0"/>
              </a:spcBef>
              <a:spcAft>
                <a:spcPts val="300"/>
              </a:spcAft>
            </a:pPr>
            <a:r>
              <a:rPr lang="de-DE" sz="1200" b="1" dirty="0"/>
              <a:t>Contentious Issue</a:t>
            </a:r>
            <a:r>
              <a:rPr lang="de-DE" sz="1200" dirty="0"/>
              <a:t>:</a:t>
            </a:r>
          </a:p>
          <a:p>
            <a:pPr lvl="1">
              <a:spcBef>
                <a:spcPts val="0"/>
              </a:spcBef>
              <a:spcAft>
                <a:spcPts val="300"/>
              </a:spcAft>
            </a:pPr>
            <a:r>
              <a:rPr lang="de-DE" sz="1050" dirty="0"/>
              <a:t>None</a:t>
            </a:r>
          </a:p>
          <a:p>
            <a:pPr lvl="1">
              <a:spcBef>
                <a:spcPts val="0"/>
              </a:spcBef>
              <a:spcAft>
                <a:spcPts val="300"/>
              </a:spcAft>
            </a:pPr>
            <a:endParaRPr lang="de-DE" sz="1050" dirty="0"/>
          </a:p>
          <a:p>
            <a:pPr>
              <a:spcBef>
                <a:spcPts val="0"/>
              </a:spcBef>
              <a:spcAft>
                <a:spcPts val="300"/>
              </a:spcAft>
            </a:pPr>
            <a:r>
              <a:rPr lang="de-DE" sz="1200" b="1" dirty="0"/>
              <a:t>Focus for the Next Meeting (SA2#138)</a:t>
            </a:r>
            <a:r>
              <a:rPr lang="de-DE" sz="1200" dirty="0"/>
              <a:t>:</a:t>
            </a:r>
          </a:p>
          <a:p>
            <a:pPr lvl="1">
              <a:spcBef>
                <a:spcPts val="0"/>
              </a:spcBef>
              <a:spcAft>
                <a:spcPts val="300"/>
              </a:spcAft>
            </a:pPr>
            <a:r>
              <a:rPr lang="en-US" altLang="zh-CN" sz="1050" dirty="0"/>
              <a:t>Find a way to resolve RAN dependencies given the delayed start (Q3) of MUSIM work in RAN. Collect open issues / questions and seek RAN WGs’ feedback with LS OUT from SA2#138.</a:t>
            </a:r>
          </a:p>
          <a:p>
            <a:pPr lvl="1">
              <a:spcBef>
                <a:spcPts val="0"/>
              </a:spcBef>
              <a:spcAft>
                <a:spcPts val="300"/>
              </a:spcAft>
            </a:pPr>
            <a:r>
              <a:rPr lang="en-US" altLang="zh-CN" sz="1050" dirty="0"/>
              <a:t>Prioritize handling of contributions that complete the spectrum of possible RAN impacts. Specifically:</a:t>
            </a:r>
          </a:p>
          <a:p>
            <a:pPr lvl="2">
              <a:spcBef>
                <a:spcPts val="0"/>
              </a:spcBef>
              <a:spcAft>
                <a:spcPts val="300"/>
              </a:spcAft>
            </a:pPr>
            <a:r>
              <a:rPr lang="en-US" altLang="zh-CN" sz="800" dirty="0"/>
              <a:t>Try to agree solutions on KI#2 that summarize the main RAN-impacting options.</a:t>
            </a:r>
          </a:p>
          <a:p>
            <a:pPr lvl="2">
              <a:spcBef>
                <a:spcPts val="0"/>
              </a:spcBef>
              <a:spcAft>
                <a:spcPts val="300"/>
              </a:spcAft>
            </a:pPr>
            <a:r>
              <a:rPr lang="en-US" altLang="zh-CN" sz="800" dirty="0"/>
              <a:t>Clarify solutions in the TR that have significant RAN impact, but are not yet documented in sufficient detail (e.g. Solution #2).</a:t>
            </a:r>
          </a:p>
          <a:p>
            <a:pPr lvl="1">
              <a:spcBef>
                <a:spcPts val="0"/>
              </a:spcBef>
              <a:spcAft>
                <a:spcPts val="300"/>
              </a:spcAft>
            </a:pPr>
            <a:r>
              <a:rPr lang="de-DE" altLang="de-DE" sz="1050" dirty="0"/>
              <a:t>Any new Key Issue will be low priority unless supported by large number of companies. </a:t>
            </a:r>
            <a:r>
              <a:rPr lang="en-US" altLang="de-DE" sz="1050" dirty="0"/>
              <a:t>Optimizations for the case where multiple USIMs are served by the same network will be handled with low priority.</a:t>
            </a:r>
            <a:endParaRPr lang="de-DE" altLang="de-DE" sz="1050" dirty="0"/>
          </a:p>
          <a:p>
            <a:pPr lvl="2">
              <a:spcBef>
                <a:spcPts val="0"/>
              </a:spcBef>
              <a:spcAft>
                <a:spcPts val="300"/>
              </a:spcAft>
            </a:pPr>
            <a:endParaRPr lang="en-US" altLang="zh-CN" sz="800" dirty="0"/>
          </a:p>
          <a:p>
            <a:pPr>
              <a:spcBef>
                <a:spcPts val="0"/>
              </a:spcBef>
              <a:spcAft>
                <a:spcPts val="300"/>
              </a:spcAft>
            </a:pPr>
            <a:r>
              <a:rPr lang="en-US" altLang="zh-CN" sz="1200" b="1" dirty="0"/>
              <a:t>Overall Plan</a:t>
            </a:r>
            <a:r>
              <a:rPr lang="en-US" altLang="zh-CN" sz="1200" dirty="0"/>
              <a:t>:</a:t>
            </a:r>
          </a:p>
          <a:p>
            <a:pPr lvl="1">
              <a:spcBef>
                <a:spcPts val="0"/>
              </a:spcBef>
              <a:spcAft>
                <a:spcPts val="300"/>
              </a:spcAft>
            </a:pPr>
            <a:r>
              <a:rPr lang="en-US" altLang="zh-CN" sz="1050" dirty="0"/>
              <a:t>SA2#138 (Apr): Complete description of existing solutions. Start initial evaluation. New solutions can still be proposed.</a:t>
            </a:r>
          </a:p>
          <a:p>
            <a:pPr lvl="1">
              <a:spcBef>
                <a:spcPts val="0"/>
              </a:spcBef>
              <a:spcAft>
                <a:spcPts val="300"/>
              </a:spcAft>
            </a:pPr>
            <a:r>
              <a:rPr lang="en-US" altLang="zh-CN" sz="1050" dirty="0"/>
              <a:t>SA2#139 (May): Final evaluation and conclusions. Submit TR 23.761 to SA#87 plenary for one-stop approval. Agree a WID.</a:t>
            </a:r>
          </a:p>
          <a:p>
            <a:pPr lvl="1">
              <a:spcBef>
                <a:spcPts val="0"/>
              </a:spcBef>
              <a:spcAft>
                <a:spcPts val="300"/>
              </a:spcAft>
            </a:pPr>
            <a:endParaRPr lang="en-US" altLang="zh-CN" sz="1050" dirty="0"/>
          </a:p>
          <a:p>
            <a:pPr>
              <a:spcBef>
                <a:spcPts val="0"/>
              </a:spcBef>
              <a:spcAft>
                <a:spcPts val="300"/>
              </a:spcAft>
            </a:pPr>
            <a:r>
              <a:rPr lang="en-US" altLang="zh-CN" sz="1200" b="1" dirty="0"/>
              <a:t>Risks:</a:t>
            </a:r>
          </a:p>
          <a:p>
            <a:pPr lvl="1">
              <a:spcBef>
                <a:spcPts val="0"/>
              </a:spcBef>
              <a:spcAft>
                <a:spcPts val="300"/>
              </a:spcAft>
            </a:pPr>
            <a:r>
              <a:rPr lang="en-US" altLang="zh-CN" sz="1050" dirty="0"/>
              <a:t>Completion of the study may not be possible in Q2 for all key issues, due to RAN dependencies and meeting timings between SA2 and RAN.</a:t>
            </a:r>
            <a:endParaRPr lang="en-US" altLang="zh-CN" sz="1050" strike="sngStrike" dirty="0"/>
          </a:p>
        </p:txBody>
      </p:sp>
    </p:spTree>
    <p:extLst>
      <p:ext uri="{BB962C8B-B14F-4D97-AF65-F5344CB8AC3E}">
        <p14:creationId xmlns:p14="http://schemas.microsoft.com/office/powerpoint/2010/main" val="1422372147"/>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6724</TotalTime>
  <Words>1423</Words>
  <Application>Microsoft Office PowerPoint</Application>
  <PresentationFormat>On-screen Show (4:3)</PresentationFormat>
  <Paragraphs>144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vt:lpstr>
      <vt:lpstr>Calibri</vt:lpstr>
      <vt:lpstr>Times New Roman</vt:lpstr>
      <vt:lpstr>Office Theme</vt:lpstr>
      <vt:lpstr>   FS_MUSIM Status Report</vt:lpstr>
      <vt:lpstr>FS_MUSIM Status at SA#88</vt:lpstr>
      <vt:lpstr>FS_MUSIM status after SA2#139E (1/2)</vt:lpstr>
      <vt:lpstr>FS_MUSIM status after SA2#139E (2/2)</vt:lpstr>
      <vt:lpstr>BACKUP     Previous FS_MUSIM Status Report (S2-2001825) for information</vt:lpstr>
      <vt:lpstr>FS_MUSIM Status at SA#87</vt:lpstr>
      <vt:lpstr>FS_MUSIM status after SA2#136AH (1/2)</vt:lpstr>
      <vt:lpstr>FS_MUSIM status after SA2#136AH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Rapporteur</cp:lastModifiedBy>
  <cp:revision>1306</cp:revision>
  <dcterms:created xsi:type="dcterms:W3CDTF">2008-08-30T09:32:10Z</dcterms:created>
  <dcterms:modified xsi:type="dcterms:W3CDTF">2020-06-30T11:29:01Z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d845be66-0dd2-42c8-8a85-27aea652d485</vt:lpwstr>
  </property>
  <property fmtid="{D5CDD505-2E9C-101B-9397-08002B2CF9AE}" pid="3" name="CTP_TimeStamp">
    <vt:lpwstr>2020-06-30 11:29:01Z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1592921652</vt:lpwstr>
  </property>
</Properties>
</file>