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434" r:id="rId3"/>
    <p:sldId id="435" r:id="rId4"/>
    <p:sldId id="802" r:id="rId5"/>
    <p:sldId id="803" r:id="rId6"/>
    <p:sldId id="804" r:id="rId7"/>
    <p:sldId id="785" r:id="rId8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CC"/>
    <a:srgbClr val="72AF2F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94582" autoAdjust="0"/>
  </p:normalViewPr>
  <p:slideViewPr>
    <p:cSldViewPr snapToGrid="0">
      <p:cViewPr varScale="1">
        <p:scale>
          <a:sx n="157" d="100"/>
          <a:sy n="157" d="100"/>
        </p:scale>
        <p:origin x="40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B81881-C8E3-4F04-8FED-104B917C35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403E1DF-B0F7-4A60-B59F-E5EE638557F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56C17E1-0B43-4DAA-9760-7C31EEFE2267}" type="datetime1">
              <a:rPr lang="en-US"/>
              <a:pPr>
                <a:defRPr/>
              </a:pPr>
              <a:t>7/6/2020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45912DD-648D-42C2-B7D7-3D0B3FF530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7FB851A-0F06-4989-B364-87B8B6AEAD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3680B6-E4E1-4623-AD91-0B3BE87DAE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29099D-9163-42D7-BC81-39D9696056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499D42-15D5-4667-956F-D609DC864C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D4CFCA0-6BF0-4B09-9C77-EDA14BAD283D}" type="datetime1">
              <a:rPr lang="en-US"/>
              <a:pPr>
                <a:defRPr/>
              </a:pPr>
              <a:t>7/6/2020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3827A8F-91FB-401E-8E67-2FDF5967F3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4A1F60D-550D-4933-A567-0868A00728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0333E10-B770-47B6-AE6C-8479A8E6FD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DC6621B-057D-4DFD-9FE9-78B8EC29A8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CDCB5F-233A-43F3-ADCA-458443457C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BB06184-5D7A-4B4B-8C0D-99C9FE81A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451F3B-4F78-4652-85EF-EC221513AC78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0EB950A-030E-4EF4-A0C9-BBC1EBCA6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7EF589-5001-41EE-A808-505F3E6B8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02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7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5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086103C9-0E62-4478-8743-1DED6A27C7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9D8706E0-48D9-4048-93E8-86E04B0A17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1746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3GPP_TM_RD.jpg">
            <a:extLst>
              <a:ext uri="{FF2B5EF4-FFF2-40B4-BE49-F238E27FC236}">
                <a16:creationId xmlns:a16="http://schemas.microsoft.com/office/drawing/2014/main" id="{E297D30F-DB28-4763-8B6C-9A3D791F0F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532" y="287948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263B9EAB-1EAD-4CB9-B6BD-1989EE26FF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3094E-8CA2-4B96-9393-52C4236F2771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00" spc="400" dirty="0">
                <a:solidFill>
                  <a:schemeClr val="bg1"/>
                </a:solidFill>
              </a:rPr>
              <a:t> </a:t>
            </a: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0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1165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46" y="33959"/>
            <a:ext cx="6003925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10" descr="3GPP_TM_RD.jpg">
            <a:extLst>
              <a:ext uri="{FF2B5EF4-FFF2-40B4-BE49-F238E27FC236}">
                <a16:creationId xmlns:a16="http://schemas.microsoft.com/office/drawing/2014/main" id="{642C86D3-58C3-4274-B78D-DEE55735F8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4">
            <a:extLst>
              <a:ext uri="{FF2B5EF4-FFF2-40B4-BE49-F238E27FC236}">
                <a16:creationId xmlns:a16="http://schemas.microsoft.com/office/drawing/2014/main" id="{6DCCCF6B-AB5F-4227-8AC1-FD2C452DFB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8E4FB-5C27-43BD-958A-C95A5BF98784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1155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AutoShape 14">
            <a:extLst>
              <a:ext uri="{FF2B5EF4-FFF2-40B4-BE49-F238E27FC236}">
                <a16:creationId xmlns:a16="http://schemas.microsoft.com/office/drawing/2014/main" id="{85E6FBC2-1776-46B4-BAA4-C08ED08F97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DD955-35DF-4F49-82BD-92C31FA59850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  <p:pic>
        <p:nvPicPr>
          <p:cNvPr id="5" name="Picture 10" descr="3GPP_TM_RD.jpg">
            <a:extLst>
              <a:ext uri="{FF2B5EF4-FFF2-40B4-BE49-F238E27FC236}">
                <a16:creationId xmlns:a16="http://schemas.microsoft.com/office/drawing/2014/main" id="{327C1B63-7B2F-4280-91BB-F206CE37A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192088"/>
            <a:ext cx="13033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95961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279250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1" y="537791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AutoShape 14">
            <a:extLst>
              <a:ext uri="{FF2B5EF4-FFF2-40B4-BE49-F238E27FC236}">
                <a16:creationId xmlns:a16="http://schemas.microsoft.com/office/drawing/2014/main" id="{1A62A0A9-7892-4170-82C8-51F682CD0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114" y="4863314"/>
            <a:ext cx="6733446" cy="196815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65C17-8198-46C7-896C-FDE55A121474}"/>
              </a:ext>
            </a:extLst>
          </p:cNvPr>
          <p:cNvSpPr txBox="1"/>
          <p:nvPr userDrawn="1"/>
        </p:nvSpPr>
        <p:spPr>
          <a:xfrm>
            <a:off x="-3738" y="4870202"/>
            <a:ext cx="6508609" cy="169302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1000" b="1" spc="400" dirty="0">
                <a:solidFill>
                  <a:schemeClr val="tx2">
                    <a:lumMod val="50000"/>
                  </a:schemeClr>
                </a:solidFill>
              </a:rPr>
              <a:t>SA2 Q3/Q4 Work Planning</a:t>
            </a:r>
            <a:endParaRPr lang="en-GB" sz="1100" b="1" spc="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C1E9818-F147-4CD5-869C-72A8FDA674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12863" y="171450"/>
            <a:ext cx="60039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854487-BFC5-4B95-9935-BC43D888B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24780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>
            <a:extLst>
              <a:ext uri="{FF2B5EF4-FFF2-40B4-BE49-F238E27FC236}">
                <a16:creationId xmlns:a16="http://schemas.microsoft.com/office/drawing/2014/main" id="{B8615C31-83E6-4428-9533-57CBCAC673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4846638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725F3BB0-923E-4BFD-9E97-6E17AF7D3F3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2" r:id="rId2"/>
    <p:sldLayoutId id="2147484113" r:id="rId3"/>
    <p:sldLayoutId id="214748411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uneet.jain@inte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3gpp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8138" y="1939569"/>
            <a:ext cx="7411065" cy="8552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000" dirty="0"/>
            </a:br>
            <a:r>
              <a:rPr lang="en-US" sz="4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SA2 Q3/Q4 Work Planning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138" y="2912805"/>
            <a:ext cx="7108159" cy="14895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Puneet Jain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latin typeface="Arial" panose="020B0604020202020204" pitchFamily="34" charset="0"/>
                <a:ea typeface="MS PGothic" panose="020B0600070205080204" pitchFamily="34" charset="-128"/>
              </a:rPr>
              <a:t>SA2 Chairman</a:t>
            </a:r>
            <a:endParaRPr lang="en-GB" altLang="en-US" sz="2000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136B9D76-671A-4114-A5EF-257CB2FA11D3}"/>
              </a:ext>
            </a:extLst>
          </p:cNvPr>
          <p:cNvSpPr/>
          <p:nvPr/>
        </p:nvSpPr>
        <p:spPr>
          <a:xfrm>
            <a:off x="6994925" y="1586575"/>
            <a:ext cx="28088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Y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B708B15E-3DB1-4B39-8405-AC235732B1C0}"/>
              </a:ext>
            </a:extLst>
          </p:cNvPr>
          <p:cNvSpPr/>
          <p:nvPr/>
        </p:nvSpPr>
        <p:spPr>
          <a:xfrm>
            <a:off x="2764288" y="1586575"/>
            <a:ext cx="28088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</a:t>
            </a:r>
            <a:b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</a:b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E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K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67" name="Straight Connector 12">
            <a:extLst>
              <a:ext uri="{FF2B5EF4-FFF2-40B4-BE49-F238E27FC236}">
                <a16:creationId xmlns:a16="http://schemas.microsoft.com/office/drawing/2014/main" id="{3A461355-D6CC-4207-B827-B57F6A9AD3EE}"/>
              </a:ext>
            </a:extLst>
          </p:cNvPr>
          <p:cNvCxnSpPr>
            <a:cxnSpLocks/>
          </p:cNvCxnSpPr>
          <p:nvPr/>
        </p:nvCxnSpPr>
        <p:spPr bwMode="auto">
          <a:xfrm flipV="1">
            <a:off x="2101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C92F82CC-3391-4B54-B695-57FC8DA2A376}"/>
              </a:ext>
            </a:extLst>
          </p:cNvPr>
          <p:cNvSpPr/>
          <p:nvPr/>
        </p:nvSpPr>
        <p:spPr>
          <a:xfrm>
            <a:off x="4979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83D11D1-CF70-4C6D-8A90-D0C44AD2585F}"/>
              </a:ext>
            </a:extLst>
          </p:cNvPr>
          <p:cNvSpPr/>
          <p:nvPr/>
        </p:nvSpPr>
        <p:spPr>
          <a:xfrm>
            <a:off x="2651212" y="690314"/>
            <a:ext cx="1294716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October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0F5F700-E026-4737-95EC-F66EFC79D78B}"/>
              </a:ext>
            </a:extLst>
          </p:cNvPr>
          <p:cNvSpPr/>
          <p:nvPr/>
        </p:nvSpPr>
        <p:spPr>
          <a:xfrm>
            <a:off x="5186670" y="689702"/>
            <a:ext cx="876227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December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D4D2066-AC37-4701-B423-28259D3BC851}"/>
              </a:ext>
            </a:extLst>
          </p:cNvPr>
          <p:cNvSpPr/>
          <p:nvPr/>
        </p:nvSpPr>
        <p:spPr>
          <a:xfrm>
            <a:off x="1350503" y="692663"/>
            <a:ext cx="1259560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September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49794" y="689091"/>
            <a:ext cx="1259559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August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21C3B30-BEAE-4FC6-BE6A-8F77B378B14F}"/>
              </a:ext>
            </a:extLst>
          </p:cNvPr>
          <p:cNvSpPr/>
          <p:nvPr/>
        </p:nvSpPr>
        <p:spPr>
          <a:xfrm>
            <a:off x="35226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40EA17C-6BBF-4EC5-AA9D-8269E63953B4}"/>
              </a:ext>
            </a:extLst>
          </p:cNvPr>
          <p:cNvSpPr/>
          <p:nvPr/>
        </p:nvSpPr>
        <p:spPr>
          <a:xfrm>
            <a:off x="65232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0127D25-D61F-4C13-8152-95C9BB76782D}"/>
              </a:ext>
            </a:extLst>
          </p:cNvPr>
          <p:cNvSpPr/>
          <p:nvPr/>
        </p:nvSpPr>
        <p:spPr>
          <a:xfrm>
            <a:off x="954800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794E884-FB0F-4A18-934B-F229AC05570C}"/>
              </a:ext>
            </a:extLst>
          </p:cNvPr>
          <p:cNvSpPr/>
          <p:nvPr/>
        </p:nvSpPr>
        <p:spPr>
          <a:xfrm>
            <a:off x="125727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55974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W37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4F1A902-B722-45FE-8026-F09F8224147F}"/>
              </a:ext>
            </a:extLst>
          </p:cNvPr>
          <p:cNvSpPr/>
          <p:nvPr/>
        </p:nvSpPr>
        <p:spPr>
          <a:xfrm>
            <a:off x="185980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W38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63769F1-3C24-4B8E-B271-802721846E2F}"/>
              </a:ext>
            </a:extLst>
          </p:cNvPr>
          <p:cNvSpPr/>
          <p:nvPr/>
        </p:nvSpPr>
        <p:spPr>
          <a:xfrm>
            <a:off x="216227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W39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BC92D36-6793-4F68-A5A6-06FF9820868F}"/>
              </a:ext>
            </a:extLst>
          </p:cNvPr>
          <p:cNvSpPr/>
          <p:nvPr/>
        </p:nvSpPr>
        <p:spPr>
          <a:xfrm>
            <a:off x="246475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5FF17B9-5D5F-47A9-9638-A073AA6720F4}"/>
              </a:ext>
            </a:extLst>
          </p:cNvPr>
          <p:cNvSpPr/>
          <p:nvPr/>
        </p:nvSpPr>
        <p:spPr>
          <a:xfrm>
            <a:off x="276722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W41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9E6D4BE-61DB-4899-96AB-7EDD842C2E81}"/>
              </a:ext>
            </a:extLst>
          </p:cNvPr>
          <p:cNvSpPr/>
          <p:nvPr/>
        </p:nvSpPr>
        <p:spPr>
          <a:xfrm>
            <a:off x="306728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W42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610DC88-90C5-43F9-8A90-16D593F4C30C}"/>
              </a:ext>
            </a:extLst>
          </p:cNvPr>
          <p:cNvSpPr/>
          <p:nvPr/>
        </p:nvSpPr>
        <p:spPr>
          <a:xfrm>
            <a:off x="336975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34C729C-0A2C-4E6D-847C-2F84DB0E3EE8}"/>
              </a:ext>
            </a:extLst>
          </p:cNvPr>
          <p:cNvSpPr/>
          <p:nvPr/>
        </p:nvSpPr>
        <p:spPr>
          <a:xfrm>
            <a:off x="367223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9F6124A-FC19-4726-AE56-7E2501E666B7}"/>
              </a:ext>
            </a:extLst>
          </p:cNvPr>
          <p:cNvSpPr/>
          <p:nvPr/>
        </p:nvSpPr>
        <p:spPr>
          <a:xfrm>
            <a:off x="397470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029C981-9F85-45AA-9519-FE12826053CA}"/>
              </a:ext>
            </a:extLst>
          </p:cNvPr>
          <p:cNvSpPr/>
          <p:nvPr/>
        </p:nvSpPr>
        <p:spPr>
          <a:xfrm>
            <a:off x="427476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903A11D-AC2F-4E07-B5CF-7AD99F11A01C}"/>
              </a:ext>
            </a:extLst>
          </p:cNvPr>
          <p:cNvSpPr/>
          <p:nvPr/>
        </p:nvSpPr>
        <p:spPr>
          <a:xfrm>
            <a:off x="457723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743C412-FF29-4376-B9B7-D14E6097281C}"/>
              </a:ext>
            </a:extLst>
          </p:cNvPr>
          <p:cNvSpPr/>
          <p:nvPr/>
        </p:nvSpPr>
        <p:spPr>
          <a:xfrm>
            <a:off x="488419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W48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BA03E2C-DD49-4812-9AE2-062C8BDE3985}"/>
              </a:ext>
            </a:extLst>
          </p:cNvPr>
          <p:cNvSpPr/>
          <p:nvPr/>
        </p:nvSpPr>
        <p:spPr>
          <a:xfrm>
            <a:off x="518666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W49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4AF7F09-ADB0-41B2-ACE0-54E37C676C55}"/>
              </a:ext>
            </a:extLst>
          </p:cNvPr>
          <p:cNvSpPr/>
          <p:nvPr/>
        </p:nvSpPr>
        <p:spPr>
          <a:xfrm>
            <a:off x="548672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W50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0567A5C-A4B7-4142-B3C1-AF6DD7D09EF0}"/>
              </a:ext>
            </a:extLst>
          </p:cNvPr>
          <p:cNvSpPr/>
          <p:nvPr/>
        </p:nvSpPr>
        <p:spPr>
          <a:xfrm>
            <a:off x="5789200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4085405-2D86-4D70-A544-AC0DE5C9BA20}"/>
              </a:ext>
            </a:extLst>
          </p:cNvPr>
          <p:cNvSpPr/>
          <p:nvPr/>
        </p:nvSpPr>
        <p:spPr>
          <a:xfrm>
            <a:off x="609167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W3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143B292-7EAC-493D-B71D-6AD9E8466D36}"/>
              </a:ext>
            </a:extLst>
          </p:cNvPr>
          <p:cNvSpPr/>
          <p:nvPr/>
        </p:nvSpPr>
        <p:spPr>
          <a:xfrm>
            <a:off x="639414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W4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2E7D290-49F9-4BF4-940B-D6AC678410C2}"/>
              </a:ext>
            </a:extLst>
          </p:cNvPr>
          <p:cNvSpPr/>
          <p:nvPr/>
        </p:nvSpPr>
        <p:spPr>
          <a:xfrm>
            <a:off x="6694205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W5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EED6D08-433D-4871-85E7-5B1D642512BD}"/>
              </a:ext>
            </a:extLst>
          </p:cNvPr>
          <p:cNvSpPr/>
          <p:nvPr/>
        </p:nvSpPr>
        <p:spPr>
          <a:xfrm>
            <a:off x="6996679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W6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BCA791A-EA04-4B1F-8C19-FB50B7180659}"/>
              </a:ext>
            </a:extLst>
          </p:cNvPr>
          <p:cNvSpPr/>
          <p:nvPr/>
        </p:nvSpPr>
        <p:spPr>
          <a:xfrm>
            <a:off x="7299153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W7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99F7D40-C5B5-4286-A259-677C92D2A149}"/>
              </a:ext>
            </a:extLst>
          </p:cNvPr>
          <p:cNvSpPr/>
          <p:nvPr/>
        </p:nvSpPr>
        <p:spPr>
          <a:xfrm>
            <a:off x="7601627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W8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CD131FD-C6A7-4DEF-82AC-325CCF4EF28A}"/>
              </a:ext>
            </a:extLst>
          </p:cNvPr>
          <p:cNvSpPr/>
          <p:nvPr/>
        </p:nvSpPr>
        <p:spPr>
          <a:xfrm>
            <a:off x="7901684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W9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51309D6-0B1F-41FA-9FA5-550AA072610E}"/>
              </a:ext>
            </a:extLst>
          </p:cNvPr>
          <p:cNvSpPr/>
          <p:nvPr/>
        </p:nvSpPr>
        <p:spPr>
          <a:xfrm>
            <a:off x="8204158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W10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474AEED-B146-4D79-A6D8-CC0824B7399B}"/>
              </a:ext>
            </a:extLst>
          </p:cNvPr>
          <p:cNvSpPr/>
          <p:nvPr/>
        </p:nvSpPr>
        <p:spPr>
          <a:xfrm>
            <a:off x="8506632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3EAA8E1-188C-4BC9-B441-F4E12DB5A0BA}"/>
              </a:ext>
            </a:extLst>
          </p:cNvPr>
          <p:cNvSpPr/>
          <p:nvPr/>
        </p:nvSpPr>
        <p:spPr>
          <a:xfrm>
            <a:off x="8809106" y="1201058"/>
            <a:ext cx="273696" cy="17873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83">
              <a:defRPr/>
            </a:pPr>
            <a:r>
              <a:rPr lang="en-GB" sz="75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W12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6C95BE4-1856-4546-A967-765162494C2B}"/>
              </a:ext>
            </a:extLst>
          </p:cNvPr>
          <p:cNvSpPr/>
          <p:nvPr/>
        </p:nvSpPr>
        <p:spPr>
          <a:xfrm>
            <a:off x="3985219" y="690314"/>
            <a:ext cx="1172672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November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20DDBC1-9A51-43E7-8195-209AB00E294A}"/>
              </a:ext>
            </a:extLst>
          </p:cNvPr>
          <p:cNvSpPr/>
          <p:nvPr/>
        </p:nvSpPr>
        <p:spPr>
          <a:xfrm>
            <a:off x="6092884" y="689702"/>
            <a:ext cx="57496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January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5FF60B4-EDF6-4400-8301-354946DFA94E}"/>
              </a:ext>
            </a:extLst>
          </p:cNvPr>
          <p:cNvSpPr/>
          <p:nvPr/>
        </p:nvSpPr>
        <p:spPr>
          <a:xfrm>
            <a:off x="6705302" y="689702"/>
            <a:ext cx="117002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February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790F1C2-75B2-44B5-B958-31294EFD3297}"/>
              </a:ext>
            </a:extLst>
          </p:cNvPr>
          <p:cNvSpPr/>
          <p:nvPr/>
        </p:nvSpPr>
        <p:spPr>
          <a:xfrm>
            <a:off x="7908153" y="689090"/>
            <a:ext cx="1170021" cy="45481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83">
              <a:defRPr/>
            </a:pPr>
            <a:r>
              <a:rPr lang="en-GB" sz="900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March</a:t>
            </a:r>
          </a:p>
        </p:txBody>
      </p:sp>
      <p:cxnSp>
        <p:nvCxnSpPr>
          <p:cNvPr id="141" name="Straight Connector 12">
            <a:extLst>
              <a:ext uri="{FF2B5EF4-FFF2-40B4-BE49-F238E27FC236}">
                <a16:creationId xmlns:a16="http://schemas.microsoft.com/office/drawing/2014/main" id="{91295C5B-8275-4A9A-99E3-567AF73CCBF9}"/>
              </a:ext>
            </a:extLst>
          </p:cNvPr>
          <p:cNvCxnSpPr>
            <a:cxnSpLocks/>
          </p:cNvCxnSpPr>
          <p:nvPr/>
        </p:nvCxnSpPr>
        <p:spPr bwMode="auto">
          <a:xfrm flipV="1">
            <a:off x="331567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Straight Connector 12">
            <a:extLst>
              <a:ext uri="{FF2B5EF4-FFF2-40B4-BE49-F238E27FC236}">
                <a16:creationId xmlns:a16="http://schemas.microsoft.com/office/drawing/2014/main" id="{3E18CD3D-0A01-4390-88A6-9BE99797DB9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40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Straight Connector 12">
            <a:extLst>
              <a:ext uri="{FF2B5EF4-FFF2-40B4-BE49-F238E27FC236}">
                <a16:creationId xmlns:a16="http://schemas.microsoft.com/office/drawing/2014/main" id="{6199A327-75CF-44DB-9FCB-057F26328F9E}"/>
              </a:ext>
            </a:extLst>
          </p:cNvPr>
          <p:cNvCxnSpPr>
            <a:cxnSpLocks/>
          </p:cNvCxnSpPr>
          <p:nvPr/>
        </p:nvCxnSpPr>
        <p:spPr bwMode="auto">
          <a:xfrm flipV="1">
            <a:off x="93896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Straight Connector 12">
            <a:extLst>
              <a:ext uri="{FF2B5EF4-FFF2-40B4-BE49-F238E27FC236}">
                <a16:creationId xmlns:a16="http://schemas.microsoft.com/office/drawing/2014/main" id="{D38EC830-1589-4A33-BD72-FD32000A8D7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4335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Straight Connector 12">
            <a:extLst>
              <a:ext uri="{FF2B5EF4-FFF2-40B4-BE49-F238E27FC236}">
                <a16:creationId xmlns:a16="http://schemas.microsoft.com/office/drawing/2014/main" id="{E423511A-12F9-4887-B425-E9B4BA75A9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4655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Straight Connector 12">
            <a:extLst>
              <a:ext uri="{FF2B5EF4-FFF2-40B4-BE49-F238E27FC236}">
                <a16:creationId xmlns:a16="http://schemas.microsoft.com/office/drawing/2014/main" id="{4D4B2FD1-E88E-4D29-AE27-23137D767E1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997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Straight Connector 12">
            <a:extLst>
              <a:ext uri="{FF2B5EF4-FFF2-40B4-BE49-F238E27FC236}">
                <a16:creationId xmlns:a16="http://schemas.microsoft.com/office/drawing/2014/main" id="{476A4134-B903-412D-B9F2-1FF6F5A364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45384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Straight Connector 12">
            <a:extLst>
              <a:ext uri="{FF2B5EF4-FFF2-40B4-BE49-F238E27FC236}">
                <a16:creationId xmlns:a16="http://schemas.microsoft.com/office/drawing/2014/main" id="{96C74A23-4695-42D2-A61C-8E7E3F55B018}"/>
              </a:ext>
            </a:extLst>
          </p:cNvPr>
          <p:cNvCxnSpPr>
            <a:cxnSpLocks/>
          </p:cNvCxnSpPr>
          <p:nvPr/>
        </p:nvCxnSpPr>
        <p:spPr bwMode="auto">
          <a:xfrm flipV="1">
            <a:off x="274670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0" name="Straight Connector 12">
            <a:extLst>
              <a:ext uri="{FF2B5EF4-FFF2-40B4-BE49-F238E27FC236}">
                <a16:creationId xmlns:a16="http://schemas.microsoft.com/office/drawing/2014/main" id="{F446E106-9459-4B09-ABDF-24B7EAB59634}"/>
              </a:ext>
            </a:extLst>
          </p:cNvPr>
          <p:cNvCxnSpPr>
            <a:cxnSpLocks/>
          </p:cNvCxnSpPr>
          <p:nvPr/>
        </p:nvCxnSpPr>
        <p:spPr bwMode="auto">
          <a:xfrm flipV="1">
            <a:off x="3054344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" name="Straight Connector 12">
            <a:extLst>
              <a:ext uri="{FF2B5EF4-FFF2-40B4-BE49-F238E27FC236}">
                <a16:creationId xmlns:a16="http://schemas.microsoft.com/office/drawing/2014/main" id="{2B6DA14A-6BD0-4FD3-8E54-4E6331A61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335094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2" name="Straight Connector 12">
            <a:extLst>
              <a:ext uri="{FF2B5EF4-FFF2-40B4-BE49-F238E27FC236}">
                <a16:creationId xmlns:a16="http://schemas.microsoft.com/office/drawing/2014/main" id="{0CA84296-3EFF-46C3-84CF-5463661AB238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3388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" name="Straight Connector 12">
            <a:extLst>
              <a:ext uri="{FF2B5EF4-FFF2-40B4-BE49-F238E27FC236}">
                <a16:creationId xmlns:a16="http://schemas.microsoft.com/office/drawing/2014/main" id="{D0D9632F-A54E-4D5D-A45E-7766B2822C13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6813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" name="Straight Connector 12">
            <a:extLst>
              <a:ext uri="{FF2B5EF4-FFF2-40B4-BE49-F238E27FC236}">
                <a16:creationId xmlns:a16="http://schemas.microsoft.com/office/drawing/2014/main" id="{6B1AE3FA-CE81-45AE-A56A-5A4A9AFB5196}"/>
              </a:ext>
            </a:extLst>
          </p:cNvPr>
          <p:cNvCxnSpPr>
            <a:cxnSpLocks/>
          </p:cNvCxnSpPr>
          <p:nvPr/>
        </p:nvCxnSpPr>
        <p:spPr bwMode="auto">
          <a:xfrm flipV="1">
            <a:off x="426558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Connector 12">
            <a:extLst>
              <a:ext uri="{FF2B5EF4-FFF2-40B4-BE49-F238E27FC236}">
                <a16:creationId xmlns:a16="http://schemas.microsoft.com/office/drawing/2014/main" id="{4307E4A6-5C95-47E6-8A1F-0CB01487943B}"/>
              </a:ext>
            </a:extLst>
          </p:cNvPr>
          <p:cNvCxnSpPr>
            <a:cxnSpLocks/>
          </p:cNvCxnSpPr>
          <p:nvPr/>
        </p:nvCxnSpPr>
        <p:spPr bwMode="auto">
          <a:xfrm flipV="1">
            <a:off x="4561397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6" name="Straight Connector 12">
            <a:extLst>
              <a:ext uri="{FF2B5EF4-FFF2-40B4-BE49-F238E27FC236}">
                <a16:creationId xmlns:a16="http://schemas.microsoft.com/office/drawing/2014/main" id="{FDCCCB89-70AA-449E-A585-4C58D3429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823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" name="Straight Connector 12">
            <a:extLst>
              <a:ext uri="{FF2B5EF4-FFF2-40B4-BE49-F238E27FC236}">
                <a16:creationId xmlns:a16="http://schemas.microsoft.com/office/drawing/2014/main" id="{01C7E078-30EC-47E0-9AF4-778BB7EEAF9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70192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172B18F1-FE51-47EA-9006-291FE3E2056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6812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2">
            <a:extLst>
              <a:ext uri="{FF2B5EF4-FFF2-40B4-BE49-F238E27FC236}">
                <a16:creationId xmlns:a16="http://schemas.microsoft.com/office/drawing/2014/main" id="{AC2BB892-A304-4E28-8B0E-7A2FD2619A47}"/>
              </a:ext>
            </a:extLst>
          </p:cNvPr>
          <p:cNvCxnSpPr>
            <a:cxnSpLocks/>
          </p:cNvCxnSpPr>
          <p:nvPr/>
        </p:nvCxnSpPr>
        <p:spPr bwMode="auto">
          <a:xfrm flipV="1">
            <a:off x="576979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DFAC7D98-F24C-484E-ADC0-FF43912499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77455" y="1308420"/>
            <a:ext cx="0" cy="3283028"/>
          </a:xfrm>
          <a:prstGeom prst="line">
            <a:avLst/>
          </a:prstGeom>
          <a:noFill/>
          <a:ln w="57150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Connector 12">
            <a:extLst>
              <a:ext uri="{FF2B5EF4-FFF2-40B4-BE49-F238E27FC236}">
                <a16:creationId xmlns:a16="http://schemas.microsoft.com/office/drawing/2014/main" id="{386EB7EE-CB9B-408E-AB3C-A67EF993FB4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15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DA27CCBE-8E7A-428F-B8A7-9CC9CC0F175D}"/>
              </a:ext>
            </a:extLst>
          </p:cNvPr>
          <p:cNvCxnSpPr>
            <a:cxnSpLocks/>
          </p:cNvCxnSpPr>
          <p:nvPr/>
        </p:nvCxnSpPr>
        <p:spPr bwMode="auto">
          <a:xfrm flipV="1">
            <a:off x="6674314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11589924-E064-48BB-92A3-49797166CB68}"/>
              </a:ext>
            </a:extLst>
          </p:cNvPr>
          <p:cNvCxnSpPr>
            <a:cxnSpLocks/>
          </p:cNvCxnSpPr>
          <p:nvPr/>
        </p:nvCxnSpPr>
        <p:spPr bwMode="auto">
          <a:xfrm flipV="1">
            <a:off x="698374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0ABD6C61-D23C-4468-8BC9-E2068D8AF85B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255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F27F9BCD-F360-4F1F-9507-A56D6496738D}"/>
              </a:ext>
            </a:extLst>
          </p:cNvPr>
          <p:cNvCxnSpPr>
            <a:cxnSpLocks/>
          </p:cNvCxnSpPr>
          <p:nvPr/>
        </p:nvCxnSpPr>
        <p:spPr bwMode="auto">
          <a:xfrm flipV="1">
            <a:off x="758318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B1E65376-714D-41D8-B816-3B5EE7C65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7888830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42399DE5-AAE3-4B50-BA93-285DA65C42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188319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12">
            <a:extLst>
              <a:ext uri="{FF2B5EF4-FFF2-40B4-BE49-F238E27FC236}">
                <a16:creationId xmlns:a16="http://schemas.microsoft.com/office/drawing/2014/main" id="{B817EC41-8A0A-4DCA-BB2D-D4AB3CBC182A}"/>
              </a:ext>
            </a:extLst>
          </p:cNvPr>
          <p:cNvCxnSpPr>
            <a:cxnSpLocks/>
          </p:cNvCxnSpPr>
          <p:nvPr/>
        </p:nvCxnSpPr>
        <p:spPr bwMode="auto">
          <a:xfrm flipV="1">
            <a:off x="849123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Straight Connector 12">
            <a:extLst>
              <a:ext uri="{FF2B5EF4-FFF2-40B4-BE49-F238E27FC236}">
                <a16:creationId xmlns:a16="http://schemas.microsoft.com/office/drawing/2014/main" id="{2FCA279A-EBCD-4480-B7CD-8BF16580E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8789636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8941" y="1308420"/>
            <a:ext cx="0" cy="3283028"/>
          </a:xfrm>
          <a:prstGeom prst="line">
            <a:avLst/>
          </a:prstGeom>
          <a:noFill/>
          <a:ln w="3175" algn="ctr">
            <a:solidFill>
              <a:srgbClr val="98A2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itel 1">
            <a:extLst>
              <a:ext uri="{FF2B5EF4-FFF2-40B4-BE49-F238E27FC236}">
                <a16:creationId xmlns:a16="http://schemas.microsoft.com/office/drawing/2014/main" id="{5CAD1677-52C3-4A36-AAD8-F9CF6CBBF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120" y="222100"/>
            <a:ext cx="8229600" cy="311789"/>
          </a:xfrm>
        </p:spPr>
        <p:txBody>
          <a:bodyPr/>
          <a:lstStyle/>
          <a:p>
            <a:r>
              <a:rPr lang="en-GB" sz="3000" dirty="0"/>
              <a:t>SA2 Meeting Planning</a:t>
            </a:r>
            <a:endParaRPr lang="en-US" sz="3000" dirty="0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A22A6F19-86DE-4E8B-B5D4-67CBB8727F08}"/>
              </a:ext>
            </a:extLst>
          </p:cNvPr>
          <p:cNvSpPr/>
          <p:nvPr/>
        </p:nvSpPr>
        <p:spPr>
          <a:xfrm>
            <a:off x="8805985" y="1586703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A32B019A-74FB-4108-9EDD-78F6B80AF69B}"/>
              </a:ext>
            </a:extLst>
          </p:cNvPr>
          <p:cNvSpPr/>
          <p:nvPr/>
        </p:nvSpPr>
        <p:spPr>
          <a:xfrm>
            <a:off x="1838152" y="1586702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E7DE0EC0-73F8-4885-85DD-697FDC81C9F6}"/>
              </a:ext>
            </a:extLst>
          </p:cNvPr>
          <p:cNvSpPr/>
          <p:nvPr/>
        </p:nvSpPr>
        <p:spPr>
          <a:xfrm>
            <a:off x="3075585" y="1586575"/>
            <a:ext cx="27185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0639BF20-3931-40B7-A7B8-34029C2C6B7B}"/>
              </a:ext>
            </a:extLst>
          </p:cNvPr>
          <p:cNvSpPr/>
          <p:nvPr/>
        </p:nvSpPr>
        <p:spPr>
          <a:xfrm>
            <a:off x="4583435" y="1586575"/>
            <a:ext cx="28088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4D573982-6520-4B89-BED4-8099B5536B7A}"/>
              </a:ext>
            </a:extLst>
          </p:cNvPr>
          <p:cNvSpPr/>
          <p:nvPr/>
        </p:nvSpPr>
        <p:spPr>
          <a:xfrm>
            <a:off x="5459828" y="1583973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6B13BE1E-720D-4269-9FC2-1150969207B5}"/>
              </a:ext>
            </a:extLst>
          </p:cNvPr>
          <p:cNvSpPr/>
          <p:nvPr/>
        </p:nvSpPr>
        <p:spPr>
          <a:xfrm>
            <a:off x="957167" y="1586575"/>
            <a:ext cx="27185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F562715C-349B-4102-95DB-AC1AE5357AEF}"/>
              </a:ext>
            </a:extLst>
          </p:cNvPr>
          <p:cNvSpPr/>
          <p:nvPr/>
        </p:nvSpPr>
        <p:spPr>
          <a:xfrm>
            <a:off x="7898140" y="1583973"/>
            <a:ext cx="282006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C467D48E-4C19-4A96-B4FD-7E9B4E95210C}"/>
              </a:ext>
            </a:extLst>
          </p:cNvPr>
          <p:cNvSpPr/>
          <p:nvPr/>
        </p:nvSpPr>
        <p:spPr>
          <a:xfrm>
            <a:off x="6390850" y="1583973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53241D-C446-4C14-939D-9255A2E916BF}"/>
              </a:ext>
            </a:extLst>
          </p:cNvPr>
          <p:cNvSpPr txBox="1"/>
          <p:nvPr/>
        </p:nvSpPr>
        <p:spPr>
          <a:xfrm>
            <a:off x="39523" y="1639755"/>
            <a:ext cx="9428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Old obsolete</a:t>
            </a:r>
            <a:endParaRPr lang="en-US" sz="750" dirty="0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871F20BD-8349-40CC-BF18-85857B467278}"/>
              </a:ext>
            </a:extLst>
          </p:cNvPr>
          <p:cNvSpPr/>
          <p:nvPr/>
        </p:nvSpPr>
        <p:spPr>
          <a:xfrm>
            <a:off x="4874652" y="1586575"/>
            <a:ext cx="286830" cy="300487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H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K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V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I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</a:t>
            </a:r>
          </a:p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G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8C04AEE7-EACE-499E-8E62-23437A324FD4}"/>
              </a:ext>
            </a:extLst>
          </p:cNvPr>
          <p:cNvSpPr/>
          <p:nvPr/>
        </p:nvSpPr>
        <p:spPr>
          <a:xfrm>
            <a:off x="8802724" y="3655106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4641BF28-FAD7-4BBE-9F9A-2166A2C8FD1B}"/>
              </a:ext>
            </a:extLst>
          </p:cNvPr>
          <p:cNvSpPr/>
          <p:nvPr/>
        </p:nvSpPr>
        <p:spPr>
          <a:xfrm>
            <a:off x="1841032" y="3692530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3C25DA36-1C43-4523-BB96-1D32EF9405F1}"/>
              </a:ext>
            </a:extLst>
          </p:cNvPr>
          <p:cNvSpPr/>
          <p:nvPr/>
        </p:nvSpPr>
        <p:spPr>
          <a:xfrm>
            <a:off x="5465247" y="3652376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A26CAAF7-1A76-436B-A95F-EE5702DF46B5}"/>
              </a:ext>
            </a:extLst>
          </p:cNvPr>
          <p:cNvSpPr/>
          <p:nvPr/>
        </p:nvSpPr>
        <p:spPr>
          <a:xfrm>
            <a:off x="7897004" y="3652376"/>
            <a:ext cx="279881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B25C8D58-5F54-42A9-8DEA-3253C2986B56}"/>
              </a:ext>
            </a:extLst>
          </p:cNvPr>
          <p:cNvSpPr txBox="1"/>
          <p:nvPr/>
        </p:nvSpPr>
        <p:spPr>
          <a:xfrm>
            <a:off x="11049" y="3708158"/>
            <a:ext cx="6944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Option 2</a:t>
            </a:r>
            <a:endParaRPr lang="en-US" sz="750" dirty="0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67EB9E6A-D945-4C87-912E-5B7519ED90A5}"/>
              </a:ext>
            </a:extLst>
          </p:cNvPr>
          <p:cNvSpPr/>
          <p:nvPr/>
        </p:nvSpPr>
        <p:spPr>
          <a:xfrm>
            <a:off x="6390850" y="3659257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B393452F-EBCA-44D8-AC36-0B42CBAABF9C}"/>
              </a:ext>
            </a:extLst>
          </p:cNvPr>
          <p:cNvSpPr/>
          <p:nvPr/>
        </p:nvSpPr>
        <p:spPr>
          <a:xfrm>
            <a:off x="3970958" y="3637482"/>
            <a:ext cx="88707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#141E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254E05E6-E44B-40F8-BF94-9F3DE0906341}"/>
              </a:ext>
            </a:extLst>
          </p:cNvPr>
          <p:cNvSpPr/>
          <p:nvPr/>
        </p:nvSpPr>
        <p:spPr>
          <a:xfrm>
            <a:off x="8825580" y="2462827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3C0D110C-FB40-4D76-BE8B-DAF8242F712E}"/>
              </a:ext>
            </a:extLst>
          </p:cNvPr>
          <p:cNvSpPr/>
          <p:nvPr/>
        </p:nvSpPr>
        <p:spPr>
          <a:xfrm>
            <a:off x="1841337" y="2465249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2E444AF2-4F2A-4440-915A-F71D34A047A7}"/>
              </a:ext>
            </a:extLst>
          </p:cNvPr>
          <p:cNvSpPr/>
          <p:nvPr/>
        </p:nvSpPr>
        <p:spPr>
          <a:xfrm>
            <a:off x="5465641" y="2486458"/>
            <a:ext cx="317000" cy="281930"/>
          </a:xfrm>
          <a:prstGeom prst="roundRect">
            <a:avLst/>
          </a:prstGeom>
          <a:solidFill>
            <a:srgbClr val="FF000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825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TSG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DF880BDE-AC65-445A-9668-781332B2A234}"/>
              </a:ext>
            </a:extLst>
          </p:cNvPr>
          <p:cNvSpPr/>
          <p:nvPr/>
        </p:nvSpPr>
        <p:spPr>
          <a:xfrm>
            <a:off x="7898139" y="2460097"/>
            <a:ext cx="301601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613A605-1C0E-4C1E-AE22-31CC0E88823B}"/>
              </a:ext>
            </a:extLst>
          </p:cNvPr>
          <p:cNvSpPr txBox="1"/>
          <p:nvPr/>
        </p:nvSpPr>
        <p:spPr>
          <a:xfrm>
            <a:off x="4799" y="2493114"/>
            <a:ext cx="7610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Option 1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B943AC0B-638A-403C-A3EB-B8A5525025A0}"/>
              </a:ext>
            </a:extLst>
          </p:cNvPr>
          <p:cNvSpPr/>
          <p:nvPr/>
        </p:nvSpPr>
        <p:spPr>
          <a:xfrm>
            <a:off x="6387695" y="2461251"/>
            <a:ext cx="271857" cy="315203"/>
          </a:xfrm>
          <a:prstGeom prst="roundRect">
            <a:avLst/>
          </a:prstGeom>
          <a:solidFill>
            <a:srgbClr val="53FFA1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WG</a:t>
            </a: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5F092ED-8A55-4A91-BC04-7AF4736D231C}"/>
              </a:ext>
            </a:extLst>
          </p:cNvPr>
          <p:cNvSpPr/>
          <p:nvPr/>
        </p:nvSpPr>
        <p:spPr>
          <a:xfrm>
            <a:off x="3066983" y="2480716"/>
            <a:ext cx="577097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#141E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C6BCDFFE-4B26-4FF8-8CEA-D5690A1E5A89}"/>
              </a:ext>
            </a:extLst>
          </p:cNvPr>
          <p:cNvSpPr/>
          <p:nvPr/>
        </p:nvSpPr>
        <p:spPr>
          <a:xfrm>
            <a:off x="4568024" y="2487391"/>
            <a:ext cx="294760" cy="315203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#142E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6BB692A-40E5-4E9C-A8BD-E97A99FB654F}"/>
              </a:ext>
            </a:extLst>
          </p:cNvPr>
          <p:cNvSpPr/>
          <p:nvPr/>
        </p:nvSpPr>
        <p:spPr bwMode="auto">
          <a:xfrm>
            <a:off x="11049" y="1521393"/>
            <a:ext cx="6004449" cy="438266"/>
          </a:xfrm>
          <a:prstGeom prst="rect">
            <a:avLst/>
          </a:prstGeom>
          <a:solidFill>
            <a:srgbClr val="D9D9D9">
              <a:alpha val="6392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750" dirty="0">
              <a:latin typeface="Arial" charset="0"/>
            </a:endParaRP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B1368F68-FF5D-4C33-BB80-11E48A34A79F}"/>
              </a:ext>
            </a:extLst>
          </p:cNvPr>
          <p:cNvSpPr/>
          <p:nvPr/>
        </p:nvSpPr>
        <p:spPr>
          <a:xfrm>
            <a:off x="756596" y="2475249"/>
            <a:ext cx="646454" cy="319409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SA2#140E</a:t>
            </a: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B5615-0590-482B-8119-AD3D7BE16CB6}"/>
              </a:ext>
            </a:extLst>
          </p:cNvPr>
          <p:cNvSpPr/>
          <p:nvPr/>
        </p:nvSpPr>
        <p:spPr>
          <a:xfrm>
            <a:off x="755780" y="3673789"/>
            <a:ext cx="646454" cy="319409"/>
          </a:xfrm>
          <a:prstGeom prst="roundRect">
            <a:avLst/>
          </a:prstGeom>
          <a:solidFill>
            <a:srgbClr val="1E9657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SA2#140E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2" name="Titel 1">
            <a:extLst>
              <a:ext uri="{FF2B5EF4-FFF2-40B4-BE49-F238E27FC236}">
                <a16:creationId xmlns:a16="http://schemas.microsoft.com/office/drawing/2014/main" id="{C9E680B1-BE85-41D0-BD4F-C4F913EB3FEF}"/>
              </a:ext>
            </a:extLst>
          </p:cNvPr>
          <p:cNvSpPr txBox="1">
            <a:spLocks/>
          </p:cNvSpPr>
          <p:nvPr/>
        </p:nvSpPr>
        <p:spPr bwMode="auto">
          <a:xfrm>
            <a:off x="67984" y="4567655"/>
            <a:ext cx="3985662" cy="31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1" kern="0" dirty="0"/>
              <a:t>Proposal: Agree on Option 1</a:t>
            </a:r>
            <a:endParaRPr lang="en-US" sz="1200" kern="0" dirty="0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9423C858-1792-4FF2-A19F-9E8B93E1E273}"/>
              </a:ext>
            </a:extLst>
          </p:cNvPr>
          <p:cNvSpPr/>
          <p:nvPr/>
        </p:nvSpPr>
        <p:spPr>
          <a:xfrm>
            <a:off x="3963955" y="2871198"/>
            <a:ext cx="595910" cy="315203"/>
          </a:xfrm>
          <a:prstGeom prst="roundRect">
            <a:avLst/>
          </a:prstGeom>
          <a:solidFill>
            <a:srgbClr val="0070C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 2/3</a:t>
            </a:r>
          </a:p>
          <a:p>
            <a:pPr algn="ctr" defTabSz="514325">
              <a:defRPr/>
            </a:pPr>
            <a:endParaRPr lang="en-US" sz="750" b="1" kern="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AFABF5A9-BCEA-4BE8-8CF4-DBF29402A46B}"/>
              </a:ext>
            </a:extLst>
          </p:cNvPr>
          <p:cNvSpPr/>
          <p:nvPr/>
        </p:nvSpPr>
        <p:spPr>
          <a:xfrm>
            <a:off x="3671517" y="3227148"/>
            <a:ext cx="892628" cy="315203"/>
          </a:xfrm>
          <a:prstGeom prst="roundRect">
            <a:avLst/>
          </a:prstGeom>
          <a:solidFill>
            <a:srgbClr val="00B0F0"/>
          </a:solidFill>
          <a:ln w="3175" cap="flat" cmpd="sng" algn="ctr">
            <a:noFill/>
            <a:prstDash val="solid"/>
          </a:ln>
          <a:effectLst/>
        </p:spPr>
        <p:txBody>
          <a:bodyPr lIns="0" tIns="68580" rIns="0" bIns="40500"/>
          <a:lstStyle/>
          <a:p>
            <a:pPr algn="ctr" defTabSz="514325">
              <a:defRPr/>
            </a:pPr>
            <a:r>
              <a:rPr lang="en-US" sz="750" b="1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RAN 1</a:t>
            </a:r>
          </a:p>
        </p:txBody>
      </p:sp>
    </p:spTree>
    <p:extLst>
      <p:ext uri="{BB962C8B-B14F-4D97-AF65-F5344CB8AC3E}">
        <p14:creationId xmlns:p14="http://schemas.microsoft.com/office/powerpoint/2010/main" val="367105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SA2#140E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37757"/>
              </p:ext>
            </p:extLst>
          </p:nvPr>
        </p:nvGraphicFramePr>
        <p:xfrm>
          <a:off x="4409854" y="1195755"/>
          <a:ext cx="4625162" cy="3126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Docs request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13 Aug  2020 (Thursday)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13 Aug  2020 (Thursday)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19 Aug 2020 (Wednesday),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4.X, 5.X, 7.X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50457936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 Aug 2020 (Monday)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25 Aug 2020 (Tuesday)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AI# 4.X, 5.X, 7.X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26 Aug 2020 (Wednesday),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27 Aug 2020 (Thursday),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8.X, 9.X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999951043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28 Aug 2020 (Friday) 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36683594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31 Aug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6579756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01 Sep 2020 (Tuesday),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CC#4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59589752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Upload Approved docs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02 Sep 2020 (Wednesday)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1700 UTC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6512054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6576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All agenda items (except 6.X, TEI17)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LS on all Agenda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+ 5GSAT_ARCH WID)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Meeting starts on 19-Aug-2020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Deadlines on providing Revisions/Final comments -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Deadline#1 applies to AI# </a:t>
            </a:r>
            <a:r>
              <a:rPr lang="fr-FR" sz="1000" dirty="0"/>
              <a:t>4.X, 5.X, 7.X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Deadline#2 applies to AI# </a:t>
            </a:r>
            <a:r>
              <a:rPr lang="fr-FR" sz="1000" dirty="0"/>
              <a:t>8.X, 9.X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KI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Last meeting to bring any new solutions. New solution proposals should be reasonably complete.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Start solution evaluations/interim conclusions.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LS to other WGs (e.g. RAN2/3) for feedback.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CR for 5GSAT_ARCH WID</a:t>
            </a:r>
            <a:endParaRPr lang="fr-FR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16778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SA2#141E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44437"/>
              </p:ext>
            </p:extLst>
          </p:nvPr>
        </p:nvGraphicFramePr>
        <p:xfrm>
          <a:off x="4409854" y="1195755"/>
          <a:ext cx="4625162" cy="310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Docs request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02 Oct 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02 Oct 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</a:rPr>
                        <a:t>12 Oct  2020 (Monday),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4.X, 5.X, 6.X, 7.X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50457936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14 Oct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15 Oct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AI# 4.X, 5.X, 6.X, 7.X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16 Oct 2020 (Friday),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19 Oct 2020 (Monday),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u="sng" dirty="0">
                          <a:solidFill>
                            <a:srgbClr val="FF0000"/>
                          </a:solidFill>
                          <a:effectLst/>
                        </a:rPr>
                        <a:t>Deadlines#2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Applies to AI# 8.X, 9.X</a:t>
                      </a: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999951043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21 Oct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36683594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Comments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22 Oct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6579756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23 Oct 2020 (Friday)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59589752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Upload Approved docs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26 Oct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0" dirty="0">
                          <a:effectLst/>
                        </a:rPr>
                        <a:t>1700 UTC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6512054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743596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All agenda items (except TEI17)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+ 5GSAT_ARCH WID)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Meeting starts on 12-Oct-2020 for all Agenda Items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Deadlines on providing Revisions/Final comments -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Deadline#1 applies to AI# </a:t>
            </a:r>
            <a:r>
              <a:rPr lang="fr-FR" sz="1000" dirty="0"/>
              <a:t>4.X, 5.X, 6.X, 7.X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Deadline#2 applies to AI# </a:t>
            </a:r>
            <a:r>
              <a:rPr lang="fr-FR" sz="1000" dirty="0"/>
              <a:t>8.X, 9.X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solution. Merge of existing solutions to generated new merged solution is allowed.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Focus on solution evaluations/interim conclusions. Conclusion should be achieved at least on KI with no RAN dependency.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any additional LS to other WGs (e.g. RAN2/3) for feedback.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New WID proposal based on agreed conclusion(s).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CRs for all TSG SA approved WID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endParaRPr lang="en-US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437889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64" y="171450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SA2#142E Dates/Agenda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7419C9-97AD-46FF-BB09-46C32D46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36959"/>
              </p:ext>
            </p:extLst>
          </p:nvPr>
        </p:nvGraphicFramePr>
        <p:xfrm>
          <a:off x="4405229" y="1308968"/>
          <a:ext cx="4625162" cy="1761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036">
                  <a:extLst>
                    <a:ext uri="{9D8B030D-6E8A-4147-A177-3AD203B41FA5}">
                      <a16:colId xmlns:a16="http://schemas.microsoft.com/office/drawing/2014/main" val="2901753318"/>
                    </a:ext>
                  </a:extLst>
                </a:gridCol>
                <a:gridCol w="2140142">
                  <a:extLst>
                    <a:ext uri="{9D8B030D-6E8A-4147-A177-3AD203B41FA5}">
                      <a16:colId xmlns:a16="http://schemas.microsoft.com/office/drawing/2014/main" val="601327893"/>
                    </a:ext>
                  </a:extLst>
                </a:gridCol>
                <a:gridCol w="931984">
                  <a:extLst>
                    <a:ext uri="{9D8B030D-6E8A-4147-A177-3AD203B41FA5}">
                      <a16:colId xmlns:a16="http://schemas.microsoft.com/office/drawing/2014/main" val="3513661998"/>
                    </a:ext>
                  </a:extLst>
                </a:gridCol>
              </a:tblGrid>
              <a:tr h="14751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32691742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request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06 Nov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46713266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>
                          <a:effectLst/>
                        </a:rPr>
                        <a:t>Docs submission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06 Nov 2020 (Friday)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2400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72366241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08300787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Start of e-meeting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</a:rPr>
                        <a:t>16 Nov  2020 (Monday),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 CC#1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0000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978106876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Revisions by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18 Nov 2020 (Wednesday)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381677329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Final deadline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19 Nov 2020 (Thursday)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817434985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Close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b="1" dirty="0">
                          <a:effectLst/>
                        </a:rPr>
                        <a:t>20 Nov 2020 (Friday)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CC#2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1870646807"/>
                  </a:ext>
                </a:extLst>
              </a:tr>
              <a:tr h="20178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Upload Approved docs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23 Nov 2020 (Monday)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1700 UTC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88336" marR="88336" marT="0" marB="0"/>
                </a:tc>
                <a:extLst>
                  <a:ext uri="{0D108BD9-81ED-4DB2-BD59-A6C34878D82A}">
                    <a16:rowId xmlns:a16="http://schemas.microsoft.com/office/drawing/2014/main" val="224319139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7A83E-4BB3-4529-93EC-CE40CAF2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4" y="1028701"/>
            <a:ext cx="4129913" cy="365760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1200" dirty="0"/>
              <a:t>Agenda: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Urgent LSs on all agenda items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8.X (All Rel-17 SIDs + </a:t>
            </a:r>
            <a:r>
              <a:rPr lang="en-US" sz="1000" dirty="0">
                <a:solidFill>
                  <a:srgbClr val="FF0000"/>
                </a:solidFill>
              </a:rPr>
              <a:t>All Rel-17 WIDs</a:t>
            </a:r>
            <a:r>
              <a:rPr lang="en-US" sz="1000" dirty="0"/>
              <a:t>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TEI17? (</a:t>
            </a:r>
            <a:r>
              <a:rPr lang="en-US" sz="1000" dirty="0">
                <a:solidFill>
                  <a:srgbClr val="FF0000"/>
                </a:solidFill>
              </a:rPr>
              <a:t>TBD</a:t>
            </a:r>
            <a:r>
              <a:rPr lang="en-US" sz="1000" dirty="0"/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Single Docs Request/Submission deadline for all Agenda Items. Meeting starts on 16-Nov-2020 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SIDs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No new solution. Merge of existing solutions to generated new merged solution is allowed. 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Only papers related to KI conclusion will be handled.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After submission deadline moderated email discussion to merge conclusion paper (more details later)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New WID proposal based on agreed conclusion(s). </a:t>
            </a:r>
            <a:endParaRPr lang="fr-FR" sz="1000" dirty="0"/>
          </a:p>
          <a:p>
            <a:pPr>
              <a:lnSpc>
                <a:spcPct val="110000"/>
              </a:lnSpc>
              <a:defRPr/>
            </a:pPr>
            <a:r>
              <a:rPr lang="en-US" sz="1200" dirty="0"/>
              <a:t>General guidance on Rel-17 WIDs : 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CR for all TSG SA approved WIDs</a:t>
            </a:r>
            <a:endParaRPr lang="fr-FR" sz="1000" dirty="0"/>
          </a:p>
          <a:p>
            <a:pPr lvl="1">
              <a:lnSpc>
                <a:spcPct val="110000"/>
              </a:lnSpc>
              <a:defRPr/>
            </a:pPr>
            <a:r>
              <a:rPr lang="en-US" sz="1000" dirty="0"/>
              <a:t>Draft CR for all SA2 approved WIDs</a:t>
            </a:r>
            <a:endParaRPr lang="fr-FR" sz="10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38371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6" y="33959"/>
            <a:ext cx="6003925" cy="85725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Agenda Items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EBCE9D-3C38-4247-9A17-534FE6DE9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68868"/>
              </p:ext>
            </p:extLst>
          </p:nvPr>
        </p:nvGraphicFramePr>
        <p:xfrm>
          <a:off x="1247270" y="1090613"/>
          <a:ext cx="6865361" cy="319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61">
                  <a:extLst>
                    <a:ext uri="{9D8B030D-6E8A-4147-A177-3AD203B41FA5}">
                      <a16:colId xmlns:a16="http://schemas.microsoft.com/office/drawing/2014/main" val="1694326084"/>
                    </a:ext>
                  </a:extLst>
                </a:gridCol>
                <a:gridCol w="6328100">
                  <a:extLst>
                    <a:ext uri="{9D8B030D-6E8A-4147-A177-3AD203B41FA5}">
                      <a16:colId xmlns:a16="http://schemas.microsoft.com/office/drawing/2014/main" val="696928717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AI#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342130" algn="l"/>
                        </a:tabLst>
                      </a:pPr>
                      <a:r>
                        <a:rPr lang="en-GB" sz="1200" dirty="0">
                          <a:effectLst/>
                        </a:rPr>
                        <a:t>Topic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663989224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342130" algn="l"/>
                        </a:tabLst>
                      </a:pPr>
                      <a:r>
                        <a:rPr lang="en-GB" sz="1200">
                          <a:effectLst/>
                        </a:rPr>
                        <a:t>Opening of the meeting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591696612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Approval of the agenda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618130529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Meeting Reports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850742045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4.X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General (</a:t>
                      </a:r>
                      <a:r>
                        <a:rPr lang="en-US" sz="1200" dirty="0">
                          <a:effectLst/>
                        </a:rPr>
                        <a:t>Common issues and Incoming LSs)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1529334736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Pre-Rel-17 Maintenance (excluding all 5G topics)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557477434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6.X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Rel-15/Rel-16 Maintenance for 5G (only related to 5GS_Ph1 Work Item)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4043521011"/>
                  </a:ext>
                </a:extLst>
              </a:tr>
              <a:tr h="4481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7.X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Rel-16 Maintenance for 5G (excluding 5GS_Ph1) </a:t>
                      </a:r>
                      <a:endParaRPr lang="en-US" sz="1800" dirty="0">
                        <a:effectLst/>
                      </a:endParaRPr>
                    </a:p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highlight>
                            <a:srgbClr val="FFFF00"/>
                          </a:highlight>
                        </a:rPr>
                        <a:t>NOTE: FASMO criterion will be strictly enforced.</a:t>
                      </a:r>
                      <a:r>
                        <a:rPr lang="en-GB" sz="1200" i="1" dirty="0">
                          <a:effectLst/>
                        </a:rPr>
                        <a:t> </a:t>
                      </a:r>
                      <a:endParaRPr lang="en-US" sz="1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1448820017"/>
                  </a:ext>
                </a:extLst>
              </a:tr>
              <a:tr h="254447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257175" marR="0" indent="-257175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Rel-17 SIDs + WIDs</a:t>
                      </a:r>
                      <a:endParaRPr lang="en-US" sz="1800" dirty="0">
                        <a:effectLst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2016759255"/>
                  </a:ext>
                </a:extLst>
              </a:tr>
              <a:tr h="113212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9.X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Project Planning and Management </a:t>
                      </a:r>
                      <a:endParaRPr lang="en-US" sz="1800" dirty="0">
                        <a:effectLst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770874718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AOB 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773294330"/>
                  </a:ext>
                </a:extLst>
              </a:tr>
              <a:tr h="197446"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Close of the Meeting                                                                                              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1847" marR="71847" marT="0" marB="0"/>
                </a:tc>
                <a:extLst>
                  <a:ext uri="{0D108BD9-81ED-4DB2-BD59-A6C34878D82A}">
                    <a16:rowId xmlns:a16="http://schemas.microsoft.com/office/drawing/2014/main" val="335411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9677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07DB2E9-956B-42FA-992B-0F25E0DC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3" y="2071688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id="{C81CFAF6-584D-40E6-B75F-1F3A4ABF4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5" y="3657600"/>
            <a:ext cx="1531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u="sng" dirty="0">
                <a:latin typeface="Arial" panose="020B0604020202020204" pitchFamily="34" charset="0"/>
              </a:rPr>
              <a:t>Puneet Jain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</a:rPr>
              <a:t>Chairman of 3GPP SA2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hlinkClick r:id="rId3"/>
              </a:rPr>
              <a:t>puneet.jain@intel.com</a:t>
            </a:r>
            <a:endParaRPr lang="en-US" altLang="en-US" sz="1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" panose="020B0604020202020204" pitchFamily="34" charset="0"/>
                <a:hlinkClick r:id="rId4"/>
              </a:rPr>
              <a:t>www.3gpp.org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  <p:pic>
        <p:nvPicPr>
          <p:cNvPr id="25604" name="Picture 8" descr="webpage.jpg">
            <a:extLst>
              <a:ext uri="{FF2B5EF4-FFF2-40B4-BE49-F238E27FC236}">
                <a16:creationId xmlns:a16="http://schemas.microsoft.com/office/drawing/2014/main" id="{DD34EB73-2A95-4CEC-9870-5F6C19292B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1587500"/>
            <a:ext cx="2408237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1124</Words>
  <Application>Microsoft Office PowerPoint</Application>
  <PresentationFormat>On-screen Show (16:9)</PresentationFormat>
  <Paragraphs>293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Nokia Pure Text Light</vt:lpstr>
      <vt:lpstr>Times New Roman</vt:lpstr>
      <vt:lpstr>Office Theme</vt:lpstr>
      <vt:lpstr>   SA2 Q3/Q4 Work Planning </vt:lpstr>
      <vt:lpstr>SA2 Meeting Planning</vt:lpstr>
      <vt:lpstr>SA2#140E Dates/Agenda</vt:lpstr>
      <vt:lpstr>SA2#141E Dates/Agenda</vt:lpstr>
      <vt:lpstr>SA2#142E Dates/Agenda</vt:lpstr>
      <vt:lpstr>Agenda Items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SA2 Q3/Q4 Work Planning </dc:title>
  <dc:creator>06-10-2219_Puneet Jain</dc:creator>
  <cp:keywords>CTPClassification=CTP_NT</cp:keywords>
  <cp:lastModifiedBy>06-10-2219_Puneet Jain</cp:lastModifiedBy>
  <cp:revision>6</cp:revision>
  <dcterms:created xsi:type="dcterms:W3CDTF">2020-07-06T23:21:42Z</dcterms:created>
  <dcterms:modified xsi:type="dcterms:W3CDTF">2020-07-06T23:41:35Z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ae51f98a-aead-4539-a7e5-4940f899ed06</vt:lpwstr>
  </property>
  <property fmtid="{D5CDD505-2E9C-101B-9397-08002B2CF9AE}" pid="3" name="CTP_TimeStamp">
    <vt:lpwstr>2020-07-06 23:41:35Z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