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787" r:id="rId3"/>
    <p:sldId id="788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#139E</a:t>
            </a:r>
          </a:p>
          <a:p>
            <a:r>
              <a:rPr lang="de-DE" altLang="ko-KR" sz="1200" b="1" kern="120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1-12 June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smtClean="0">
                <a:effectLst/>
              </a:rPr>
              <a:t>S2-2004763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>
                <a:solidFill>
                  <a:schemeClr val="bg1"/>
                </a:solidFill>
              </a:rPr>
              <a:t>SA </a:t>
            </a:r>
            <a:r>
              <a:rPr lang="en-GB" altLang="de-DE" sz="1200" smtClean="0">
                <a:solidFill>
                  <a:schemeClr val="bg1"/>
                </a:solidFill>
              </a:rPr>
              <a:t>WG2#139E</a:t>
            </a:r>
            <a:r>
              <a:rPr lang="en-GB" altLang="de-DE" sz="1200" baseline="0" smtClean="0">
                <a:solidFill>
                  <a:schemeClr val="bg1"/>
                </a:solidFill>
              </a:rPr>
              <a:t> Electronic meeting, June 1 - 12, 2020</a:t>
            </a:r>
            <a:endParaRPr lang="en-GB" altLang="de-DE" sz="1200" smtClean="0">
              <a:solidFill>
                <a:schemeClr val="bg1"/>
              </a:solidFill>
            </a:endParaRPr>
          </a:p>
          <a:p>
            <a:pPr>
              <a:defRPr/>
            </a:pPr>
            <a:endParaRPr lang="en-GB" altLang="ko-KR" sz="1200" spc="30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76-01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baseline="3000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r>
              <a:rPr lang="en-US" altLang="en-US" sz="2800" b="1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sz="3600" b="1" smtClean="0"/>
              <a:t>FS_eV2XARC_Ph2</a:t>
            </a:r>
            <a:r>
              <a:rPr lang="en-US" altLang="de-DE" sz="3600" b="1" smtClean="0"/>
              <a:t> </a:t>
            </a:r>
            <a:r>
              <a:rPr lang="en-US" altLang="de-DE" sz="3600" b="1"/>
              <a:t>Status </a:t>
            </a:r>
            <a:r>
              <a:rPr lang="en-GB" altLang="zh-CN" sz="3600" b="1" smtClean="0"/>
              <a:t>Report </a:t>
            </a:r>
            <a:r>
              <a:rPr lang="en-US" altLang="en-US" sz="2800" b="1" baseline="30000" smtClean="0">
                <a:solidFill>
                  <a:srgbClr val="FF33CC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♥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en-US" sz="2000" b="1" smtClean="0"/>
              <a:t>LaeYoung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/>
              <a:t>FS_eV2XARC_Ph2 </a:t>
            </a:r>
            <a:r>
              <a:rPr lang="en-US" altLang="de-DE" sz="2800" b="1" smtClean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56403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7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FS_eV2XARC_Ph2</a:t>
                      </a:r>
                      <a:endParaRPr kumimoji="0" lang="en-US" altLang="ko-K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architecture enhancements for 3GPP support of advanced V2X services –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ko-KR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ko-KR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SP-190631</a:t>
                      </a:r>
                      <a:endParaRPr lang="en-US" altLang="ko-KR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 smtClean="0"/>
              <a:t>FS_eV2XARC_Ph2 </a:t>
            </a:r>
            <a:r>
              <a:rPr lang="de-DE" altLang="de-DE" sz="1400"/>
              <a:t>TR </a:t>
            </a:r>
            <a:r>
              <a:rPr lang="de-DE" altLang="de-DE" sz="1400" smtClean="0"/>
              <a:t>23.776 v0.1.0 </a:t>
            </a:r>
            <a:r>
              <a:rPr lang="de-DE" altLang="de-DE" sz="1400"/>
              <a:t>is available </a:t>
            </a:r>
            <a:r>
              <a:rPr lang="de-DE" altLang="de-DE" sz="1400">
                <a:hlinkClick r:id="rId3"/>
              </a:rPr>
              <a:t>here</a:t>
            </a:r>
            <a:r>
              <a:rPr lang="de-DE" altLang="de-DE" sz="140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de-DE" altLang="de-DE" sz="1400"/>
              <a:t>Total TUs requested for Study Phase in 2020 </a:t>
            </a:r>
            <a:r>
              <a:rPr lang="de-DE" altLang="de-DE" sz="1400" smtClean="0"/>
              <a:t>are 2.  SA2#139E is the first meeting that this study was handled. </a:t>
            </a:r>
            <a:endParaRPr lang="de-DE" altLang="de-DE" sz="1400"/>
          </a:p>
          <a:p>
            <a:pPr marL="28575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de-DE" altLang="de-DE" sz="14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de-DE" altLang="de-DE" sz="1800" b="1" smtClean="0"/>
              <a:t>Key </a:t>
            </a:r>
            <a:r>
              <a:rPr lang="de-DE" altLang="de-DE" sz="1800" b="1"/>
              <a:t>Issue </a:t>
            </a:r>
            <a:r>
              <a:rPr lang="de-DE" altLang="de-DE" sz="1800" b="1" smtClean="0"/>
              <a:t>1 (</a:t>
            </a:r>
            <a:r>
              <a:rPr lang="en-US" altLang="de-DE" sz="1800" b="1"/>
              <a:t>Support of QoS aware NR PC5 power efficiency for pedestrian UEs</a:t>
            </a:r>
            <a:r>
              <a:rPr lang="de-DE" altLang="de-DE" sz="1800" b="1" smtClean="0"/>
              <a:t>):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1 </a:t>
            </a:r>
            <a:r>
              <a:rPr lang="en-US" altLang="zh-CN" sz="1400"/>
              <a:t>new </a:t>
            </a:r>
            <a:r>
              <a:rPr lang="en-US" altLang="zh-CN" sz="1400" smtClean="0"/>
              <a:t>solution was </a:t>
            </a:r>
            <a:r>
              <a:rPr lang="en-US" altLang="zh-CN" sz="1400"/>
              <a:t>agreed for inclusion in the </a:t>
            </a:r>
            <a:r>
              <a:rPr lang="en-US" altLang="zh-CN" sz="1400" smtClean="0"/>
              <a:t>TR.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b="1"/>
              <a:t>Next Steps</a:t>
            </a:r>
            <a:r>
              <a:rPr lang="en-US" altLang="zh-CN" sz="1400"/>
              <a:t>: </a:t>
            </a:r>
            <a:endParaRPr lang="en-US" altLang="zh-CN" sz="1400" smtClean="0"/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SA2#140E </a:t>
            </a:r>
            <a:r>
              <a:rPr lang="en-US" altLang="zh-CN" sz="1400"/>
              <a:t>meeting should be the last meeting to propose new </a:t>
            </a:r>
            <a:r>
              <a:rPr lang="en-US" altLang="zh-CN" sz="1400" smtClean="0"/>
              <a:t>solution for KI#1. </a:t>
            </a:r>
          </a:p>
          <a:p>
            <a:pPr marL="984250" lvl="2" indent="-269875">
              <a:spcBef>
                <a:spcPts val="0"/>
              </a:spcBef>
              <a:spcAft>
                <a:spcPts val="200"/>
              </a:spcAft>
            </a:pPr>
            <a:r>
              <a:rPr lang="en-US" altLang="zh-CN" sz="1400" smtClean="0"/>
              <a:t>Liaise </a:t>
            </a:r>
            <a:r>
              <a:rPr lang="en-US" altLang="zh-CN" sz="1400"/>
              <a:t>with RAN </a:t>
            </a:r>
            <a:r>
              <a:rPr lang="en-US" altLang="zh-CN" sz="1400" smtClean="0"/>
              <a:t>(To: RAN2) on </a:t>
            </a:r>
            <a:r>
              <a:rPr lang="en-US" altLang="zh-CN" sz="1400"/>
              <a:t>solution impacts </a:t>
            </a:r>
            <a:r>
              <a:rPr lang="en-US" altLang="zh-CN" sz="1400" smtClean="0"/>
              <a:t>to request feedback (at least for Solution#1 "</a:t>
            </a:r>
            <a:r>
              <a:rPr lang="en-GB" altLang="ko-KR" sz="1400" smtClean="0"/>
              <a:t>QoS </a:t>
            </a:r>
            <a:r>
              <a:rPr lang="en-GB" altLang="ko-KR" sz="1400"/>
              <a:t>aware power efficient PC5 communication for Pedestrian </a:t>
            </a:r>
            <a:r>
              <a:rPr lang="en-GB" altLang="ko-KR" sz="1400" smtClean="0"/>
              <a:t>UEs</a:t>
            </a:r>
            <a:r>
              <a:rPr lang="en-US" altLang="zh-CN" sz="1400" smtClean="0"/>
              <a:t>") if </a:t>
            </a:r>
            <a:r>
              <a:rPr lang="en-US" altLang="zh-CN" sz="1400"/>
              <a:t>the group </a:t>
            </a:r>
            <a:r>
              <a:rPr lang="en-US" altLang="zh-CN" sz="1400" smtClean="0"/>
              <a:t>agrees.</a:t>
            </a:r>
            <a:endParaRPr lang="de-DE" altLang="de-DE" sz="1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097392" cy="787400"/>
          </a:xfrm>
        </p:spPr>
        <p:txBody>
          <a:bodyPr/>
          <a:lstStyle/>
          <a:p>
            <a:r>
              <a:rPr lang="en-US" altLang="ko-KR" sz="2800" b="1"/>
              <a:t>FS_eV2XARC_Ph2</a:t>
            </a:r>
            <a:r>
              <a:rPr lang="en-US" altLang="de-DE" sz="2800" b="1" smtClean="0"/>
              <a:t>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</a:t>
            </a:r>
            <a:r>
              <a:rPr lang="en-US" altLang="de-DE" sz="2800" b="1" smtClean="0"/>
              <a:t>SA2#139E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2" y="1175657"/>
            <a:ext cx="8538424" cy="509451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smtClean="0"/>
              <a:t>Sidelink </a:t>
            </a:r>
            <a:r>
              <a:rPr lang="en-US" altLang="ko-KR" sz="1200"/>
              <a:t>DRX related </a:t>
            </a:r>
            <a:r>
              <a:rPr lang="en-US" altLang="ko-KR" sz="1200" smtClean="0"/>
              <a:t>operation has RAN dependency.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smtClean="0"/>
              <a:t>None</a:t>
            </a:r>
            <a:endParaRPr lang="de-DE" altLang="de-DE" sz="1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1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Focus for the Next Meeting </a:t>
            </a:r>
            <a:r>
              <a:rPr lang="de-DE" sz="1600" b="1"/>
              <a:t>(</a:t>
            </a:r>
            <a:r>
              <a:rPr lang="de-DE" sz="1600" b="1" smtClean="0"/>
              <a:t>SA2#140E)</a:t>
            </a:r>
            <a:r>
              <a:rPr lang="de-DE" sz="160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For KI#1, new solution </a:t>
            </a:r>
            <a:r>
              <a:rPr lang="en-US" altLang="zh-CN" sz="1200"/>
              <a:t>can </a:t>
            </a:r>
            <a:r>
              <a:rPr lang="en-US" altLang="zh-CN" sz="1200" smtClean="0"/>
              <a:t>be proposed and the last meeting for new solution.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 </a:t>
            </a:r>
            <a:r>
              <a:rPr lang="en-US" altLang="zh-CN" sz="1200"/>
              <a:t>last meeting to propose new </a:t>
            </a:r>
            <a:r>
              <a:rPr lang="en-US" altLang="zh-CN" sz="1200" smtClean="0"/>
              <a:t>key issue</a:t>
            </a:r>
            <a:r>
              <a:rPr lang="en-US" altLang="zh-CN" sz="1200"/>
              <a:t>. </a:t>
            </a:r>
            <a:endParaRPr lang="en-US" altLang="zh-CN" sz="1200" smtClean="0"/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New </a:t>
            </a:r>
            <a:r>
              <a:rPr lang="en-US" altLang="zh-CN" sz="1200"/>
              <a:t>KI can be added to the TR if it has major support and proposes any valuable aspect not covered by KI#1 because KI#1 is already generic.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Liaise with RAN (To: RAN2</a:t>
            </a:r>
            <a:r>
              <a:rPr lang="en-US" altLang="zh-CN" sz="1200" smtClean="0"/>
              <a:t>) on </a:t>
            </a:r>
            <a:r>
              <a:rPr lang="en-US" altLang="zh-CN" sz="1200"/>
              <a:t>solution impacts to request feedback for solution(s) needs RAN feedback/alignment.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/>
              <a:t>Focus for </a:t>
            </a:r>
            <a:r>
              <a:rPr lang="de-DE" altLang="ko-KR" sz="1600" b="1" smtClean="0"/>
              <a:t>Q4 Meeting (Oct or Nov)</a:t>
            </a:r>
            <a:r>
              <a:rPr lang="en-US" altLang="zh-CN" sz="1600"/>
              <a:t>: </a:t>
            </a:r>
            <a:r>
              <a:rPr lang="en-US" altLang="zh-CN" sz="1100" i="1">
                <a:solidFill>
                  <a:srgbClr val="00B050"/>
                </a:solidFill>
                <a:latin typeface="Georgia" panose="02040502050405020303" pitchFamily="18" charset="0"/>
              </a:rPr>
              <a:t>This bullet was written with assumption that one e-meeting will be held in </a:t>
            </a:r>
            <a:r>
              <a:rPr lang="en-US" altLang="zh-CN" sz="1100" i="1" smtClean="0">
                <a:solidFill>
                  <a:srgbClr val="00B050"/>
                </a:solidFill>
                <a:latin typeface="Georgia" panose="02040502050405020303" pitchFamily="18" charset="0"/>
              </a:rPr>
              <a:t>Q4.</a:t>
            </a:r>
            <a:endParaRPr lang="en-US" altLang="zh-CN" sz="1100" i="1" dirty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/>
              <a:t>If new KI added to the TR in </a:t>
            </a:r>
            <a:r>
              <a:rPr lang="en-US" altLang="ko-KR" sz="1200" smtClean="0"/>
              <a:t>SA2#140E meeting</a:t>
            </a:r>
            <a:r>
              <a:rPr lang="en-US" altLang="ko-KR" sz="1200"/>
              <a:t>, new solution for the KI can be proposed in Q4 meeting</a:t>
            </a:r>
            <a:r>
              <a:rPr lang="en-US" altLang="ko-KR" sz="1200" smtClean="0"/>
              <a:t>.</a:t>
            </a:r>
          </a:p>
          <a:p>
            <a:pPr marL="898525" lvl="2" indent="-184150">
              <a:spcBef>
                <a:spcPts val="0"/>
              </a:spcBef>
              <a:spcAft>
                <a:spcPts val="0"/>
              </a:spcAft>
            </a:pPr>
            <a:r>
              <a:rPr lang="en-US" altLang="zh-CN" sz="1200"/>
              <a:t>Newly proposed solution should be as stable as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Final </a:t>
            </a:r>
            <a:r>
              <a:rPr lang="en-US" altLang="zh-CN" sz="1200"/>
              <a:t>evaluation and conclusions.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Submit </a:t>
            </a:r>
            <a:r>
              <a:rPr lang="en-US" altLang="zh-CN" sz="1200"/>
              <a:t>TR </a:t>
            </a:r>
            <a:r>
              <a:rPr lang="en-US" altLang="zh-CN" sz="1200" smtClean="0"/>
              <a:t>23.776 </a:t>
            </a:r>
            <a:r>
              <a:rPr lang="en-US" altLang="zh-CN" sz="1200"/>
              <a:t>to </a:t>
            </a:r>
            <a:r>
              <a:rPr lang="en-US" altLang="zh-CN" sz="1200" smtClean="0"/>
              <a:t>SA#90 </a:t>
            </a:r>
            <a:r>
              <a:rPr lang="en-US" altLang="zh-CN" sz="1200"/>
              <a:t>plenary for </a:t>
            </a:r>
            <a:r>
              <a:rPr lang="en-US" altLang="zh-CN" sz="1200" smtClean="0"/>
              <a:t>one-step </a:t>
            </a:r>
            <a:r>
              <a:rPr lang="en-US" altLang="zh-CN" sz="1200"/>
              <a:t>approval.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Agree </a:t>
            </a:r>
            <a:r>
              <a:rPr lang="en-US" altLang="zh-CN" sz="1200"/>
              <a:t>a WID</a:t>
            </a:r>
            <a:r>
              <a:rPr lang="en-US" altLang="zh-CN" sz="120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b="1">
                <a:ea typeface="+mn-ea"/>
                <a:cs typeface="+mn-cs"/>
              </a:rPr>
              <a:t>Target Completion</a:t>
            </a:r>
            <a:r>
              <a:rPr lang="en-US" altLang="zh-CN" sz="1600" b="1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smtClean="0"/>
              <a:t>There </a:t>
            </a:r>
            <a:r>
              <a:rPr lang="en-US" altLang="zh-CN" sz="1200"/>
              <a:t>is risk that study item will not be concluded by Sep, 20 </a:t>
            </a:r>
            <a:r>
              <a:rPr lang="en-US" altLang="zh-CN" sz="1200"/>
              <a:t>or even by Dec, 20 due </a:t>
            </a:r>
            <a:r>
              <a:rPr lang="en-US" altLang="zh-CN" sz="1200"/>
              <a:t>to RAN </a:t>
            </a:r>
            <a:r>
              <a:rPr lang="en-US" altLang="zh-CN" sz="1200" smtClean="0"/>
              <a:t>dependencies if no feedback is provided by </a:t>
            </a:r>
            <a:r>
              <a:rPr lang="en-US" altLang="zh-CN" sz="1200" smtClean="0"/>
              <a:t>RAN2 on time. </a:t>
            </a:r>
            <a:endParaRPr lang="en-US" altLang="zh-CN" sz="120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굴림" panose="020B0600000101010101" pitchFamily="50" charset="-127"/>
              <a:buChar char="※"/>
            </a:pPr>
            <a:r>
              <a:rPr lang="en-US" altLang="zh-CN" sz="1100" i="1" smtClean="0">
                <a:latin typeface="Georgia" panose="02040502050405020303" pitchFamily="18" charset="0"/>
              </a:rPr>
              <a:t>According to the current TU allocation, RAN2 </a:t>
            </a:r>
            <a:r>
              <a:rPr lang="en-US" altLang="zh-CN" sz="1100" i="1">
                <a:latin typeface="Georgia" panose="02040502050405020303" pitchFamily="18" charset="0"/>
              </a:rPr>
              <a:t>will start on Rel-17 </a:t>
            </a:r>
            <a:r>
              <a:rPr lang="en-GB" altLang="ko-KR" sz="1100" i="1">
                <a:latin typeface="Georgia" panose="02040502050405020303" pitchFamily="18" charset="0"/>
              </a:rPr>
              <a:t>NRSL_enh</a:t>
            </a:r>
            <a:r>
              <a:rPr lang="en-US" altLang="zh-CN" sz="1100" i="1">
                <a:latin typeface="Georgia" panose="02040502050405020303" pitchFamily="18" charset="0"/>
              </a:rPr>
              <a:t> in Q4.</a:t>
            </a:r>
            <a:endParaRPr lang="en-US" altLang="ko-KR" sz="1100" i="1">
              <a:latin typeface="Georgia" panose="02040502050405020303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30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20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6186</TotalTime>
  <Words>411</Words>
  <Application>Microsoft Office PowerPoint</Application>
  <PresentationFormat>화면 슬라이드 쇼(4:3)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Arial </vt:lpstr>
      <vt:lpstr>宋体</vt:lpstr>
      <vt:lpstr>굴림</vt:lpstr>
      <vt:lpstr>맑은 고딕</vt:lpstr>
      <vt:lpstr>Arial</vt:lpstr>
      <vt:lpstr>Calibri</vt:lpstr>
      <vt:lpstr>Georgia</vt:lpstr>
      <vt:lpstr>Times New Roman</vt:lpstr>
      <vt:lpstr>Office Theme</vt:lpstr>
      <vt:lpstr> ♥ FS_eV2XARC_Ph2 Status Report ♥</vt:lpstr>
      <vt:lpstr>FS_eV2XARC_Ph2 status after SA2#139E (1/2)</vt:lpstr>
      <vt:lpstr>FS_eV2XARC_Ph2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1318</cp:revision>
  <dcterms:created xsi:type="dcterms:W3CDTF">2008-08-30T09:32:10Z</dcterms:created>
  <dcterms:modified xsi:type="dcterms:W3CDTF">2020-06-24T07:51:11Z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