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8"/>
  </p:notesMasterIdLst>
  <p:handoutMasterIdLst>
    <p:handoutMasterId r:id="rId19"/>
  </p:handoutMasterIdLst>
  <p:sldIdLst>
    <p:sldId id="303" r:id="rId5"/>
    <p:sldId id="802" r:id="rId6"/>
    <p:sldId id="803" r:id="rId7"/>
    <p:sldId id="804" r:id="rId8"/>
    <p:sldId id="805" r:id="rId9"/>
    <p:sldId id="806" r:id="rId10"/>
    <p:sldId id="807" r:id="rId11"/>
    <p:sldId id="796" r:id="rId12"/>
    <p:sldId id="808" r:id="rId13"/>
    <p:sldId id="809" r:id="rId14"/>
    <p:sldId id="810" r:id="rId15"/>
    <p:sldId id="795" r:id="rId16"/>
    <p:sldId id="790" r:id="rId1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12" d="100"/>
          <a:sy n="112" d="100"/>
        </p:scale>
        <p:origin x="180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95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7/1/2020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7/1/2020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55816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0197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6436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386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2758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2337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0324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2036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2847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01463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5238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#139E</a:t>
            </a: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1-12 June 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604543" y="324480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S2-2004761</a:t>
            </a:r>
            <a:endParaRPr lang="en-GB" altLang="en-US" sz="1400" b="1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WG2#139E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1 - 12 June, 2020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Specs/archive/23_series/23.700-91/23700-91-030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3gpp.org/ftp/Email_Discussions/SA2/draft23700-91-040_r04.zi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/>
              <a:t> </a:t>
            </a:r>
            <a:r>
              <a:rPr lang="en-US" sz="3600" b="1"/>
              <a:t>FS_eNA_ph2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Xiaobo Wu(Huawei), Aihua Li(China Mobile)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SA2#139E (3/5)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998088"/>
            <a:ext cx="8554481" cy="5471077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600" dirty="0"/>
              <a:t>Key Issue #11: </a:t>
            </a:r>
            <a:r>
              <a:rPr lang="en-GB" altLang="zh-CN" sz="1600" dirty="0"/>
              <a:t>Increasing efficiency of data collection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u="sng" dirty="0" smtClean="0"/>
              <a:t>14</a:t>
            </a:r>
            <a:r>
              <a:rPr lang="en-US" altLang="zh-CN" sz="1200" strike="sngStrike" dirty="0" smtClean="0"/>
              <a:t>9 </a:t>
            </a:r>
            <a:r>
              <a:rPr lang="en-US" altLang="zh-CN" sz="1200" strike="sngStrike" dirty="0"/>
              <a:t>new</a:t>
            </a:r>
            <a:r>
              <a:rPr lang="en-US" altLang="zh-CN" sz="1200" dirty="0"/>
              <a:t> solutions are agreed 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and </a:t>
            </a:r>
            <a:r>
              <a:rPr lang="en-US" altLang="zh-CN" sz="1200" u="sng" dirty="0" smtClean="0"/>
              <a:t>complete/</a:t>
            </a:r>
            <a:r>
              <a:rPr lang="en-GB" altLang="zh-CN" sz="1200" dirty="0" smtClean="0"/>
              <a:t>merge/</a:t>
            </a:r>
            <a:r>
              <a:rPr lang="en-GB" altLang="zh-CN" sz="1200" strike="sngStrike" dirty="0" smtClean="0"/>
              <a:t>simplify/</a:t>
            </a:r>
            <a:r>
              <a:rPr lang="en-US" altLang="zh-CN" sz="1200" dirty="0"/>
              <a:t>classify</a:t>
            </a:r>
            <a:r>
              <a:rPr lang="en-GB" altLang="zh-CN" sz="1200" dirty="0"/>
              <a:t> the existing solutions and </a:t>
            </a:r>
            <a:r>
              <a:rPr lang="en-US" altLang="zh-CN" sz="1200" dirty="0"/>
              <a:t>capture new solution(s); </a:t>
            </a:r>
            <a:r>
              <a:rPr lang="en-US" altLang="zh-CN" sz="1200" u="sng" dirty="0" smtClean="0"/>
              <a:t>Start </a:t>
            </a:r>
            <a:r>
              <a:rPr lang="en-US" altLang="zh-CN" sz="1200" u="sng" dirty="0"/>
              <a:t>e</a:t>
            </a:r>
            <a:r>
              <a:rPr lang="en-US" altLang="zh-CN" sz="1200" dirty="0"/>
              <a:t>valuation</a:t>
            </a:r>
            <a:r>
              <a:rPr lang="en-US" altLang="zh-CN" sz="1200" strike="sngStrike" dirty="0"/>
              <a:t>; Conclusion</a:t>
            </a:r>
            <a:r>
              <a:rPr lang="en-US" altLang="zh-CN" sz="1200" dirty="0"/>
              <a:t>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#12: NWDAF-assisted RFSP policy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u="sng" dirty="0" smtClean="0"/>
              <a:t>5</a:t>
            </a:r>
            <a:r>
              <a:rPr lang="en-US" altLang="zh-CN" sz="1200" strike="sngStrike" dirty="0" smtClean="0"/>
              <a:t>4 </a:t>
            </a:r>
            <a:r>
              <a:rPr lang="en-US" altLang="zh-CN" sz="1200" strike="sngStrike" dirty="0"/>
              <a:t>new</a:t>
            </a:r>
            <a:r>
              <a:rPr lang="en-US" altLang="zh-CN" sz="1200" dirty="0"/>
              <a:t> solutions are agreed for this key issue, 1 existing solution is revised.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</a:t>
            </a:r>
            <a:r>
              <a:rPr lang="en-US" altLang="zh-CN" sz="1200" u="sng" dirty="0"/>
              <a:t>and complete the existing solutions </a:t>
            </a:r>
            <a:r>
              <a:rPr lang="en-US" altLang="zh-CN" sz="1200" dirty="0" smtClean="0"/>
              <a:t>and </a:t>
            </a:r>
            <a:r>
              <a:rPr lang="en-US" altLang="zh-CN" sz="1200" dirty="0"/>
              <a:t>capture new solution(s); </a:t>
            </a:r>
            <a:r>
              <a:rPr lang="en-US" altLang="zh-CN" sz="1200" u="sng" dirty="0"/>
              <a:t>Start e</a:t>
            </a:r>
            <a:r>
              <a:rPr lang="en-US" altLang="zh-CN" sz="1200" dirty="0"/>
              <a:t>valuation</a:t>
            </a:r>
            <a:r>
              <a:rPr lang="en-US" altLang="zh-CN" sz="1200" strike="sngStrike" dirty="0"/>
              <a:t>; Conclusion</a:t>
            </a:r>
            <a:r>
              <a:rPr lang="en-US" altLang="zh-CN" sz="1200" dirty="0"/>
              <a:t>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#13: Triggering conditions for analytics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2 </a:t>
            </a:r>
            <a:r>
              <a:rPr lang="en-US" altLang="zh-CN" sz="1200" strike="sngStrike" dirty="0"/>
              <a:t>new</a:t>
            </a:r>
            <a:r>
              <a:rPr lang="en-US" altLang="zh-CN" sz="1200" dirty="0"/>
              <a:t> solutions 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</a:t>
            </a:r>
            <a:r>
              <a:rPr lang="en-US" altLang="zh-CN" sz="1200" u="sng" dirty="0"/>
              <a:t>and complete the existing solutions </a:t>
            </a:r>
            <a:r>
              <a:rPr lang="en-GB" altLang="zh-CN" sz="1200" dirty="0" smtClean="0"/>
              <a:t>and </a:t>
            </a:r>
            <a:r>
              <a:rPr lang="en-US" altLang="zh-CN" sz="1200" dirty="0"/>
              <a:t>capture new solution(s); </a:t>
            </a:r>
            <a:r>
              <a:rPr lang="en-US" altLang="zh-CN" sz="1200" u="sng" dirty="0"/>
              <a:t>Start e</a:t>
            </a:r>
            <a:r>
              <a:rPr lang="en-US" altLang="zh-CN" sz="1200" dirty="0"/>
              <a:t>valuation</a:t>
            </a:r>
            <a:r>
              <a:rPr lang="en-US" altLang="zh-CN" sz="1200" strike="sngStrike" dirty="0"/>
              <a:t>; Conclusion</a:t>
            </a:r>
            <a:r>
              <a:rPr lang="en-US" altLang="zh-CN" sz="1200" dirty="0"/>
              <a:t>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#14: NWDAF-assisted application detection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</a:t>
            </a:r>
            <a:r>
              <a:rPr lang="en-US" altLang="zh-CN" sz="1200" strike="sngStrike" dirty="0"/>
              <a:t>new</a:t>
            </a:r>
            <a:r>
              <a:rPr lang="en-US" altLang="zh-CN" sz="1200" dirty="0"/>
              <a:t> solution</a:t>
            </a:r>
            <a:r>
              <a:rPr lang="en-US" altLang="zh-CN" sz="1200" strike="sngStrike" dirty="0"/>
              <a:t>s </a:t>
            </a:r>
            <a:r>
              <a:rPr lang="en-US" altLang="zh-CN" sz="1200" strike="sngStrike" dirty="0" smtClean="0"/>
              <a:t>are</a:t>
            </a:r>
            <a:r>
              <a:rPr lang="en-US" altLang="zh-CN" sz="1200" dirty="0" smtClean="0"/>
              <a:t> is </a:t>
            </a:r>
            <a:r>
              <a:rPr lang="en-US" altLang="zh-CN" sz="1200" dirty="0"/>
              <a:t>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</a:t>
            </a:r>
            <a:r>
              <a:rPr lang="en-US" altLang="zh-CN" sz="1200" u="sng" dirty="0"/>
              <a:t>and complete the existing solutions </a:t>
            </a:r>
            <a:r>
              <a:rPr lang="en-GB" altLang="zh-CN" sz="1200" dirty="0" smtClean="0"/>
              <a:t>and </a:t>
            </a:r>
            <a:r>
              <a:rPr lang="en-US" altLang="zh-CN" sz="1200" dirty="0"/>
              <a:t>capture new solution(s); </a:t>
            </a:r>
            <a:r>
              <a:rPr lang="en-US" altLang="zh-CN" sz="1200" u="sng" dirty="0"/>
              <a:t>Start e</a:t>
            </a:r>
            <a:r>
              <a:rPr lang="en-US" altLang="zh-CN" sz="1200" dirty="0"/>
              <a:t>valuation</a:t>
            </a:r>
            <a:r>
              <a:rPr lang="en-US" altLang="zh-CN" sz="1200" strike="sngStrike" dirty="0"/>
              <a:t>; Conclusion</a:t>
            </a:r>
            <a:r>
              <a:rPr lang="en-US" altLang="zh-CN" sz="1200" dirty="0"/>
              <a:t>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#15: User consent for UE data collection/analysis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1 existing solution is revised </a:t>
            </a:r>
            <a:r>
              <a:rPr lang="en-US" altLang="zh-CN" sz="1200" dirty="0" smtClean="0"/>
              <a:t>and </a:t>
            </a:r>
            <a:r>
              <a:rPr lang="en-US" altLang="zh-CN" sz="1200" dirty="0"/>
              <a:t>LS sent to SA3 to confirm the requirement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</a:t>
            </a:r>
            <a:r>
              <a:rPr lang="en-US" altLang="zh-CN" sz="1200" dirty="0" smtClean="0"/>
              <a:t>solutions </a:t>
            </a:r>
            <a:r>
              <a:rPr lang="en-US" altLang="zh-CN" sz="1200" u="sng" dirty="0" smtClean="0"/>
              <a:t>and capture </a:t>
            </a:r>
            <a:r>
              <a:rPr lang="en-US" altLang="zh-CN" sz="1200" u="sng" dirty="0"/>
              <a:t>new solution(s)</a:t>
            </a:r>
            <a:r>
              <a:rPr lang="en-US" altLang="zh-CN" sz="1200" dirty="0"/>
              <a:t>; </a:t>
            </a:r>
            <a:r>
              <a:rPr lang="en-US" altLang="zh-CN" sz="1200" u="sng" dirty="0" smtClean="0"/>
              <a:t>Start </a:t>
            </a:r>
            <a:r>
              <a:rPr lang="en-US" altLang="zh-CN" sz="1200" u="sng" dirty="0"/>
              <a:t>e</a:t>
            </a:r>
            <a:r>
              <a:rPr lang="en-US" altLang="zh-CN" sz="1200" dirty="0" smtClean="0"/>
              <a:t>valuation</a:t>
            </a:r>
            <a:r>
              <a:rPr lang="en-US" altLang="zh-CN" sz="1200" strike="sngStrike" dirty="0"/>
              <a:t>; Conclusion per LS response from SA3</a:t>
            </a:r>
            <a:r>
              <a:rPr lang="en-US" altLang="zh-CN" sz="1200" dirty="0"/>
              <a:t>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#16: UP optimization for edge computing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u="sng" dirty="0" smtClean="0"/>
              <a:t>6</a:t>
            </a:r>
            <a:r>
              <a:rPr lang="en-US" altLang="zh-CN" sz="1200" strike="sngStrike" dirty="0" smtClean="0"/>
              <a:t>5 </a:t>
            </a:r>
            <a:r>
              <a:rPr lang="en-US" altLang="zh-CN" sz="1200" strike="sngStrike" dirty="0"/>
              <a:t>new</a:t>
            </a:r>
            <a:r>
              <a:rPr lang="en-US" altLang="zh-CN" sz="1200" dirty="0"/>
              <a:t> solutions 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</a:t>
            </a:r>
            <a:r>
              <a:rPr lang="en-US" altLang="zh-CN" sz="1200" u="sng" dirty="0"/>
              <a:t>and complete the existing solutions </a:t>
            </a:r>
            <a:r>
              <a:rPr lang="en-GB" altLang="zh-CN" sz="1200" dirty="0" smtClean="0"/>
              <a:t>and </a:t>
            </a:r>
            <a:r>
              <a:rPr lang="en-US" altLang="zh-CN" sz="1200" dirty="0"/>
              <a:t>capture new solution(s); </a:t>
            </a:r>
            <a:r>
              <a:rPr lang="en-US" altLang="zh-CN" sz="1200" u="sng" dirty="0"/>
              <a:t>Start e</a:t>
            </a:r>
            <a:r>
              <a:rPr lang="en-US" altLang="zh-CN" sz="1200" dirty="0"/>
              <a:t>valuation</a:t>
            </a:r>
            <a:r>
              <a:rPr lang="en-US" altLang="zh-CN" sz="1200" strike="sngStrike" dirty="0"/>
              <a:t>; Conclusion</a:t>
            </a:r>
            <a:r>
              <a:rPr lang="en-US" altLang="zh-CN" sz="1200" dirty="0"/>
              <a:t>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#17: Definition of accuracy levels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</a:t>
            </a:r>
            <a:r>
              <a:rPr lang="en-US" altLang="zh-CN" sz="1200" strike="sngStrike" dirty="0"/>
              <a:t>new</a:t>
            </a:r>
            <a:r>
              <a:rPr lang="en-US" altLang="zh-CN" sz="1200" dirty="0"/>
              <a:t> solution</a:t>
            </a:r>
            <a:r>
              <a:rPr lang="en-US" altLang="zh-CN" sz="1200" strike="sngStrike" dirty="0"/>
              <a:t>s are</a:t>
            </a:r>
            <a:r>
              <a:rPr lang="en-US" altLang="zh-CN" sz="1200" dirty="0"/>
              <a:t> is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Next </a:t>
            </a:r>
            <a:r>
              <a:rPr lang="en-US" altLang="zh-CN" sz="1200" dirty="0"/>
              <a:t>steps: Resolve ENs in solutions </a:t>
            </a:r>
            <a:r>
              <a:rPr lang="en-US" altLang="zh-CN" sz="1200" u="sng" dirty="0"/>
              <a:t>and complete the existing solutions </a:t>
            </a:r>
            <a:r>
              <a:rPr lang="en-GB" altLang="zh-CN" sz="1200" dirty="0" smtClean="0"/>
              <a:t>and </a:t>
            </a:r>
            <a:r>
              <a:rPr lang="en-US" altLang="zh-CN" sz="1200" dirty="0"/>
              <a:t>capture new solution(s); </a:t>
            </a:r>
            <a:r>
              <a:rPr lang="en-US" altLang="zh-CN" sz="1200" u="sng" dirty="0"/>
              <a:t>Start e</a:t>
            </a:r>
            <a:r>
              <a:rPr lang="en-US" altLang="zh-CN" sz="1200" dirty="0"/>
              <a:t>valuation</a:t>
            </a:r>
            <a:r>
              <a:rPr lang="en-US" altLang="zh-CN" sz="1200" strike="sngStrike" dirty="0"/>
              <a:t>; Conclusion</a:t>
            </a:r>
            <a:r>
              <a:rPr lang="en-US" altLang="zh-CN" sz="1200" dirty="0"/>
              <a:t>.</a:t>
            </a:r>
            <a:endParaRPr lang="en-GB" altLang="zh-CN" sz="1200" dirty="0"/>
          </a:p>
        </p:txBody>
      </p:sp>
    </p:spTree>
    <p:extLst>
      <p:ext uri="{BB962C8B-B14F-4D97-AF65-F5344CB8AC3E}">
        <p14:creationId xmlns:p14="http://schemas.microsoft.com/office/powerpoint/2010/main" val="37731421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SA2#139E (4/5)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1408291"/>
            <a:ext cx="8554481" cy="4855775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2000" dirty="0"/>
              <a:t>Key Issue #18: Enhancement for real-time communication with NWDAF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u="sng" dirty="0" smtClean="0"/>
              <a:t>3</a:t>
            </a:r>
            <a:r>
              <a:rPr lang="en-US" altLang="zh-CN" sz="1200" strike="sngStrike" dirty="0" smtClean="0"/>
              <a:t>2 </a:t>
            </a:r>
            <a:r>
              <a:rPr lang="en-US" altLang="zh-CN" sz="1200" strike="sngStrike" dirty="0"/>
              <a:t>new</a:t>
            </a:r>
            <a:r>
              <a:rPr lang="en-US" altLang="zh-CN" sz="1200" dirty="0"/>
              <a:t> solutions 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</a:t>
            </a:r>
            <a:r>
              <a:rPr lang="en-US" altLang="zh-CN" sz="1200" u="sng" dirty="0"/>
              <a:t>and complete the existing solutions </a:t>
            </a:r>
            <a:r>
              <a:rPr lang="en-GB" altLang="zh-CN" sz="1200" dirty="0" smtClean="0"/>
              <a:t>and </a:t>
            </a:r>
            <a:r>
              <a:rPr lang="en-US" altLang="zh-CN" sz="1200" dirty="0"/>
              <a:t>capture new solution(s); </a:t>
            </a:r>
            <a:r>
              <a:rPr lang="en-US" altLang="zh-CN" sz="1200" u="sng" dirty="0"/>
              <a:t>Start e</a:t>
            </a:r>
            <a:r>
              <a:rPr lang="en-US" altLang="zh-CN" sz="1200" dirty="0"/>
              <a:t>valuation</a:t>
            </a:r>
            <a:r>
              <a:rPr lang="en-US" altLang="zh-CN" sz="1200" strike="sngStrike" dirty="0"/>
              <a:t>; Conclusion</a:t>
            </a:r>
            <a:r>
              <a:rPr lang="en-US" altLang="zh-CN" sz="1200" dirty="0" smtClean="0"/>
              <a:t>.</a:t>
            </a:r>
            <a:endParaRPr lang="en-GB" altLang="zh-CN" sz="1200" dirty="0" smtClean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Issue #19: Trained data model sharing between multiple NWDAF instances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3</a:t>
            </a:r>
            <a:r>
              <a:rPr lang="en-US" altLang="zh-CN" sz="1200" strike="sngStrike" dirty="0" smtClean="0"/>
              <a:t>1 </a:t>
            </a:r>
            <a:r>
              <a:rPr lang="en-US" altLang="zh-CN" sz="1200" strike="sngStrike" dirty="0"/>
              <a:t>new</a:t>
            </a:r>
            <a:r>
              <a:rPr lang="en-US" altLang="zh-CN" sz="1200" dirty="0"/>
              <a:t> solutions 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</a:t>
            </a:r>
            <a:r>
              <a:rPr lang="en-US" altLang="zh-CN" sz="1200" dirty="0" smtClean="0"/>
              <a:t>solutions </a:t>
            </a:r>
            <a:r>
              <a:rPr lang="en-US" altLang="zh-CN" sz="1200" u="sng" dirty="0"/>
              <a:t>and complete the existing solutions </a:t>
            </a:r>
            <a:r>
              <a:rPr lang="en-GB" altLang="zh-CN" sz="1200" dirty="0" smtClean="0"/>
              <a:t>and </a:t>
            </a:r>
            <a:r>
              <a:rPr lang="en-US" altLang="zh-CN" sz="1200" dirty="0"/>
              <a:t>capture new solution(s</a:t>
            </a:r>
            <a:r>
              <a:rPr lang="en-US" altLang="zh-CN" sz="1200" dirty="0" smtClean="0"/>
              <a:t>); </a:t>
            </a:r>
            <a:r>
              <a:rPr lang="en-US" altLang="zh-CN" sz="1200" u="sng" dirty="0"/>
              <a:t>Start e</a:t>
            </a:r>
            <a:r>
              <a:rPr lang="en-US" altLang="zh-CN" sz="1200" dirty="0"/>
              <a:t>valuation</a:t>
            </a:r>
            <a:r>
              <a:rPr lang="en-US" altLang="zh-CN" sz="1200" strike="sngStrike" dirty="0"/>
              <a:t>; Conclusion</a:t>
            </a:r>
            <a:r>
              <a:rPr lang="en-US" altLang="zh-CN" sz="1200" dirty="0" smtClean="0"/>
              <a:t>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#20: NWDAF assisting in detecting anomaly events for the user plane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No solutions are captured 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Capture new solution(s).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#21: NWDAF assisting in user plane performance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No solutions are captured 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Capture new solution(s).</a:t>
            </a:r>
            <a:endParaRPr lang="en-GB" altLang="zh-CN" sz="1200" dirty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6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endParaRPr lang="en-GB" altLang="zh-CN" sz="1100" dirty="0"/>
          </a:p>
        </p:txBody>
      </p:sp>
    </p:spTree>
    <p:extLst>
      <p:ext uri="{BB962C8B-B14F-4D97-AF65-F5344CB8AC3E}">
        <p14:creationId xmlns:p14="http://schemas.microsoft.com/office/powerpoint/2010/main" val="32756545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FS_eNA_ph2 status after SA2#139E (5/5)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None identified so far.</a:t>
            </a:r>
            <a:endParaRPr lang="de-DE" altLang="de-DE" sz="12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None.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(SA2#140E)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Complete the existing solutions and dive a solution merge/classification and start evaluation; 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Capture New solutions and SA2#140E August e-meeting would be the last meeting for new </a:t>
            </a:r>
            <a:r>
              <a:rPr lang="en-US" altLang="zh-CN" sz="1200" dirty="0" smtClean="0"/>
              <a:t>solutions, which </a:t>
            </a:r>
            <a:r>
              <a:rPr lang="en-US" altLang="zh-CN" sz="1200" dirty="0" smtClean="0"/>
              <a:t>should be complete.</a:t>
            </a:r>
            <a:endParaRPr lang="en-US" altLang="zh-CN" sz="1200" dirty="0"/>
          </a:p>
          <a:p>
            <a:pPr marL="914400" lvl="2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0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2020 Q3: Complete the existing solutions and capture new solutions and dive a solution merge/classification and start evaluation. </a:t>
            </a:r>
            <a:r>
              <a:rPr lang="en-US" altLang="zh-CN" sz="1200" u="sng" dirty="0"/>
              <a:t>Submit TR 23.700-91 to </a:t>
            </a:r>
            <a:r>
              <a:rPr lang="en-US" altLang="zh-CN" sz="1200" u="sng" dirty="0" smtClean="0"/>
              <a:t>SA#89e </a:t>
            </a:r>
            <a:r>
              <a:rPr lang="en-US" altLang="zh-CN" sz="1200" u="sng" dirty="0"/>
              <a:t>plenary for </a:t>
            </a:r>
            <a:r>
              <a:rPr lang="en-US" altLang="zh-CN" sz="1200" u="sng" dirty="0" smtClean="0"/>
              <a:t> information.</a:t>
            </a:r>
            <a:endParaRPr lang="en-US" altLang="zh-CN" sz="1200" u="sng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2020 Q4: Overall evaluation and make conclusions for each Key Issue. Submit TR 23.700-91 to SA#90e plenary for </a:t>
            </a:r>
            <a:r>
              <a:rPr lang="en-US" altLang="zh-CN" sz="1200" strike="sngStrike" dirty="0"/>
              <a:t>one-stop</a:t>
            </a:r>
            <a:r>
              <a:rPr lang="en-US" altLang="zh-CN" sz="1200" dirty="0"/>
              <a:t> approval. Agree a WID.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SID has 18 KI and </a:t>
            </a:r>
            <a:r>
              <a:rPr lang="en-US" altLang="zh-CN" sz="1200" u="sng" dirty="0" smtClean="0"/>
              <a:t>56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solutions in the TR and no solutions captured for KI#7/20/21 so far. There is risk that Key Issues will not be concluded by Sep, 20. Original TU estimates were severely under-estimated.</a:t>
            </a:r>
            <a:endParaRPr lang="en-US" altLang="zh-CN" sz="1200" strike="sngStrike" dirty="0"/>
          </a:p>
        </p:txBody>
      </p:sp>
    </p:spTree>
    <p:extLst>
      <p:ext uri="{BB962C8B-B14F-4D97-AF65-F5344CB8AC3E}">
        <p14:creationId xmlns:p14="http://schemas.microsoft.com/office/powerpoint/2010/main" val="19820418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2850" y="2908300"/>
            <a:ext cx="6827838" cy="1143000"/>
          </a:xfrm>
        </p:spPr>
        <p:txBody>
          <a:bodyPr/>
          <a:lstStyle/>
          <a:p>
            <a:r>
              <a:rPr lang="en-US" altLang="zh-CN" b="1" dirty="0"/>
              <a:t>backup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4070822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41789" y="2617443"/>
            <a:ext cx="8554480" cy="3520963"/>
          </a:xfrm>
        </p:spPr>
        <p:txBody>
          <a:bodyPr/>
          <a:lstStyle/>
          <a:p>
            <a:r>
              <a:rPr lang="de-DE" altLang="de-DE" sz="2000" dirty="0"/>
              <a:t>Progress since SA#86: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Only one SA2 WG meeting in Q1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Total TUs requested for Study Phase in 2020 is </a:t>
            </a:r>
            <a:r>
              <a:rPr lang="de-DE" altLang="de-DE" sz="1200" dirty="0">
                <a:solidFill>
                  <a:srgbClr val="FF0000"/>
                </a:solidFill>
              </a:rPr>
              <a:t>5.5. 1.5</a:t>
            </a:r>
            <a:r>
              <a:rPr lang="de-DE" altLang="de-DE" sz="1200" dirty="0"/>
              <a:t> TU is used and </a:t>
            </a:r>
            <a:r>
              <a:rPr lang="de-DE" altLang="de-DE" sz="1200" dirty="0">
                <a:solidFill>
                  <a:srgbClr val="FF0000"/>
                </a:solidFill>
              </a:rPr>
              <a:t>4 TUs </a:t>
            </a:r>
            <a:r>
              <a:rPr lang="de-DE" altLang="de-DE" sz="1200" dirty="0"/>
              <a:t>are remaining.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Key Issue #3/5/6 are not to be progressed in R17 as a result of downscoping exercise. </a:t>
            </a:r>
            <a:endParaRPr lang="en-US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1400" dirty="0"/>
          </a:p>
          <a:p>
            <a:r>
              <a:rPr lang="en-US" altLang="de-DE" sz="2000" dirty="0"/>
              <a:t>RAN impacts or dependencies:</a:t>
            </a:r>
          </a:p>
          <a:p>
            <a:pPr lvl="1"/>
            <a:r>
              <a:rPr lang="en-US" sz="1400" dirty="0"/>
              <a:t>Regarding KI#8: UE data as an input for analytics generation, the method of collection of RAN impacting parameters from the UE will be investigated after the MDT work of TSG RAN is completed</a:t>
            </a:r>
          </a:p>
          <a:p>
            <a:pPr marL="457200" lvl="1" indent="0">
              <a:buNone/>
            </a:pPr>
            <a:endParaRPr lang="en-US" altLang="de-DE" sz="1400" dirty="0"/>
          </a:p>
          <a:p>
            <a:r>
              <a:rPr lang="en-US" altLang="de-DE" sz="2000" dirty="0"/>
              <a:t>Next steps:</a:t>
            </a:r>
          </a:p>
          <a:p>
            <a:pPr lvl="1"/>
            <a:r>
              <a:rPr lang="en-US" sz="1400" dirty="0"/>
              <a:t>Complete solution, evaluation  and conclusion(s) for each Key Issue.</a:t>
            </a:r>
            <a:r>
              <a:rPr lang="en-GB" altLang="zh-CN" sz="800" dirty="0"/>
              <a:t> </a:t>
            </a:r>
          </a:p>
          <a:p>
            <a:pPr lvl="1"/>
            <a:r>
              <a:rPr lang="en-US" altLang="zh-CN" sz="1400" dirty="0"/>
              <a:t>Find a way to resolve RAN dependencies</a:t>
            </a:r>
            <a:endParaRPr lang="de-DE" altLang="de-DE" sz="1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2.4) Rel-17 Study </a:t>
            </a: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xmlns="" id="{2033FE64-1FFA-48D9-81A7-04C4D37364C0}"/>
              </a:ext>
            </a:extLst>
          </p:cNvPr>
          <p:cNvGraphicFramePr>
            <a:graphicFrameLocks/>
          </p:cNvGraphicFramePr>
          <p:nvPr/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77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FS_eNA_Ph2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Enablers for Network Automation for 5G -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 &gt; 32%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20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SP-190557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0367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FS_eNA_ph2 status after SA2#136AH (1/4)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FS_eNA_ph2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Enablers for Network Automation for 5G -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 &gt; 32%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20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SP-190557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FS_eNA_ph2 TR 23.700-91 v0.3.0 is available </a:t>
            </a:r>
            <a:r>
              <a:rPr lang="de-DE" altLang="de-DE" sz="1600" dirty="0">
                <a:hlinkClick r:id="rId3"/>
              </a:rPr>
              <a:t>here</a:t>
            </a:r>
            <a:r>
              <a:rPr lang="de-DE" altLang="de-DE" sz="1600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Total TUs requested for Study Phase in 2020 is </a:t>
            </a:r>
            <a:r>
              <a:rPr lang="de-DE" altLang="de-DE" sz="1600" dirty="0">
                <a:solidFill>
                  <a:srgbClr val="FF0000"/>
                </a:solidFill>
              </a:rPr>
              <a:t>5.5. 1.5 </a:t>
            </a:r>
            <a:r>
              <a:rPr lang="de-DE" altLang="de-DE" sz="1600" dirty="0"/>
              <a:t>TU is used and </a:t>
            </a:r>
            <a:r>
              <a:rPr lang="de-DE" altLang="de-DE" sz="1600" dirty="0">
                <a:solidFill>
                  <a:srgbClr val="FF0000"/>
                </a:solidFill>
              </a:rPr>
              <a:t>4</a:t>
            </a:r>
            <a:r>
              <a:rPr lang="de-DE" altLang="de-DE" sz="1600" dirty="0"/>
              <a:t> TUs are remaining.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800" b="1" dirty="0"/>
              <a:t>Use cases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Use Case #1: NWDAF-assisted RAT/frequency selection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/>
              <a:t>Mapped to Key issue #12: NWDAF-assisted RFSP policy</a:t>
            </a: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Use Case #2: NWDAF supporting detection of anomaly events and helping in analysing its cause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/>
              <a:t>Mapped to Key Issue #20: NWDAF assisting in detecting anomaly events for the user plane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Use Case #3: NWDAF support for dispersion analytics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/>
              <a:t>Mapped to </a:t>
            </a:r>
            <a:r>
              <a:rPr lang="en-US" altLang="zh-CN" sz="1200" dirty="0"/>
              <a:t>Key Issue #9: Dispersion analytic output provided by NWDAF</a:t>
            </a:r>
            <a:r>
              <a:rPr lang="en-GB" altLang="zh-CN" sz="1200" dirty="0"/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Use Case #4: Analytics Assisted Smart City Applications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/>
              <a:t>No key issue and is not to be progressed </a:t>
            </a:r>
          </a:p>
        </p:txBody>
      </p:sp>
    </p:spTree>
    <p:extLst>
      <p:ext uri="{BB962C8B-B14F-4D97-AF65-F5344CB8AC3E}">
        <p14:creationId xmlns:p14="http://schemas.microsoft.com/office/powerpoint/2010/main" val="39317381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FS_eNA_ph2 status after SA2#136AH (2/4)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FS_eNA_ph2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Enablers for Network Automation for 5G -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 &gt; 32%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20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SP-190557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  <a:noFill/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800" b="1" dirty="0"/>
              <a:t>Use cases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Use Case #5: NWDAF supporting the detection of cyber-attacks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/>
              <a:t>No key issue and is not to be progressed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Use Case #6: Supporting edge computing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Mapped to Key Issue #16: UP optimization for edge computing</a:t>
            </a:r>
            <a:endParaRPr lang="en-GB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Use Case #7: Real-time data collection and analytics delivery by NWDAF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Mapped to Key Issue #18: Enhancement for real-time communication with NWDAF</a:t>
            </a:r>
          </a:p>
        </p:txBody>
      </p:sp>
    </p:spTree>
    <p:extLst>
      <p:ext uri="{BB962C8B-B14F-4D97-AF65-F5344CB8AC3E}">
        <p14:creationId xmlns:p14="http://schemas.microsoft.com/office/powerpoint/2010/main" val="5527090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FS_eNA_ph2 status after SA2#136AH (3/4)</a:t>
            </a:r>
            <a:endParaRPr lang="de-DE" altLang="de-DE" sz="2800" b="1" dirty="0"/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434974" y="1281206"/>
            <a:ext cx="8554481" cy="4878294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de-DE" sz="1800" b="1" dirty="0"/>
              <a:t>Key Issues for Objective 1 (Remaining from R16):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#4: Remaining aspects on how to ensure that slice SLA is guaranteed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SzPct val="50000"/>
              <a:buFont typeface="Wingdings" panose="05000000000000000000" pitchFamily="2" charset="2"/>
              <a:buChar char="p"/>
            </a:pPr>
            <a:r>
              <a:rPr lang="en-GB" altLang="zh-CN" sz="1400" dirty="0"/>
              <a:t>One new Soution#2 was added at SA2#136AH to propose that </a:t>
            </a:r>
            <a:r>
              <a:rPr lang="en-US" altLang="zh-CN" sz="1400" dirty="0"/>
              <a:t>the NSSF subscribes to slice service experience and load level analytics to enhance its slice selection functionality for new UE registrations in coordination with OAM.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#8: UE data as an input for analytics generation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#7: Adding Application attributes and KPIs as the Input data in some services described in TS 23.288 [5]</a:t>
            </a:r>
            <a:endParaRPr lang="en-US" altLang="de-DE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#15: User consent for UE data collection/analysis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SzPct val="50000"/>
              <a:buFont typeface="Wingdings" panose="05000000000000000000" pitchFamily="2" charset="2"/>
              <a:buChar char="p"/>
            </a:pPr>
            <a:r>
              <a:rPr lang="en-GB" altLang="zh-CN" sz="1400" dirty="0"/>
              <a:t>One New Solution#3 was added at SA2#136AH to propose that </a:t>
            </a:r>
            <a:r>
              <a:rPr lang="en-US" altLang="zh-CN" sz="1400" dirty="0"/>
              <a:t>AF provision the user data consent to UDM/UDR and then NWDAF retrieves the information from UDM/UDR </a:t>
            </a:r>
            <a:r>
              <a:rPr lang="en-GB" altLang="zh-CN" sz="1400" dirty="0"/>
              <a:t>to help determine to trigger UE data collection. </a:t>
            </a:r>
            <a:endParaRPr lang="en-US" altLang="de-DE" sz="1100" b="1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de-DE" sz="1800" b="1" dirty="0"/>
              <a:t>Key Issues for Objective 2&amp;4 (Architecture Enhancement&amp;</a:t>
            </a:r>
            <a:r>
              <a:rPr lang="en-GB" altLang="zh-CN" sz="1800" b="1" dirty="0"/>
              <a:t>New Use Case/Key Issue</a:t>
            </a:r>
            <a:r>
              <a:rPr lang="en-US" altLang="de-DE" sz="1800" b="1" dirty="0"/>
              <a:t>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#1: Logical decomposition of NWDAF and possible interactions between logical functions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#2: Multiple NWDAF instances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#13: Triggering conditions for analytics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#17: Definition of accuracy levels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#19: Trained data model sharing between multiple NWDAF instances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17961191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FS_eNA_ph2 status after SA2#136AH (4/4)</a:t>
            </a:r>
            <a:endParaRPr lang="de-DE" altLang="de-DE" sz="2800" b="1" dirty="0"/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434974" y="1281205"/>
            <a:ext cx="8554481" cy="5059773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de-DE" sz="1800" b="1" dirty="0"/>
              <a:t>Key Issues for Objective 3 (Rel-16 NWDAF features enhancement)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#9: Dispersion analytic output provided by NWDAF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#10: NWDAF Assisted UP Optimization</a:t>
            </a:r>
            <a:endParaRPr lang="zh-CN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Key Issue #11: </a:t>
            </a:r>
            <a:r>
              <a:rPr lang="en-GB" altLang="zh-CN" sz="1600" dirty="0"/>
              <a:t>Increasing efficiency of data collection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SzPct val="50000"/>
              <a:buFont typeface="Wingdings" panose="05000000000000000000" pitchFamily="2" charset="2"/>
              <a:buChar char="p"/>
            </a:pPr>
            <a:r>
              <a:rPr lang="en-GB" altLang="zh-CN" sz="1400" dirty="0"/>
              <a:t>One new Solution#1 was added at SA2#136AH to propose a solution inspired from </a:t>
            </a:r>
            <a:r>
              <a:rPr lang="en-US" altLang="zh-CN" sz="1400" dirty="0"/>
              <a:t>Publish-Subscribe mechanism (including </a:t>
            </a:r>
            <a:r>
              <a:rPr lang="en-GB" altLang="zh-CN" sz="1400" dirty="0"/>
              <a:t>3GPP Producer Adaptor, 3GPP Consumer Adaptor, Messaging Infrastructure, etc.</a:t>
            </a:r>
            <a:r>
              <a:rPr lang="en-US" altLang="zh-CN" sz="1400" dirty="0"/>
              <a:t>) to increase efficiency of data collection.</a:t>
            </a:r>
            <a:endParaRPr lang="en-GB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#12: NWDAF-assisted RFSP policy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SzPct val="50000"/>
              <a:buFont typeface="Wingdings" panose="05000000000000000000" pitchFamily="2" charset="2"/>
              <a:buChar char="p"/>
            </a:pPr>
            <a:r>
              <a:rPr lang="en-GB" altLang="zh-CN" sz="1400" dirty="0"/>
              <a:t>One New Solution#4 was added at SA2#136AH to propose that NWDAF could derive the Service Behaviour analytics (including application ID, Occurrence probability, Duration Time, Spatial validity, etc.) to help </a:t>
            </a:r>
            <a:r>
              <a:rPr lang="en-US" altLang="zh-CN" sz="1400" dirty="0"/>
              <a:t>the consumer NF derive a suitable RFSP index</a:t>
            </a:r>
            <a:r>
              <a:rPr lang="en-GB" altLang="zh-CN" sz="1400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#14: NWDAF-assisted application detection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#16: UP optimization for edge computing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#18: Enhancement for real-time communication with NWDAF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#20: NWDAF assisting in detecting anomaly events for the user plane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#21: NWDAF assisting in user plane performance</a:t>
            </a:r>
            <a:endParaRPr lang="en-US" altLang="de-DE" sz="18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de-DE" sz="1800" b="1" dirty="0"/>
              <a:t>Key issue</a:t>
            </a:r>
            <a:r>
              <a:rPr lang="en-US" altLang="zh-CN" sz="1800" b="1" dirty="0"/>
              <a:t>s </a:t>
            </a:r>
            <a:r>
              <a:rPr lang="en-US" altLang="zh-CN" sz="1800" b="1" dirty="0">
                <a:solidFill>
                  <a:srgbClr val="FF0000"/>
                </a:solidFill>
              </a:rPr>
              <a:t>NOT</a:t>
            </a:r>
            <a:r>
              <a:rPr lang="en-US" altLang="zh-CN" sz="1800" b="1" dirty="0"/>
              <a:t> to be progressed in R17 </a:t>
            </a:r>
            <a:r>
              <a:rPr lang="en-US" altLang="de-DE" sz="18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#3: Mapping of NWDAF use cases to NFs and identify actions that could be taken based on NWDAF analytics and predictions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600" dirty="0"/>
              <a:t>Key Issue #5: New types of outputs provided by NWDAF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Key Issue #6: </a:t>
            </a:r>
            <a:r>
              <a:rPr lang="en-GB" altLang="zh-CN" sz="1600" dirty="0"/>
              <a:t>Study possible mechanisms for improved correctness of NWDAF analytics</a:t>
            </a:r>
            <a:endParaRPr lang="en-US" altLang="de-DE" sz="1600" dirty="0"/>
          </a:p>
        </p:txBody>
      </p:sp>
    </p:spTree>
    <p:extLst>
      <p:ext uri="{BB962C8B-B14F-4D97-AF65-F5344CB8AC3E}">
        <p14:creationId xmlns:p14="http://schemas.microsoft.com/office/powerpoint/2010/main" val="7415321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FS_eNA_ph2 status after SA2#136AH (4/4)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Find a way to resolve RAN dependencies for UE data Reporting by e.g. sending LS to RAN group once the solution(s) are available and  stable enough.</a:t>
            </a:r>
            <a:endParaRPr lang="de-DE" altLang="de-DE" sz="12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 Whether or not the architecture/protocol solution for UPF data reporting will be out of scope of this study.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de-DE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(SA2#138)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de-DE" altLang="de-DE" sz="1200" dirty="0"/>
              <a:t>Any new Key Issue will be low priority unless supported by large number of companies</a:t>
            </a:r>
            <a:r>
              <a:rPr lang="en-US" altLang="de-DE" sz="1200" dirty="0"/>
              <a:t>.</a:t>
            </a:r>
            <a:endParaRPr lang="de-DE" altLang="de-DE" sz="1200" dirty="0"/>
          </a:p>
          <a:p>
            <a:pPr lvl="2">
              <a:spcBef>
                <a:spcPts val="0"/>
              </a:spcBef>
              <a:spcAft>
                <a:spcPts val="300"/>
              </a:spcAft>
            </a:pPr>
            <a:endParaRPr lang="en-US" altLang="zh-CN" sz="10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SA2#138 (Apr): Complete description of existing solutions. Capture New solutions.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SA2#139 (May): Start initial evaluation and conclusions. Submit TR 23.700-91 to SA#88 plenary for one-stop approval. Agree a WID.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Completion of the study may not be possible in Q2 for all key issues and scheduling </a:t>
            </a:r>
            <a:r>
              <a:rPr lang="en-US" altLang="zh-CN" sz="1200" dirty="0" err="1"/>
              <a:t>conf</a:t>
            </a:r>
            <a:r>
              <a:rPr lang="en-US" altLang="zh-CN" sz="1200" dirty="0"/>
              <a:t> calls to make progress and dive a solution merge .</a:t>
            </a:r>
            <a:endParaRPr lang="en-US" altLang="zh-CN" sz="1200" strike="sngStrike" dirty="0"/>
          </a:p>
        </p:txBody>
      </p:sp>
    </p:spTree>
    <p:extLst>
      <p:ext uri="{BB962C8B-B14F-4D97-AF65-F5344CB8AC3E}">
        <p14:creationId xmlns:p14="http://schemas.microsoft.com/office/powerpoint/2010/main" val="27663589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SA2#139E (1/5)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xmlns="" id="{2033FE64-1FFA-48D9-81A7-04C4D37364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5710825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77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FS_eNA_Ph2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Enablers for Network Automation for 5G -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32% -&gt; 55%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20 -&gt;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Sep, 20</a:t>
                      </a:r>
                      <a:endParaRPr lang="en-US" sz="1400" b="1" i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SP-190557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1" name="Content Placeholder 7"/>
          <p:cNvSpPr>
            <a:spLocks noGrp="1"/>
          </p:cNvSpPr>
          <p:nvPr>
            <p:ph sz="half" idx="2"/>
          </p:nvPr>
        </p:nvSpPr>
        <p:spPr>
          <a:xfrm>
            <a:off x="340971" y="2467971"/>
            <a:ext cx="8554481" cy="3796095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de-DE" sz="160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FS_eNA_ph2 draft TR 23.700-91 v0.4.0 is available </a:t>
            </a:r>
            <a:r>
              <a:rPr lang="en-US" altLang="de-DE" sz="1200" dirty="0">
                <a:hlinkClick r:id="rId4"/>
              </a:rPr>
              <a:t>here</a:t>
            </a:r>
            <a:r>
              <a:rPr lang="en-US" altLang="de-DE" sz="1200" dirty="0" smtClean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SID has 18 KI and </a:t>
            </a:r>
            <a:r>
              <a:rPr lang="en-US" altLang="zh-CN" sz="1200" u="sng" dirty="0" smtClean="0"/>
              <a:t>56</a:t>
            </a:r>
            <a:r>
              <a:rPr lang="en-US" altLang="zh-CN" sz="1200" dirty="0" smtClean="0"/>
              <a:t> </a:t>
            </a:r>
            <a:r>
              <a:rPr lang="en-US" altLang="zh-CN" sz="1200" dirty="0"/>
              <a:t>solutions in the TR and no solutions captured for KI#7/20/21 so </a:t>
            </a:r>
            <a:r>
              <a:rPr lang="en-US" altLang="zh-CN" sz="1200" dirty="0" smtClean="0"/>
              <a:t>far.</a:t>
            </a:r>
            <a:endParaRPr lang="en-US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#1: Logical decomposition of NWDAF and possible interactions between logical functions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u="sng" dirty="0" smtClean="0"/>
              <a:t>8</a:t>
            </a:r>
            <a:r>
              <a:rPr lang="en-US" altLang="zh-CN" sz="1200" strike="sngStrike" dirty="0" smtClean="0"/>
              <a:t>4 </a:t>
            </a:r>
            <a:r>
              <a:rPr lang="en-US" altLang="zh-CN" sz="1200" strike="sngStrike" dirty="0"/>
              <a:t>new</a:t>
            </a:r>
            <a:r>
              <a:rPr lang="en-US" altLang="zh-CN" sz="1200" dirty="0"/>
              <a:t> solutions are agreed 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</a:t>
            </a:r>
            <a:r>
              <a:rPr lang="en-US" altLang="zh-CN" sz="1200" dirty="0" smtClean="0"/>
              <a:t>Resolve </a:t>
            </a:r>
            <a:r>
              <a:rPr lang="en-US" altLang="zh-CN" sz="1200" dirty="0"/>
              <a:t>ENs in solutions </a:t>
            </a:r>
            <a:r>
              <a:rPr lang="en-US" altLang="zh-CN" sz="1200" u="sng" dirty="0" smtClean="0"/>
              <a:t>and complete </a:t>
            </a:r>
            <a:r>
              <a:rPr lang="en-US" altLang="zh-CN" sz="1200" u="sng" dirty="0"/>
              <a:t>the existing </a:t>
            </a:r>
            <a:r>
              <a:rPr lang="en-US" altLang="zh-CN" sz="1200" u="sng" dirty="0" smtClean="0"/>
              <a:t>solutions</a:t>
            </a:r>
            <a:r>
              <a:rPr lang="en-US" altLang="zh-CN" sz="1200" dirty="0"/>
              <a:t> </a:t>
            </a:r>
            <a:r>
              <a:rPr lang="en-US" altLang="zh-CN" sz="1200" dirty="0" smtClean="0"/>
              <a:t>and </a:t>
            </a:r>
            <a:r>
              <a:rPr lang="en-US" altLang="zh-CN" sz="1200" dirty="0"/>
              <a:t>capture new </a:t>
            </a:r>
            <a:r>
              <a:rPr lang="en-US" altLang="zh-CN" sz="1200" dirty="0" smtClean="0"/>
              <a:t>solution(s</a:t>
            </a:r>
            <a:r>
              <a:rPr lang="en-US" altLang="zh-CN" sz="1200" u="sng" dirty="0" smtClean="0"/>
              <a:t>);Start </a:t>
            </a:r>
            <a:r>
              <a:rPr lang="en-US" altLang="zh-CN" sz="1200" u="sng" dirty="0"/>
              <a:t>e</a:t>
            </a:r>
            <a:r>
              <a:rPr lang="en-US" altLang="zh-CN" sz="1200" dirty="0"/>
              <a:t>valuation</a:t>
            </a:r>
            <a:r>
              <a:rPr lang="en-US" altLang="zh-CN" sz="1200" strike="sngStrike" dirty="0"/>
              <a:t>; Conclusion</a:t>
            </a:r>
            <a:r>
              <a:rPr lang="en-US" altLang="zh-CN" sz="1200" dirty="0" smtClean="0"/>
              <a:t>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#2: Multiple NWDAF instances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u="sng" dirty="0" smtClean="0"/>
              <a:t>22</a:t>
            </a:r>
            <a:r>
              <a:rPr lang="en-US" altLang="zh-CN" sz="1200" strike="sngStrike" dirty="0" smtClean="0"/>
              <a:t>18 </a:t>
            </a:r>
            <a:r>
              <a:rPr lang="en-US" altLang="zh-CN" sz="1200" strike="sngStrike" dirty="0"/>
              <a:t>new</a:t>
            </a:r>
            <a:r>
              <a:rPr lang="en-US" altLang="zh-CN" sz="1200" dirty="0"/>
              <a:t> solutions 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Resolve ENs in </a:t>
            </a:r>
            <a:r>
              <a:rPr lang="en-US" altLang="zh-CN" sz="1200" dirty="0" smtClean="0"/>
              <a:t>solutions and c</a:t>
            </a:r>
            <a:r>
              <a:rPr lang="en-US" altLang="zh-CN" sz="1200" u="sng" dirty="0" smtClean="0"/>
              <a:t>omplete/</a:t>
            </a:r>
            <a:r>
              <a:rPr lang="en-GB" altLang="zh-CN" sz="1200" dirty="0"/>
              <a:t>m</a:t>
            </a:r>
            <a:r>
              <a:rPr lang="en-GB" altLang="zh-CN" sz="1200" dirty="0" smtClean="0"/>
              <a:t>erge</a:t>
            </a:r>
            <a:r>
              <a:rPr lang="en-GB" altLang="zh-CN" sz="1200" strike="sngStrike" dirty="0" smtClean="0"/>
              <a:t>/simplify</a:t>
            </a:r>
            <a:r>
              <a:rPr lang="en-GB" altLang="zh-CN" sz="1200" dirty="0" smtClean="0"/>
              <a:t>/</a:t>
            </a:r>
            <a:r>
              <a:rPr lang="en-US" altLang="zh-CN" sz="1200" dirty="0"/>
              <a:t>classify</a:t>
            </a:r>
            <a:r>
              <a:rPr lang="en-GB" altLang="zh-CN" sz="1200" dirty="0"/>
              <a:t> the existing solutions</a:t>
            </a:r>
            <a:r>
              <a:rPr lang="en-US" altLang="zh-CN" sz="1200" dirty="0"/>
              <a:t>; </a:t>
            </a:r>
            <a:endParaRPr lang="en-US" altLang="zh-CN" sz="1200" strike="sngStrike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/>
              <a:t>New solutions </a:t>
            </a:r>
            <a:r>
              <a:rPr lang="en-GB" altLang="zh-CN" sz="1200" dirty="0" smtClean="0"/>
              <a:t>is allowed.</a:t>
            </a:r>
            <a:endParaRPr lang="en-GB" altLang="zh-CN" sz="1200" strike="sngStrike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Risk: The solutions are diverging and try to find a criteria for evaluation.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Key Issue #3: Mapping of NWDAF use cases to NFs and identify actions that could be taken based on NWDAF analytics and predictions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466049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after SA2#139E (2/5)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1408291"/>
            <a:ext cx="8554481" cy="4855775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#4: Remaining aspects on how to ensure that slice SLA is guaranteed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existing solution is revised</a:t>
            </a:r>
            <a:r>
              <a:rPr lang="en-US" altLang="zh-CN" sz="1200" dirty="0" smtClean="0"/>
              <a:t>.</a:t>
            </a:r>
            <a:endParaRPr lang="en-US" altLang="zh-CN" sz="1200" u="sng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</a:t>
            </a:r>
            <a:r>
              <a:rPr lang="en-US" altLang="zh-CN" sz="1200" u="sng" dirty="0" smtClean="0"/>
              <a:t>and </a:t>
            </a:r>
            <a:r>
              <a:rPr lang="en-US" altLang="zh-CN" sz="1200" u="sng" dirty="0"/>
              <a:t>complete the existing solutions </a:t>
            </a:r>
            <a:r>
              <a:rPr lang="en-US" altLang="zh-CN" sz="1200" dirty="0" smtClean="0"/>
              <a:t>and</a:t>
            </a:r>
            <a:r>
              <a:rPr lang="en-US" altLang="zh-CN" sz="1200" u="sng" dirty="0" smtClean="0"/>
              <a:t> </a:t>
            </a:r>
            <a:r>
              <a:rPr lang="en-US" altLang="zh-CN" sz="1200" dirty="0" smtClean="0"/>
              <a:t>capture </a:t>
            </a:r>
            <a:r>
              <a:rPr lang="en-US" altLang="zh-CN" sz="1200" dirty="0"/>
              <a:t>new solution(s); ); </a:t>
            </a:r>
            <a:r>
              <a:rPr lang="en-US" altLang="zh-CN" sz="1200" u="sng" dirty="0" smtClean="0"/>
              <a:t>Start </a:t>
            </a:r>
            <a:r>
              <a:rPr lang="en-US" altLang="zh-CN" sz="1200" u="sng" dirty="0"/>
              <a:t>e</a:t>
            </a:r>
            <a:r>
              <a:rPr lang="en-US" altLang="zh-CN" sz="1200" dirty="0"/>
              <a:t>valuation</a:t>
            </a:r>
            <a:r>
              <a:rPr lang="en-US" altLang="zh-CN" sz="1200" strike="sngStrike" dirty="0"/>
              <a:t>; Conclusion</a:t>
            </a:r>
            <a:r>
              <a:rPr lang="en-US" altLang="zh-CN" sz="1200" dirty="0" smtClean="0"/>
              <a:t>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>
                <a:solidFill>
                  <a:schemeClr val="bg1">
                    <a:lumMod val="65000"/>
                  </a:schemeClr>
                </a:solidFill>
              </a:rPr>
              <a:t>Key 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Issue #5: New types of outputs provided by NWDAF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Key Issue #6: 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Study possible mechanisms for improved correctness of NWDAF analytics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#7: Adding Application attributes and KPIs as the Input data in some services described in TS 23.288 [5]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No solutions are captured for this key issue.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Capture new solution(s).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#8: UE data as an input for analytics generation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3 </a:t>
            </a:r>
            <a:r>
              <a:rPr lang="en-US" altLang="zh-CN" sz="1200" strike="sngStrike" dirty="0"/>
              <a:t>new</a:t>
            </a:r>
            <a:r>
              <a:rPr lang="en-US" altLang="zh-CN" sz="1200" dirty="0"/>
              <a:t> solutions are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/>
              <a:t>Next steps: Resolve ENs in solutions </a:t>
            </a:r>
            <a:r>
              <a:rPr lang="en-US" altLang="zh-CN" sz="1200" u="sng" dirty="0"/>
              <a:t>and complete the existing solutions </a:t>
            </a:r>
            <a:r>
              <a:rPr lang="en-US" altLang="zh-CN" sz="1200" dirty="0" smtClean="0"/>
              <a:t>and capture new solution(s); </a:t>
            </a:r>
            <a:r>
              <a:rPr lang="en-US" altLang="zh-CN" sz="1200" u="sng" dirty="0" smtClean="0"/>
              <a:t>Start </a:t>
            </a:r>
            <a:r>
              <a:rPr lang="en-US" altLang="zh-CN" sz="1200" u="sng" dirty="0"/>
              <a:t>e</a:t>
            </a:r>
            <a:r>
              <a:rPr lang="en-US" altLang="zh-CN" sz="1200" dirty="0"/>
              <a:t>valuation</a:t>
            </a:r>
            <a:r>
              <a:rPr lang="en-US" altLang="zh-CN" sz="1200" strike="sngStrike" dirty="0"/>
              <a:t>; Conclusion</a:t>
            </a:r>
            <a:r>
              <a:rPr lang="en-US" altLang="zh-CN" sz="1200" dirty="0"/>
              <a:t>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#9: Dispersion analytic output provided by NWDAF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</a:t>
            </a:r>
            <a:r>
              <a:rPr lang="en-US" altLang="zh-CN" sz="1200" strike="sngStrike" dirty="0"/>
              <a:t>new</a:t>
            </a:r>
            <a:r>
              <a:rPr lang="en-US" altLang="zh-CN" sz="1200" dirty="0"/>
              <a:t> </a:t>
            </a:r>
            <a:r>
              <a:rPr lang="en-US" altLang="zh-CN" sz="1200" dirty="0" smtClean="0"/>
              <a:t>solution</a:t>
            </a:r>
            <a:r>
              <a:rPr lang="en-US" altLang="zh-CN" sz="1200" strike="sngStrike" dirty="0" smtClean="0"/>
              <a:t>s are </a:t>
            </a:r>
            <a:r>
              <a:rPr lang="en-US" altLang="zh-CN" sz="1200" dirty="0" smtClean="0"/>
              <a:t>is </a:t>
            </a:r>
            <a:r>
              <a:rPr lang="en-US" altLang="zh-CN" sz="1200" dirty="0"/>
              <a:t>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</a:t>
            </a:r>
            <a:r>
              <a:rPr lang="en-US" altLang="zh-CN" sz="1200" u="sng" dirty="0"/>
              <a:t>and complete the existing solutions </a:t>
            </a:r>
            <a:r>
              <a:rPr lang="en-US" altLang="zh-CN" sz="1200" dirty="0" smtClean="0"/>
              <a:t>and </a:t>
            </a:r>
            <a:r>
              <a:rPr lang="en-US" altLang="zh-CN" sz="1200" dirty="0"/>
              <a:t>capture new solution(s); </a:t>
            </a:r>
            <a:r>
              <a:rPr lang="en-US" altLang="zh-CN" sz="1200" u="sng" dirty="0" smtClean="0"/>
              <a:t>Start </a:t>
            </a:r>
            <a:r>
              <a:rPr lang="en-US" altLang="zh-CN" sz="1200" u="sng" dirty="0"/>
              <a:t>e</a:t>
            </a:r>
            <a:r>
              <a:rPr lang="en-US" altLang="zh-CN" sz="1200" dirty="0"/>
              <a:t>valuation</a:t>
            </a:r>
            <a:r>
              <a:rPr lang="en-US" altLang="zh-CN" sz="1200" strike="sngStrike" dirty="0"/>
              <a:t>; Conclusion</a:t>
            </a:r>
            <a:r>
              <a:rPr lang="en-US" altLang="zh-CN" sz="1200" dirty="0"/>
              <a:t>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 smtClean="0"/>
              <a:t>Key </a:t>
            </a:r>
            <a:r>
              <a:rPr lang="en-GB" altLang="zh-CN" sz="1600" dirty="0"/>
              <a:t>Issue #10: NWDAF Assisted UP Optimization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</a:t>
            </a:r>
            <a:r>
              <a:rPr lang="en-US" altLang="zh-CN" sz="1200" strike="sngStrike" dirty="0"/>
              <a:t>new</a:t>
            </a:r>
            <a:r>
              <a:rPr lang="en-US" altLang="zh-CN" sz="1200" dirty="0"/>
              <a:t> </a:t>
            </a:r>
            <a:r>
              <a:rPr lang="en-US" altLang="zh-CN" sz="1200" dirty="0" smtClean="0"/>
              <a:t>solution</a:t>
            </a:r>
            <a:r>
              <a:rPr lang="en-US" altLang="zh-CN" sz="1200" strike="sngStrike" dirty="0"/>
              <a:t>s are </a:t>
            </a:r>
            <a:r>
              <a:rPr lang="en-US" altLang="zh-CN" sz="1200" dirty="0"/>
              <a:t>is agreed for this key issue.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Resolve ENs in solutions </a:t>
            </a:r>
            <a:r>
              <a:rPr lang="en-US" altLang="zh-CN" sz="1200" u="sng" dirty="0"/>
              <a:t>and complete the existing solutions </a:t>
            </a:r>
            <a:r>
              <a:rPr lang="en-US" altLang="zh-CN" sz="1200" dirty="0" smtClean="0"/>
              <a:t>and </a:t>
            </a:r>
            <a:r>
              <a:rPr lang="en-US" altLang="zh-CN" sz="1200" dirty="0"/>
              <a:t>capture new solution(s); </a:t>
            </a:r>
            <a:r>
              <a:rPr lang="en-US" altLang="zh-CN" sz="1200" u="sng" dirty="0" smtClean="0"/>
              <a:t>Start </a:t>
            </a:r>
            <a:r>
              <a:rPr lang="en-US" altLang="zh-CN" sz="1200" u="sng" dirty="0"/>
              <a:t>e</a:t>
            </a:r>
            <a:r>
              <a:rPr lang="en-US" altLang="zh-CN" sz="1200" dirty="0"/>
              <a:t>valuation</a:t>
            </a:r>
            <a:r>
              <a:rPr lang="en-US" altLang="zh-CN" sz="1200" strike="sngStrike" dirty="0"/>
              <a:t>; Conclusion</a:t>
            </a:r>
            <a:r>
              <a:rPr lang="en-US" altLang="zh-CN" sz="1200" dirty="0"/>
              <a:t>.</a:t>
            </a:r>
            <a:endParaRPr lang="en-GB" altLang="zh-CN" sz="1200" dirty="0"/>
          </a:p>
        </p:txBody>
      </p:sp>
    </p:spTree>
    <p:extLst>
      <p:ext uri="{BB962C8B-B14F-4D97-AF65-F5344CB8AC3E}">
        <p14:creationId xmlns:p14="http://schemas.microsoft.com/office/powerpoint/2010/main" val="41138521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CEDC7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41F864BF9E047AC9D98AA3A92DCA2" ma:contentTypeVersion="13" ma:contentTypeDescription="Create a new document." ma:contentTypeScope="" ma:versionID="b25bcc4ba47422d025582b925f8d75cc">
  <xsd:schema xmlns:xsd="http://www.w3.org/2001/XMLSchema" xmlns:xs="http://www.w3.org/2001/XMLSchema" xmlns:p="http://schemas.microsoft.com/office/2006/metadata/properties" xmlns:ns3="9fcd8246-0349-4f28-bf6f-1f0b2b4b9468" xmlns:ns4="26cfccf3-d9f9-43bb-aadf-58351eb1ba08" targetNamespace="http://schemas.microsoft.com/office/2006/metadata/properties" ma:root="true" ma:fieldsID="8a69f492b6e436bc0ae5a29485c0af4d" ns3:_="" ns4:_="">
    <xsd:import namespace="9fcd8246-0349-4f28-bf6f-1f0b2b4b9468"/>
    <xsd:import namespace="26cfccf3-d9f9-43bb-aadf-58351eb1ba0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cd8246-0349-4f28-bf6f-1f0b2b4b946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fccf3-d9f9-43bb-aadf-58351eb1ba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73BE1B-3156-4F35-9F0D-A8205F0F09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EFFD72-0A4B-40CB-BF43-2F7843CAD8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cd8246-0349-4f28-bf6f-1f0b2b4b9468"/>
    <ds:schemaRef ds:uri="26cfccf3-d9f9-43bb-aadf-58351eb1ba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3DC8A1-98BA-4AF8-8B30-F1D3E1D80CC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26cfccf3-d9f9-43bb-aadf-58351eb1ba08"/>
    <ds:schemaRef ds:uri="9fcd8246-0349-4f28-bf6f-1f0b2b4b9468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12117</TotalTime>
  <Words>1885</Words>
  <Application>Microsoft Office PowerPoint</Application>
  <PresentationFormat>全屏显示(4:3)</PresentationFormat>
  <Paragraphs>221</Paragraphs>
  <Slides>13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Arial </vt:lpstr>
      <vt:lpstr>宋体</vt:lpstr>
      <vt:lpstr>Arial</vt:lpstr>
      <vt:lpstr>Calibri</vt:lpstr>
      <vt:lpstr>Times New Roman</vt:lpstr>
      <vt:lpstr>Wingdings</vt:lpstr>
      <vt:lpstr>Office Theme</vt:lpstr>
      <vt:lpstr>   FS_eNA_ph2 Status Report</vt:lpstr>
      <vt:lpstr>2.4) Rel-17 Study </vt:lpstr>
      <vt:lpstr>FS_eNA_ph2 status after SA2#136AH (1/4)</vt:lpstr>
      <vt:lpstr>FS_eNA_ph2 status after SA2#136AH (2/4)</vt:lpstr>
      <vt:lpstr>FS_eNA_ph2 status after SA2#136AH (3/4)</vt:lpstr>
      <vt:lpstr>FS_eNA_ph2 status after SA2#136AH (4/4)</vt:lpstr>
      <vt:lpstr>FS_eNA_ph2 status after SA2#136AH (4/4)</vt:lpstr>
      <vt:lpstr>FS_eNA_ph2 status after SA2#139E (1/5)</vt:lpstr>
      <vt:lpstr>FS_eNA_ph2 status after SA2#139E (2/5)</vt:lpstr>
      <vt:lpstr>FS_eNA_ph2 status after SA2#139E (3/5)</vt:lpstr>
      <vt:lpstr>FS_eNA_ph2 status after SA2#139E (4/5)</vt:lpstr>
      <vt:lpstr>FS_eNA_ph2 status after SA2#139E (5/5)</vt:lpstr>
      <vt:lpstr>backup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Huawei user</cp:lastModifiedBy>
  <cp:revision>1502</cp:revision>
  <dcterms:created xsi:type="dcterms:W3CDTF">2008-08-30T09:32:10Z</dcterms:created>
  <dcterms:modified xsi:type="dcterms:W3CDTF">2020-07-01T09:12:28Z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2020-02-07 13:13:00Z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(3)5UOPBp9Astzd+fe6z05eKGN0v+77OPvTd1cm+6MwPhbwuhkhSHv7NzxF7ksuslVTpiegkWv/
KeQ5EWFx3oYx8hHijD8b5nVE4Axbk198Rxza2b5GhY92PO3pSPrL5Bam1RyJXioFLzSZnhUj
VGX+3WD+iHEpyx7tg0fIM7W/Y27oOfva+UHtuxaAEXv9lMoLc+Ve8n/8hamXCtKv66U/mCn6
SZhvJ9EPizj2yr3uA4</vt:lpwstr>
  </property>
  <property fmtid="{D5CDD505-2E9C-101B-9397-08002B2CF9AE}" pid="9" name="_2015_ms_pID_7253431">
    <vt:lpwstr>aRtbiWr36iSy2NWzQ4pT9kmVUaFYi6DKDlN4fOz2c0nIQqJwzNfxzS
aOptDYfSNoAKfFNKC6F5XgGi44ornCG9voIzlr7qIw1GAz3j5MMY83iyJN+z3VdzjIkEem0M
R/icVJhOLw5SfFkBMRebvTQ4A11N9AvU4YM89Q30hUSuyz59LGnZXDiPi3TKpZm8Obp69Oww
zIIw01/VRfT8vmv2hvaKjrXxZuNwrYFek6zI</vt:lpwstr>
  </property>
  <property fmtid="{D5CDD505-2E9C-101B-9397-08002B2CF9AE}" pid="10" name="_2015_ms_pID_7253432">
    <vt:lpwstr>HA==</vt:lpwstr>
  </property>
  <property fmtid="{D5CDD505-2E9C-101B-9397-08002B2CF9AE}" pid="11" name="ContentTypeId">
    <vt:lpwstr>0x01010000A41F864BF9E047AC9D98AA3A92DCA2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1593485059</vt:lpwstr>
  </property>
</Properties>
</file>