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8"/>
  </p:notesMasterIdLst>
  <p:handoutMasterIdLst>
    <p:handoutMasterId r:id="rId19"/>
  </p:handoutMasterIdLst>
  <p:sldIdLst>
    <p:sldId id="303" r:id="rId5"/>
    <p:sldId id="802" r:id="rId6"/>
    <p:sldId id="803" r:id="rId7"/>
    <p:sldId id="804" r:id="rId8"/>
    <p:sldId id="805" r:id="rId9"/>
    <p:sldId id="806" r:id="rId10"/>
    <p:sldId id="807" r:id="rId11"/>
    <p:sldId id="796" r:id="rId12"/>
    <p:sldId id="808" r:id="rId13"/>
    <p:sldId id="809" r:id="rId14"/>
    <p:sldId id="810" r:id="rId15"/>
    <p:sldId id="795" r:id="rId16"/>
    <p:sldId id="790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6/28/2020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6/28/2020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581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019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43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75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33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32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03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847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146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523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#139E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1-12 June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S2-2004761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WG2#139E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1 - 12 June,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00-91/23700-91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Email_Discussions/SA2/draft23700-91-040_r04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64322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9 new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</a:t>
            </a:r>
            <a:r>
              <a:rPr lang="en-GB" altLang="zh-CN" sz="1200" dirty="0"/>
              <a:t>merge/simplify/</a:t>
            </a:r>
            <a:r>
              <a:rPr lang="en-US" altLang="zh-CN" sz="1200" dirty="0"/>
              <a:t>classify</a:t>
            </a:r>
            <a:r>
              <a:rPr lang="en-GB" altLang="zh-CN" sz="1200" dirty="0"/>
              <a:t> the existing solutions 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4 new solutions are agreed for this key issue, 1 existing solution is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 and LS sent to SA3 to confirm the requirement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Evaluation; Conclusion per LS response from SA3.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5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77314213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GB" altLang="zh-CN" sz="1200" u="sng" dirty="0"/>
              <a:t>and </a:t>
            </a:r>
            <a:r>
              <a:rPr lang="en-US" altLang="zh-CN" sz="1200" u="sng" dirty="0"/>
              <a:t>capture new solution(s</a:t>
            </a:r>
            <a:r>
              <a:rPr lang="en-US" altLang="zh-CN" sz="1200" u="sng" dirty="0" smtClean="0"/>
              <a:t>)</a:t>
            </a:r>
            <a:r>
              <a:rPr lang="en-US" altLang="zh-CN" sz="1200" dirty="0" smtClean="0"/>
              <a:t>; </a:t>
            </a:r>
            <a:r>
              <a:rPr lang="en-US" altLang="zh-CN" sz="1200" dirty="0"/>
              <a:t>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solution(s).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solution(s).</a:t>
            </a:r>
            <a:endParaRPr lang="en-GB" altLang="zh-CN" sz="12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327565452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SA2#139E 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Complete the existing solutions and dive a solution merge/classification and start evaluation;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Capture New solutions and SA2#140E August e-meeting would be the last meeting for new </a:t>
            </a:r>
            <a:r>
              <a:rPr lang="en-US" altLang="zh-CN" sz="1200" dirty="0" smtClean="0"/>
              <a:t>solutions </a:t>
            </a:r>
            <a:r>
              <a:rPr lang="en-US" altLang="zh-CN" sz="1200" u="sng" dirty="0" smtClean="0"/>
              <a:t>,which should be complete.</a:t>
            </a:r>
            <a:endParaRPr lang="en-US" altLang="zh-CN" sz="1200" u="sng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de-DE" sz="1200" strike="sngStrike" dirty="0" smtClean="0"/>
              <a:t>Key Issue #2: Multiple NWDAF instances, n</a:t>
            </a:r>
            <a:r>
              <a:rPr lang="en-GB" altLang="zh-CN" sz="1200" strike="sngStrike" dirty="0" smtClean="0"/>
              <a:t>ew solutions to the existing classification is allowed and new solutions not belonging to any existing classification is only allowed with four companies co-signing.</a:t>
            </a:r>
            <a:endParaRPr lang="de-DE" altLang="de-DE" sz="1200" strike="sngStrike" dirty="0"/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2020 Q3: Complete the existing solutions and capture new solutions and dive a solution merge/classification and start evaluation.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2020 Q4: Overall evaluation and make conclusions for each Key Issue. Submit TR 23.700-91 to SA#90e plenary for one-stop approval. Agree a WID.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SID has 18 KI and 53 solutions in the TR and no solutions captured for KI#7/20/21 so far. There is risk that Key Issues will not be concluded by Sep, 20. Original TU estimates were severely under-estimated.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198204187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Only one SA2 WG meeting in Q1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>
                <a:solidFill>
                  <a:srgbClr val="FF0000"/>
                </a:solidFill>
              </a:rPr>
              <a:t>5.5. 1.5</a:t>
            </a:r>
            <a:r>
              <a:rPr lang="de-DE" altLang="de-DE" sz="1200" dirty="0"/>
              <a:t> TU is used and </a:t>
            </a:r>
            <a:r>
              <a:rPr lang="de-DE" altLang="de-DE" sz="1200" dirty="0">
                <a:solidFill>
                  <a:srgbClr val="FF0000"/>
                </a:solidFill>
              </a:rPr>
              <a:t>4 TUs </a:t>
            </a:r>
            <a:r>
              <a:rPr lang="de-DE" altLang="de-DE" sz="1200" dirty="0"/>
              <a:t>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 #3/5/6 are not to be progressed in R17 as a result of downscoping exercise.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sz="1400" dirty="0"/>
              <a:t>Regarding KI#8: UE data as an input for analytics generation, the method of collection of RAN impacting parameters from the UE will be investigated after the MDT work of TSG RAN is completed</a:t>
            </a:r>
          </a:p>
          <a:p>
            <a:pPr marL="457200" lvl="1" indent="0">
              <a:buNone/>
            </a:pPr>
            <a:endParaRPr lang="en-US" altLang="de-DE" sz="1400" dirty="0"/>
          </a:p>
          <a:p>
            <a:r>
              <a:rPr lang="en-US" altLang="de-DE" sz="2000" dirty="0"/>
              <a:t>Next steps:</a:t>
            </a:r>
          </a:p>
          <a:p>
            <a:pPr lvl="1"/>
            <a:r>
              <a:rPr lang="en-US" sz="1400" dirty="0"/>
              <a:t>Complete solution, evaluation  and conclusion(s) for each Key Issue.</a:t>
            </a:r>
            <a:r>
              <a:rPr lang="en-GB" altLang="zh-CN" sz="800" dirty="0"/>
              <a:t> </a:t>
            </a:r>
          </a:p>
          <a:p>
            <a:pPr lvl="1"/>
            <a:r>
              <a:rPr lang="en-US" altLang="zh-CN" sz="1400" dirty="0"/>
              <a:t>Find a way to resolve RAN dependencies</a:t>
            </a:r>
            <a:endParaRPr lang="de-DE" altLang="de-DE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2.4) Rel-17 Study 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(1/4)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FS_eNA_ph2 TR 23.700-91 v0.3.0 is available </a:t>
            </a:r>
            <a:r>
              <a:rPr lang="de-DE" altLang="de-DE" sz="1600" dirty="0">
                <a:hlinkClick r:id="rId3"/>
              </a:rPr>
              <a:t>here</a:t>
            </a:r>
            <a:r>
              <a:rPr lang="de-DE" altLang="de-DE" sz="16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Total TUs requested for Study Phase in 2020 is </a:t>
            </a:r>
            <a:r>
              <a:rPr lang="de-DE" altLang="de-DE" sz="1600" dirty="0">
                <a:solidFill>
                  <a:srgbClr val="FF0000"/>
                </a:solidFill>
              </a:rPr>
              <a:t>5.5. 1.5 </a:t>
            </a:r>
            <a:r>
              <a:rPr lang="de-DE" altLang="de-DE" sz="1600" dirty="0"/>
              <a:t>TU is used and </a:t>
            </a:r>
            <a:r>
              <a:rPr lang="de-DE" altLang="de-DE" sz="1600" dirty="0">
                <a:solidFill>
                  <a:srgbClr val="FF0000"/>
                </a:solidFill>
              </a:rPr>
              <a:t>4</a:t>
            </a:r>
            <a:r>
              <a:rPr lang="de-DE" altLang="de-DE" sz="16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/>
              <a:t>Use cases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#1: NWDAF-assisted RAT/frequency selection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Key issue #12: NWDAF-assisted RFSP policy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#2: NWDAF supporting detection of anomaly events and helping in analysing its cause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#3: NWDAF support for dispersion analytics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</a:t>
            </a:r>
            <a:r>
              <a:rPr lang="en-US" altLang="zh-CN" sz="1200" dirty="0"/>
              <a:t>Key Issue #9: Dispersion analytic output provided by NWDAF</a:t>
            </a:r>
            <a:r>
              <a:rPr lang="en-GB" altLang="zh-CN" sz="12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#4: Analytics Assisted Smart City Applications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No key issue and is not to be progressed </a:t>
            </a:r>
          </a:p>
        </p:txBody>
      </p:sp>
    </p:spTree>
    <p:extLst>
      <p:ext uri="{BB962C8B-B14F-4D97-AF65-F5344CB8AC3E}">
        <p14:creationId xmlns:p14="http://schemas.microsoft.com/office/powerpoint/2010/main" val="39317381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(2/4)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/>
              <a:t>Use cases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#5: NWDAF supporting the detection of cyber-attacks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No key issue and is not to be progressed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#6: Supporting edge computing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Mapped to Key Issue #16: UP optimization for edge computing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#7: Real-time data collection and analytics delivery by NWDAF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Mapped to Key Issue #18: Enhancement for real-time communication with NWDAF</a:t>
            </a:r>
          </a:p>
        </p:txBody>
      </p:sp>
    </p:spTree>
    <p:extLst>
      <p:ext uri="{BB962C8B-B14F-4D97-AF65-F5344CB8AC3E}">
        <p14:creationId xmlns:p14="http://schemas.microsoft.com/office/powerpoint/2010/main" val="5527090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(3/4)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281206"/>
            <a:ext cx="8554481" cy="4878294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1 (Remaining from R16):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Soution#2 was added at SA2#136AH to propose that </a:t>
            </a:r>
            <a:r>
              <a:rPr lang="en-US" altLang="zh-CN" sz="1400" dirty="0"/>
              <a:t>the NSSF subscribes to slice service experience and load level analytics to enhance its slice selection functionality for new UE registrations in coordination with OAM.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#7: Adding Application attributes and KPIs as the Input data in some services described in TS 23.288 [5]</a:t>
            </a:r>
            <a:endParaRPr lang="en-US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#15: User consent for UE data collection/analysis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Solution#3 was added at SA2#136AH to propose that </a:t>
            </a:r>
            <a:r>
              <a:rPr lang="en-US" altLang="zh-CN" sz="1400" dirty="0"/>
              <a:t>AF provision the user data consent to UDM/UDR and then NWDAF retrieves the information from UDM/UDR </a:t>
            </a:r>
            <a:r>
              <a:rPr lang="en-GB" altLang="zh-CN" sz="1400" dirty="0"/>
              <a:t>to help determine to trigger UE data collection. </a:t>
            </a:r>
            <a:endParaRPr lang="en-US" altLang="de-DE" sz="1100" b="1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2&amp;4 (Architecture Enhancement&amp;</a:t>
            </a:r>
            <a:r>
              <a:rPr lang="en-GB" altLang="zh-CN" sz="1800" b="1" dirty="0"/>
              <a:t>New Use Case/Key Issue</a:t>
            </a:r>
            <a:r>
              <a:rPr lang="en-US" altLang="de-DE" sz="18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#13: Triggering conditions for analytics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#19: Trained data model sharing between multiple NWDAF instances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7961191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(4/4)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281205"/>
            <a:ext cx="8554481" cy="5059773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3 (Rel-16 NWDAF features enhancement)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#9: Dispersion analytic output provided by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#10: NWDAF Assisted UP Optimization</a:t>
            </a:r>
            <a:endParaRPr lang="zh-CN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Solution#1 was added at SA2#136AH to propose a solution inspired from </a:t>
            </a:r>
            <a:r>
              <a:rPr lang="en-US" altLang="zh-CN" sz="1400" dirty="0"/>
              <a:t>Publish-Subscribe mechanism (including </a:t>
            </a:r>
            <a:r>
              <a:rPr lang="en-GB" altLang="zh-CN" sz="1400" dirty="0"/>
              <a:t>3GPP Producer Adaptor, 3GPP Consumer Adaptor, Messaging Infrastructure, etc.</a:t>
            </a:r>
            <a:r>
              <a:rPr lang="en-US" altLang="zh-CN" sz="1400" dirty="0"/>
              <a:t>) to increase efficiency of data collection.</a:t>
            </a:r>
            <a:endParaRPr lang="en-GB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#12: NWDAF-assisted RFSP policy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Solution#4 was added at SA2#136AH to propose that NWDAF could derive the Service Behaviour analytics (including application ID, Occurrence probability, Duration Time, Spatial validity, etc.) to help </a:t>
            </a:r>
            <a:r>
              <a:rPr lang="en-US" altLang="zh-CN" sz="1400" dirty="0"/>
              <a:t>the consumer NF derive a suitable RFSP index</a:t>
            </a:r>
            <a:r>
              <a:rPr lang="en-GB" altLang="zh-CN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#14: NWDAF-assisted application detection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#16: UP optimization for edge computing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#18: Enhancement for real-time communication with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#21: NWDAF assisting in user plane performance</a:t>
            </a:r>
            <a:endParaRPr lang="en-US" altLang="de-DE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dirty="0"/>
              <a:t>Key issue</a:t>
            </a:r>
            <a:r>
              <a:rPr lang="en-US" altLang="zh-CN" sz="1800" b="1" dirty="0"/>
              <a:t>s </a:t>
            </a:r>
            <a:r>
              <a:rPr lang="en-US" altLang="zh-CN" sz="1800" b="1" dirty="0">
                <a:solidFill>
                  <a:srgbClr val="FF0000"/>
                </a:solidFill>
              </a:rPr>
              <a:t>NOT</a:t>
            </a:r>
            <a:r>
              <a:rPr lang="en-US" altLang="zh-CN" sz="1800" b="1" dirty="0"/>
              <a:t> to be progressed in R17 </a:t>
            </a:r>
            <a:r>
              <a:rPr lang="en-US" altLang="de-DE" sz="18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#3: Mapping of NWDAF use cases to NFs and identify actions that could be taken based on NWDAF analytics and predictions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#5: New types of outputs provided by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Key Issue #6: </a:t>
            </a:r>
            <a:r>
              <a:rPr lang="en-GB" altLang="zh-CN" sz="1600" dirty="0"/>
              <a:t>Study possible mechanisms for improved correctness of NWDAF analytics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7415321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(4/4)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dependencies for UE data Reporting by e.g. sending LS to RAN group once the solution(s) are available and  stable enough.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 Whether or not the architecture/protocol solution for UPF data reporting will be out of scope of this study.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(SA2#138)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Any new Key Issue will be low priority unless supported by large number of companies</a:t>
            </a:r>
            <a:r>
              <a:rPr lang="en-US" altLang="de-DE" sz="1200" dirty="0"/>
              <a:t>.</a:t>
            </a:r>
            <a:endParaRPr lang="de-DE" altLang="de-DE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SA2#138 (Apr): Complete description of existing solutions. Capture New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SA2#139 (May): Start initial evaluation and conclusions. Submit TR 23.700-91 to SA#88 plenary for one-stop approval. Agree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Q2 for all key issues and scheduling </a:t>
            </a:r>
            <a:r>
              <a:rPr lang="en-US" altLang="zh-CN" sz="1200" dirty="0" err="1"/>
              <a:t>conf</a:t>
            </a:r>
            <a:r>
              <a:rPr lang="en-US" altLang="zh-CN" sz="1200" dirty="0"/>
              <a:t> calls to make progress and dive a solution merge 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276635898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(1/5)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7108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draft TR 23.700-91 v0.4.0 is 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/>
              <a:t>SID has 18 KI and 53 solutions in the TR and no solutions captured for KI#7/20/21 so </a:t>
            </a:r>
            <a:r>
              <a:rPr lang="en-US" altLang="zh-CN" sz="1200" u="sng" dirty="0" smtClean="0"/>
              <a:t>far.</a:t>
            </a:r>
            <a:endParaRPr lang="en-US" altLang="de-DE" sz="1200" u="sng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4 new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18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Resolve ENs in solutions; </a:t>
            </a:r>
            <a:r>
              <a:rPr lang="en-GB" altLang="zh-CN" sz="1200" dirty="0"/>
              <a:t>Merge/simplify/</a:t>
            </a:r>
            <a:r>
              <a:rPr lang="en-US" altLang="zh-CN" sz="1200" dirty="0"/>
              <a:t>classify</a:t>
            </a:r>
            <a:r>
              <a:rPr lang="en-GB" altLang="zh-CN" sz="1200" dirty="0"/>
              <a:t> the existing solutions</a:t>
            </a:r>
            <a:r>
              <a:rPr lang="en-US" altLang="zh-CN" sz="1200" dirty="0"/>
              <a:t>; </a:t>
            </a:r>
            <a:r>
              <a:rPr lang="en-US" altLang="zh-CN" sz="1200" strike="sngStrike" dirty="0"/>
              <a:t>Evaluation; Try to achieve conclusion per classification.</a:t>
            </a:r>
            <a:r>
              <a:rPr lang="en-GB" altLang="zh-CN" sz="1200" strike="sngStrike" dirty="0"/>
              <a:t> </a:t>
            </a:r>
            <a:endParaRPr lang="en-US" altLang="zh-CN" sz="1200" strike="sngStrike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New solutions </a:t>
            </a:r>
            <a:r>
              <a:rPr lang="en-GB" altLang="zh-CN" sz="1200" strike="sngStrike" dirty="0"/>
              <a:t>to the existing classification </a:t>
            </a:r>
            <a:r>
              <a:rPr lang="en-GB" altLang="zh-CN" sz="1200" dirty="0"/>
              <a:t>is allowed </a:t>
            </a:r>
            <a:r>
              <a:rPr lang="en-GB" altLang="zh-CN" sz="1200" strike="sngStrike" dirty="0"/>
              <a:t>and new solutions not belonging to any existing classification is only allowed with four companies co-signing.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Risk: The solutions are diverging and try to </a:t>
            </a:r>
            <a:r>
              <a:rPr lang="en-US" altLang="zh-CN" sz="1200" dirty="0">
                <a:solidFill>
                  <a:srgbClr val="FF0000"/>
                </a:solidFill>
              </a:rPr>
              <a:t>find a criteria for evaluation </a:t>
            </a:r>
            <a:r>
              <a:rPr lang="en-US" altLang="zh-CN" sz="1200" strike="sngStrike" dirty="0"/>
              <a:t>make conclusion per classification.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60497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GB" altLang="zh-CN" sz="1200" dirty="0"/>
              <a:t>and </a:t>
            </a:r>
            <a:r>
              <a:rPr lang="en-US" altLang="zh-CN" sz="1200" dirty="0"/>
              <a:t>capture new solution(s); Evaluation;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solution(s).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capture new solution(s); Evaluation; Conclusion.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capture new solution(s); Evaluation; Conclusion.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capture new solution(s); Evaluation;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1138521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D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DC8A1-98BA-4AF8-8B30-F1D3E1D80CC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26cfccf3-d9f9-43bb-aadf-58351eb1ba08"/>
    <ds:schemaRef ds:uri="9fcd8246-0349-4f28-bf6f-1f0b2b4b9468"/>
  </ds:schemaRefs>
</ds:datastoreItem>
</file>

<file path=customXml/itemProps3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11971</TotalTime>
  <Words>1879</Words>
  <Application>Microsoft Office PowerPoint</Application>
  <PresentationFormat>全屏显示(4:3)</PresentationFormat>
  <Paragraphs>222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 </vt:lpstr>
      <vt:lpstr>宋体</vt:lpstr>
      <vt:lpstr>Arial</vt:lpstr>
      <vt:lpstr>Calibri</vt:lpstr>
      <vt:lpstr>Times New Roman</vt:lpstr>
      <vt:lpstr>Wingdings</vt:lpstr>
      <vt:lpstr>Office Theme</vt:lpstr>
      <vt:lpstr>   FS_eNA_ph2 Status Report</vt:lpstr>
      <vt:lpstr>2.4) Rel-17 Study </vt:lpstr>
      <vt:lpstr>FS_eNA_ph2 status after SA2#136AH (1/4)</vt:lpstr>
      <vt:lpstr>FS_eNA_ph2 status after SA2#136AH (2/4)</vt:lpstr>
      <vt:lpstr>FS_eNA_ph2 status after SA2#136AH (3/4)</vt:lpstr>
      <vt:lpstr>FS_eNA_ph2 status after SA2#136AH (4/4)</vt:lpstr>
      <vt:lpstr>FS_eNA_ph2 status after SA2#136AH (4/4)</vt:lpstr>
      <vt:lpstr>FS_eNA_ph2 status after SA2#139E (1/5)</vt:lpstr>
      <vt:lpstr>FS_eNA_ph2 status after SA2#139E (2/5)</vt:lpstr>
      <vt:lpstr>FS_eNA_ph2 status after SA2#139E (3/5)</vt:lpstr>
      <vt:lpstr>FS_eNA_ph2 status after SA2#139E (4/5)</vt:lpstr>
      <vt:lpstr>FS_eNA_ph2 status after SA2#139E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1471</cp:revision>
  <dcterms:created xsi:type="dcterms:W3CDTF">2008-08-30T09:32:10Z</dcterms:created>
  <dcterms:modified xsi:type="dcterms:W3CDTF">2020-06-28T02:58:36Z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(3)6aAyp2W9jyP4HqN7mf+xgknvuK8G3eFdhhOsIvHIniRLcMFEbcFPcTQryUNDj6P4mPBM8Hyo
hM3a7fkwgzUT5J1vZZk9OVZXiLoIO3X8VVgvd7uS1EZwWVtC6Aze+auxrUI17qgHpU8AQAUg
52iZOr5dtDs2ftsJ4Exl6kqwTK5hc/phOqIEQkBq9seSA1+t+Kle7bPTIVAEr05QEqlt1QPm
XfPhP5qFiGxXj+hVei</vt:lpwstr>
  </property>
  <property fmtid="{D5CDD505-2E9C-101B-9397-08002B2CF9AE}" pid="9" name="_2015_ms_pID_7253431">
    <vt:lpwstr>bzsHe/rcpe7q0FcXJR0/aYXT5JNcD5qmNllrix0UD2FX/Mbe6Ii3NS
4aQVwRojIL5tuB2t1/A3RqKH+zF3OC5UwkfHg8sLSNEBaJMMFd/pjE0zOboyDjM/6L4Ac6cF
mKB05Upn+6Y82OOgqCRkBCOYicI5CF0SvGSmipQ7u7YXwSCoQdlOkmBasA0Rro5L8xs9Vpe4
ep0IJXf9rDIzmzYv/Vu7BduMBM11ZG5u73cs</vt:lpwstr>
  </property>
  <property fmtid="{D5CDD505-2E9C-101B-9397-08002B2CF9AE}" pid="10" name="_2015_ms_pID_7253432">
    <vt:lpwstr>Xw==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1592883128</vt:lpwstr>
  </property>
</Properties>
</file>