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86" r:id="rId3"/>
    <p:sldId id="787" r:id="rId4"/>
    <p:sldId id="788" r:id="rId5"/>
    <p:sldId id="789" r:id="rId6"/>
    <p:sldId id="791" r:id="rId7"/>
    <p:sldId id="79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1815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2020-06-26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2020-06-26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012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943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4733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Meeting #140E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August 24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September 2,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S2-2004756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August 24 – September 2,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Dario S. Tonesi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989649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</a:t>
            </a:r>
            <a:r>
              <a:rPr lang="de-DE" altLang="de-DE" sz="1200">
                <a:solidFill>
                  <a:srgbClr val="000000"/>
                </a:solidFill>
              </a:rPr>
              <a:t>E-UTRAN/EPC </a:t>
            </a:r>
            <a:r>
              <a:rPr lang="de-DE" altLang="de-DE" sz="120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148999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8563204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>
                <a:solidFill>
                  <a:srgbClr val="000000"/>
                </a:solidFill>
              </a:rPr>
              <a:t>KI</a:t>
            </a:r>
            <a:r>
              <a:rPr lang="en-US" altLang="de-DE" sz="1400" dirty="0" smtClean="0">
                <a:solidFill>
                  <a:srgbClr val="FF0000"/>
                </a:solidFill>
              </a:rPr>
              <a:t>7</a:t>
            </a:r>
            <a:r>
              <a:rPr lang="en-US" altLang="de-DE" sz="1400" dirty="0" smtClean="0">
                <a:solidFill>
                  <a:srgbClr val="000000"/>
                </a:solidFill>
              </a:rPr>
              <a:t>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FF0000"/>
                </a:solidFill>
              </a:rPr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 smtClean="0">
                <a:solidFill>
                  <a:srgbClr val="000000"/>
                </a:solidFill>
              </a:rPr>
              <a:t> Conclude descripton of solutions. S</a:t>
            </a:r>
            <a:r>
              <a:rPr lang="en-US" altLang="de-DE" sz="1400" dirty="0" smtClean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FF0000"/>
                </a:solidFill>
              </a:rPr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2235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304160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FF0000"/>
                </a:solidFill>
              </a:rPr>
              <a:t>3 solutions available (all new, of which </a:t>
            </a:r>
            <a:r>
              <a:rPr lang="de-DE" altLang="de-DE" sz="1400" dirty="0" smtClean="0">
                <a:solidFill>
                  <a:srgbClr val="000000"/>
                </a:solidFill>
              </a:rPr>
              <a:t>two apply also to KI1).</a:t>
            </a:r>
            <a:endParaRPr lang="de-DE" altLang="de-DE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Next </a:t>
            </a:r>
            <a:r>
              <a:rPr lang="de-DE" altLang="de-DE" sz="1400" b="1" dirty="0" smtClean="0">
                <a:solidFill>
                  <a:srgbClr val="000000"/>
                </a:solidFill>
              </a:rPr>
              <a:t>step:</a:t>
            </a:r>
            <a:r>
              <a:rPr lang="de-DE" altLang="de-DE" sz="1400" dirty="0">
                <a:solidFill>
                  <a:srgbClr val="000000"/>
                </a:solidFill>
              </a:rPr>
              <a:t> </a:t>
            </a:r>
            <a:r>
              <a:rPr lang="de-DE" altLang="de-DE" sz="1400" dirty="0" smtClean="0">
                <a:solidFill>
                  <a:srgbClr val="000000"/>
                </a:solidFill>
              </a:rPr>
              <a:t>Capture new solutions, if </a:t>
            </a:r>
            <a:r>
              <a:rPr lang="de-DE" altLang="de-DE" sz="1400" dirty="0">
                <a:solidFill>
                  <a:srgbClr val="000000"/>
                </a:solidFill>
              </a:rPr>
              <a:t>available. Finalize descriptions </a:t>
            </a:r>
            <a:r>
              <a:rPr lang="de-DE" altLang="de-DE" sz="1400" dirty="0" smtClean="0">
                <a:solidFill>
                  <a:srgbClr val="000000"/>
                </a:solidFill>
              </a:rPr>
              <a:t>of solutions</a:t>
            </a:r>
            <a:r>
              <a:rPr lang="de-DE" altLang="de-DE" sz="1400" dirty="0">
                <a:solidFill>
                  <a:srgbClr val="000000"/>
                </a:solidFill>
              </a:rPr>
              <a:t>. 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FF0000"/>
                </a:solidFill>
              </a:rPr>
              <a:t>4 solutions available: 1 already existing (and updated in SA2#139E) plus 3 </a:t>
            </a:r>
            <a:r>
              <a:rPr lang="de-DE" altLang="de-DE" sz="1400" dirty="0" smtClean="0">
                <a:solidFill>
                  <a:srgbClr val="FF0000"/>
                </a:solidFill>
              </a:rPr>
              <a:t>new.</a:t>
            </a:r>
            <a:endParaRPr lang="de-DE" altLang="de-DE" sz="14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Capture </a:t>
            </a:r>
            <a:r>
              <a:rPr lang="de-DE" altLang="de-DE" sz="1400" dirty="0">
                <a:solidFill>
                  <a:srgbClr val="000000"/>
                </a:solidFill>
              </a:rPr>
              <a:t>new solutions, if available</a:t>
            </a:r>
            <a:r>
              <a:rPr lang="de-DE" altLang="de-DE" sz="1400" dirty="0" smtClean="0">
                <a:solidFill>
                  <a:srgbClr val="000000"/>
                </a:solidFill>
              </a:rPr>
              <a:t>. </a:t>
            </a:r>
            <a:r>
              <a:rPr lang="de-DE" altLang="de-DE" sz="1400" dirty="0">
                <a:solidFill>
                  <a:srgbClr val="000000"/>
                </a:solidFill>
              </a:rPr>
              <a:t>Finalize </a:t>
            </a:r>
            <a:r>
              <a:rPr lang="de-DE" altLang="de-DE" sz="1400" dirty="0" smtClean="0">
                <a:solidFill>
                  <a:srgbClr val="000000"/>
                </a:solidFill>
              </a:rPr>
              <a:t>descriptions of solutions</a:t>
            </a:r>
            <a:r>
              <a:rPr lang="de-DE" altLang="de-DE" sz="1400" dirty="0">
                <a:solidFill>
                  <a:srgbClr val="000000"/>
                </a:solidFill>
              </a:rPr>
              <a:t>. 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 9 (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Interworking </a:t>
            </a:r>
            <a:r>
              <a:rPr lang="de-DE" altLang="de-DE" sz="1800" b="1" dirty="0">
                <a:solidFill>
                  <a:srgbClr val="000000"/>
                </a:solidFill>
              </a:rPr>
              <a:t>with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EPC/eMBMS </a:t>
            </a:r>
            <a:r>
              <a:rPr lang="de-DE" altLang="de-DE" sz="1800" b="1" dirty="0">
                <a:solidFill>
                  <a:srgbClr val="000000"/>
                </a:solidFill>
              </a:rPr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FF0000"/>
                </a:solidFill>
              </a:rPr>
              <a:t>2</a:t>
            </a:r>
            <a:r>
              <a:rPr lang="de-DE" altLang="de-DE" sz="1400" dirty="0" smtClean="0">
                <a:solidFill>
                  <a:srgbClr val="000000"/>
                </a:solidFill>
              </a:rPr>
              <a:t> solutions </a:t>
            </a:r>
            <a:r>
              <a:rPr lang="de-DE" altLang="de-DE" sz="1400" dirty="0">
                <a:solidFill>
                  <a:srgbClr val="000000"/>
                </a:solidFill>
              </a:rPr>
              <a:t>proposed </a:t>
            </a:r>
            <a:r>
              <a:rPr lang="de-DE" altLang="de-DE" sz="1400" dirty="0" smtClean="0">
                <a:solidFill>
                  <a:srgbClr val="FF0000"/>
                </a:solidFill>
              </a:rPr>
              <a:t>in SA2#139E </a:t>
            </a:r>
            <a:r>
              <a:rPr lang="de-DE" altLang="de-DE" sz="1400" dirty="0" smtClean="0">
                <a:solidFill>
                  <a:srgbClr val="000000"/>
                </a:solidFill>
              </a:rPr>
              <a:t>but </a:t>
            </a:r>
            <a:r>
              <a:rPr lang="de-DE" altLang="de-DE" sz="1400" dirty="0">
                <a:solidFill>
                  <a:srgbClr val="000000"/>
                </a:solidFill>
              </a:rPr>
              <a:t>not captured to wait for </a:t>
            </a:r>
            <a:r>
              <a:rPr lang="de-DE" altLang="de-DE" sz="1400" dirty="0" smtClean="0">
                <a:solidFill>
                  <a:srgbClr val="000000"/>
                </a:solidFill>
              </a:rPr>
              <a:t>KI#1/2/7 </a:t>
            </a:r>
            <a:r>
              <a:rPr lang="de-DE" altLang="de-DE" sz="1400" dirty="0">
                <a:solidFill>
                  <a:srgbClr val="000000"/>
                </a:solidFill>
              </a:rPr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Next step: </a:t>
            </a:r>
            <a:r>
              <a:rPr lang="de-DE" altLang="de-DE" sz="1400" dirty="0">
                <a:solidFill>
                  <a:srgbClr val="000000"/>
                </a:solidFill>
              </a:rPr>
              <a:t>Capture new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solutions. </a:t>
            </a:r>
            <a:r>
              <a:rPr lang="de-DE" altLang="de-DE" sz="1400" dirty="0">
                <a:solidFill>
                  <a:srgbClr val="000000"/>
                </a:solidFill>
              </a:rPr>
              <a:t>Finalize descriptions </a:t>
            </a:r>
            <a:r>
              <a:rPr lang="de-DE" altLang="de-DE" sz="1400" dirty="0" smtClean="0">
                <a:solidFill>
                  <a:srgbClr val="000000"/>
                </a:solidFill>
              </a:rPr>
              <a:t>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solidFill>
                  <a:srgbClr val="FF0000"/>
                </a:solidFill>
              </a:rPr>
              <a:t>1 solution available which was introduced in SA2#136AH and updated in </a:t>
            </a:r>
            <a:r>
              <a:rPr lang="de-DE" altLang="de-DE" sz="1400" dirty="0" smtClean="0">
                <a:solidFill>
                  <a:srgbClr val="FF0000"/>
                </a:solidFill>
              </a:rPr>
              <a:t>SA2#139E.</a:t>
            </a:r>
            <a:endParaRPr lang="de-DE" altLang="de-DE" sz="14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</a:t>
            </a:r>
            <a:r>
              <a:rPr lang="de-DE" altLang="de-DE" sz="1400" dirty="0" smtClean="0">
                <a:solidFill>
                  <a:srgbClr val="FF0000"/>
                </a:solidFill>
              </a:rPr>
              <a:t>If companies still have interest, try to conclude solution description</a:t>
            </a:r>
            <a:r>
              <a:rPr lang="de-DE" altLang="de-DE" sz="1400" dirty="0" smtClean="0"/>
              <a:t>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</a:t>
            </a:r>
            <a:r>
              <a:rPr lang="de-DE" altLang="de-DE" sz="1400" dirty="0" smtClean="0">
                <a:solidFill>
                  <a:srgbClr val="000000"/>
                </a:solidFill>
              </a:rPr>
              <a:t>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6388183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 lnSpcReduction="100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</a:t>
            </a:r>
            <a:r>
              <a:rPr lang="en-US" sz="1400" dirty="0" smtClean="0"/>
              <a:t>issues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 smtClean="0">
                <a:solidFill>
                  <a:srgbClr val="FF0000"/>
                </a:solidFill>
              </a:rPr>
              <a:t>and </a:t>
            </a:r>
            <a:r>
              <a:rPr lang="en-US" sz="1400" dirty="0" smtClean="0">
                <a:solidFill>
                  <a:srgbClr val="FF0000"/>
                </a:solidFill>
              </a:rPr>
              <a:t>related solutions</a:t>
            </a:r>
            <a:r>
              <a:rPr lang="en-US" sz="1400" dirty="0" smtClean="0"/>
              <a:t>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FF0000"/>
                </a:solidFill>
              </a:rPr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</a:t>
            </a:r>
            <a:r>
              <a:rPr lang="en-US" sz="1400" dirty="0">
                <a:solidFill>
                  <a:srgbClr val="FF0000"/>
                </a:solidFill>
              </a:rPr>
              <a:t>New solutions allowed only if </a:t>
            </a:r>
            <a:r>
              <a:rPr lang="en-US" sz="1400" dirty="0" smtClean="0">
                <a:solidFill>
                  <a:srgbClr val="FF0000"/>
                </a:solidFill>
              </a:rPr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strike="sngStrike" dirty="0">
                <a:solidFill>
                  <a:srgbClr val="FF0000"/>
                </a:solidFill>
              </a:rPr>
              <a:t>Depending on which solutions are considered, </a:t>
            </a:r>
            <a:r>
              <a:rPr lang="en-US" sz="1400" strike="sngStrike" dirty="0" smtClean="0">
                <a:solidFill>
                  <a:srgbClr val="FF0000"/>
                </a:solidFill>
              </a:rPr>
              <a:t>a </a:t>
            </a:r>
            <a:r>
              <a:rPr lang="en-US" sz="1400" dirty="0"/>
              <a:t>L</a:t>
            </a:r>
            <a:r>
              <a:rPr lang="en-US" sz="1400" dirty="0" smtClean="0"/>
              <a:t>iaison </a:t>
            </a:r>
            <a:r>
              <a:rPr lang="en-US" sz="1400" dirty="0"/>
              <a:t>to </a:t>
            </a:r>
            <a:r>
              <a:rPr lang="en-US" sz="1400" dirty="0" smtClean="0">
                <a:solidFill>
                  <a:srgbClr val="FF0000"/>
                </a:solidFill>
              </a:rPr>
              <a:t>be sent to </a:t>
            </a:r>
            <a:r>
              <a:rPr lang="en-US" sz="1400" dirty="0" smtClean="0"/>
              <a:t>RAN </a:t>
            </a:r>
            <a:r>
              <a:rPr lang="en-US" sz="1400" dirty="0">
                <a:solidFill>
                  <a:srgbClr val="FF0000"/>
                </a:solidFill>
              </a:rPr>
              <a:t>WGs </a:t>
            </a:r>
            <a:r>
              <a:rPr lang="en-US" sz="1400" dirty="0" smtClean="0">
                <a:solidFill>
                  <a:srgbClr val="FF0000"/>
                </a:solidFill>
              </a:rPr>
              <a:t>to provide </a:t>
            </a:r>
            <a:r>
              <a:rPr lang="en-US" sz="1400" strike="sngStrike" dirty="0" smtClean="0">
                <a:solidFill>
                  <a:srgbClr val="FF0000"/>
                </a:solidFill>
              </a:rPr>
              <a:t>may </a:t>
            </a:r>
            <a:r>
              <a:rPr lang="en-US" sz="1400" strike="sngStrike" dirty="0">
                <a:solidFill>
                  <a:srgbClr val="FF0000"/>
                </a:solidFill>
              </a:rPr>
              <a:t>need to be sent to ask for specific feedback.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strike="sngStrike" dirty="0" smtClean="0">
                <a:solidFill>
                  <a:srgbClr val="FF0000"/>
                </a:solidFill>
              </a:rPr>
              <a:t>to be </a:t>
            </a:r>
            <a:r>
              <a:rPr lang="en-US" sz="1400" strike="sngStrike" dirty="0">
                <a:solidFill>
                  <a:srgbClr val="FF0000"/>
                </a:solidFill>
              </a:rPr>
              <a:t>attached </a:t>
            </a:r>
            <a:r>
              <a:rPr lang="en-US" sz="1400" dirty="0"/>
              <a:t>for information</a:t>
            </a:r>
            <a:r>
              <a:rPr lang="en-US" sz="1400" dirty="0" smtClean="0"/>
              <a:t>. </a:t>
            </a:r>
            <a:r>
              <a:rPr lang="en-US" sz="1400" dirty="0" smtClean="0">
                <a:solidFill>
                  <a:srgbClr val="FF0000"/>
                </a:solidFill>
              </a:rPr>
              <a:t>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>
                <a:solidFill>
                  <a:srgbClr val="FF0000"/>
                </a:solidFill>
              </a:rPr>
              <a:t>Conclusion of </a:t>
            </a:r>
            <a:r>
              <a:rPr lang="en-US" sz="1400" b="1" u="sng" dirty="0">
                <a:solidFill>
                  <a:srgbClr val="FF0000"/>
                </a:solidFill>
              </a:rPr>
              <a:t>all</a:t>
            </a:r>
            <a:r>
              <a:rPr lang="en-US" sz="1400" dirty="0">
                <a:solidFill>
                  <a:srgbClr val="FF0000"/>
                </a:solidFill>
              </a:rPr>
              <a:t> KIs </a:t>
            </a:r>
            <a:r>
              <a:rPr lang="en-US" sz="1400" dirty="0" smtClean="0">
                <a:solidFill>
                  <a:srgbClr val="FF0000"/>
                </a:solidFill>
              </a:rPr>
              <a:t>(and therefore of SI) by Sep. 2020 </a:t>
            </a:r>
            <a:r>
              <a:rPr lang="en-US" sz="1400" dirty="0">
                <a:solidFill>
                  <a:srgbClr val="FF0000"/>
                </a:solidFill>
              </a:rPr>
              <a:t>unlikely, due to RAN dependencies</a:t>
            </a:r>
            <a:r>
              <a:rPr lang="en-US" sz="1400" dirty="0" smtClean="0">
                <a:solidFill>
                  <a:srgbClr val="FF0000"/>
                </a:solidFill>
              </a:rPr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with strong support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016042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6849</TotalTime>
  <Words>1291</Words>
  <Application>Microsoft Office PowerPoint</Application>
  <PresentationFormat>On-screen Show (4:3)</PresentationFormat>
  <Paragraphs>170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Office Theme</vt:lpstr>
      <vt:lpstr>FS_5MBS Status Report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Dario_Rapporteur</cp:lastModifiedBy>
  <cp:revision>1449</cp:revision>
  <dcterms:created xsi:type="dcterms:W3CDTF">2008-08-30T09:32:10Z</dcterms:created>
  <dcterms:modified xsi:type="dcterms:W3CDTF">2020-06-26T08:12:17Z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1593012080</vt:lpwstr>
  </property>
</Properties>
</file>