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303" r:id="rId5"/>
    <p:sldId id="830" r:id="rId6"/>
    <p:sldId id="832" r:id="rId7"/>
    <p:sldId id="831" r:id="rId8"/>
    <p:sldId id="829" r:id="rId9"/>
    <p:sldId id="787" r:id="rId10"/>
    <p:sldId id="788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56" autoAdjust="0"/>
    <p:restoredTop sz="96224" autoAdjust="0"/>
  </p:normalViewPr>
  <p:slideViewPr>
    <p:cSldViewPr snapToGrid="0">
      <p:cViewPr varScale="1">
        <p:scale>
          <a:sx n="57" d="100"/>
          <a:sy n="57" d="100"/>
        </p:scale>
        <p:origin x="14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360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03-Jul-20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03-Jul-20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237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9165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4281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62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E-Meeting, 19 August - 02 September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S2-2004755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WG2#140E</a:t>
            </a:r>
            <a:r>
              <a:rPr lang="en-GB" altLang="de-DE" sz="1200" baseline="0" dirty="0">
                <a:solidFill>
                  <a:schemeClr val="bg1"/>
                </a:solidFill>
              </a:rPr>
              <a:t> E-Meeting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19 – September 02,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07/23700-07-040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07/23700-07-030.z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tsg_sa/WG2_Arch/TSGS2_136AH_Incheon/Docs/S2-2001729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 err="1"/>
              <a:t>FS_eNPN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Peter </a:t>
            </a:r>
            <a:r>
              <a:rPr lang="en-US" altLang="en-US" sz="2000" b="1" dirty="0" err="1"/>
              <a:t>Hedman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FS_eNPN</a:t>
            </a:r>
            <a:r>
              <a:rPr lang="en-US" altLang="de-DE" sz="2800" b="1" dirty="0"/>
              <a:t> status after SA2#139E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62306"/>
            <a:ext cx="8452548" cy="380467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FS_eNPN TR 23.700-07 v0.4.0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2020 is 5. 2 TUs and one e-meeting is used.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Key Issues #4 (UE Onboarding and remote provisioning) updated (re-structured and scope clarified).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</a:t>
            </a:r>
            <a:r>
              <a:rPr lang="en-US" altLang="de-DE" sz="1600" b="1" dirty="0"/>
              <a:t>Enhancements to Support SNPN along with credentials owned by an entity separate from the SNPN</a:t>
            </a:r>
            <a:r>
              <a:rPr lang="de-DE" altLang="de-DE" sz="16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existing solutions updated, and 5 new added solutions were agreed for inclusion in the TR. Total number of solutions for KI#1 is 9.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Solutions identified with a need to confirm network selection aspects with CT1 and SA1.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Potential need to get clarification from GSMA identified for one solution.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(SA2#140E) will focus on resolving open issues/ENs, evaluation and attempts to reach interim conclusions (as far as possible). 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</a:t>
            </a:r>
            <a:r>
              <a:rPr lang="en-US" altLang="de-DE" sz="1600" b="1" dirty="0"/>
              <a:t>NPN support for Video, Imaging and Audio for Professional Applications (VIAPA)</a:t>
            </a:r>
            <a:r>
              <a:rPr lang="de-DE" altLang="de-DE" sz="16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6 new added solutions were agreed for inclusion in the TR, and 2 updated solutions for KI#1 now also indicated as addressing KI#2.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(SA2#140E) will focus on resolving open issues/ENs, evaluation and attempts to reach interim conclusions (as far as possible). </a:t>
            </a:r>
            <a:endParaRPr lang="de-DE" altLang="de-DE" sz="1600" b="1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49A691B3-EE53-4DCB-A43C-6B5A7A2160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964174"/>
              </p:ext>
            </p:extLst>
          </p:nvPr>
        </p:nvGraphicFramePr>
        <p:xfrm>
          <a:off x="331788" y="1406846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7989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FS_eNPN</a:t>
            </a:r>
            <a:r>
              <a:rPr lang="en-US" altLang="de-DE" sz="2800" b="1" dirty="0"/>
              <a:t> status after SA2#139E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</a:t>
            </a:r>
            <a:r>
              <a:rPr lang="en-US" altLang="de-DE" sz="1600" b="1" dirty="0"/>
              <a:t>Support of IMS voice and emergency services for SNPN</a:t>
            </a:r>
            <a:r>
              <a:rPr lang="de-DE" altLang="de-DE" sz="16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new solutions were agreed for inclusion in the TR, i.e. in total 8 solutions for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(SA2#140E) will focus on resolving open issues/ENs, evaluation and attempts to reach interim conclusions (as far as possible).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4 (</a:t>
            </a:r>
            <a:r>
              <a:rPr lang="en-US" altLang="de-DE" sz="1600" b="1" dirty="0"/>
              <a:t>UE Onboarding and remote provisioning</a:t>
            </a:r>
            <a:r>
              <a:rPr lang="de-DE" altLang="de-DE" sz="16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Updated key issue description </a:t>
            </a:r>
            <a:r>
              <a:rPr lang="en-US" altLang="de-DE" sz="1200" dirty="0"/>
              <a:t>(re-structured and scope clarified).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Received LS from </a:t>
            </a:r>
            <a:r>
              <a:rPr lang="de-DE" altLang="de-DE" sz="1200" dirty="0"/>
              <a:t>SA1 that clarified the requirements, especially for PNI-NPN.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Agreed 14 new solutions for </a:t>
            </a:r>
            <a:r>
              <a:rPr lang="en-US" altLang="de-DE" sz="1200" dirty="0"/>
              <a:t>inclusion in the TR, and updated 2 of the existing 3 solutions. In total 17 solutions for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(SA2#140E) will focus on resolving open issues/ENs, evaluation and attempts to reach interim conclusions (as far as possible). </a:t>
            </a:r>
            <a:endParaRPr lang="de-DE" altLang="de-DE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49A691B3-EE53-4DCB-A43C-6B5A7A216088}"/>
              </a:ext>
            </a:extLst>
          </p:cNvPr>
          <p:cNvGraphicFramePr>
            <a:graphicFrameLocks/>
          </p:cNvGraphicFramePr>
          <p:nvPr/>
        </p:nvGraphicFramePr>
        <p:xfrm>
          <a:off x="331788" y="1406846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24812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err="1"/>
              <a:t>FS_eNPN</a:t>
            </a:r>
            <a:r>
              <a:rPr lang="en-US" altLang="de-DE" sz="2800" b="1" dirty="0"/>
              <a:t> status after SA2#139E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52549" y="1271392"/>
            <a:ext cx="8707723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Key issues 1, 2 and 4 may potentially lead to solutions with RAN impact and may require RAN coordination.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Impacts are SIB related for solutions related to Key issues 1 and 4, new RRC indications for solutions related to Key issues 4 and additional NGAP impacts for solutions related to Key issues 2 and 4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One SA3 dependencies identified for solutions related to key issue 1 and LS sent to SA3 in S2-2004385, but also other SA3 dependencies identified by ENs for solutions related to key issue 1, 3 and 4. One solution (#17) for key issue 2 has security related ENs, but FFS whether to be resolved by SA2.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Organize a conference call before SA2#140E to discuss Way Forward proposals.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Resolve major open issues for the solutions and find way forward for concluding the key issues (i.e. evaluations and attempt interim conclusions as far as possible).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If show-stoppers found e.g. related to other WG dependencies that cannot be resolved by SA2, send LS with explicit question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Find a way to resolve RAN as well as SA3 dependencies as given the delayed start of </a:t>
            </a:r>
            <a:r>
              <a:rPr lang="en-US" altLang="zh-CN" sz="1200" dirty="0" err="1"/>
              <a:t>eNPN</a:t>
            </a:r>
            <a:r>
              <a:rPr lang="en-US" altLang="zh-CN" sz="1200" dirty="0"/>
              <a:t> related work in RAN and SA3.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SA2#140E (Aug): Last meeting for new solutions, complete description of solutions. Initial evaluation and interim conclusions. Send TR for information. Based on input from RAN2/3 and SA3, new solutions/options may be proposed after SA2#140E.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SA2#141E (xxx): Final evaluation and conclusions. Submit TR 23.700-07 to SA#90 plenary for approval. Agree a WID.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Q3 for all key issues, due to RAN and 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818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b="1" dirty="0" err="1"/>
              <a:t>FS_eNPN</a:t>
            </a:r>
            <a:r>
              <a:rPr lang="en-US" altLang="de-DE" b="1" dirty="0"/>
              <a:t> Status at SA#88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79388" y="2574379"/>
            <a:ext cx="8554480" cy="360079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SA#87-e: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Clarified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Existing solutions updated and 33 new solutions added. TR </a:t>
            </a:r>
            <a:r>
              <a:rPr lang="en-US" altLang="zh-CN" sz="1400" dirty="0"/>
              <a:t>23.700-07 now </a:t>
            </a:r>
            <a:r>
              <a:rPr lang="en-US" altLang="de-DE" sz="1400" dirty="0"/>
              <a:t>includes 40 solutions and there are solutions for all Key Issues agreed to be prioritized for Rel-17 at SA#86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SA1 clarified in LS reply (cc: SA, CT1, SA3, CT6) the scope of provisioning of UE credentials, related to KI#4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Dependencies to SA3 identified by Editor’s notes and LS sent to SA3 for one of the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Dependencies to SA1 and CT1 identified by Editor’s notes regarding network selection and roaming/service continuity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>
                <a:ea typeface="+mn-ea"/>
                <a:cs typeface="+mn-cs"/>
              </a:rPr>
              <a:t>RAN 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RAN impact depends on the conclusions of the KIs (e.g. KI#1, KI#2, KI#4).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Complete description of existing solutions, and add any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Evaluation and agree on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Target Completion</a:t>
            </a:r>
            <a:r>
              <a:rPr lang="en-US" altLang="zh-CN" sz="1400" dirty="0"/>
              <a:t>: There is risk that several Key Issues will not conclude by Sep, 20 due to RAN/SA3 dependencies, and due to TU under-estimation.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marL="457200" lvl="1" indent="0">
              <a:buNone/>
            </a:pPr>
            <a:r>
              <a:rPr lang="en-US" altLang="zh-CN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356708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FS_eNPN</a:t>
            </a:r>
            <a:r>
              <a:rPr lang="en-US" altLang="de-DE" sz="2800" b="1" dirty="0"/>
              <a:t> status 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1840232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SP-190453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FS_eNPN TR 23.700-07 v0.3.0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2020 is 5. 2 TUs are used and 3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Key Issues #5 (Support for equivalent SNPNs) and #6 (Support of non-3GPP access for SNPN services) marked as not addressed within Rel-17 timeframe as a result of down-scoping exercise.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</a:t>
            </a:r>
            <a:r>
              <a:rPr lang="en-US" altLang="de-DE" sz="1600" b="1" dirty="0"/>
              <a:t>Enhancements to Support SNPN along with credentials owned by an entity separate from the SNPN</a:t>
            </a:r>
            <a:r>
              <a:rPr lang="de-DE" altLang="de-DE" sz="16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One solution updated, and 3 new solutions were agreed for inclusion in the TR. Total number of solutions for KI#1 is 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(SA2#138) should be the last meeting to propose new solutions for KI. Proceed with evaluations and (interim) conclusions.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</a:t>
            </a:r>
            <a:r>
              <a:rPr lang="en-US" altLang="de-DE" sz="1600" b="1" dirty="0"/>
              <a:t>NPN support for Video, Imaging and Audio for Professional Applications (VIAPA)</a:t>
            </a:r>
            <a:r>
              <a:rPr lang="de-DE" altLang="de-DE" sz="16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KI clarified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No solutions focused on this KI could be handled due to lack of time. 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</a:t>
            </a:r>
            <a:r>
              <a:rPr lang="en-US" altLang="de-DE" sz="1600" b="1" dirty="0"/>
              <a:t>Support of IMS voice and emergency services for SNPN</a:t>
            </a:r>
            <a:r>
              <a:rPr lang="de-DE" altLang="de-DE" sz="16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No contributions focused on this KI could be handled due to lack of time. 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4 (</a:t>
            </a:r>
            <a:r>
              <a:rPr lang="en-US" altLang="de-DE" sz="1600" b="1" dirty="0"/>
              <a:t>UE Onboarding and remote provisioning</a:t>
            </a:r>
            <a:r>
              <a:rPr lang="de-DE" altLang="de-DE" sz="16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Sent LS to SA1 (cc: SA, CT1, SA3, CT6) asking clarifications from SA1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Agreed 3 solutions for </a:t>
            </a:r>
            <a:r>
              <a:rPr lang="en-US" altLang="de-DE" sz="1200" dirty="0"/>
              <a:t>inclusion in the TR.</a:t>
            </a:r>
            <a:endParaRPr lang="de-DE" altLang="de-DE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err="1"/>
              <a:t>FS_eNPN</a:t>
            </a:r>
            <a:r>
              <a:rPr lang="en-US" altLang="de-DE" sz="2800" b="1" dirty="0"/>
              <a:t> status 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271392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Key issues 1 and 4 may potentially lead to solutions with RAN impact and may require RAN coordination.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RAN impacts due to key issues 2 and 3 are still unknown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</a:t>
            </a:r>
            <a:r>
              <a:rPr lang="en-US" altLang="zh-CN" sz="1200" i="1" dirty="0"/>
              <a:t>intended</a:t>
            </a:r>
            <a:r>
              <a:rPr lang="en-US" altLang="zh-CN" sz="1200" dirty="0"/>
              <a:t> to discuss NPN enhancements related work at TSG RAN#87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Scope for UE provisioning in relation to IMSI and AKA (see Q1 in </a:t>
            </a:r>
            <a:r>
              <a:rPr lang="de-DE" sz="1200" dirty="0">
                <a:hlinkClick r:id="rId4"/>
              </a:rPr>
              <a:t>S2-2001729</a:t>
            </a:r>
            <a:r>
              <a:rPr lang="de-DE" sz="1200" dirty="0"/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Scope for KI#4 in relation to PNI-NPN (see Q2 and Q3 in </a:t>
            </a:r>
            <a:r>
              <a:rPr lang="de-DE" sz="1200" dirty="0">
                <a:hlinkClick r:id="rId4"/>
              </a:rPr>
              <a:t>S2-2001729</a:t>
            </a:r>
            <a:r>
              <a:rPr lang="de-DE" sz="1200" dirty="0"/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(SA2#138)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New solutions for </a:t>
            </a:r>
            <a:r>
              <a:rPr lang="en-US" sz="1200" dirty="0"/>
              <a:t>key issues 2 and 3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Solutions and possibly way forward for </a:t>
            </a:r>
            <a:r>
              <a:rPr lang="en-US" sz="1200" dirty="0"/>
              <a:t>key issues 1 and 4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Find a way to resolve RAN as well as SA3 dependencies as given the delayed start of </a:t>
            </a:r>
            <a:r>
              <a:rPr lang="en-US" altLang="zh-CN" sz="1200" dirty="0" err="1"/>
              <a:t>eNPN</a:t>
            </a:r>
            <a:r>
              <a:rPr lang="en-US" altLang="zh-CN" sz="1200" dirty="0"/>
              <a:t> related work in RAN and SA3.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900" dirty="0"/>
              <a:t>Collect open issues / questions and seek RAN WGs’ and SA3 feedback with LS OUT from SA2#138.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Any new Key Issue will be low priority unless supported by large number of companies.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SA2#137E (Feb): Agree revised SID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SA2#138 (Apr): Complete description of existing solutions, and add new solutions (i.e. all submitted solutions should be complete). Start initial evaluation, and possibly interim conclusions.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SA2#139 (May): Final evaluation and conclusions. Submit TR 23.700-07 to SA#87 plenary for approval. Agree a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SA2#140 (Aug):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5B229-0FAC-41EF-BDC1-1542F634546F}">
  <ds:schemaRefs>
    <ds:schemaRef ds:uri="http://purl.org/dc/dcmitype/"/>
    <ds:schemaRef ds:uri="http://purl.org/dc/elements/1.1/"/>
    <ds:schemaRef ds:uri="6f846979-0e6f-42ff-8b87-e1893efeda99"/>
    <ds:schemaRef ds:uri="db33437f-65a5-48c5-b537-19efd290f967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18181</TotalTime>
  <Words>1579</Words>
  <Application>Microsoft Office PowerPoint</Application>
  <PresentationFormat>On-screen Show (4:3)</PresentationFormat>
  <Paragraphs>146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</vt:lpstr>
      <vt:lpstr>Calibri</vt:lpstr>
      <vt:lpstr>Times New Roman</vt:lpstr>
      <vt:lpstr>Office Theme</vt:lpstr>
      <vt:lpstr>   FS_eNPN Status Report</vt:lpstr>
      <vt:lpstr>FS_eNPN status after SA2#139E (1/2)</vt:lpstr>
      <vt:lpstr>FS_eNPN status after SA2#139E (1/2)</vt:lpstr>
      <vt:lpstr>FS_eNPN status after SA2#139E (2/2)</vt:lpstr>
      <vt:lpstr>FS_eNPN Status at SA#88</vt:lpstr>
      <vt:lpstr>FS_eNPN status after SA2#136AH (1/2)</vt:lpstr>
      <vt:lpstr>FS_eNPN status after SA2#136AH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Ericsson0702</cp:lastModifiedBy>
  <cp:revision>1338</cp:revision>
  <dcterms:created xsi:type="dcterms:W3CDTF">2008-08-30T09:32:10Z</dcterms:created>
  <dcterms:modified xsi:type="dcterms:W3CDTF">2020-07-03T12:24:44Z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