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786" r:id="rId3"/>
    <p:sldId id="789" r:id="rId4"/>
    <p:sldId id="790" r:id="rId5"/>
    <p:sldId id="791" r:id="rId6"/>
    <p:sldId id="792" r:id="rId7"/>
    <p:sldId id="787" r:id="rId8"/>
    <p:sldId id="788"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6" d="100"/>
          <a:sy n="86" d="100"/>
        </p:scale>
        <p:origin x="158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7/3/2020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7/3/2020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74227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4031465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828506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4194706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TSG Meeting #88E</a:t>
            </a:r>
          </a:p>
          <a:p>
            <a:r>
              <a:rPr lang="de-DE" sz="1200" b="1" kern="1200" dirty="0">
                <a:solidFill>
                  <a:schemeClr val="tx1"/>
                </a:solidFill>
                <a:latin typeface="Arial "/>
                <a:ea typeface="+mn-ea"/>
                <a:cs typeface="Arial" panose="020B0604020202020204" pitchFamily="34" charset="0"/>
              </a:rPr>
              <a:t>Electronic meeting, 30 June – 03 July 2020</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S2-2004754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TSG#88E</a:t>
            </a:r>
            <a:r>
              <a:rPr lang="en-GB" altLang="de-DE" sz="1200" baseline="0" dirty="0">
                <a:solidFill>
                  <a:schemeClr val="bg1"/>
                </a:solidFill>
              </a:rPr>
              <a:t> Electronic meeting, 30 June – 03 July, 2020</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2_Arch/Latest_SA2_Specs/Latest_draft_S2_Specs/23761-040.z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sa/WG2_Arch/Latest_SA2_Specs/Latest_draft_S2_Specs/23761-030.zip"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FS_MUSIM </a:t>
            </a: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err="1">
                <a:latin typeface="Arial" charset="0"/>
              </a:rPr>
              <a:t>Sašo</a:t>
            </a:r>
            <a:r>
              <a:rPr lang="en-GB" sz="1800" b="1" dirty="0">
                <a:latin typeface="Arial" charset="0"/>
              </a:rPr>
              <a:t> Stojanovski</a:t>
            </a:r>
          </a:p>
          <a:p>
            <a:pPr>
              <a:lnSpc>
                <a:spcPct val="80000"/>
              </a:lnSpc>
            </a:pPr>
            <a:r>
              <a:rPr lang="en-GB" sz="1800" b="1" dirty="0">
                <a:latin typeface="Arial" charset="0"/>
              </a:rPr>
              <a:t>Intel Corporation</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at SA#88</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0426331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46%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SP-200091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177523" y="2462307"/>
            <a:ext cx="8700148" cy="3530120"/>
          </a:xfrm>
        </p:spPr>
        <p:txBody>
          <a:bodyPr/>
          <a:lstStyle/>
          <a:p>
            <a:pPr>
              <a:spcBef>
                <a:spcPts val="0"/>
              </a:spcBef>
              <a:spcAft>
                <a:spcPts val="0"/>
              </a:spcAft>
            </a:pPr>
            <a:r>
              <a:rPr lang="de-DE" altLang="de-DE" sz="2000" dirty="0"/>
              <a:t>Progress since SA#87-e:</a:t>
            </a:r>
          </a:p>
          <a:p>
            <a:pPr lvl="1">
              <a:spcBef>
                <a:spcPts val="0"/>
              </a:spcBef>
              <a:spcAft>
                <a:spcPts val="0"/>
              </a:spcAft>
            </a:pPr>
            <a:r>
              <a:rPr lang="en-US" altLang="de-DE" sz="1400" dirty="0"/>
              <a:t>14 new solutions agreed for inclusion in TR 23.761</a:t>
            </a:r>
          </a:p>
          <a:p>
            <a:pPr lvl="1">
              <a:spcBef>
                <a:spcPts val="0"/>
              </a:spcBef>
              <a:spcAft>
                <a:spcPts val="0"/>
              </a:spcAft>
            </a:pPr>
            <a:r>
              <a:rPr lang="en-US" altLang="de-DE" sz="1400" dirty="0"/>
              <a:t>There are now 22 solutions in TR 23.761 on all the three prioritized key issues</a:t>
            </a:r>
            <a:r>
              <a:rPr lang="en-US" sz="1400" dirty="0"/>
              <a:t>.</a:t>
            </a:r>
            <a:endParaRPr lang="en-US" altLang="zh-CN" sz="1400" dirty="0"/>
          </a:p>
          <a:p>
            <a:pPr marL="457200" lvl="1" indent="-457200">
              <a:spcBef>
                <a:spcPts val="0"/>
              </a:spcBef>
              <a:spcAft>
                <a:spcPts val="0"/>
              </a:spcAft>
              <a:buBlip>
                <a:blip r:embed="rId3"/>
              </a:buBlip>
            </a:pPr>
            <a:r>
              <a:rPr lang="en-US" sz="2000" dirty="0"/>
              <a:t>RAN impacts and dependencies:</a:t>
            </a:r>
            <a:endParaRPr lang="de-DE" sz="2000" dirty="0"/>
          </a:p>
          <a:p>
            <a:pPr lvl="1">
              <a:spcBef>
                <a:spcPts val="0"/>
              </a:spcBef>
              <a:spcAft>
                <a:spcPts val="300"/>
              </a:spcAft>
            </a:pPr>
            <a:r>
              <a:rPr lang="en-US" sz="1400" dirty="0"/>
              <a:t>All three key issues may potentially lead to solutions with RAN impact and may require RAN coordination</a:t>
            </a:r>
          </a:p>
          <a:p>
            <a:pPr lvl="1">
              <a:spcBef>
                <a:spcPts val="0"/>
              </a:spcBef>
              <a:spcAft>
                <a:spcPts val="300"/>
              </a:spcAft>
            </a:pPr>
            <a:r>
              <a:rPr lang="en-US" altLang="zh-CN" sz="1400" dirty="0"/>
              <a:t>Whether normative phase can be completed in Q4 depends on the interactions with RAN in Q4</a:t>
            </a:r>
          </a:p>
          <a:p>
            <a:pPr lvl="0">
              <a:spcBef>
                <a:spcPts val="0"/>
              </a:spcBef>
              <a:spcAft>
                <a:spcPts val="0"/>
              </a:spcAft>
            </a:pPr>
            <a:r>
              <a:rPr lang="de-DE" sz="2000" dirty="0"/>
              <a:t>Next steps:</a:t>
            </a:r>
          </a:p>
          <a:p>
            <a:pPr lvl="1">
              <a:spcBef>
                <a:spcPts val="0"/>
              </a:spcBef>
              <a:spcAft>
                <a:spcPts val="300"/>
              </a:spcAft>
            </a:pPr>
            <a:r>
              <a:rPr lang="en-US" altLang="zh-CN" sz="1400" dirty="0"/>
              <a:t>Complete description of existing solutions and add any new solutions</a:t>
            </a:r>
          </a:p>
          <a:p>
            <a:pPr lvl="1">
              <a:spcBef>
                <a:spcPts val="0"/>
              </a:spcBef>
              <a:spcAft>
                <a:spcPts val="300"/>
              </a:spcAft>
            </a:pPr>
            <a:r>
              <a:rPr lang="en-US" altLang="zh-CN" sz="1400" dirty="0"/>
              <a:t>Solution evaluation and conclusion</a:t>
            </a:r>
          </a:p>
          <a:p>
            <a:pPr lvl="1">
              <a:spcBef>
                <a:spcPts val="0"/>
              </a:spcBef>
              <a:spcAft>
                <a:spcPts val="300"/>
              </a:spcAft>
            </a:pPr>
            <a:r>
              <a:rPr lang="en-US" altLang="zh-CN" sz="1400" b="1" dirty="0"/>
              <a:t>Target Completion</a:t>
            </a:r>
            <a:r>
              <a:rPr lang="en-US" altLang="zh-CN" sz="1400" dirty="0"/>
              <a:t>: There is risk that study item may not conclude by Sep, 20 as all of the KI have RAN dependencies. </a:t>
            </a:r>
          </a:p>
          <a:p>
            <a:pPr lvl="1">
              <a:spcBef>
                <a:spcPts val="0"/>
              </a:spcBef>
              <a:spcAft>
                <a:spcPts val="0"/>
              </a:spcAft>
            </a:pPr>
            <a:endParaRPr lang="de-DE"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275492358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SA2#139E (1/2)</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505174813"/>
              </p:ext>
            </p:extLst>
          </p:nvPr>
        </p:nvGraphicFramePr>
        <p:xfrm>
          <a:off x="179388" y="122544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46%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SP-200091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4388" y="2192784"/>
            <a:ext cx="9064100" cy="4155261"/>
          </a:xfrm>
          <a:noFill/>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FS_MUSIM TR 23.761 v0.4.0 is available </a:t>
            </a:r>
            <a:r>
              <a:rPr lang="de-DE" altLang="de-DE" sz="1200" dirty="0">
                <a:hlinkClick r:id="rId3"/>
              </a:rPr>
              <a:t>here</a:t>
            </a:r>
            <a:r>
              <a:rPr lang="de-DE" altLang="de-DE" sz="1200" dirty="0"/>
              <a:t>. </a:t>
            </a:r>
          </a:p>
          <a:p>
            <a:pPr>
              <a:spcBef>
                <a:spcPts val="0"/>
              </a:spcBef>
              <a:spcAft>
                <a:spcPts val="0"/>
              </a:spcAft>
            </a:pPr>
            <a:r>
              <a:rPr lang="de-DE" altLang="de-DE" sz="1600" b="1" dirty="0"/>
              <a:t>Key Issue 1 (Handling of MT Service):</a:t>
            </a:r>
          </a:p>
          <a:p>
            <a:pPr lvl="1">
              <a:spcBef>
                <a:spcPts val="0"/>
              </a:spcBef>
              <a:spcAft>
                <a:spcPts val="0"/>
              </a:spcAft>
            </a:pPr>
            <a:r>
              <a:rPr lang="en-US" altLang="zh-CN" sz="1200" dirty="0"/>
              <a:t>5 new solutions were agreed in SA#139E and several solutions revised. </a:t>
            </a:r>
            <a:r>
              <a:rPr lang="en-US" altLang="zh-CN" sz="1200" b="1" dirty="0"/>
              <a:t>Total number of KI#1 solutions is 10</a:t>
            </a:r>
            <a:r>
              <a:rPr lang="en-US" altLang="zh-CN" sz="1200" dirty="0"/>
              <a:t>.</a:t>
            </a:r>
          </a:p>
          <a:p>
            <a:pPr lvl="1">
              <a:spcBef>
                <a:spcPts val="0"/>
              </a:spcBef>
              <a:spcAft>
                <a:spcPts val="0"/>
              </a:spcAft>
            </a:pPr>
            <a:r>
              <a:rPr lang="en-US" altLang="zh-CN" sz="1200" b="1" dirty="0"/>
              <a:t>Next Steps</a:t>
            </a:r>
            <a:r>
              <a:rPr lang="en-US" altLang="zh-CN" sz="1200" dirty="0"/>
              <a:t>: SA2#140E meeting will focus on updating existing solutions, resolving ENs, initial evaluations and interim conclusions (where possible).</a:t>
            </a:r>
            <a:r>
              <a:rPr lang="en-US" altLang="zh-CN" sz="1200" u="sng" dirty="0"/>
              <a:t> No newly proposed solutions for the basic functionality</a:t>
            </a:r>
            <a:r>
              <a:rPr lang="en-US" altLang="zh-CN" sz="1200" dirty="0"/>
              <a:t>. Solution updates and optimizations for the case “on the same network” will be considered. Based on the initial evaluations and/or interim conclusions liaise with impacted groups (RAN2, RAN3 or SA3 identified thus far) with specific questions so that final evaluations and conclusions can be drawn in Q4.</a:t>
            </a:r>
          </a:p>
          <a:p>
            <a:pPr>
              <a:spcBef>
                <a:spcPts val="0"/>
              </a:spcBef>
              <a:spcAft>
                <a:spcPts val="0"/>
              </a:spcAft>
            </a:pPr>
            <a:r>
              <a:rPr lang="de-DE" altLang="de-DE" sz="1600" b="1" dirty="0"/>
              <a:t>Key Issue 2 (Enable Paging reception)</a:t>
            </a:r>
            <a:r>
              <a:rPr lang="de-DE" altLang="de-DE" sz="1600" dirty="0"/>
              <a:t>:</a:t>
            </a:r>
          </a:p>
          <a:p>
            <a:pPr lvl="1">
              <a:spcBef>
                <a:spcPts val="0"/>
              </a:spcBef>
              <a:spcAft>
                <a:spcPts val="0"/>
              </a:spcAft>
            </a:pPr>
            <a:r>
              <a:rPr lang="en-US" altLang="zh-CN" sz="1200" dirty="0"/>
              <a:t>8 new solutions were agreed in SA#139E. </a:t>
            </a:r>
            <a:r>
              <a:rPr lang="en-US" altLang="zh-CN" sz="1200" b="1" dirty="0"/>
              <a:t>Total number of KI#2 solutions is 8</a:t>
            </a:r>
            <a:r>
              <a:rPr lang="en-US" altLang="zh-CN" sz="1200" dirty="0"/>
              <a:t>. In addition, several solutions on KI#1 (e.g. #7, #12) indirectly address KI#2.</a:t>
            </a:r>
          </a:p>
          <a:p>
            <a:pPr lvl="1">
              <a:spcBef>
                <a:spcPts val="0"/>
              </a:spcBef>
              <a:spcAft>
                <a:spcPts val="0"/>
              </a:spcAft>
            </a:pPr>
            <a:r>
              <a:rPr lang="en-US" altLang="zh-CN" sz="1200" b="1" dirty="0"/>
              <a:t>Next Steps</a:t>
            </a:r>
            <a:r>
              <a:rPr lang="en-US" altLang="zh-CN" sz="1200" dirty="0"/>
              <a:t>: SA2#140E meeting will be the last meeting for new solutions. Even though this KI has strong RAN dependency, companies are invited to attempt initial evaluation. Based on the initial evaluations liaise with RAN2/RAN3 with specific questions so that final evaluations and conclusions can be drawn in Q4.</a:t>
            </a:r>
          </a:p>
          <a:p>
            <a:pPr>
              <a:spcBef>
                <a:spcPts val="0"/>
              </a:spcBef>
              <a:spcAft>
                <a:spcPts val="0"/>
              </a:spcAft>
            </a:pPr>
            <a:r>
              <a:rPr lang="de-DE" altLang="de-DE" sz="1600" b="1" dirty="0"/>
              <a:t>Key Issue 3 (Co-ordinated leaving)</a:t>
            </a:r>
            <a:r>
              <a:rPr lang="de-DE" altLang="de-DE" sz="1600" dirty="0"/>
              <a:t>:</a:t>
            </a:r>
          </a:p>
          <a:p>
            <a:pPr lvl="1">
              <a:spcBef>
                <a:spcPts val="0"/>
              </a:spcBef>
              <a:spcAft>
                <a:spcPts val="0"/>
              </a:spcAft>
            </a:pPr>
            <a:r>
              <a:rPr lang="en-US" altLang="zh-CN" sz="1200" dirty="0"/>
              <a:t>1 new solution (which is a subset of an existing solution) was agreed in SA#139E. </a:t>
            </a:r>
            <a:r>
              <a:rPr lang="en-US" altLang="zh-CN" sz="1200" b="1" dirty="0"/>
              <a:t>Total number of KI#3 solutions is 4</a:t>
            </a:r>
            <a:r>
              <a:rPr lang="en-US" altLang="zh-CN" sz="1200" dirty="0"/>
              <a:t>.</a:t>
            </a:r>
          </a:p>
          <a:p>
            <a:pPr lvl="1">
              <a:spcBef>
                <a:spcPts val="0"/>
              </a:spcBef>
              <a:spcAft>
                <a:spcPts val="0"/>
              </a:spcAft>
            </a:pPr>
            <a:r>
              <a:rPr lang="en-US" altLang="zh-CN" sz="1200" b="1" dirty="0"/>
              <a:t>Next Steps</a:t>
            </a:r>
            <a:r>
              <a:rPr lang="en-US" altLang="zh-CN" sz="1200" dirty="0"/>
              <a:t>: SA2#140E meeting will focus on updating existing solutions, resolving ENs, initial evaluations and interim conclusions (where possible). </a:t>
            </a:r>
            <a:r>
              <a:rPr lang="en-US" altLang="zh-CN" sz="1200" u="sng" dirty="0"/>
              <a:t>No newly proposed solutions for the basic functionality</a:t>
            </a:r>
            <a:r>
              <a:rPr lang="en-US" altLang="zh-CN" sz="1200" dirty="0"/>
              <a:t>. Based on the initial evaluations and/or interim conclusions liaise with impacted groups with specific questions so that final evaluations and conclusions can be drawn in Q4.</a:t>
            </a:r>
            <a:endParaRPr lang="en-US" altLang="zh-CN" sz="1200" strike="sngStrike" dirty="0"/>
          </a:p>
        </p:txBody>
      </p:sp>
    </p:spTree>
    <p:extLst>
      <p:ext uri="{BB962C8B-B14F-4D97-AF65-F5344CB8AC3E}">
        <p14:creationId xmlns:p14="http://schemas.microsoft.com/office/powerpoint/2010/main" val="7650411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SA2#139E (2/2)</a:t>
            </a:r>
            <a:endParaRPr lang="de-DE" altLang="de-DE" sz="2800" b="1" dirty="0"/>
          </a:p>
        </p:txBody>
      </p:sp>
      <p:sp>
        <p:nvSpPr>
          <p:cNvPr id="29716" name="Content Placeholder 7"/>
          <p:cNvSpPr>
            <a:spLocks noGrp="1"/>
          </p:cNvSpPr>
          <p:nvPr>
            <p:ph sz="half" idx="2"/>
          </p:nvPr>
        </p:nvSpPr>
        <p:spPr>
          <a:xfrm>
            <a:off x="405791" y="1400784"/>
            <a:ext cx="8554481" cy="4824918"/>
          </a:xfrm>
        </p:spPr>
        <p:txBody>
          <a:bodyPr/>
          <a:lstStyle/>
          <a:p>
            <a:pPr marL="457200" lvl="1" indent="-457200">
              <a:spcBef>
                <a:spcPts val="0"/>
              </a:spcBef>
              <a:spcAft>
                <a:spcPts val="300"/>
              </a:spcAft>
              <a:buBlip>
                <a:blip r:embed="rId3"/>
              </a:buBlip>
            </a:pPr>
            <a:r>
              <a:rPr lang="en-US" sz="1200" b="1" dirty="0">
                <a:ea typeface="+mn-ea"/>
                <a:cs typeface="+mn-cs"/>
              </a:rPr>
              <a:t>RAN impacts and dependencies</a:t>
            </a:r>
            <a:r>
              <a:rPr lang="en-US" sz="1200" dirty="0">
                <a:ea typeface="+mn-ea"/>
                <a:cs typeface="+mn-cs"/>
              </a:rPr>
              <a:t>:</a:t>
            </a:r>
            <a:endParaRPr lang="de-DE" sz="1200" dirty="0">
              <a:ea typeface="+mn-ea"/>
              <a:cs typeface="+mn-cs"/>
            </a:endParaRPr>
          </a:p>
          <a:p>
            <a:pPr lvl="1">
              <a:spcBef>
                <a:spcPts val="0"/>
              </a:spcBef>
              <a:spcAft>
                <a:spcPts val="300"/>
              </a:spcAft>
            </a:pPr>
            <a:r>
              <a:rPr lang="en-US" sz="1050" dirty="0"/>
              <a:t>All three key issues may potentially lead to solutions with RAN impact and may require RAN coordination.</a:t>
            </a:r>
          </a:p>
          <a:p>
            <a:pPr marL="457200" lvl="1" indent="0">
              <a:spcBef>
                <a:spcPts val="0"/>
              </a:spcBef>
              <a:spcAft>
                <a:spcPts val="300"/>
              </a:spcAft>
              <a:buNone/>
            </a:pPr>
            <a:endParaRPr lang="en-US" altLang="zh-CN"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de-DE" sz="1050" dirty="0"/>
              <a:t>None</a:t>
            </a:r>
          </a:p>
          <a:p>
            <a:pPr lvl="1">
              <a:spcBef>
                <a:spcPts val="0"/>
              </a:spcBef>
              <a:spcAft>
                <a:spcPts val="300"/>
              </a:spcAft>
            </a:pPr>
            <a:endParaRPr lang="de-DE" sz="1050" dirty="0"/>
          </a:p>
          <a:p>
            <a:pPr>
              <a:spcBef>
                <a:spcPts val="0"/>
              </a:spcBef>
              <a:spcAft>
                <a:spcPts val="300"/>
              </a:spcAft>
            </a:pPr>
            <a:r>
              <a:rPr lang="de-DE" sz="1200" b="1" dirty="0"/>
              <a:t>Focus for the Next Meeting (SA2#140E)</a:t>
            </a:r>
            <a:r>
              <a:rPr lang="de-DE" sz="1200" dirty="0"/>
              <a:t>:</a:t>
            </a:r>
          </a:p>
          <a:p>
            <a:pPr lvl="1">
              <a:spcBef>
                <a:spcPts val="0"/>
              </a:spcBef>
              <a:spcAft>
                <a:spcPts val="300"/>
              </a:spcAft>
            </a:pPr>
            <a:r>
              <a:rPr lang="en-US" altLang="zh-CN" sz="1050" dirty="0"/>
              <a:t>Ahead of SA2#140E: Organize a conference call to discuss Way Forward proposals.</a:t>
            </a:r>
          </a:p>
          <a:p>
            <a:pPr lvl="1">
              <a:spcBef>
                <a:spcPts val="0"/>
              </a:spcBef>
              <a:spcAft>
                <a:spcPts val="300"/>
              </a:spcAft>
            </a:pPr>
            <a:r>
              <a:rPr lang="en-US" altLang="zh-CN" sz="1050" dirty="0"/>
              <a:t>During SA2#140E:</a:t>
            </a:r>
          </a:p>
          <a:p>
            <a:pPr lvl="2">
              <a:spcBef>
                <a:spcPts val="0"/>
              </a:spcBef>
              <a:spcAft>
                <a:spcPts val="300"/>
              </a:spcAft>
            </a:pPr>
            <a:r>
              <a:rPr lang="en-US" altLang="zh-CN" sz="1050" dirty="0"/>
              <a:t>Focus on resolving ENs, technically completing solutions, initial evaluations and interim conclusions (where possible).</a:t>
            </a:r>
          </a:p>
          <a:p>
            <a:pPr lvl="2">
              <a:spcBef>
                <a:spcPts val="0"/>
              </a:spcBef>
              <a:spcAft>
                <a:spcPts val="300"/>
              </a:spcAft>
            </a:pPr>
            <a:r>
              <a:rPr lang="en-US" altLang="de-DE" sz="1050" dirty="0"/>
              <a:t>Focus</a:t>
            </a:r>
            <a:r>
              <a:rPr lang="fr-FR" altLang="de-DE" sz="1050" dirty="0"/>
              <a:t> on </a:t>
            </a:r>
            <a:r>
              <a:rPr lang="en-GB" altLang="de-DE" sz="1050" dirty="0"/>
              <a:t>agreeing</a:t>
            </a:r>
            <a:r>
              <a:rPr lang="fr-FR" altLang="de-DE" sz="1050" dirty="0"/>
              <a:t> high-</a:t>
            </a:r>
            <a:r>
              <a:rPr lang="en-GB" altLang="de-DE" sz="1050" dirty="0"/>
              <a:t>level</a:t>
            </a:r>
            <a:r>
              <a:rPr lang="fr-FR" altLang="de-DE" sz="1050" dirty="0"/>
              <a:t> </a:t>
            </a:r>
            <a:r>
              <a:rPr lang="en-US" altLang="de-DE" sz="1050" dirty="0"/>
              <a:t>principles</a:t>
            </a:r>
            <a:r>
              <a:rPr lang="fr-FR" altLang="de-DE" sz="1050" dirty="0"/>
              <a:t> (</a:t>
            </a:r>
            <a:r>
              <a:rPr lang="en-US" altLang="de-DE" sz="1050" dirty="0"/>
              <a:t>possibly</a:t>
            </a:r>
            <a:r>
              <a:rPr lang="fr-FR" altLang="de-DE" sz="1050" dirty="0"/>
              <a:t> </a:t>
            </a:r>
            <a:r>
              <a:rPr lang="fr-FR" altLang="de-DE" sz="1050" dirty="0" err="1"/>
              <a:t>stemming</a:t>
            </a:r>
            <a:r>
              <a:rPr lang="fr-FR" altLang="de-DE" sz="1050" dirty="0"/>
              <a:t> </a:t>
            </a:r>
            <a:r>
              <a:rPr lang="fr-FR" altLang="de-DE" sz="1050" dirty="0" err="1"/>
              <a:t>from</a:t>
            </a:r>
            <a:r>
              <a:rPr lang="fr-FR" altLang="de-DE" sz="1050" dirty="0"/>
              <a:t> multiple solutions) </a:t>
            </a:r>
            <a:r>
              <a:rPr lang="fr-FR" altLang="de-DE" sz="1050" dirty="0" err="1"/>
              <a:t>rather</a:t>
            </a:r>
            <a:r>
              <a:rPr lang="fr-FR" altLang="de-DE" sz="1050" dirty="0"/>
              <a:t> </a:t>
            </a:r>
            <a:r>
              <a:rPr lang="fr-FR" altLang="de-DE" sz="1050" dirty="0" err="1"/>
              <a:t>than</a:t>
            </a:r>
            <a:r>
              <a:rPr lang="fr-FR" altLang="de-DE" sz="1050" dirty="0"/>
              <a:t> </a:t>
            </a:r>
            <a:r>
              <a:rPr lang="fr-FR" altLang="de-DE" sz="1050" dirty="0" err="1"/>
              <a:t>updating</a:t>
            </a:r>
            <a:r>
              <a:rPr lang="fr-FR" altLang="de-DE" sz="1050" dirty="0"/>
              <a:t> </a:t>
            </a:r>
            <a:r>
              <a:rPr lang="en-GB" altLang="de-DE" sz="1050" dirty="0"/>
              <a:t>individual</a:t>
            </a:r>
            <a:r>
              <a:rPr lang="fr-FR" altLang="de-DE" sz="1050" dirty="0"/>
              <a:t> solutions to </a:t>
            </a:r>
            <a:r>
              <a:rPr lang="fr-FR" altLang="de-DE" sz="1050" dirty="0" err="1"/>
              <a:t>make</a:t>
            </a:r>
            <a:r>
              <a:rPr lang="fr-FR" altLang="de-DE" sz="1050" dirty="0"/>
              <a:t> </a:t>
            </a:r>
            <a:r>
              <a:rPr lang="fr-FR" altLang="de-DE" sz="1050" dirty="0" err="1"/>
              <a:t>them</a:t>
            </a:r>
            <a:r>
              <a:rPr lang="fr-FR" altLang="de-DE" sz="1050" dirty="0"/>
              <a:t> </a:t>
            </a:r>
            <a:r>
              <a:rPr lang="en-US" sz="1050" dirty="0"/>
              <a:t>”</a:t>
            </a:r>
            <a:r>
              <a:rPr lang="fr-FR" altLang="de-DE" sz="1050" dirty="0" err="1"/>
              <a:t>perfect</a:t>
            </a:r>
            <a:r>
              <a:rPr lang="en-US" sz="1050" dirty="0"/>
              <a:t>”</a:t>
            </a:r>
            <a:endParaRPr lang="de-DE" altLang="de-DE" sz="1050" dirty="0"/>
          </a:p>
          <a:p>
            <a:pPr lvl="2">
              <a:spcBef>
                <a:spcPts val="0"/>
              </a:spcBef>
              <a:spcAft>
                <a:spcPts val="300"/>
              </a:spcAft>
            </a:pPr>
            <a:r>
              <a:rPr lang="en-US" altLang="zh-CN" sz="1050" dirty="0"/>
              <a:t>Based on the initial evaluations and/or interim conclusions liaise with impacted groups (RAN2, RAN3 or SA3 identified thus far) with specific questions so that final evaluations and conclusions can be drawn in Q4.</a:t>
            </a:r>
          </a:p>
          <a:p>
            <a:pPr lvl="2">
              <a:spcBef>
                <a:spcPts val="0"/>
              </a:spcBef>
              <a:spcAft>
                <a:spcPts val="300"/>
              </a:spcAft>
            </a:pPr>
            <a:endParaRPr lang="en-US" altLang="zh-CN" sz="800" dirty="0"/>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SA2#140E (Aug-Sep): Initial evaluations and agree high-level principles. Submit TR 23.761 to SA#89 plenary for information.</a:t>
            </a:r>
            <a:endParaRPr lang="en-US" altLang="zh-CN" sz="1050" strike="sngStrike" dirty="0"/>
          </a:p>
          <a:p>
            <a:pPr lvl="1">
              <a:spcBef>
                <a:spcPts val="0"/>
              </a:spcBef>
              <a:spcAft>
                <a:spcPts val="300"/>
              </a:spcAft>
            </a:pPr>
            <a:r>
              <a:rPr lang="en-US" altLang="zh-CN" sz="1050" dirty="0"/>
              <a:t>SA2#141 (Oct): Final evaluations and conclusions. Submit TR 23.761 to SA#90 plenary for approval.</a:t>
            </a:r>
          </a:p>
          <a:p>
            <a:pPr lvl="1">
              <a:spcBef>
                <a:spcPts val="0"/>
              </a:spcBef>
              <a:spcAft>
                <a:spcPts val="300"/>
              </a:spcAft>
            </a:pPr>
            <a:endParaRPr lang="en-US" altLang="zh-CN" sz="1050" dirty="0"/>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study may not be possible in Q3 for all key issues, due to RAN dependencies and meeting timings between SA2 and RAN.</a:t>
            </a:r>
            <a:endParaRPr lang="en-US" altLang="zh-CN" sz="1050" strike="sngStrike" dirty="0"/>
          </a:p>
        </p:txBody>
      </p:sp>
    </p:spTree>
    <p:extLst>
      <p:ext uri="{BB962C8B-B14F-4D97-AF65-F5344CB8AC3E}">
        <p14:creationId xmlns:p14="http://schemas.microsoft.com/office/powerpoint/2010/main" val="345260763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2572939"/>
          </a:xfrm>
        </p:spPr>
        <p:txBody>
          <a:bodyPr>
            <a:noAutofit/>
          </a:bodyPr>
          <a:lstStyle/>
          <a:p>
            <a:pPr>
              <a:defRPr/>
            </a:pPr>
            <a:r>
              <a:rPr lang="en-GB" sz="3600" b="1" i="1" dirty="0">
                <a:effectLst>
                  <a:outerShdw blurRad="38100" dist="38100" dir="2700000" algn="tl">
                    <a:srgbClr val="C0C0C0"/>
                  </a:outerShdw>
                </a:effectLst>
              </a:rPr>
              <a:t>BACKUP</a:t>
            </a:r>
            <a:br>
              <a:rPr lang="en-GB" sz="3600" b="1" i="1" dirty="0">
                <a:effectLst>
                  <a:outerShdw blurRad="38100" dist="38100" dir="2700000" algn="tl">
                    <a:srgbClr val="C0C0C0"/>
                  </a:outerShdw>
                </a:effectLst>
              </a:rPr>
            </a:br>
            <a:r>
              <a:rPr lang="en-GB" sz="3600" b="1" i="1" dirty="0">
                <a:effectLst>
                  <a:outerShdw blurRad="38100" dist="38100" dir="2700000" algn="tl">
                    <a:srgbClr val="C0C0C0"/>
                  </a:outerShdw>
                </a:effectLst>
              </a:rPr>
              <a:t>  </a:t>
            </a:r>
            <a:r>
              <a:rPr lang="en-GB" sz="3600" dirty="0"/>
              <a:t> </a:t>
            </a:r>
            <a:br>
              <a:rPr lang="en-GB" sz="3600" dirty="0"/>
            </a:br>
            <a:r>
              <a:rPr lang="en-GB" sz="2400" b="1" dirty="0"/>
              <a:t>Previous</a:t>
            </a:r>
            <a:r>
              <a:rPr lang="en-GB" sz="2400" dirty="0"/>
              <a:t> </a:t>
            </a:r>
            <a:r>
              <a:rPr lang="en-US" sz="2400" b="1" dirty="0"/>
              <a:t>FS_MUSIM </a:t>
            </a:r>
            <a:r>
              <a:rPr lang="en-US" altLang="de-DE" sz="2400" b="1" dirty="0"/>
              <a:t>Status </a:t>
            </a:r>
            <a:r>
              <a:rPr lang="en-GB" altLang="zh-CN" sz="2400" b="1" dirty="0"/>
              <a:t>Report (S2-2001825) for information</a:t>
            </a:r>
            <a:endParaRPr lang="en-GB" sz="2400" b="1" dirty="0"/>
          </a:p>
        </p:txBody>
      </p:sp>
    </p:spTree>
    <p:extLst>
      <p:ext uri="{BB962C8B-B14F-4D97-AF65-F5344CB8AC3E}">
        <p14:creationId xmlns:p14="http://schemas.microsoft.com/office/powerpoint/2010/main" val="1549165663"/>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at SA#87</a:t>
            </a:r>
            <a:endParaRPr lang="de-DE" altLang="de-DE" sz="2800"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462307"/>
            <a:ext cx="8709026" cy="3765774"/>
          </a:xfrm>
        </p:spPr>
        <p:txBody>
          <a:bodyPr/>
          <a:lstStyle/>
          <a:p>
            <a:pPr>
              <a:spcBef>
                <a:spcPts val="0"/>
              </a:spcBef>
              <a:spcAft>
                <a:spcPts val="0"/>
              </a:spcAft>
            </a:pPr>
            <a:r>
              <a:rPr lang="de-DE" altLang="de-DE" sz="1600" dirty="0"/>
              <a:t>Progress since SA#86:</a:t>
            </a:r>
          </a:p>
          <a:p>
            <a:pPr lvl="1">
              <a:spcBef>
                <a:spcPts val="0"/>
              </a:spcBef>
              <a:spcAft>
                <a:spcPts val="0"/>
              </a:spcAft>
            </a:pPr>
            <a:r>
              <a:rPr lang="de-DE" altLang="de-DE" sz="1200" dirty="0"/>
              <a:t>Only one SA2 WG meeting in Q1</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endParaRPr lang="en-US" altLang="zh-CN" sz="1200" dirty="0"/>
          </a:p>
          <a:p>
            <a:pPr marL="457200" lvl="1" indent="-457200">
              <a:spcBef>
                <a:spcPts val="0"/>
              </a:spcBef>
              <a:spcAft>
                <a:spcPts val="0"/>
              </a:spcAft>
              <a:buBlip>
                <a:blip r:embed="rId3"/>
              </a:buBlip>
            </a:pPr>
            <a:endParaRPr lang="en-US" sz="1600" dirty="0">
              <a:ea typeface="+mn-ea"/>
              <a:cs typeface="+mn-cs"/>
            </a:endParaRPr>
          </a:p>
          <a:p>
            <a:pPr marL="457200" lvl="1" indent="-457200">
              <a:spcBef>
                <a:spcPts val="0"/>
              </a:spcBef>
              <a:spcAft>
                <a:spcPts val="0"/>
              </a:spcAft>
              <a:buBlip>
                <a:blip r:embed="rId3"/>
              </a:buBlip>
            </a:pPr>
            <a:r>
              <a:rPr lang="en-US" sz="1600" dirty="0">
                <a:ea typeface="+mn-ea"/>
                <a:cs typeface="+mn-cs"/>
              </a:rPr>
              <a:t>RAN impacts and dependencies:</a:t>
            </a:r>
            <a:endParaRPr lang="de-DE" sz="1600" dirty="0">
              <a:ea typeface="+mn-ea"/>
              <a:cs typeface="+mn-cs"/>
            </a:endParaRPr>
          </a:p>
          <a:p>
            <a:pPr lvl="1">
              <a:spcBef>
                <a:spcPts val="0"/>
              </a:spcBef>
              <a:spcAft>
                <a:spcPts val="300"/>
              </a:spcAft>
            </a:pPr>
            <a:r>
              <a:rPr lang="en-US" sz="1200" dirty="0"/>
              <a:t>All three key issues may potentially lead to solutions with RAN impact and may require RAN coordination.</a:t>
            </a:r>
          </a:p>
          <a:p>
            <a:pPr lvl="1">
              <a:spcBef>
                <a:spcPts val="0"/>
              </a:spcBef>
              <a:spcAft>
                <a:spcPts val="300"/>
              </a:spcAft>
            </a:pPr>
            <a:r>
              <a:rPr lang="en-US" altLang="zh-CN" sz="1200" dirty="0"/>
              <a:t>RAN has delayed start on MUSIM (in Q3), SA2 need to finish FS_MUSIM by Q2. </a:t>
            </a:r>
          </a:p>
          <a:p>
            <a:pPr marL="457200" lvl="1" indent="0">
              <a:spcBef>
                <a:spcPts val="0"/>
              </a:spcBef>
              <a:spcAft>
                <a:spcPts val="600"/>
              </a:spcAft>
              <a:buNone/>
            </a:pPr>
            <a:endParaRPr lang="de-DE" sz="1600" dirty="0"/>
          </a:p>
          <a:p>
            <a:pPr lvl="0">
              <a:spcBef>
                <a:spcPts val="0"/>
              </a:spcBef>
              <a:spcAft>
                <a:spcPts val="0"/>
              </a:spcAft>
            </a:pPr>
            <a:r>
              <a:rPr lang="de-DE" sz="1600" dirty="0"/>
              <a:t>Next steps:</a:t>
            </a:r>
          </a:p>
          <a:p>
            <a:pPr lvl="1">
              <a:spcBef>
                <a:spcPts val="0"/>
              </a:spcBef>
              <a:spcAft>
                <a:spcPts val="300"/>
              </a:spcAft>
            </a:pPr>
            <a:r>
              <a:rPr lang="en-US" altLang="zh-CN" sz="1200" dirty="0"/>
              <a:t>Find a way to resolve RAN dependencies given the delayed start (Q3) of MUSIM work in RAN. Collect open issues / questions and seek RAN WGs’ feedback with LS OUT from SA2#138.</a:t>
            </a:r>
          </a:p>
          <a:p>
            <a:pPr lvl="1">
              <a:spcBef>
                <a:spcPts val="0"/>
              </a:spcBef>
              <a:spcAft>
                <a:spcPts val="0"/>
              </a:spcAft>
            </a:pPr>
            <a:endParaRPr lang="de-DE"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223583178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(1/2)</a:t>
            </a:r>
            <a:endParaRPr lang="de-DE" altLang="de-DE" sz="2800"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462306"/>
            <a:ext cx="8554481" cy="3885739"/>
          </a:xfrm>
          <a:noFill/>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FS_MUSIM TR 23.761 v0.3.0 is available </a:t>
            </a:r>
            <a:r>
              <a:rPr lang="de-DE" altLang="de-DE" sz="1200" dirty="0">
                <a:hlinkClick r:id="rId3"/>
              </a:rPr>
              <a:t>here</a:t>
            </a:r>
            <a:r>
              <a:rPr lang="de-DE" altLang="de-DE" sz="1200" dirty="0"/>
              <a:t>. </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p>
          <a:p>
            <a:pPr>
              <a:spcBef>
                <a:spcPts val="0"/>
              </a:spcBef>
              <a:spcAft>
                <a:spcPts val="0"/>
              </a:spcAft>
            </a:pPr>
            <a:r>
              <a:rPr lang="de-DE" altLang="de-DE" sz="1600" b="1" dirty="0"/>
              <a:t>Key Issue 1 (Handling of MT Service):</a:t>
            </a:r>
          </a:p>
          <a:p>
            <a:pPr lvl="1">
              <a:spcBef>
                <a:spcPts val="0"/>
              </a:spcBef>
              <a:spcAft>
                <a:spcPts val="0"/>
              </a:spcAft>
            </a:pPr>
            <a:r>
              <a:rPr lang="en-US" altLang="zh-CN" sz="1200" dirty="0"/>
              <a:t>2 new solutions were agreed for inclusion in the TR at SA2#136AH. Total number of solutions for KI#1 is 5.</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initial solution evolutions and interim conclusions. Liaise with RAN on solution impacts so final evaluations and conclusions can be drawn.</a:t>
            </a:r>
          </a:p>
          <a:p>
            <a:pPr>
              <a:spcBef>
                <a:spcPts val="0"/>
              </a:spcBef>
              <a:spcAft>
                <a:spcPts val="0"/>
              </a:spcAft>
            </a:pPr>
            <a:r>
              <a:rPr lang="de-DE" altLang="de-DE" sz="1600" b="1" dirty="0"/>
              <a:t>Key Issue 2 (Enable Paging reception)</a:t>
            </a:r>
            <a:r>
              <a:rPr lang="de-DE" altLang="de-DE" sz="1600" dirty="0"/>
              <a:t>:</a:t>
            </a:r>
          </a:p>
          <a:p>
            <a:pPr lvl="1">
              <a:spcBef>
                <a:spcPts val="0"/>
              </a:spcBef>
              <a:spcAft>
                <a:spcPts val="0"/>
              </a:spcAft>
            </a:pPr>
            <a:r>
              <a:rPr lang="en-US" altLang="zh-CN" sz="1200" dirty="0"/>
              <a:t>No contributions focused on this KI could be handled due to lack of time. Solution #7 addresses this KI indirectly.</a:t>
            </a:r>
          </a:p>
          <a:p>
            <a:pPr>
              <a:spcBef>
                <a:spcPts val="0"/>
              </a:spcBef>
              <a:spcAft>
                <a:spcPts val="0"/>
              </a:spcAft>
            </a:pPr>
            <a:r>
              <a:rPr lang="de-DE" altLang="de-DE" sz="1600" b="1" dirty="0"/>
              <a:t>Key Issue 3 (Co-ordinated leaving)</a:t>
            </a:r>
            <a:r>
              <a:rPr lang="de-DE" altLang="de-DE" sz="1600" dirty="0"/>
              <a:t>:</a:t>
            </a:r>
          </a:p>
          <a:p>
            <a:pPr lvl="1">
              <a:spcBef>
                <a:spcPts val="0"/>
              </a:spcBef>
              <a:spcAft>
                <a:spcPts val="0"/>
              </a:spcAft>
            </a:pPr>
            <a:r>
              <a:rPr lang="en-US" altLang="zh-CN" sz="1200" dirty="0"/>
              <a:t>3 solutions were added at SA2#136AH. Solutions can be categorized as NAS-level and RRC-level solutions. RRC-level solution require feedback from RAN.</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initial solution evolutions and interim conclusions. Liaise with RAN on solution impacts so final evaluations and conclusions can be drawn.</a:t>
            </a:r>
            <a:endParaRPr lang="en-US" altLang="zh-CN" sz="1200" strike="sngStrike" dirty="0"/>
          </a:p>
          <a:p>
            <a:pPr lvl="2">
              <a:spcBef>
                <a:spcPts val="0"/>
              </a:spcBef>
              <a:spcAft>
                <a:spcPts val="600"/>
              </a:spcAft>
            </a:pPr>
            <a:endParaRPr lang="en-US" sz="900" dirty="0"/>
          </a:p>
        </p:txBody>
      </p:sp>
    </p:spTree>
    <p:extLst>
      <p:ext uri="{BB962C8B-B14F-4D97-AF65-F5344CB8AC3E}">
        <p14:creationId xmlns:p14="http://schemas.microsoft.com/office/powerpoint/2010/main" val="4654911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(2/2)</a:t>
            </a:r>
            <a:endParaRPr lang="de-DE" altLang="de-DE" sz="2800" b="1" dirty="0"/>
          </a:p>
        </p:txBody>
      </p:sp>
      <p:sp>
        <p:nvSpPr>
          <p:cNvPr id="29716" name="Content Placeholder 7"/>
          <p:cNvSpPr>
            <a:spLocks noGrp="1"/>
          </p:cNvSpPr>
          <p:nvPr>
            <p:ph sz="half" idx="2"/>
          </p:nvPr>
        </p:nvSpPr>
        <p:spPr>
          <a:xfrm>
            <a:off x="405791" y="1400784"/>
            <a:ext cx="8554481" cy="4824918"/>
          </a:xfrm>
        </p:spPr>
        <p:txBody>
          <a:bodyPr/>
          <a:lstStyle/>
          <a:p>
            <a:pPr marL="457200" lvl="1" indent="-457200">
              <a:spcBef>
                <a:spcPts val="0"/>
              </a:spcBef>
              <a:spcAft>
                <a:spcPts val="300"/>
              </a:spcAft>
              <a:buBlip>
                <a:blip r:embed="rId3"/>
              </a:buBlip>
            </a:pPr>
            <a:r>
              <a:rPr lang="en-US" sz="1200" b="1" dirty="0">
                <a:ea typeface="+mn-ea"/>
                <a:cs typeface="+mn-cs"/>
              </a:rPr>
              <a:t>RAN impacts and dependencies</a:t>
            </a:r>
            <a:r>
              <a:rPr lang="en-US" sz="1200" dirty="0">
                <a:ea typeface="+mn-ea"/>
                <a:cs typeface="+mn-cs"/>
              </a:rPr>
              <a:t>:</a:t>
            </a:r>
            <a:endParaRPr lang="de-DE" sz="1200" dirty="0">
              <a:ea typeface="+mn-ea"/>
              <a:cs typeface="+mn-cs"/>
            </a:endParaRPr>
          </a:p>
          <a:p>
            <a:pPr lvl="1">
              <a:spcBef>
                <a:spcPts val="0"/>
              </a:spcBef>
              <a:spcAft>
                <a:spcPts val="300"/>
              </a:spcAft>
            </a:pPr>
            <a:r>
              <a:rPr lang="en-US" sz="1050" dirty="0"/>
              <a:t>All three key issues may potentially lead to solutions with RAN impact and may require RAN coordination.</a:t>
            </a:r>
          </a:p>
          <a:p>
            <a:pPr lvl="1">
              <a:spcBef>
                <a:spcPts val="0"/>
              </a:spcBef>
              <a:spcAft>
                <a:spcPts val="300"/>
              </a:spcAft>
            </a:pPr>
            <a:r>
              <a:rPr lang="en-US" altLang="zh-CN" sz="1050" dirty="0"/>
              <a:t>RAN has delayed start on MUSIM (in Q3), SA2 need to finish FS_MUSIM by Q2.</a:t>
            </a:r>
          </a:p>
          <a:p>
            <a:pPr lvl="1">
              <a:spcBef>
                <a:spcPts val="0"/>
              </a:spcBef>
              <a:spcAft>
                <a:spcPts val="300"/>
              </a:spcAft>
            </a:pPr>
            <a:r>
              <a:rPr lang="en-US" altLang="zh-CN" sz="1050" dirty="0"/>
              <a:t>No interleaving of RAN and SA2 meetings, which will make obtaining feedback quickly impossible (i.e. LSs sent from SA2#138 may not get a reply until SA2#140 in Q3, unless extraordinary steps are taken at SA2/RAN2 meetings).</a:t>
            </a:r>
          </a:p>
          <a:p>
            <a:pPr marL="457200" lvl="1" indent="0">
              <a:spcBef>
                <a:spcPts val="0"/>
              </a:spcBef>
              <a:spcAft>
                <a:spcPts val="300"/>
              </a:spcAft>
              <a:buNone/>
            </a:pPr>
            <a:endParaRPr lang="en-US" altLang="zh-CN"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de-DE" sz="1050" dirty="0"/>
              <a:t>None</a:t>
            </a:r>
          </a:p>
          <a:p>
            <a:pPr lvl="1">
              <a:spcBef>
                <a:spcPts val="0"/>
              </a:spcBef>
              <a:spcAft>
                <a:spcPts val="300"/>
              </a:spcAft>
            </a:pPr>
            <a:endParaRPr lang="de-DE" sz="1050" dirty="0"/>
          </a:p>
          <a:p>
            <a:pPr>
              <a:spcBef>
                <a:spcPts val="0"/>
              </a:spcBef>
              <a:spcAft>
                <a:spcPts val="300"/>
              </a:spcAft>
            </a:pPr>
            <a:r>
              <a:rPr lang="de-DE" sz="1200" b="1" dirty="0"/>
              <a:t>Focus for the Next Meeting (SA2#138)</a:t>
            </a:r>
            <a:r>
              <a:rPr lang="de-DE" sz="1200" dirty="0"/>
              <a:t>:</a:t>
            </a:r>
          </a:p>
          <a:p>
            <a:pPr lvl="1">
              <a:spcBef>
                <a:spcPts val="0"/>
              </a:spcBef>
              <a:spcAft>
                <a:spcPts val="300"/>
              </a:spcAft>
            </a:pPr>
            <a:r>
              <a:rPr lang="en-US" altLang="zh-CN" sz="1050" dirty="0"/>
              <a:t>Find a way to resolve RAN dependencies given the delayed start (Q3) of MUSIM work in RAN. Collect open issues / questions and seek RAN WGs’ feedback with LS OUT from SA2#138.</a:t>
            </a:r>
          </a:p>
          <a:p>
            <a:pPr lvl="1">
              <a:spcBef>
                <a:spcPts val="0"/>
              </a:spcBef>
              <a:spcAft>
                <a:spcPts val="300"/>
              </a:spcAft>
            </a:pPr>
            <a:r>
              <a:rPr lang="en-US" altLang="zh-CN" sz="1050" dirty="0"/>
              <a:t>Prioritize handling of contributions that complete the spectrum of possible RAN impacts. Specifically:</a:t>
            </a:r>
          </a:p>
          <a:p>
            <a:pPr lvl="2">
              <a:spcBef>
                <a:spcPts val="0"/>
              </a:spcBef>
              <a:spcAft>
                <a:spcPts val="300"/>
              </a:spcAft>
            </a:pPr>
            <a:r>
              <a:rPr lang="en-US" altLang="zh-CN" sz="800" dirty="0"/>
              <a:t>Try to agree solutions on KI#2 that summarize the main RAN-impacting options.</a:t>
            </a:r>
          </a:p>
          <a:p>
            <a:pPr lvl="2">
              <a:spcBef>
                <a:spcPts val="0"/>
              </a:spcBef>
              <a:spcAft>
                <a:spcPts val="300"/>
              </a:spcAft>
            </a:pPr>
            <a:r>
              <a:rPr lang="en-US" altLang="zh-CN" sz="800" dirty="0"/>
              <a:t>Clarify solutions in the TR that have significant RAN impact, but are not yet documented in sufficient detail (e.g. Solution #2).</a:t>
            </a:r>
          </a:p>
          <a:p>
            <a:pPr lvl="1">
              <a:spcBef>
                <a:spcPts val="0"/>
              </a:spcBef>
              <a:spcAft>
                <a:spcPts val="300"/>
              </a:spcAft>
            </a:pPr>
            <a:r>
              <a:rPr lang="de-DE" altLang="de-DE" sz="1050" dirty="0"/>
              <a:t>Any new Key Issue will be low priority unless supported by large number of companies. </a:t>
            </a:r>
            <a:r>
              <a:rPr lang="en-US" altLang="de-DE" sz="1050" dirty="0"/>
              <a:t>Optimizations for the case where multiple USIMs are served by the same network will be handled with low priority.</a:t>
            </a:r>
            <a:endParaRPr lang="de-DE" altLang="de-DE" sz="1050" dirty="0"/>
          </a:p>
          <a:p>
            <a:pPr lvl="2">
              <a:spcBef>
                <a:spcPts val="0"/>
              </a:spcBef>
              <a:spcAft>
                <a:spcPts val="300"/>
              </a:spcAft>
            </a:pPr>
            <a:endParaRPr lang="en-US" altLang="zh-CN" sz="800" dirty="0"/>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SA2#138 (Apr): Complete description of existing solutions. Start initial evaluation. New solutions can still be proposed.</a:t>
            </a:r>
          </a:p>
          <a:p>
            <a:pPr lvl="1">
              <a:spcBef>
                <a:spcPts val="0"/>
              </a:spcBef>
              <a:spcAft>
                <a:spcPts val="300"/>
              </a:spcAft>
            </a:pPr>
            <a:r>
              <a:rPr lang="en-US" altLang="zh-CN" sz="1050" dirty="0"/>
              <a:t>SA2#139 (May): Final evaluation and conclusions. Submit TR 23.761 to SA#87 plenary for one-stop approval. Agree a WID.</a:t>
            </a:r>
          </a:p>
          <a:p>
            <a:pPr lvl="1">
              <a:spcBef>
                <a:spcPts val="0"/>
              </a:spcBef>
              <a:spcAft>
                <a:spcPts val="300"/>
              </a:spcAft>
            </a:pPr>
            <a:endParaRPr lang="en-US" altLang="zh-CN" sz="1050" dirty="0"/>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study may not be possible in Q2 for all key issues, due to RAN dependencies and meeting timings between SA2 and RAN.</a:t>
            </a:r>
            <a:endParaRPr lang="en-US" altLang="zh-CN" sz="1050" strike="sngStrike" dirty="0"/>
          </a:p>
        </p:txBody>
      </p:sp>
    </p:spTree>
    <p:extLst>
      <p:ext uri="{BB962C8B-B14F-4D97-AF65-F5344CB8AC3E}">
        <p14:creationId xmlns:p14="http://schemas.microsoft.com/office/powerpoint/2010/main" val="142237214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6728</TotalTime>
  <Words>1538</Words>
  <Application>Microsoft Office PowerPoint</Application>
  <PresentationFormat>On-screen Show (4:3)</PresentationFormat>
  <Paragraphs>144</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vt:lpstr>
      <vt:lpstr>Calibri</vt:lpstr>
      <vt:lpstr>Times New Roman</vt:lpstr>
      <vt:lpstr>Office Theme</vt:lpstr>
      <vt:lpstr>   FS_MUSIM Status Report</vt:lpstr>
      <vt:lpstr>FS_MUSIM Status at SA#88</vt:lpstr>
      <vt:lpstr>FS_MUSIM status after SA2#139E (1/2)</vt:lpstr>
      <vt:lpstr>FS_MUSIM status after SA2#139E (2/2)</vt:lpstr>
      <vt:lpstr>BACKUP     Previous FS_MUSIM Status Report (S2-2001825) for information</vt:lpstr>
      <vt:lpstr>FS_MUSIM Status at SA#87</vt:lpstr>
      <vt:lpstr>FS_MUSIM status after SA2#136AH (1/2)</vt:lpstr>
      <vt:lpstr>FS_MUSIM status after SA2#136AH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intel user saso</cp:lastModifiedBy>
  <cp:revision>1308</cp:revision>
  <dcterms:created xsi:type="dcterms:W3CDTF">2008-08-30T09:32:10Z</dcterms:created>
  <dcterms:modified xsi:type="dcterms:W3CDTF">2020-07-03T15:52:24Z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2020-07-03 15:52:24Z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1592921652</vt:lpwstr>
  </property>
</Properties>
</file>