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9"/>
  </p:notesMasterIdLst>
  <p:handoutMasterIdLst>
    <p:handoutMasterId r:id="rId10"/>
  </p:handoutMasterIdLst>
  <p:sldIdLst>
    <p:sldId id="303" r:id="rId2"/>
    <p:sldId id="798" r:id="rId3"/>
    <p:sldId id="843" r:id="rId4"/>
    <p:sldId id="793" r:id="rId5"/>
    <p:sldId id="792" r:id="rId6"/>
    <p:sldId id="794" r:id="rId7"/>
    <p:sldId id="795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91" autoAdjust="0"/>
    <p:restoredTop sz="94625" autoAdjust="0"/>
  </p:normalViewPr>
  <p:slideViewPr>
    <p:cSldViewPr snapToGrid="0">
      <p:cViewPr varScale="1">
        <p:scale>
          <a:sx n="83" d="100"/>
          <a:sy n="83" d="100"/>
        </p:scale>
        <p:origin x="110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6/23/2020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6/23/2020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2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6439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841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4985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5716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EE53A75-193D-4374-80F4-22AA208400C3}"/>
              </a:ext>
            </a:extLst>
          </p:cNvPr>
          <p:cNvSpPr/>
          <p:nvPr userDrawn="1"/>
        </p:nvSpPr>
        <p:spPr>
          <a:xfrm>
            <a:off x="7526338" y="28159"/>
            <a:ext cx="13003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/>
              <a:t>S2-2004762</a:t>
            </a:r>
            <a:endParaRPr lang="en-US" sz="1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4739BD-CA6C-47F3-9B88-7467425D33E3}"/>
              </a:ext>
            </a:extLst>
          </p:cNvPr>
          <p:cNvSpPr/>
          <p:nvPr userDrawn="1"/>
        </p:nvSpPr>
        <p:spPr>
          <a:xfrm>
            <a:off x="687607" y="6373180"/>
            <a:ext cx="29963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/>
              <a:t>FS_eNS_Ph2 after SA2#139E</a:t>
            </a:r>
            <a:endParaRPr lang="en-US" sz="16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Specs/archive/23_series/23.700-93/23700-93-011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sz="3600" b="1" dirty="0"/>
              <a:t>FS_ATSSS_Ph2 WG2 </a:t>
            </a:r>
            <a:br>
              <a:rPr lang="en-US" sz="3600" b="1" dirty="0"/>
            </a:b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Tricci So 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ZTETX Inc. 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42663" y="2194370"/>
            <a:ext cx="639983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sz="3600" b="1" dirty="0"/>
              <a:t>FS_ATSSS_Ph2 after SA2#139E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4064473843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5"/>
          <p:cNvSpPr>
            <a:spLocks noGrp="1"/>
          </p:cNvSpPr>
          <p:nvPr>
            <p:ph type="title"/>
          </p:nvPr>
        </p:nvSpPr>
        <p:spPr>
          <a:xfrm>
            <a:off x="151679" y="228456"/>
            <a:ext cx="7112000" cy="815253"/>
          </a:xfrm>
        </p:spPr>
        <p:txBody>
          <a:bodyPr/>
          <a:lstStyle/>
          <a:p>
            <a:r>
              <a:rPr lang="en-GB" altLang="en-US" b="1" dirty="0"/>
              <a:t>2.4) Rel-17 Study/Work (12/12)</a:t>
            </a:r>
            <a:endParaRPr lang="de-DE" altLang="de-DE" b="1" dirty="0"/>
          </a:p>
        </p:txBody>
      </p:sp>
      <p:sp>
        <p:nvSpPr>
          <p:cNvPr id="31764" name="Content Placeholder 7"/>
          <p:cNvSpPr>
            <a:spLocks noGrp="1"/>
          </p:cNvSpPr>
          <p:nvPr>
            <p:ph sz="half" idx="2"/>
          </p:nvPr>
        </p:nvSpPr>
        <p:spPr>
          <a:xfrm>
            <a:off x="271598" y="2651151"/>
            <a:ext cx="8404754" cy="370214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Progress since SA#87E:</a:t>
            </a:r>
          </a:p>
          <a:p>
            <a:pPr lvl="1">
              <a:spcBef>
                <a:spcPts val="0"/>
              </a:spcBef>
            </a:pPr>
            <a:r>
              <a:rPr lang="en-US" altLang="zh-CN" sz="1400" b="1" dirty="0"/>
              <a:t>Latest </a:t>
            </a:r>
            <a:r>
              <a:rPr lang="en-US" altLang="zh-CN" sz="1400" b="1" dirty="0">
                <a:hlinkClick r:id="rId3"/>
              </a:rPr>
              <a:t>TR 23.700-93v1.1</a:t>
            </a:r>
            <a:r>
              <a:rPr lang="en-US" altLang="zh-CN" sz="1400" b="1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altLang="zh-CN" sz="1400" b="1" dirty="0"/>
              <a:t>3</a:t>
            </a:r>
            <a:r>
              <a:rPr lang="en-US" altLang="zh-CN" sz="1400" dirty="0"/>
              <a:t> KIs have been introduced. </a:t>
            </a:r>
          </a:p>
          <a:p>
            <a:pPr lvl="1">
              <a:spcBef>
                <a:spcPts val="0"/>
              </a:spcBef>
            </a:pPr>
            <a:r>
              <a:rPr lang="en-US" altLang="zh-CN" sz="1400" b="1" dirty="0"/>
              <a:t>8</a:t>
            </a:r>
            <a:r>
              <a:rPr lang="en-US" altLang="zh-CN" sz="1400" dirty="0"/>
              <a:t> new solutions have been proposed to address various KIs. </a:t>
            </a:r>
          </a:p>
          <a:p>
            <a:pPr lvl="1">
              <a:spcBef>
                <a:spcPts val="0"/>
              </a:spcBef>
            </a:pPr>
            <a:r>
              <a:rPr lang="de-DE" sz="1400" dirty="0"/>
              <a:t>Strong dependency on IETF progress on QUIC/MP-QUIC development for some proposed solutions. </a:t>
            </a:r>
            <a:r>
              <a:rPr lang="en-US" sz="1400" dirty="0"/>
              <a:t>These solutions require tighter collaboration between 3GPP and IETF to address SA2 requirements in a timely manner</a:t>
            </a:r>
            <a:endParaRPr lang="en-US" altLang="zh-CN" sz="14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RAN impacts or dependencies:</a:t>
            </a:r>
          </a:p>
          <a:p>
            <a:pPr marL="742950" lvl="2" indent="-342900">
              <a:lnSpc>
                <a:spcPts val="1600"/>
              </a:lnSpc>
              <a:spcBef>
                <a:spcPts val="0"/>
              </a:spcBef>
              <a:buClr>
                <a:srgbClr val="C00000"/>
              </a:buClr>
              <a:buFont typeface="Calibri" panose="020F0502020204030204" pitchFamily="34" charset="0"/>
              <a:buChar char="•"/>
            </a:pPr>
            <a:r>
              <a:rPr lang="en-US" sz="1400" dirty="0"/>
              <a:t>None identified.</a:t>
            </a:r>
            <a:endParaRPr lang="de-DE" sz="14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Next steps:</a:t>
            </a:r>
          </a:p>
          <a:p>
            <a:pPr lvl="1"/>
            <a:r>
              <a:rPr lang="en-US" sz="1400" dirty="0"/>
              <a:t>Complete solution, evaluation  and conclusion(s) for each Key Issue.</a:t>
            </a:r>
            <a:r>
              <a:rPr lang="en-GB" altLang="zh-CN" sz="1400" dirty="0"/>
              <a:t> 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b="1" dirty="0"/>
              <a:t>Target Completion</a:t>
            </a:r>
            <a:r>
              <a:rPr lang="en-US" altLang="zh-CN" sz="1400" dirty="0"/>
              <a:t>: There is risk that study item will not conclude by Sep, 20 due to IETF dependency dependencies. </a:t>
            </a:r>
          </a:p>
          <a:p>
            <a:pPr marL="457200" lvl="1" indent="0">
              <a:spcBef>
                <a:spcPts val="0"/>
              </a:spcBef>
              <a:spcAft>
                <a:spcPts val="225"/>
              </a:spcAft>
              <a:buNone/>
            </a:pPr>
            <a:endParaRPr lang="en-US" altLang="zh-CN" sz="1400" dirty="0"/>
          </a:p>
        </p:txBody>
      </p:sp>
      <p:graphicFrame>
        <p:nvGraphicFramePr>
          <p:cNvPr id="5" name="Content Placeholder 8"/>
          <p:cNvGraphicFramePr>
            <a:graphicFrameLocks/>
          </p:cNvGraphicFramePr>
          <p:nvPr/>
        </p:nvGraphicFramePr>
        <p:xfrm>
          <a:off x="271598" y="1376362"/>
          <a:ext cx="8634196" cy="115549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88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9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3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FS_ATSSS_Ph2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Access Traffic Steering, Switch and Splitting support in the 5G system architecture Phase 2</a:t>
                      </a:r>
                      <a:r>
                        <a:rPr lang="en-GB" sz="1400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-&gt; 35%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SP-200095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89965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56238" y="115599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FS_ATSSS_Ph2 status after SA2#139E (1/4)</a:t>
            </a:r>
            <a:endParaRPr lang="de-DE" altLang="de-DE" sz="2800" b="1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1FD0C20-6433-49A5-A31B-486BE34320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49433"/>
              </p:ext>
            </p:extLst>
          </p:nvPr>
        </p:nvGraphicFramePr>
        <p:xfrm>
          <a:off x="636608" y="1655181"/>
          <a:ext cx="7384648" cy="37612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5093">
                  <a:extLst>
                    <a:ext uri="{9D8B030D-6E8A-4147-A177-3AD203B41FA5}">
                      <a16:colId xmlns:a16="http://schemas.microsoft.com/office/drawing/2014/main" val="3045567887"/>
                    </a:ext>
                  </a:extLst>
                </a:gridCol>
                <a:gridCol w="4899430">
                  <a:extLst>
                    <a:ext uri="{9D8B030D-6E8A-4147-A177-3AD203B41FA5}">
                      <a16:colId xmlns:a16="http://schemas.microsoft.com/office/drawing/2014/main" val="512750113"/>
                    </a:ext>
                  </a:extLst>
                </a:gridCol>
                <a:gridCol w="1420125">
                  <a:extLst>
                    <a:ext uri="{9D8B030D-6E8A-4147-A177-3AD203B41FA5}">
                      <a16:colId xmlns:a16="http://schemas.microsoft.com/office/drawing/2014/main" val="1300387445"/>
                    </a:ext>
                  </a:extLst>
                </a:gridCol>
              </a:tblGrid>
              <a:tr h="4154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Solutions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Title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Key Issue(s)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5017525"/>
                  </a:ext>
                </a:extLst>
              </a:tr>
              <a:tr h="4154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#1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QUIC-LL Steering Functionality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0042871"/>
                  </a:ext>
                </a:extLst>
              </a:tr>
              <a:tr h="4154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#2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New steering mode – Autonomous steering mode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3877548"/>
                  </a:ext>
                </a:extLst>
              </a:tr>
              <a:tr h="4154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#3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New steering mode – Autonomous steering mode with advanced PMF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820977"/>
                  </a:ext>
                </a:extLst>
              </a:tr>
              <a:tr h="4154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#4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New steering mode – Redundant steering mode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4091962"/>
                  </a:ext>
                </a:extLst>
              </a:tr>
              <a:tr h="4154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#5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Replacing 3GPP access leg of MA-PDU Session with PDN connection in EPC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734414"/>
                  </a:ext>
                </a:extLst>
              </a:tr>
              <a:tr h="4154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#6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MPQUIC-LL Steering Functionality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0200766"/>
                  </a:ext>
                </a:extLst>
              </a:tr>
              <a:tr h="4154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#7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Proposed solution based on MP-QUIC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5659899"/>
                  </a:ext>
                </a:extLst>
              </a:tr>
              <a:tr h="4154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#8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Proposed solution based on QUIC 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9466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97069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FS_ATSSS_Ph2 status after SA2#139E (2/4)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94759" y="995596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and/or IETF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None for RAN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Strong dependency on IETF progress on QUIC/MP-QUIC development for some proposed solutions. </a:t>
            </a:r>
            <a:r>
              <a:rPr lang="en-US" sz="1200" dirty="0"/>
              <a:t>These solutions require tighter collaboration between 3GPP and IETF to address SA2 requirements in a timely manner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None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(SA2#140E)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Complete solution, prepare evaluation.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Last meeting to accept new solutions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May prioritize KI#s to ensure sufficient time to conclude the KI#s that are relative stable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b="1" dirty="0"/>
              <a:t>Target Completion</a:t>
            </a:r>
            <a:r>
              <a:rPr lang="en-US" altLang="zh-CN" sz="1200" dirty="0"/>
              <a:t>: Study may be slipped and be completed after Sep, 20.  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endParaRPr lang="en-US" altLang="zh-CN" sz="10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After SA2#139E (May2020): Organize 2 CCs to review any new and revised solutions, to work on merging solutions, and to prepare for the evaluation and conclusion for each KI . 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100" dirty="0">
                <a:solidFill>
                  <a:srgbClr val="0070C0"/>
                </a:solidFill>
              </a:rPr>
              <a:t>NOTE-1:  KI#1 may have none or more than one solution dependent for which proposed steering mode(s) are to support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SA2#140E (Aug2020): Solution clean up to finalize any existing solutions.  It is the last meeting for any new solution for all KIs. Start </a:t>
            </a:r>
            <a:r>
              <a:rPr lang="en-US" altLang="zh-CN" sz="1200"/>
              <a:t>the evaluation.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SA2#141E (Oct.2020): Complete evaluation and conclusions.  Submit TR 23.700-93 to SA#90E plenary for approval. </a:t>
            </a:r>
          </a:p>
        </p:txBody>
      </p:sp>
    </p:spTree>
    <p:extLst>
      <p:ext uri="{BB962C8B-B14F-4D97-AF65-F5344CB8AC3E}">
        <p14:creationId xmlns:p14="http://schemas.microsoft.com/office/powerpoint/2010/main" val="427517930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57721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FS_ATSSS_Ph2 status after SA2#139E (3/4)</a:t>
            </a:r>
            <a:endParaRPr lang="de-DE" altLang="de-DE" sz="2800" b="1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FC2414E-FDEF-417E-9443-5AB519201F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871342"/>
              </p:ext>
            </p:extLst>
          </p:nvPr>
        </p:nvGraphicFramePr>
        <p:xfrm>
          <a:off x="185156" y="1411911"/>
          <a:ext cx="8785224" cy="32179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3027">
                  <a:extLst>
                    <a:ext uri="{9D8B030D-6E8A-4147-A177-3AD203B41FA5}">
                      <a16:colId xmlns:a16="http://schemas.microsoft.com/office/drawing/2014/main" val="2466744820"/>
                    </a:ext>
                  </a:extLst>
                </a:gridCol>
                <a:gridCol w="7523544">
                  <a:extLst>
                    <a:ext uri="{9D8B030D-6E8A-4147-A177-3AD203B41FA5}">
                      <a16:colId xmlns:a16="http://schemas.microsoft.com/office/drawing/2014/main" val="2486961245"/>
                    </a:ext>
                  </a:extLst>
                </a:gridCol>
                <a:gridCol w="798653">
                  <a:extLst>
                    <a:ext uri="{9D8B030D-6E8A-4147-A177-3AD203B41FA5}">
                      <a16:colId xmlns:a16="http://schemas.microsoft.com/office/drawing/2014/main" val="152069307"/>
                    </a:ext>
                  </a:extLst>
                </a:gridCol>
              </a:tblGrid>
              <a:tr h="6160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Key Issue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07" marR="6710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Key Issue Descriptions &amp; Status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07" marR="6710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Associated Solutions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07" marR="67107" marT="0" marB="0"/>
                </a:tc>
                <a:extLst>
                  <a:ext uri="{0D108BD9-81ED-4DB2-BD59-A6C34878D82A}">
                    <a16:rowId xmlns:a16="http://schemas.microsoft.com/office/drawing/2014/main" val="3183561516"/>
                  </a:ext>
                </a:extLst>
              </a:tr>
              <a:tr h="19923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#1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07" marR="671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effectLst/>
                        </a:rPr>
                        <a:t>Additional Steering Methods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07" marR="67107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#2, #3, #4,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07" marR="67107" marT="0" marB="0"/>
                </a:tc>
                <a:extLst>
                  <a:ext uri="{0D108BD9-81ED-4DB2-BD59-A6C34878D82A}">
                    <a16:rowId xmlns:a16="http://schemas.microsoft.com/office/drawing/2014/main" val="4165122666"/>
                  </a:ext>
                </a:extLst>
              </a:tr>
              <a:tr h="24026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200" dirty="0">
                          <a:effectLst/>
                        </a:rPr>
                        <a:t>1 solution </a:t>
                      </a:r>
                      <a:r>
                        <a:rPr lang="en-US" sz="1200" dirty="0">
                          <a:effectLst/>
                        </a:rPr>
                        <a:t>proposes a new steering mode, called Autonomous steering mode, provides to both the UE and the UPF flexibility on the traffic splitting control when two accesses are applicable for this traffic.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200" dirty="0">
                          <a:effectLst/>
                        </a:rPr>
                        <a:t>1 solution proposes to enhance the </a:t>
                      </a:r>
                      <a:r>
                        <a:rPr lang="x-none" sz="1200" dirty="0">
                          <a:effectLst/>
                        </a:rPr>
                        <a:t>PMF </a:t>
                      </a:r>
                      <a:r>
                        <a:rPr lang="en-US" sz="1200" dirty="0">
                          <a:effectLst/>
                        </a:rPr>
                        <a:t>as </a:t>
                      </a:r>
                      <a:r>
                        <a:rPr lang="x-none" sz="1200" dirty="0">
                          <a:effectLst/>
                        </a:rPr>
                        <a:t>defined in Rel-16 needs to </a:t>
                      </a:r>
                      <a:r>
                        <a:rPr lang="en-US" sz="1200" dirty="0">
                          <a:effectLst/>
                        </a:rPr>
                        <a:t>support the measurement according to the target QoS requirements of the traffic. 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200" dirty="0">
                          <a:effectLst/>
                        </a:rPr>
                        <a:t>1 solution proposes new steering mode </a:t>
                      </a:r>
                      <a:r>
                        <a:rPr lang="en-US" sz="1200" dirty="0">
                          <a:effectLst/>
                        </a:rPr>
                        <a:t>to allow the traffic transmitted via 3GPP and non-3GPP accesses in a redundant way to achieve the lowest latency and lower the loss rate.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>
                          <a:effectLst/>
                        </a:rPr>
                        <a:t>Status: </a:t>
                      </a:r>
                      <a:r>
                        <a:rPr lang="en-GB" sz="1200" dirty="0">
                          <a:effectLst/>
                        </a:rPr>
                        <a:t>Average of solutions’ completeness is ~30%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>
                          <a:effectLst/>
                        </a:rPr>
                        <a:t>External Dependency (e.g. RAN, IETF):  </a:t>
                      </a:r>
                      <a:r>
                        <a:rPr lang="en-GB" sz="1200" dirty="0">
                          <a:effectLst/>
                        </a:rPr>
                        <a:t>None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>
                          <a:effectLst/>
                        </a:rPr>
                        <a:t>Contentious Issue: </a:t>
                      </a:r>
                      <a:r>
                        <a:rPr lang="en-GB" sz="1200" dirty="0">
                          <a:effectLst/>
                        </a:rPr>
                        <a:t>None 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>
                          <a:effectLst/>
                        </a:rPr>
                        <a:t>Next Steps:  </a:t>
                      </a:r>
                      <a:r>
                        <a:rPr lang="en-US" sz="1200" dirty="0">
                          <a:effectLst/>
                        </a:rPr>
                        <a:t>Complete solutions and start the evaluation and conclusion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effectLst/>
                        </a:rPr>
                        <a:t>Target Completion: </a:t>
                      </a:r>
                      <a:r>
                        <a:rPr lang="en-US" sz="1200" dirty="0">
                          <a:effectLst/>
                        </a:rPr>
                        <a:t>Study most likely will not be completed by Sep. 20, will need one more meeting cycle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07" marR="67107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536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84359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280181" y="168544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FS_ATSSS_Ph2 status after SA2#139E (4/4)</a:t>
            </a:r>
            <a:endParaRPr lang="de-DE" altLang="de-DE" sz="2800" b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58D9DF2-2DC6-4776-BAE9-1F27EC2227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264815"/>
              </p:ext>
            </p:extLst>
          </p:nvPr>
        </p:nvGraphicFramePr>
        <p:xfrm>
          <a:off x="167813" y="4729788"/>
          <a:ext cx="8808374" cy="20298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5645">
                  <a:extLst>
                    <a:ext uri="{9D8B030D-6E8A-4147-A177-3AD203B41FA5}">
                      <a16:colId xmlns:a16="http://schemas.microsoft.com/office/drawing/2014/main" val="223703312"/>
                    </a:ext>
                  </a:extLst>
                </a:gridCol>
                <a:gridCol w="7917084">
                  <a:extLst>
                    <a:ext uri="{9D8B030D-6E8A-4147-A177-3AD203B41FA5}">
                      <a16:colId xmlns:a16="http://schemas.microsoft.com/office/drawing/2014/main" val="1827650376"/>
                    </a:ext>
                  </a:extLst>
                </a:gridCol>
                <a:gridCol w="445645">
                  <a:extLst>
                    <a:ext uri="{9D8B030D-6E8A-4147-A177-3AD203B41FA5}">
                      <a16:colId xmlns:a16="http://schemas.microsoft.com/office/drawing/2014/main" val="2145087851"/>
                    </a:ext>
                  </a:extLst>
                </a:gridCol>
              </a:tblGrid>
              <a:tr h="24852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#3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07" marR="671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Supporting MA PDU with 3GPP access leg over EPC and Non-3GPP access leg over 5GC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07" marR="67107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07" marR="67107" marT="0" marB="0"/>
                </a:tc>
                <a:extLst>
                  <a:ext uri="{0D108BD9-81ED-4DB2-BD59-A6C34878D82A}">
                    <a16:rowId xmlns:a16="http://schemas.microsoft.com/office/drawing/2014/main" val="3202461325"/>
                  </a:ext>
                </a:extLst>
              </a:tr>
              <a:tr h="17813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200" dirty="0">
                          <a:effectLst/>
                        </a:rPr>
                        <a:t>1 solution proposes to enable a capable UE and network to replace the 3GPP access leg of a normal MA PDU Session with a PDU connection in EPC, while keeping the non-3GPP access leg in 5GC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Status: </a:t>
                      </a:r>
                      <a:r>
                        <a:rPr lang="en-GB" sz="1200" dirty="0">
                          <a:effectLst/>
                        </a:rPr>
                        <a:t>Average of solutions’ completeness is ~35%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External Dependency (e.g. RAN, IETF):  </a:t>
                      </a:r>
                      <a:r>
                        <a:rPr lang="en-GB" sz="1200" dirty="0">
                          <a:effectLst/>
                        </a:rPr>
                        <a:t>None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Contentious Issue: </a:t>
                      </a:r>
                      <a:r>
                        <a:rPr lang="en-GB" sz="1200" dirty="0">
                          <a:effectLst/>
                        </a:rPr>
                        <a:t>None 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Next Steps:  </a:t>
                      </a:r>
                      <a:r>
                        <a:rPr lang="en-US" sz="1200" dirty="0">
                          <a:effectLst/>
                        </a:rPr>
                        <a:t>Complete solution and to align the similar existing solution that supports 5G-RG, start the evaluation and conclusion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Target Completion: </a:t>
                      </a:r>
                      <a:r>
                        <a:rPr lang="en-US" sz="1200" dirty="0">
                          <a:effectLst/>
                        </a:rPr>
                        <a:t>Study most likely will not be completed by Sep. 20, will need one more meeting cycle, but the normative work should be able to complete by Dec.2020. </a:t>
                      </a:r>
                    </a:p>
                  </a:txBody>
                  <a:tcPr marL="67107" marR="67107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9951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AAA232B-6C7B-47FB-8C2B-0414E816D7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269394"/>
              </p:ext>
            </p:extLst>
          </p:nvPr>
        </p:nvGraphicFramePr>
        <p:xfrm>
          <a:off x="167813" y="1035152"/>
          <a:ext cx="8808373" cy="36498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3027">
                  <a:extLst>
                    <a:ext uri="{9D8B030D-6E8A-4147-A177-3AD203B41FA5}">
                      <a16:colId xmlns:a16="http://schemas.microsoft.com/office/drawing/2014/main" val="4221723008"/>
                    </a:ext>
                  </a:extLst>
                </a:gridCol>
                <a:gridCol w="7888127">
                  <a:extLst>
                    <a:ext uri="{9D8B030D-6E8A-4147-A177-3AD203B41FA5}">
                      <a16:colId xmlns:a16="http://schemas.microsoft.com/office/drawing/2014/main" val="931126234"/>
                    </a:ext>
                  </a:extLst>
                </a:gridCol>
                <a:gridCol w="457219">
                  <a:extLst>
                    <a:ext uri="{9D8B030D-6E8A-4147-A177-3AD203B41FA5}">
                      <a16:colId xmlns:a16="http://schemas.microsoft.com/office/drawing/2014/main" val="3134293738"/>
                    </a:ext>
                  </a:extLst>
                </a:gridCol>
              </a:tblGrid>
              <a:tr h="30199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#2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3" marR="570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Additional Steering Functionalities</a:t>
                      </a:r>
                      <a:r>
                        <a:rPr lang="en-GB" sz="1200" dirty="0">
                          <a:effectLst/>
                        </a:rPr>
                        <a:t>	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3" marR="57003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#1, #6, #7, #8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3" marR="57003" marT="0" marB="0"/>
                </a:tc>
                <a:extLst>
                  <a:ext uri="{0D108BD9-81ED-4DB2-BD59-A6C34878D82A}">
                    <a16:rowId xmlns:a16="http://schemas.microsoft.com/office/drawing/2014/main" val="100213253"/>
                  </a:ext>
                </a:extLst>
              </a:tr>
              <a:tr h="33478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200" dirty="0">
                          <a:effectLst/>
                        </a:rPr>
                        <a:t>1 solution proposes a new ATSSS steering functionality referred as QUIC-Low Layer (QUIC-LL) because it operates below the IP layer (such as ATSSS-LL) by leveraging QUIC as the transport tunnel between UE and its serving UPF. 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200" dirty="0">
                          <a:effectLst/>
                        </a:rPr>
                        <a:t>1 solution proposes </a:t>
                      </a:r>
                      <a:r>
                        <a:rPr lang="en-US" sz="1200" dirty="0">
                          <a:effectLst/>
                        </a:rPr>
                        <a:t>a new ATSSS steering functionality referred as MPQUIC-Low Layer (MPQUIC-LL) because it operates below the IP layer (such as ATSSS-LL) by leveraging MPQUIC as the transport tunnel between UE and its serving UPF.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200" dirty="0">
                          <a:effectLst/>
                        </a:rPr>
                        <a:t>1 solution proposes a new ATSSS steering functionality, MPQUIC, with the similar principle as MPTCP, but for enabling traffic splitting support for UDP traffic which was not explicitly supported by ATSSS-LL in Rel-16</a:t>
                      </a:r>
                      <a:endParaRPr lang="en-US" sz="12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200" dirty="0">
                          <a:effectLst/>
                        </a:rPr>
                        <a:t>1 solution proposes a new ATSSS steering functionality, QUIC, to be combined with ATSSS-LL transport to enable traffic splitting support for UDP traffic which was not explicitly supported by ATSSS-LL in Rel-16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>
                          <a:effectLst/>
                        </a:rPr>
                        <a:t>Status: </a:t>
                      </a:r>
                      <a:r>
                        <a:rPr lang="en-GB" sz="1200" dirty="0">
                          <a:effectLst/>
                        </a:rPr>
                        <a:t>Average of solutions’ completeness is ~35%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>
                          <a:effectLst/>
                        </a:rPr>
                        <a:t>External Dependency (e.g. RAN, IETF):  </a:t>
                      </a:r>
                      <a:r>
                        <a:rPr lang="de-DE" sz="1200" dirty="0">
                          <a:effectLst/>
                        </a:rPr>
                        <a:t>Strong dependency on IETF progress on QUIC/MP-QUIC development for some proposed solutions. </a:t>
                      </a:r>
                      <a:r>
                        <a:rPr lang="en-US" sz="1200" dirty="0">
                          <a:effectLst/>
                        </a:rPr>
                        <a:t>These solutions require tighter collaboration between 3GPP and IETF to address SA2 requirements in a timely manner.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>
                          <a:effectLst/>
                        </a:rPr>
                        <a:t>Contentious Issue: </a:t>
                      </a:r>
                      <a:r>
                        <a:rPr lang="en-GB" sz="1200" dirty="0">
                          <a:effectLst/>
                        </a:rPr>
                        <a:t>TBD – if all solutions are determined as the viable new steering functionalities, then show hands may be needed for final conclusion. 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>
                          <a:effectLst/>
                        </a:rPr>
                        <a:t>Next Steps:  </a:t>
                      </a:r>
                      <a:r>
                        <a:rPr lang="en-US" sz="1200" dirty="0">
                          <a:effectLst/>
                        </a:rPr>
                        <a:t>Complete solutions, start the evaluation and conclusion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effectLst/>
                        </a:rPr>
                        <a:t>Target Completion: </a:t>
                      </a:r>
                      <a:r>
                        <a:rPr lang="en-US" sz="1200" dirty="0">
                          <a:effectLst/>
                        </a:rPr>
                        <a:t>Study most likely will not be completed by Sep. 20, will need one more meeting cycle</a:t>
                      </a:r>
                    </a:p>
                  </a:txBody>
                  <a:tcPr marL="57003" marR="57003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323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43961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6616</TotalTime>
  <Words>1131</Words>
  <Application>Microsoft Office PowerPoint</Application>
  <PresentationFormat>On-screen Show (4:3)</PresentationFormat>
  <Paragraphs>117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   FS_ATSSS_Ph2 WG2  Status Report</vt:lpstr>
      <vt:lpstr>   FS_ATSSS_Ph2 after SA2#139E</vt:lpstr>
      <vt:lpstr>2.4) Rel-17 Study/Work (12/12)</vt:lpstr>
      <vt:lpstr>FS_ATSSS_Ph2 status after SA2#139E (1/4)</vt:lpstr>
      <vt:lpstr>FS_ATSSS_Ph2 status after SA2#139E (2/4)</vt:lpstr>
      <vt:lpstr>FS_ATSSS_Ph2 status after SA2#139E (3/4)</vt:lpstr>
      <vt:lpstr>FS_ATSSS_Ph2 status after SA2#139E (4/4)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rapp</cp:lastModifiedBy>
  <cp:revision>1287</cp:revision>
  <dcterms:created xsi:type="dcterms:W3CDTF">2008-08-30T09:32:10Z</dcterms:created>
  <dcterms:modified xsi:type="dcterms:W3CDTF">2020-06-24T06:57:47Z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d845be66-0dd2-42c8-8a85-27aea652d485</vt:lpwstr>
  </property>
  <property fmtid="{D5CDD505-2E9C-101B-9397-08002B2CF9AE}" pid="7" name="CTP_TimeStamp">
    <vt:lpwstr>2020-01-29 20:43:58Z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</Properties>
</file>