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5"/>
  </p:notesMasterIdLst>
  <p:handoutMasterIdLst>
    <p:handoutMasterId r:id="rId16"/>
  </p:handoutMasterIdLst>
  <p:sldIdLst>
    <p:sldId id="303" r:id="rId2"/>
    <p:sldId id="802" r:id="rId3"/>
    <p:sldId id="803" r:id="rId4"/>
    <p:sldId id="804" r:id="rId5"/>
    <p:sldId id="805" r:id="rId6"/>
    <p:sldId id="806" r:id="rId7"/>
    <p:sldId id="807" r:id="rId8"/>
    <p:sldId id="796" r:id="rId9"/>
    <p:sldId id="808" r:id="rId10"/>
    <p:sldId id="809" r:id="rId11"/>
    <p:sldId id="810" r:id="rId12"/>
    <p:sldId id="795" r:id="rId13"/>
    <p:sldId id="790" r:id="rId1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18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6/24/2020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6/24/2020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5581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0197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643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75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2337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0324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2036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847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146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523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139E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1-12 June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S2-2004761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WG2#139E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1 - 12 June,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00-91/23700-91-03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3gpp.org/ftp/Email_Discussions/SA2/draft23700-91-040_r04.zi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 smtClean="0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 smtClean="0">
                <a:latin typeface="Arial" charset="0"/>
              </a:rPr>
              <a:t>Xiaobo Wu(Huawei), Aihua </a:t>
            </a:r>
            <a:r>
              <a:rPr lang="en-GB" sz="1800" b="1" dirty="0" smtClean="0">
                <a:latin typeface="Arial" charset="0"/>
              </a:rPr>
              <a:t>Li(China </a:t>
            </a:r>
            <a:r>
              <a:rPr lang="en-GB" sz="1800" b="1" dirty="0" smtClean="0">
                <a:latin typeface="Arial" charset="0"/>
              </a:rPr>
              <a:t>Mobile)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</a:t>
            </a:r>
            <a:r>
              <a:rPr lang="en-US" altLang="de-DE" b="1" dirty="0" smtClean="0"/>
              <a:t>(3/5</a:t>
            </a:r>
            <a:r>
              <a:rPr lang="en-US" altLang="de-DE" b="1" dirty="0"/>
              <a:t>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64322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9 new solutions are agreed for this key </a:t>
            </a:r>
            <a:r>
              <a:rPr lang="en-US" altLang="zh-CN" sz="1200" dirty="0" smtClean="0"/>
              <a:t>issue.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</a:t>
            </a:r>
            <a:r>
              <a:rPr lang="en-US" altLang="zh-CN" sz="1200" dirty="0"/>
              <a:t> and </a:t>
            </a:r>
            <a:r>
              <a:rPr lang="en-GB" altLang="zh-CN" sz="1200" dirty="0"/>
              <a:t>merge/simplify/</a:t>
            </a:r>
            <a:r>
              <a:rPr lang="en-US" altLang="zh-CN" sz="1200" dirty="0"/>
              <a:t>classify</a:t>
            </a:r>
            <a:r>
              <a:rPr lang="en-GB" altLang="zh-CN" sz="1200" dirty="0"/>
              <a:t> the existing solutions </a:t>
            </a:r>
            <a:r>
              <a:rPr lang="en-GB" altLang="zh-CN" sz="1200" dirty="0" smtClean="0"/>
              <a:t>and </a:t>
            </a:r>
            <a:r>
              <a:rPr lang="en-US" altLang="zh-CN" sz="1200" dirty="0" smtClean="0"/>
              <a:t>capture </a:t>
            </a:r>
            <a:r>
              <a:rPr lang="en-US" altLang="zh-CN" sz="1200" dirty="0"/>
              <a:t>new solution(s</a:t>
            </a:r>
            <a:r>
              <a:rPr lang="en-US" altLang="zh-CN" sz="1200" dirty="0" smtClean="0"/>
              <a:t>); </a:t>
            </a:r>
            <a:r>
              <a:rPr lang="en-US" altLang="zh-CN" sz="1200" dirty="0"/>
              <a:t>E</a:t>
            </a:r>
            <a:r>
              <a:rPr lang="en-US" altLang="zh-CN" sz="1200" dirty="0" smtClean="0"/>
              <a:t>valuation</a:t>
            </a:r>
            <a:r>
              <a:rPr lang="en-US" altLang="zh-CN" sz="1200" dirty="0"/>
              <a:t>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#12: NWDAF-assisted RFSP policy </a:t>
            </a:r>
            <a:endParaRPr lang="en-GB" altLang="zh-CN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4 new solutions are agreed for this key </a:t>
            </a:r>
            <a:r>
              <a:rPr lang="en-US" altLang="zh-CN" sz="1200" dirty="0" smtClean="0"/>
              <a:t>issue, 1 </a:t>
            </a:r>
            <a:r>
              <a:rPr lang="en-US" altLang="zh-CN" sz="1200" dirty="0"/>
              <a:t>existing solution is </a:t>
            </a:r>
            <a:r>
              <a:rPr lang="en-US" altLang="zh-CN" sz="1200" dirty="0" smtClean="0"/>
              <a:t>revised.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</a:t>
            </a:r>
            <a:r>
              <a:rPr lang="en-US" altLang="zh-CN" sz="1200" dirty="0" smtClean="0"/>
              <a:t>capture </a:t>
            </a:r>
            <a:r>
              <a:rPr lang="en-US" altLang="zh-CN" sz="1200" dirty="0"/>
              <a:t>new solution(s);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#13: Triggering conditions for analytics </a:t>
            </a:r>
            <a:endParaRPr lang="en-GB" altLang="zh-CN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</a:t>
            </a:r>
            <a:r>
              <a:rPr lang="en-GB" altLang="zh-CN" sz="1200" dirty="0"/>
              <a:t>and </a:t>
            </a:r>
            <a:r>
              <a:rPr lang="en-US" altLang="zh-CN" sz="1200" dirty="0"/>
              <a:t>capture new solution(s);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#14: NWDAF-assisted application detection </a:t>
            </a:r>
            <a:endParaRPr lang="en-GB" altLang="zh-CN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steps: Resolve ENs in solutions </a:t>
            </a:r>
            <a:r>
              <a:rPr lang="en-GB" altLang="zh-CN" sz="1200" dirty="0" smtClean="0"/>
              <a:t>and </a:t>
            </a:r>
            <a:r>
              <a:rPr lang="en-US" altLang="zh-CN" sz="1200" dirty="0" smtClean="0"/>
              <a:t>capture new solution(s); </a:t>
            </a:r>
            <a:r>
              <a:rPr lang="en-US" altLang="zh-CN" sz="1200" dirty="0"/>
              <a:t>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existing solution is </a:t>
            </a:r>
            <a:r>
              <a:rPr lang="en-US" altLang="zh-CN" sz="1200" dirty="0" smtClean="0"/>
              <a:t>revised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LS sent to SA3 to confirm the requirement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US" altLang="zh-CN" sz="1200" dirty="0" smtClean="0"/>
              <a:t>; Evaluation; Conclusion per LS </a:t>
            </a:r>
            <a:r>
              <a:rPr lang="en-US" altLang="zh-CN" sz="1200" dirty="0"/>
              <a:t>response from SA3</a:t>
            </a:r>
            <a:r>
              <a:rPr lang="en-US" altLang="zh-CN" sz="1200" dirty="0" smtClean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5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</a:t>
            </a:r>
            <a:r>
              <a:rPr lang="en-GB" altLang="zh-CN" sz="1200" dirty="0" smtClean="0"/>
              <a:t>and </a:t>
            </a:r>
            <a:r>
              <a:rPr lang="en-US" altLang="zh-CN" sz="1200" dirty="0"/>
              <a:t>capture new solution(s); E</a:t>
            </a:r>
            <a:r>
              <a:rPr lang="en-US" altLang="zh-CN" sz="1200" dirty="0" smtClean="0"/>
              <a:t>valuation</a:t>
            </a:r>
            <a:r>
              <a:rPr lang="en-US" altLang="zh-CN" sz="1200" dirty="0"/>
              <a:t>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#17: Definition of accuracy levels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</a:t>
            </a:r>
            <a:r>
              <a:rPr lang="en-GB" altLang="zh-CN" sz="1200" dirty="0"/>
              <a:t>and </a:t>
            </a:r>
            <a:r>
              <a:rPr lang="en-US" altLang="zh-CN" sz="1200" dirty="0"/>
              <a:t>capture new solution(s); E</a:t>
            </a:r>
            <a:r>
              <a:rPr lang="en-US" altLang="zh-CN" sz="1200" dirty="0" smtClean="0"/>
              <a:t>valuation</a:t>
            </a:r>
            <a:r>
              <a:rPr lang="en-US" altLang="zh-CN" sz="1200" dirty="0"/>
              <a:t>; Conclusion</a:t>
            </a:r>
            <a:r>
              <a:rPr lang="en-US" altLang="zh-CN" sz="1200" dirty="0" smtClean="0"/>
              <a:t>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7731421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</a:t>
            </a:r>
            <a:r>
              <a:rPr lang="en-US" altLang="de-DE" b="1" dirty="0" smtClean="0"/>
              <a:t>(4/5</a:t>
            </a:r>
            <a:r>
              <a:rPr lang="en-US" altLang="de-DE" b="1" dirty="0"/>
              <a:t>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20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GB" altLang="zh-CN" sz="1200" dirty="0"/>
              <a:t>and </a:t>
            </a:r>
            <a:r>
              <a:rPr lang="en-US" altLang="zh-CN" sz="1200" dirty="0"/>
              <a:t>capture new solution(s); E</a:t>
            </a:r>
            <a:r>
              <a:rPr lang="en-US" altLang="zh-CN" sz="1200" dirty="0" smtClean="0"/>
              <a:t>valuation</a:t>
            </a:r>
            <a:r>
              <a:rPr lang="en-US" altLang="zh-CN" sz="1200" dirty="0"/>
              <a:t>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#19: Trained data model sharing between multiple NWDAF </a:t>
            </a:r>
            <a:r>
              <a:rPr lang="en-GB" altLang="zh-CN" sz="1600" dirty="0" smtClean="0"/>
              <a:t>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steps: Resolve ENs in solutions; </a:t>
            </a:r>
            <a:r>
              <a:rPr lang="en-US" altLang="zh-CN" sz="1200" dirty="0"/>
              <a:t>E</a:t>
            </a:r>
            <a:r>
              <a:rPr lang="en-US" altLang="zh-CN" sz="1200" dirty="0" smtClean="0"/>
              <a:t>valuation;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Capture new solution(s</a:t>
            </a:r>
            <a:r>
              <a:rPr lang="en-US" altLang="zh-CN" sz="1200" dirty="0" smtClean="0"/>
              <a:t>).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#21: NWDAF assisting in user plane </a:t>
            </a:r>
            <a:r>
              <a:rPr lang="en-GB" altLang="zh-CN" sz="1600" dirty="0" smtClean="0"/>
              <a:t>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Capture new solution(s</a:t>
            </a:r>
            <a:r>
              <a:rPr lang="en-US" altLang="zh-CN" sz="1200" dirty="0" smtClean="0"/>
              <a:t>).</a:t>
            </a:r>
            <a:endParaRPr lang="en-GB" altLang="zh-CN" sz="12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GB" altLang="zh-CN" sz="1100" dirty="0" smtClean="0"/>
          </a:p>
        </p:txBody>
      </p:sp>
    </p:spTree>
    <p:extLst>
      <p:ext uri="{BB962C8B-B14F-4D97-AF65-F5344CB8AC3E}">
        <p14:creationId xmlns:p14="http://schemas.microsoft.com/office/powerpoint/2010/main" val="32756545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SA2#139E </a:t>
            </a:r>
            <a:r>
              <a:rPr lang="en-US" altLang="de-DE" sz="2800" b="1" dirty="0" smtClean="0"/>
              <a:t>(5/5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far.</a:t>
            </a: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SA2#140E)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Complete </a:t>
            </a:r>
            <a:r>
              <a:rPr lang="en-US" altLang="zh-CN" sz="1200" dirty="0"/>
              <a:t>the existing </a:t>
            </a:r>
            <a:r>
              <a:rPr lang="en-US" altLang="zh-CN" sz="1200" dirty="0" smtClean="0"/>
              <a:t>solutions and dive a solution </a:t>
            </a:r>
            <a:r>
              <a:rPr lang="en-US" altLang="zh-CN" sz="1200" dirty="0"/>
              <a:t>merge/classification and </a:t>
            </a:r>
            <a:r>
              <a:rPr lang="en-US" altLang="zh-CN" sz="1200" dirty="0" smtClean="0"/>
              <a:t>start evaluation</a:t>
            </a:r>
            <a:r>
              <a:rPr lang="en-US" altLang="zh-CN" sz="1200" dirty="0"/>
              <a:t>; 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Capture New </a:t>
            </a:r>
            <a:r>
              <a:rPr lang="en-US" altLang="zh-CN" sz="1200" dirty="0" smtClean="0"/>
              <a:t>solutions and SA2#140E </a:t>
            </a:r>
            <a:r>
              <a:rPr lang="en-US" altLang="zh-CN" sz="1200" dirty="0"/>
              <a:t>August e-meeting </a:t>
            </a:r>
            <a:r>
              <a:rPr lang="en-US" altLang="zh-CN" sz="1200" dirty="0" smtClean="0"/>
              <a:t>would be </a:t>
            </a:r>
            <a:r>
              <a:rPr lang="en-US" altLang="zh-CN" sz="1200" dirty="0"/>
              <a:t>the last meeting for new </a:t>
            </a:r>
            <a:r>
              <a:rPr lang="en-US" altLang="zh-CN" sz="1200" dirty="0" smtClean="0"/>
              <a:t>solutions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/>
              <a:t>Key Issue #2: Multiple NWDAF instances, </a:t>
            </a:r>
            <a:r>
              <a:rPr lang="en-US" altLang="de-DE" sz="1200" dirty="0" smtClean="0"/>
              <a:t>n</a:t>
            </a:r>
            <a:r>
              <a:rPr lang="en-GB" altLang="zh-CN" sz="1200" dirty="0" smtClean="0"/>
              <a:t>ew </a:t>
            </a:r>
            <a:r>
              <a:rPr lang="en-GB" altLang="zh-CN" sz="1200" dirty="0"/>
              <a:t>solutions to the existing classification is allowed and new solutions not belonging to any existing classification is only allowed with four companies co-signing.</a:t>
            </a:r>
            <a:endParaRPr lang="de-DE" altLang="de-DE" sz="1200" dirty="0"/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2020 Q3: Complete the existing solutions and capture </a:t>
            </a:r>
            <a:r>
              <a:rPr lang="en-US" altLang="zh-CN" sz="1200" dirty="0"/>
              <a:t>n</a:t>
            </a:r>
            <a:r>
              <a:rPr lang="en-US" altLang="zh-CN" sz="1200" dirty="0" smtClean="0"/>
              <a:t>ew solutions </a:t>
            </a:r>
            <a:r>
              <a:rPr lang="en-US" altLang="zh-CN" sz="1200" dirty="0"/>
              <a:t>and dive a solution </a:t>
            </a:r>
            <a:r>
              <a:rPr lang="en-US" altLang="zh-CN" sz="1200" dirty="0" smtClean="0"/>
              <a:t>merge/classification and start </a:t>
            </a:r>
            <a:r>
              <a:rPr lang="en-US" altLang="zh-CN" sz="1200" dirty="0"/>
              <a:t>evaluation.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2020 Q4: Overall evaluation and make </a:t>
            </a:r>
            <a:r>
              <a:rPr lang="en-US" altLang="zh-CN" sz="1200" dirty="0"/>
              <a:t>conclusions for each Key Issue. </a:t>
            </a:r>
            <a:r>
              <a:rPr lang="en-US" altLang="zh-CN" sz="1200" dirty="0" smtClean="0"/>
              <a:t>Submit </a:t>
            </a:r>
            <a:r>
              <a:rPr lang="en-US" altLang="zh-CN" sz="1200" dirty="0"/>
              <a:t>TR </a:t>
            </a:r>
            <a:r>
              <a:rPr lang="en-US" altLang="zh-CN" sz="1200" dirty="0" smtClean="0"/>
              <a:t>23.700-91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SA#90e </a:t>
            </a:r>
            <a:r>
              <a:rPr lang="en-US" altLang="zh-CN" sz="1200" dirty="0"/>
              <a:t>plenary for one-stop approval. Agree a WID</a:t>
            </a:r>
            <a:r>
              <a:rPr lang="en-US" altLang="zh-CN" sz="1200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SID has 18 KI and 53 solutions in the </a:t>
            </a:r>
            <a:r>
              <a:rPr lang="en-US" altLang="zh-CN" sz="1200" dirty="0" smtClean="0"/>
              <a:t>TR and no solutions captured for KI#7/20/21 so far. </a:t>
            </a:r>
            <a:r>
              <a:rPr lang="en-US" altLang="zh-CN" sz="1200" dirty="0"/>
              <a:t>There is risk that </a:t>
            </a:r>
            <a:r>
              <a:rPr lang="en-US" altLang="zh-CN" sz="1200" dirty="0" smtClean="0"/>
              <a:t>Key </a:t>
            </a:r>
            <a:r>
              <a:rPr lang="en-US" altLang="zh-CN" sz="1200" dirty="0"/>
              <a:t>Issues will not be concluded by Sep, 20. Original TU estimates were </a:t>
            </a:r>
            <a:r>
              <a:rPr lang="en-US" altLang="zh-CN" sz="1200" dirty="0" smtClean="0"/>
              <a:t>severely under-estimated.</a:t>
            </a:r>
            <a:endParaRPr lang="en-US" altLang="zh-CN" sz="1200" strike="sngStrike" dirty="0"/>
          </a:p>
        </p:txBody>
      </p:sp>
    </p:spTree>
    <p:extLst>
      <p:ext uri="{BB962C8B-B14F-4D97-AF65-F5344CB8AC3E}">
        <p14:creationId xmlns:p14="http://schemas.microsoft.com/office/powerpoint/2010/main" val="1982041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 smtClean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617443"/>
            <a:ext cx="8554480" cy="3520963"/>
          </a:xfrm>
        </p:spPr>
        <p:txBody>
          <a:bodyPr/>
          <a:lstStyle/>
          <a:p>
            <a:r>
              <a:rPr lang="de-DE" altLang="de-DE" sz="20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Only one SA2 WG meeting in Q1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 smtClean="0">
                <a:solidFill>
                  <a:srgbClr val="FF0000"/>
                </a:solidFill>
              </a:rPr>
              <a:t>5.5</a:t>
            </a:r>
            <a:r>
              <a:rPr lang="de-DE" altLang="de-DE" sz="1200" dirty="0">
                <a:solidFill>
                  <a:srgbClr val="FF0000"/>
                </a:solidFill>
              </a:rPr>
              <a:t>. </a:t>
            </a:r>
            <a:r>
              <a:rPr lang="de-DE" altLang="de-DE" sz="1200" dirty="0" smtClean="0">
                <a:solidFill>
                  <a:srgbClr val="FF0000"/>
                </a:solidFill>
              </a:rPr>
              <a:t>1.5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TU is used and </a:t>
            </a:r>
            <a:r>
              <a:rPr lang="de-DE" altLang="de-DE" sz="1200" dirty="0" smtClean="0">
                <a:solidFill>
                  <a:srgbClr val="FF0000"/>
                </a:solidFill>
              </a:rPr>
              <a:t>4 </a:t>
            </a:r>
            <a:r>
              <a:rPr lang="de-DE" altLang="de-DE" sz="1200" dirty="0">
                <a:solidFill>
                  <a:srgbClr val="FF0000"/>
                </a:solidFill>
              </a:rPr>
              <a:t>TUs </a:t>
            </a:r>
            <a:r>
              <a:rPr lang="de-DE" altLang="de-DE" sz="1200" dirty="0"/>
              <a:t>are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Key Issue </a:t>
            </a:r>
            <a:r>
              <a:rPr lang="de-DE" altLang="de-DE" sz="1200" dirty="0" smtClean="0"/>
              <a:t>#3/5/6 are not to be progressed in R17 as </a:t>
            </a:r>
            <a:r>
              <a:rPr lang="de-DE" altLang="de-DE" sz="1200" dirty="0"/>
              <a:t>a result of downscoping exercise. </a:t>
            </a:r>
            <a:endParaRPr lang="en-US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sz="1400" dirty="0" smtClean="0"/>
              <a:t>Regarding </a:t>
            </a:r>
            <a:r>
              <a:rPr lang="en-US" sz="1400" dirty="0"/>
              <a:t>KI#8: UE data as an input for analytics generation, the method of collection of RAN impacting parameters from the UE will be investigated after the MDT work of TSG RAN is completed</a:t>
            </a:r>
          </a:p>
          <a:p>
            <a:pPr marL="457200" lvl="1" indent="0">
              <a:buNone/>
            </a:pPr>
            <a:endParaRPr lang="en-US" altLang="de-DE" sz="1400" dirty="0"/>
          </a:p>
          <a:p>
            <a:r>
              <a:rPr lang="en-US" altLang="de-DE" sz="2000" dirty="0"/>
              <a:t>Next steps:</a:t>
            </a:r>
          </a:p>
          <a:p>
            <a:pPr lvl="1"/>
            <a:r>
              <a:rPr lang="en-US" sz="1400" dirty="0" smtClean="0"/>
              <a:t>Complete </a:t>
            </a:r>
            <a:r>
              <a:rPr lang="en-US" sz="1400" dirty="0"/>
              <a:t>solution, evaluation  and conclusion(s) for each Key Issue.</a:t>
            </a:r>
            <a:r>
              <a:rPr lang="en-GB" altLang="zh-CN" sz="800" dirty="0"/>
              <a:t> </a:t>
            </a:r>
            <a:endParaRPr lang="en-GB" altLang="zh-CN" sz="800" dirty="0" smtClean="0"/>
          </a:p>
          <a:p>
            <a:pPr lvl="1"/>
            <a:r>
              <a:rPr lang="en-US" altLang="zh-CN" sz="1400" dirty="0"/>
              <a:t>Find a way to resolve RAN dependencies</a:t>
            </a:r>
            <a:endParaRPr lang="de-DE" altLang="de-DE" sz="1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2.4) Rel-17 Study 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FS_eNA_ph2 </a:t>
            </a:r>
            <a:r>
              <a:rPr lang="en-US" altLang="de-DE" sz="2800" b="1" dirty="0"/>
              <a:t>status after SA2#136AH (</a:t>
            </a:r>
            <a:r>
              <a:rPr lang="en-US" altLang="de-DE" sz="2800" b="1" dirty="0" smtClean="0"/>
              <a:t>1/4)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 &gt; 32%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 smtClean="0"/>
              <a:t>FS_eNA_ph2 </a:t>
            </a:r>
            <a:r>
              <a:rPr lang="de-DE" altLang="de-DE" sz="1600" dirty="0"/>
              <a:t>TR </a:t>
            </a:r>
            <a:r>
              <a:rPr lang="de-DE" altLang="de-DE" sz="1600" dirty="0" smtClean="0"/>
              <a:t>23.700-91 </a:t>
            </a:r>
            <a:r>
              <a:rPr lang="de-DE" altLang="de-DE" sz="1600" dirty="0"/>
              <a:t>v0.3.0 is available </a:t>
            </a:r>
            <a:r>
              <a:rPr lang="de-DE" altLang="de-DE" sz="1600" dirty="0">
                <a:hlinkClick r:id="rId3"/>
              </a:rPr>
              <a:t>here</a:t>
            </a:r>
            <a:r>
              <a:rPr lang="de-DE" altLang="de-DE" sz="16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Total TUs requested for Study Phase in 2020 is </a:t>
            </a:r>
            <a:r>
              <a:rPr lang="de-DE" altLang="de-DE" sz="1600" dirty="0" smtClean="0">
                <a:solidFill>
                  <a:srgbClr val="FF0000"/>
                </a:solidFill>
              </a:rPr>
              <a:t>5.5</a:t>
            </a:r>
            <a:r>
              <a:rPr lang="de-DE" altLang="de-DE" sz="1600" dirty="0">
                <a:solidFill>
                  <a:srgbClr val="FF0000"/>
                </a:solidFill>
              </a:rPr>
              <a:t>. </a:t>
            </a:r>
            <a:r>
              <a:rPr lang="de-DE" altLang="de-DE" sz="1600" dirty="0" smtClean="0">
                <a:solidFill>
                  <a:srgbClr val="FF0000"/>
                </a:solidFill>
              </a:rPr>
              <a:t>1.5 </a:t>
            </a:r>
            <a:r>
              <a:rPr lang="de-DE" altLang="de-DE" sz="1600" dirty="0"/>
              <a:t>TU is used and </a:t>
            </a:r>
            <a:r>
              <a:rPr lang="de-DE" altLang="de-DE" sz="1600" dirty="0" smtClean="0">
                <a:solidFill>
                  <a:srgbClr val="FF0000"/>
                </a:solidFill>
              </a:rPr>
              <a:t>4</a:t>
            </a:r>
            <a:r>
              <a:rPr lang="de-DE" altLang="de-DE" sz="1600" dirty="0" smtClean="0"/>
              <a:t> </a:t>
            </a:r>
            <a:r>
              <a:rPr lang="de-DE" altLang="de-DE" sz="1600" dirty="0"/>
              <a:t>TUs are remaining</a:t>
            </a:r>
            <a:r>
              <a:rPr lang="de-DE" altLang="de-DE" sz="16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 smtClean="0"/>
              <a:t> </a:t>
            </a:r>
            <a:endParaRPr lang="de-DE" alt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/>
              <a:t>Use cases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#1: NWDAF-assisted RAT/frequency selection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 smtClean="0"/>
              <a:t>Mapped to Key </a:t>
            </a:r>
            <a:r>
              <a:rPr lang="en-GB" altLang="zh-CN" sz="1200" dirty="0"/>
              <a:t>issue #12: NWDAF-assisted RFSP </a:t>
            </a:r>
            <a:r>
              <a:rPr lang="en-GB" altLang="zh-CN" sz="1200" dirty="0" smtClean="0"/>
              <a:t>policy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#2: NWDAF supporting detection of anomaly events and helping in analysing its </a:t>
            </a:r>
            <a:r>
              <a:rPr lang="en-GB" altLang="zh-CN" sz="1600" dirty="0" smtClean="0"/>
              <a:t>cause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Mapped to Key Issue #20: NWDAF assisting in detecting anomaly events for the user </a:t>
            </a:r>
            <a:r>
              <a:rPr lang="en-GB" altLang="zh-CN" sz="1200" dirty="0" smtClean="0"/>
              <a:t>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 smtClean="0"/>
              <a:t>Use Case #3: NWDAF support for dispersion analytics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Mapped to </a:t>
            </a:r>
            <a:r>
              <a:rPr lang="en-US" altLang="zh-CN" sz="1200" dirty="0"/>
              <a:t>Key Issue #9: Dispersion analytic output provided by </a:t>
            </a:r>
            <a:r>
              <a:rPr lang="en-US" altLang="zh-CN" sz="1200" dirty="0" smtClean="0"/>
              <a:t>NWDAF</a:t>
            </a:r>
            <a:r>
              <a:rPr lang="en-GB" altLang="zh-CN" sz="1200" dirty="0" smtClean="0"/>
              <a:t> 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#4: Analytics Assisted Smart City </a:t>
            </a:r>
            <a:r>
              <a:rPr lang="en-GB" altLang="zh-CN" sz="1600" dirty="0" smtClean="0"/>
              <a:t>Applications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No key issue and is not to be progressed </a:t>
            </a:r>
          </a:p>
        </p:txBody>
      </p:sp>
    </p:spTree>
    <p:extLst>
      <p:ext uri="{BB962C8B-B14F-4D97-AF65-F5344CB8AC3E}">
        <p14:creationId xmlns:p14="http://schemas.microsoft.com/office/powerpoint/2010/main" val="39317381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FS_eNA_ph2 </a:t>
            </a:r>
            <a:r>
              <a:rPr lang="en-US" altLang="de-DE" sz="2800" b="1" dirty="0"/>
              <a:t>status after SA2#136AH </a:t>
            </a:r>
            <a:r>
              <a:rPr lang="en-US" altLang="de-DE" sz="2800" b="1" dirty="0" smtClean="0"/>
              <a:t>(2/4)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 &gt; 32%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 smtClean="0"/>
              <a:t>Use cases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 smtClean="0"/>
              <a:t>Use </a:t>
            </a:r>
            <a:r>
              <a:rPr lang="en-GB" altLang="zh-CN" sz="1600" dirty="0"/>
              <a:t>Case #5: NWDAF supporting the detection of </a:t>
            </a:r>
            <a:r>
              <a:rPr lang="en-GB" altLang="zh-CN" sz="1600" dirty="0" smtClean="0"/>
              <a:t>cyber-attacks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No key issue and is not to be progressed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 smtClean="0"/>
              <a:t>Use Case #6: Supporting edge computing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Mapped to Key Issue #16: UP optimization for edge </a:t>
            </a:r>
            <a:r>
              <a:rPr lang="en-US" altLang="zh-CN" sz="1200" dirty="0" smtClean="0"/>
              <a:t>computing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#7: Real-time data collection and analytics delivery by </a:t>
            </a:r>
            <a:r>
              <a:rPr lang="en-GB" altLang="zh-CN" sz="1600" dirty="0" smtClean="0"/>
              <a:t>NWDAF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Mapped to Key Issue #18: Enhancement for real-time communication with </a:t>
            </a:r>
            <a:r>
              <a:rPr lang="en-US" altLang="zh-CN" sz="1200" dirty="0" smtClean="0"/>
              <a:t>NWDAF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552709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FS_eNA_ph2 </a:t>
            </a:r>
            <a:r>
              <a:rPr lang="en-US" altLang="de-DE" sz="2800" b="1" dirty="0"/>
              <a:t>status after SA2#136AH </a:t>
            </a:r>
            <a:r>
              <a:rPr lang="en-US" altLang="de-DE" sz="2800" b="1" dirty="0" smtClean="0"/>
              <a:t>(3/4)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34974" y="1281206"/>
            <a:ext cx="8554481" cy="4878294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800" b="1" dirty="0"/>
              <a:t>Key Issues for Objective 1 (Remaining from R16):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Soution#2 </a:t>
            </a:r>
            <a:r>
              <a:rPr lang="en-GB" altLang="zh-CN" sz="1400" dirty="0" smtClean="0"/>
              <a:t>was </a:t>
            </a:r>
            <a:r>
              <a:rPr lang="en-GB" altLang="zh-CN" sz="1400" dirty="0"/>
              <a:t>added at </a:t>
            </a:r>
            <a:r>
              <a:rPr lang="en-GB" altLang="zh-CN" sz="1400" dirty="0" smtClean="0"/>
              <a:t>SA2#136AH to propose that </a:t>
            </a:r>
            <a:r>
              <a:rPr lang="en-US" altLang="zh-CN" sz="1400" dirty="0"/>
              <a:t>the NSSF subscribes to slice service experience and load level analytics to enhance its slice selection functionality for new UE registrations in coordination with </a:t>
            </a:r>
            <a:r>
              <a:rPr lang="en-US" altLang="zh-CN" sz="1400" dirty="0" smtClean="0"/>
              <a:t>OAM.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#7: Adding Application attributes and KPIs as the Input data in some services described in TS 23.288 [5</a:t>
            </a:r>
            <a:r>
              <a:rPr lang="en-GB" altLang="zh-CN" sz="1600" dirty="0" smtClean="0"/>
              <a:t>]</a:t>
            </a:r>
            <a:endParaRPr lang="en-US" alt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#15: User consent for UE data </a:t>
            </a:r>
            <a:r>
              <a:rPr lang="en-GB" altLang="zh-CN" sz="1600" dirty="0" smtClean="0"/>
              <a:t>collection/analysis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Solution#3 was added at SA2#136AH to propose that </a:t>
            </a:r>
            <a:r>
              <a:rPr lang="en-US" altLang="zh-CN" sz="1400" dirty="0" smtClean="0"/>
              <a:t>AF </a:t>
            </a:r>
            <a:r>
              <a:rPr lang="en-US" altLang="zh-CN" sz="1400" dirty="0"/>
              <a:t>provision the user data consent to UDM/UDR and then NWDAF retrieves the information from UDM/UDR </a:t>
            </a:r>
            <a:r>
              <a:rPr lang="en-GB" altLang="zh-CN" sz="1400" dirty="0" smtClean="0"/>
              <a:t>to </a:t>
            </a:r>
            <a:r>
              <a:rPr lang="en-GB" altLang="zh-CN" sz="1400" dirty="0"/>
              <a:t>help determine to trigger UE data collection. </a:t>
            </a:r>
            <a:endParaRPr lang="en-US" altLang="de-DE" sz="1100" b="1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800" b="1" dirty="0" smtClean="0"/>
              <a:t>Key </a:t>
            </a:r>
            <a:r>
              <a:rPr lang="en-US" altLang="de-DE" sz="1800" b="1" dirty="0"/>
              <a:t>Issues for Objective 2&amp;4 (Architecture </a:t>
            </a:r>
            <a:r>
              <a:rPr lang="en-US" altLang="de-DE" sz="1800" b="1" dirty="0" smtClean="0"/>
              <a:t>Enhancement&amp;</a:t>
            </a:r>
            <a:r>
              <a:rPr lang="en-GB" altLang="zh-CN" sz="1800" b="1" dirty="0" smtClean="0"/>
              <a:t>New Use Case/Key Issue</a:t>
            </a:r>
            <a:r>
              <a:rPr lang="en-US" altLang="de-DE" sz="1800" b="1" dirty="0" smtClean="0"/>
              <a:t>)</a:t>
            </a:r>
            <a:endParaRPr lang="en-US" altLang="de-DE" sz="18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#1: Logical decomposition of NWDAF and possible interactions between logical </a:t>
            </a:r>
            <a:r>
              <a:rPr lang="en-GB" altLang="zh-CN" sz="1600" dirty="0" smtClean="0"/>
              <a:t>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#13: Triggering conditions for analytics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#17: Definition of accuracy levels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#19: Trained data model sharing between multiple NWDAF instances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7961191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FS_eNA_ph2 </a:t>
            </a:r>
            <a:r>
              <a:rPr lang="en-US" altLang="de-DE" sz="2800" b="1" dirty="0"/>
              <a:t>status after SA2#136AH </a:t>
            </a:r>
            <a:r>
              <a:rPr lang="en-US" altLang="de-DE" sz="2800" b="1" dirty="0" smtClean="0"/>
              <a:t>(4/4)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34974" y="1281205"/>
            <a:ext cx="8554481" cy="5059773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800" b="1" dirty="0" smtClean="0"/>
              <a:t>Key </a:t>
            </a:r>
            <a:r>
              <a:rPr lang="en-US" altLang="de-DE" sz="1800" b="1" dirty="0"/>
              <a:t>Issues for </a:t>
            </a:r>
            <a:r>
              <a:rPr lang="en-US" altLang="de-DE" sz="1800" b="1" dirty="0" smtClean="0"/>
              <a:t>Objective </a:t>
            </a:r>
            <a:r>
              <a:rPr lang="en-US" altLang="de-DE" sz="1800" b="1" dirty="0"/>
              <a:t>3 (Rel-16 NWDAF features enhancement</a:t>
            </a:r>
            <a:r>
              <a:rPr lang="en-US" altLang="de-DE" sz="1800" b="1" dirty="0" smtClean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#9: Dispersion analytic output provided by NWDAF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#10: NWDAF Assisted UP Optimization</a:t>
            </a:r>
            <a:endParaRPr lang="zh-CN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</a:t>
            </a:r>
            <a:r>
              <a:rPr lang="en-GB" altLang="zh-CN" sz="1600" dirty="0" smtClean="0"/>
              <a:t>collection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Solution#1 was added at SA2#136AH to propose a solution inspired </a:t>
            </a:r>
            <a:r>
              <a:rPr lang="en-GB" altLang="zh-CN" sz="1400" dirty="0" smtClean="0"/>
              <a:t>from </a:t>
            </a:r>
            <a:r>
              <a:rPr lang="en-US" altLang="zh-CN" sz="1400" dirty="0" smtClean="0"/>
              <a:t>Publish-Subscribe </a:t>
            </a:r>
            <a:r>
              <a:rPr lang="en-US" altLang="zh-CN" sz="1400" dirty="0"/>
              <a:t>mechanism (including </a:t>
            </a:r>
            <a:r>
              <a:rPr lang="en-GB" altLang="zh-CN" sz="1400" dirty="0"/>
              <a:t>3GPP Producer Adaptor, 3GPP Consumer Adaptor, Messaging Infrastructure, etc.</a:t>
            </a:r>
            <a:r>
              <a:rPr lang="en-US" altLang="zh-CN" sz="1400" dirty="0"/>
              <a:t>) to increase efficiency of data collection.</a:t>
            </a:r>
            <a:endParaRPr lang="en-GB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#12: NWDAF-assisted RFSP </a:t>
            </a:r>
            <a:r>
              <a:rPr lang="en-GB" altLang="zh-CN" sz="1600" dirty="0" smtClean="0"/>
              <a:t>policy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</a:t>
            </a:r>
            <a:r>
              <a:rPr lang="en-GB" altLang="zh-CN" sz="1400" dirty="0" smtClean="0"/>
              <a:t>Solution#4 </a:t>
            </a:r>
            <a:r>
              <a:rPr lang="en-GB" altLang="zh-CN" sz="1400" dirty="0"/>
              <a:t>was added at SA2#136AH to propose that </a:t>
            </a:r>
            <a:r>
              <a:rPr lang="en-GB" altLang="zh-CN" sz="1400" dirty="0" smtClean="0"/>
              <a:t>NWDAF could derive the Service Behaviour analytics (including application ID, Occurrence probability, </a:t>
            </a:r>
            <a:r>
              <a:rPr lang="en-GB" altLang="zh-CN" sz="1400" dirty="0"/>
              <a:t>Duration </a:t>
            </a:r>
            <a:r>
              <a:rPr lang="en-GB" altLang="zh-CN" sz="1400" dirty="0" smtClean="0"/>
              <a:t>Time, </a:t>
            </a:r>
            <a:r>
              <a:rPr lang="en-GB" altLang="zh-CN" sz="1400" dirty="0"/>
              <a:t>Spatial </a:t>
            </a:r>
            <a:r>
              <a:rPr lang="en-GB" altLang="zh-CN" sz="1400" dirty="0" smtClean="0"/>
              <a:t>validity, etc.) to help </a:t>
            </a:r>
            <a:r>
              <a:rPr lang="en-US" altLang="zh-CN" sz="1400" dirty="0" smtClean="0"/>
              <a:t>the consumer NF derive </a:t>
            </a:r>
            <a:r>
              <a:rPr lang="en-US" altLang="zh-CN" sz="1400" dirty="0"/>
              <a:t>a suitable RFSP index</a:t>
            </a:r>
            <a:r>
              <a:rPr lang="en-GB" altLang="zh-CN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#14: NWDAF-assisted application </a:t>
            </a:r>
            <a:r>
              <a:rPr lang="en-GB" altLang="zh-CN" sz="1600" dirty="0" smtClean="0"/>
              <a:t>detection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#16: UP optimization for edge </a:t>
            </a:r>
            <a:r>
              <a:rPr lang="en-GB" altLang="zh-CN" sz="1600" dirty="0" smtClean="0"/>
              <a:t>computing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#18: Enhancement for real-time communication with </a:t>
            </a:r>
            <a:r>
              <a:rPr lang="en-GB" altLang="zh-CN" sz="1600" dirty="0" smtClean="0"/>
              <a:t>NWDAF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#20: NWDAF assisting in detecting anomaly events for the user </a:t>
            </a:r>
            <a:r>
              <a:rPr lang="en-GB" altLang="zh-CN" sz="1600" dirty="0" smtClean="0"/>
              <a:t>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#21: NWDAF assisting in user plane </a:t>
            </a:r>
            <a:r>
              <a:rPr lang="en-GB" altLang="zh-CN" sz="1600" dirty="0" smtClean="0"/>
              <a:t>performance</a:t>
            </a:r>
            <a:endParaRPr lang="en-US" altLang="de-DE" sz="18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800" b="1" dirty="0" smtClean="0"/>
              <a:t>Key issue</a:t>
            </a:r>
            <a:r>
              <a:rPr lang="en-US" altLang="zh-CN" sz="1800" b="1" dirty="0" smtClean="0"/>
              <a:t>s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NOT</a:t>
            </a:r>
            <a:r>
              <a:rPr lang="en-US" altLang="zh-CN" sz="1800" b="1" dirty="0" smtClean="0"/>
              <a:t> to </a:t>
            </a:r>
            <a:r>
              <a:rPr lang="en-US" altLang="zh-CN" sz="1800" b="1" dirty="0"/>
              <a:t>be </a:t>
            </a:r>
            <a:r>
              <a:rPr lang="en-US" altLang="zh-CN" sz="1800" b="1" dirty="0" smtClean="0"/>
              <a:t>progressed </a:t>
            </a:r>
            <a:r>
              <a:rPr lang="en-US" altLang="zh-CN" sz="1800" b="1" dirty="0"/>
              <a:t>in R17 </a:t>
            </a:r>
            <a:r>
              <a:rPr lang="en-US" altLang="de-DE" sz="1800" b="1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#3: Mapping of NWDAF use cases to NFs and identify actions that could be taken based on NWDAF analytics and predictions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#5: New types of outputs provided by NWDAF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Key Issue #6: </a:t>
            </a:r>
            <a:r>
              <a:rPr lang="en-GB" altLang="zh-CN" sz="1600" dirty="0"/>
              <a:t>Study possible mechanisms for improved correctness of NWDAF analytics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7415321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</a:t>
            </a:r>
            <a:r>
              <a:rPr lang="en-US" altLang="de-DE" sz="2800" b="1" dirty="0" smtClean="0"/>
              <a:t>(4/4)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Find a way to resolve RAN </a:t>
            </a:r>
            <a:r>
              <a:rPr lang="en-US" altLang="zh-CN" sz="1200" dirty="0" smtClean="0"/>
              <a:t>dependencies for UE data Reporting by e.g. sending LS to RAN group once the solution(s) are available and  stable enough.</a:t>
            </a: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 </a:t>
            </a:r>
            <a:r>
              <a:rPr lang="en-US" sz="1200" dirty="0" smtClean="0"/>
              <a:t>Whether or not the </a:t>
            </a:r>
            <a:r>
              <a:rPr lang="en-US" sz="1200" dirty="0"/>
              <a:t>architecture/protocol solution </a:t>
            </a:r>
            <a:r>
              <a:rPr lang="en-US" sz="1200" dirty="0" smtClean="0"/>
              <a:t>for UPF data reporting will </a:t>
            </a:r>
            <a:r>
              <a:rPr lang="en-US" sz="1200" dirty="0"/>
              <a:t>be out of scope of this </a:t>
            </a:r>
            <a:r>
              <a:rPr lang="en-US" sz="1200" dirty="0" smtClean="0"/>
              <a:t>study.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(SA2#138)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 smtClean="0"/>
              <a:t>Any </a:t>
            </a:r>
            <a:r>
              <a:rPr lang="de-DE" altLang="de-DE" sz="1200" dirty="0"/>
              <a:t>new Key Issue will be low priority unless supported by large number of </a:t>
            </a:r>
            <a:r>
              <a:rPr lang="de-DE" altLang="de-DE" sz="1200" dirty="0" smtClean="0"/>
              <a:t>companies</a:t>
            </a:r>
            <a:r>
              <a:rPr lang="en-US" altLang="de-DE" sz="1200" dirty="0" smtClean="0"/>
              <a:t>.</a:t>
            </a:r>
            <a:endParaRPr lang="de-DE" altLang="de-DE" sz="12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SA2#138 (Apr): Complete description of existing solutions. </a:t>
            </a:r>
            <a:r>
              <a:rPr lang="en-US" altLang="zh-CN" sz="1200" dirty="0" smtClean="0"/>
              <a:t>Capture New solutions.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SA2#139 (May): </a:t>
            </a:r>
            <a:r>
              <a:rPr lang="en-US" altLang="zh-CN" sz="1200" dirty="0" smtClean="0"/>
              <a:t>Start initial evaluation </a:t>
            </a:r>
            <a:r>
              <a:rPr lang="en-US" altLang="zh-CN" sz="1200" dirty="0"/>
              <a:t>and conclusions. Submit TR </a:t>
            </a:r>
            <a:r>
              <a:rPr lang="en-US" altLang="zh-CN" sz="1200" dirty="0" smtClean="0"/>
              <a:t>23.700-91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SA#88 </a:t>
            </a:r>
            <a:r>
              <a:rPr lang="en-US" altLang="zh-CN" sz="1200" dirty="0"/>
              <a:t>plenary for one-stop approval. Agree a WID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Completion of the study may not be possible in Q2 for all key issues and scheduling </a:t>
            </a:r>
            <a:r>
              <a:rPr lang="en-US" altLang="zh-CN" sz="1200" dirty="0" err="1" smtClean="0"/>
              <a:t>conf</a:t>
            </a:r>
            <a:r>
              <a:rPr lang="en-US" altLang="zh-CN" sz="1200" dirty="0" smtClean="0"/>
              <a:t> calls to make progress and dive a solution merge .</a:t>
            </a:r>
            <a:endParaRPr lang="en-US" altLang="zh-CN" sz="1200" strike="sngStrike" dirty="0"/>
          </a:p>
        </p:txBody>
      </p:sp>
    </p:spTree>
    <p:extLst>
      <p:ext uri="{BB962C8B-B14F-4D97-AF65-F5344CB8AC3E}">
        <p14:creationId xmlns:p14="http://schemas.microsoft.com/office/powerpoint/2010/main" val="27663589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</a:t>
            </a:r>
            <a:r>
              <a:rPr lang="en-US" altLang="de-DE" b="1" dirty="0" smtClean="0"/>
              <a:t>(1/5)</a:t>
            </a:r>
            <a:endParaRPr lang="en-US" altLang="de-DE" b="1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71082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32% -&gt; 55%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0971" y="2467971"/>
            <a:ext cx="8554481" cy="379609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60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FS_eNA_ph2 </a:t>
            </a:r>
            <a:r>
              <a:rPr lang="en-US" altLang="de-DE" sz="1200" dirty="0" smtClean="0"/>
              <a:t>draft TR </a:t>
            </a:r>
            <a:r>
              <a:rPr lang="en-US" altLang="de-DE" sz="1200" dirty="0"/>
              <a:t>23.700-91 v0.4.0 is available </a:t>
            </a:r>
            <a:r>
              <a:rPr lang="en-US" altLang="de-DE" sz="1200" dirty="0">
                <a:hlinkClick r:id="rId4"/>
              </a:rPr>
              <a:t>here</a:t>
            </a:r>
            <a:r>
              <a:rPr lang="en-US" altLang="de-DE" sz="1200" dirty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</a:t>
            </a:r>
            <a:r>
              <a:rPr lang="en-GB" altLang="zh-CN" sz="1600" dirty="0" smtClean="0"/>
              <a:t>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4 </a:t>
            </a:r>
            <a:r>
              <a:rPr lang="en-US" altLang="zh-CN" sz="1200" dirty="0"/>
              <a:t>new solutions are agreed for this key </a:t>
            </a:r>
            <a:r>
              <a:rPr lang="en-US" altLang="zh-CN" sz="1200" dirty="0" smtClean="0"/>
              <a:t>issue.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Resolve </a:t>
            </a:r>
            <a:r>
              <a:rPr lang="en-US" altLang="zh-CN" sz="1200" dirty="0"/>
              <a:t>ENs in </a:t>
            </a:r>
            <a:r>
              <a:rPr lang="en-US" altLang="zh-CN" sz="1200" dirty="0" smtClean="0"/>
              <a:t>solutions and capture new solution(s</a:t>
            </a:r>
            <a:r>
              <a:rPr lang="en-US" altLang="zh-CN" sz="1200" dirty="0"/>
              <a:t>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</a:t>
            </a:r>
            <a:r>
              <a:rPr lang="en-GB" altLang="zh-CN" sz="1600" dirty="0" smtClean="0"/>
              <a:t>2: </a:t>
            </a:r>
            <a:r>
              <a:rPr lang="en-GB" altLang="zh-CN" sz="1600" dirty="0"/>
              <a:t>Multiple NWDAF </a:t>
            </a:r>
            <a:r>
              <a:rPr lang="en-GB" altLang="zh-CN" sz="1600" dirty="0" smtClean="0"/>
              <a:t>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18 </a:t>
            </a:r>
            <a:r>
              <a:rPr lang="en-US" altLang="zh-CN" sz="1200" dirty="0"/>
              <a:t>new solutions are agreed for this key </a:t>
            </a:r>
            <a:r>
              <a:rPr lang="en-US" altLang="zh-CN" sz="1200" dirty="0" smtClean="0"/>
              <a:t>issue.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Resolve ENs in solutions; </a:t>
            </a:r>
            <a:r>
              <a:rPr lang="en-GB" altLang="zh-CN" sz="1200" dirty="0" smtClean="0"/>
              <a:t>Merge/simplify/</a:t>
            </a:r>
            <a:r>
              <a:rPr lang="en-US" altLang="zh-CN" sz="1200" dirty="0" smtClean="0"/>
              <a:t>classify</a:t>
            </a:r>
            <a:r>
              <a:rPr lang="en-GB" altLang="zh-CN" sz="1200" dirty="0" smtClean="0"/>
              <a:t> </a:t>
            </a:r>
            <a:r>
              <a:rPr lang="en-GB" altLang="zh-CN" sz="1200" dirty="0"/>
              <a:t>the existing </a:t>
            </a:r>
            <a:r>
              <a:rPr lang="en-GB" altLang="zh-CN" sz="1200" dirty="0" smtClean="0"/>
              <a:t>solutions</a:t>
            </a:r>
            <a:r>
              <a:rPr lang="en-US" altLang="zh-CN" sz="1200" dirty="0" smtClean="0"/>
              <a:t>;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Evaluation; Try </a:t>
            </a:r>
            <a:r>
              <a:rPr lang="en-US" altLang="zh-CN" sz="1200" dirty="0"/>
              <a:t>to achieve conclusion per classification.</a:t>
            </a:r>
            <a:r>
              <a:rPr lang="en-GB" altLang="zh-CN" sz="1200" dirty="0"/>
              <a:t> 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 smtClean="0"/>
              <a:t>New solutions </a:t>
            </a:r>
            <a:r>
              <a:rPr lang="en-GB" altLang="zh-CN" sz="1200" dirty="0"/>
              <a:t>to the existing </a:t>
            </a:r>
            <a:r>
              <a:rPr lang="en-GB" altLang="zh-CN" sz="1200" dirty="0" smtClean="0"/>
              <a:t>classification is </a:t>
            </a:r>
            <a:r>
              <a:rPr lang="en-GB" altLang="zh-CN" sz="1200" dirty="0"/>
              <a:t>allowed and </a:t>
            </a:r>
            <a:r>
              <a:rPr lang="en-GB" altLang="zh-CN" sz="1200" dirty="0" smtClean="0"/>
              <a:t>new solutions not belonging to any existing classification is only allowed with four companies co-signing.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Risk: </a:t>
            </a:r>
            <a:r>
              <a:rPr lang="en-US" altLang="zh-CN" sz="1200" dirty="0"/>
              <a:t>The solutions are </a:t>
            </a:r>
            <a:r>
              <a:rPr lang="en-US" altLang="zh-CN" sz="1200" dirty="0" smtClean="0"/>
              <a:t>diverging and try to make conclusion per classification.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66049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</a:t>
            </a:r>
            <a:r>
              <a:rPr lang="en-US" altLang="de-DE" b="1" dirty="0" smtClean="0"/>
              <a:t>(2/5</a:t>
            </a:r>
            <a:r>
              <a:rPr lang="en-US" altLang="de-DE" b="1" dirty="0"/>
              <a:t>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existing solution is revised.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</a:t>
            </a:r>
            <a:r>
              <a:rPr lang="en-GB" altLang="zh-CN" sz="1200" dirty="0" smtClean="0"/>
              <a:t>and </a:t>
            </a:r>
            <a:r>
              <a:rPr lang="en-US" altLang="zh-CN" sz="1200" dirty="0" smtClean="0"/>
              <a:t>capture </a:t>
            </a:r>
            <a:r>
              <a:rPr lang="en-US" altLang="zh-CN" sz="1200" dirty="0"/>
              <a:t>new solution(s)</a:t>
            </a:r>
            <a:r>
              <a:rPr lang="en-US" altLang="zh-CN" sz="1200" dirty="0" smtClean="0"/>
              <a:t>; Evaluation</a:t>
            </a:r>
            <a:r>
              <a:rPr lang="en-US" altLang="zh-CN" sz="1200" dirty="0"/>
              <a:t>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Issue #5: New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 smtClean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No solutions </a:t>
            </a:r>
            <a:r>
              <a:rPr lang="en-US" altLang="zh-CN" sz="1200" dirty="0"/>
              <a:t>are </a:t>
            </a:r>
            <a:r>
              <a:rPr lang="en-US" altLang="zh-CN" sz="1200" dirty="0" smtClean="0"/>
              <a:t>captured </a:t>
            </a:r>
            <a:r>
              <a:rPr lang="en-US" altLang="zh-CN" sz="1200" dirty="0"/>
              <a:t>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</a:t>
            </a:r>
            <a:r>
              <a:rPr lang="en-US" altLang="zh-CN" sz="1200" dirty="0" smtClean="0"/>
              <a:t>: Capture new solution(s).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steps: Resolve ENs </a:t>
            </a:r>
            <a:r>
              <a:rPr lang="en-US" altLang="zh-CN" sz="1200" dirty="0"/>
              <a:t>in </a:t>
            </a:r>
            <a:r>
              <a:rPr lang="en-US" altLang="zh-CN" sz="1200" dirty="0" smtClean="0"/>
              <a:t>solutions and </a:t>
            </a:r>
            <a:r>
              <a:rPr lang="en-US" altLang="zh-CN" sz="1200" dirty="0"/>
              <a:t>capture new solution(s); </a:t>
            </a:r>
            <a:r>
              <a:rPr lang="en-US" altLang="zh-CN" sz="1200" dirty="0" smtClean="0"/>
              <a:t>Evaluation; Conclusion.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and </a:t>
            </a:r>
            <a:r>
              <a:rPr lang="en-US" altLang="zh-CN" sz="1200" dirty="0"/>
              <a:t>capture new solution(s); E</a:t>
            </a:r>
            <a:r>
              <a:rPr lang="en-US" altLang="zh-CN" sz="1200" dirty="0" smtClean="0"/>
              <a:t>valuation</a:t>
            </a:r>
            <a:r>
              <a:rPr lang="en-US" altLang="zh-CN" sz="1200" dirty="0"/>
              <a:t>; C</a:t>
            </a:r>
            <a:r>
              <a:rPr lang="en-US" altLang="zh-CN" sz="1200" dirty="0" smtClean="0"/>
              <a:t>onclusion</a:t>
            </a:r>
            <a:r>
              <a:rPr lang="en-US" altLang="zh-CN" sz="1200" dirty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capture new solution(s</a:t>
            </a:r>
            <a:r>
              <a:rPr lang="en-US" altLang="zh-CN" sz="1200" dirty="0" smtClean="0"/>
              <a:t>); </a:t>
            </a:r>
            <a:r>
              <a:rPr lang="en-US" altLang="zh-CN" sz="1200" dirty="0"/>
              <a:t>E</a:t>
            </a:r>
            <a:r>
              <a:rPr lang="en-US" altLang="zh-CN" sz="1200" dirty="0" smtClean="0"/>
              <a:t>valuation</a:t>
            </a:r>
            <a:r>
              <a:rPr lang="en-US" altLang="zh-CN" sz="1200" dirty="0"/>
              <a:t>; </a:t>
            </a:r>
            <a:r>
              <a:rPr lang="en-US" altLang="zh-CN" sz="1200" dirty="0" smtClean="0"/>
              <a:t>Conclusion</a:t>
            </a:r>
            <a:r>
              <a:rPr lang="en-US" altLang="zh-CN" sz="1200" dirty="0"/>
              <a:t>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113852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DC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11949</TotalTime>
  <Words>1845</Words>
  <Application>Microsoft Office PowerPoint</Application>
  <PresentationFormat>全屏显示(4:3)</PresentationFormat>
  <Paragraphs>221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Arial </vt:lpstr>
      <vt:lpstr>宋体</vt:lpstr>
      <vt:lpstr>Arial</vt:lpstr>
      <vt:lpstr>Calibri</vt:lpstr>
      <vt:lpstr>Times New Roman</vt:lpstr>
      <vt:lpstr>Wingdings</vt:lpstr>
      <vt:lpstr>Office Theme</vt:lpstr>
      <vt:lpstr>   FS_eNA_ph2 Status Report</vt:lpstr>
      <vt:lpstr>2.4) Rel-17 Study </vt:lpstr>
      <vt:lpstr>FS_eNA_ph2 status after SA2#136AH (1/4)</vt:lpstr>
      <vt:lpstr>FS_eNA_ph2 status after SA2#136AH (2/4)</vt:lpstr>
      <vt:lpstr>FS_eNA_ph2 status after SA2#136AH (3/4)</vt:lpstr>
      <vt:lpstr>FS_eNA_ph2 status after SA2#136AH (4/4)</vt:lpstr>
      <vt:lpstr>FS_eNA_ph2 status after SA2#136AH (4/4)</vt:lpstr>
      <vt:lpstr>FS_eNA_ph2 status after SA2#139E (1/5)</vt:lpstr>
      <vt:lpstr>FS_eNA_ph2 status after SA2#139E (2/5)</vt:lpstr>
      <vt:lpstr>FS_eNA_ph2 status after SA2#139E (3/5)</vt:lpstr>
      <vt:lpstr>FS_eNA_ph2 status after SA2#139E (4/5)</vt:lpstr>
      <vt:lpstr>FS_eNA_ph2 status after SA2#139E (5/5)</vt:lpstr>
      <vt:lpstr>backup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user</cp:lastModifiedBy>
  <cp:revision>1465</cp:revision>
  <dcterms:created xsi:type="dcterms:W3CDTF">2008-08-30T09:32:10Z</dcterms:created>
  <dcterms:modified xsi:type="dcterms:W3CDTF">2020-06-24T06:53:33Z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(3)6aAyp2W9jyP4HqN7mf+xgknvuK8G3eFdhhOsIvHIniRLcMFEbcFPcTQryUNDj6P4mPBM8Hyo
hM3a7fkwgzUT5J1vZZk9OVZXiLoIO3X8VVgvd7uS1EZwWVtC6Aze+auxrUI17qgHpU8AQAUg
52iZOr5dtDs2ftsJ4Exl6kqwTK5hc/phOqIEQkBq9seSA1+t+Kle7bPTIVAEr05QEqlt1QPm
XfPhP5qFiGxXj+hVei</vt:lpwstr>
  </property>
  <property fmtid="{D5CDD505-2E9C-101B-9397-08002B2CF9AE}" pid="9" name="_2015_ms_pID_7253431">
    <vt:lpwstr>bzsHe/rcpe7q0FcXJR0/aYXT5JNcD5qmNllrix0UD2FX/Mbe6Ii3NS
4aQVwRojIL5tuB2t1/A3RqKH+zF3OC5UwkfHg8sLSNEBaJMMFd/pjE0zOboyDjM/6L4Ac6cF
mKB05Upn+6Y82OOgqCRkBCOYicI5CF0SvGSmipQ7u7YXwSCoQdlOkmBasA0Rro5L8xs9Vpe4
ep0IJXf9rDIzmzYv/Vu7BduMBM11ZG5u73cs</vt:lpwstr>
  </property>
  <property fmtid="{D5CDD505-2E9C-101B-9397-08002B2CF9AE}" pid="10" name="_2015_ms_pID_7253432">
    <vt:lpwstr>Xw==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1592883128</vt:lpwstr>
  </property>
</Properties>
</file>