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1"/>
  </p:sldMasterIdLst>
  <p:notesMasterIdLst>
    <p:notesMasterId r:id="rId11"/>
  </p:notesMasterIdLst>
  <p:handoutMasterIdLst>
    <p:handoutMasterId r:id="rId12"/>
  </p:handoutMasterIdLst>
  <p:sldIdLst>
    <p:sldId id="303" r:id="rId2"/>
    <p:sldId id="797" r:id="rId3"/>
    <p:sldId id="822" r:id="rId4"/>
    <p:sldId id="793" r:id="rId5"/>
    <p:sldId id="792" r:id="rId6"/>
    <p:sldId id="794" r:id="rId7"/>
    <p:sldId id="799" r:id="rId8"/>
    <p:sldId id="800" r:id="rId9"/>
    <p:sldId id="801" r:id="rId10"/>
  </p:sldIdLst>
  <p:sldSz cx="9144000" cy="6858000" type="screen4x3"/>
  <p:notesSz cx="6797675" cy="9928225"/>
  <p:defaultTextStyle>
    <a:defPPr>
      <a:defRPr lang="en-GB"/>
    </a:defPPr>
    <a:lvl1pPr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pporteur" initials="SS" lastIdx="1" clrIdx="0">
    <p:extLst>
      <p:ext uri="{19B8F6BF-5375-455C-9EA6-DF929625EA0E}">
        <p15:presenceInfo xmlns:p15="http://schemas.microsoft.com/office/powerpoint/2012/main" userId="rapporteu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3300"/>
    <a:srgbClr val="62A14D"/>
    <a:srgbClr val="000000"/>
    <a:srgbClr val="C6D254"/>
    <a:srgbClr val="B1D254"/>
    <a:srgbClr val="72AF2F"/>
    <a:srgbClr val="5C88D0"/>
    <a:srgbClr val="2A6EA8"/>
    <a:srgbClr val="7273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791" autoAdjust="0"/>
    <p:restoredTop sz="94625" autoAdjust="0"/>
  </p:normalViewPr>
  <p:slideViewPr>
    <p:cSldViewPr snapToGrid="0">
      <p:cViewPr varScale="1">
        <p:scale>
          <a:sx n="83" d="100"/>
          <a:sy n="83" d="100"/>
        </p:scale>
        <p:origin x="110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p:cViewPr varScale="1">
        <p:scale>
          <a:sx n="54" d="100"/>
          <a:sy n="54" d="100"/>
        </p:scale>
        <p:origin x="2530" y="5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9219"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9E436C27-80EF-4A0D-A875-AA5301B61E12}" type="datetime1">
              <a:rPr lang="en-US"/>
              <a:pPr>
                <a:defRPr/>
              </a:pPr>
              <a:t>6/29/2020</a:t>
            </a:fld>
            <a:endParaRPr lang="en-US" dirty="0"/>
          </a:p>
        </p:txBody>
      </p:sp>
      <p:sp>
        <p:nvSpPr>
          <p:cNvPr id="9220" name="Rectangle 4"/>
          <p:cNvSpPr>
            <a:spLocks noGrp="1" noChangeArrowheads="1"/>
          </p:cNvSpPr>
          <p:nvPr>
            <p:ph type="ftr" sz="quarter" idx="2"/>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9221" name="Rectangle 5"/>
          <p:cNvSpPr>
            <a:spLocks noGrp="1" noChangeArrowheads="1"/>
          </p:cNvSpPr>
          <p:nvPr>
            <p:ph type="sldNum" sz="quarter" idx="3"/>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84896699-8EAF-425A-91DC-02EF736CA54C}" type="slidenum">
              <a:rPr lang="en-GB" altLang="en-US"/>
              <a:pPr>
                <a:defRPr/>
              </a:pPr>
              <a:t>‹#›</a:t>
            </a:fld>
            <a:endParaRPr lang="en-GB" altLang="en-US"/>
          </a:p>
        </p:txBody>
      </p:sp>
    </p:spTree>
    <p:extLst>
      <p:ext uri="{BB962C8B-B14F-4D97-AF65-F5344CB8AC3E}">
        <p14:creationId xmlns:p14="http://schemas.microsoft.com/office/powerpoint/2010/main" val="63662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4099" name="Rectangle 3"/>
          <p:cNvSpPr>
            <a:spLocks noGrp="1" noChangeArrowheads="1"/>
          </p:cNvSpPr>
          <p:nvPr>
            <p:ph type="dt"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63FBF7EF-8678-4E88-BD87-1D3EF3670A8E}" type="datetime1">
              <a:rPr lang="en-US"/>
              <a:pPr>
                <a:defRPr/>
              </a:pPr>
              <a:t>6/29/2020</a:t>
            </a:fld>
            <a:endParaRPr lang="en-US" dirty="0"/>
          </a:p>
        </p:txBody>
      </p:sp>
      <p:sp>
        <p:nvSpPr>
          <p:cNvPr id="4100" name="Rectangle 4"/>
          <p:cNvSpPr>
            <a:spLocks noGrp="1" noRot="1" noChangeAspect="1" noChangeArrowheads="1" noTextEdit="1"/>
          </p:cNvSpPr>
          <p:nvPr>
            <p:ph type="sldImg" idx="2"/>
          </p:nvPr>
        </p:nvSpPr>
        <p:spPr bwMode="auto">
          <a:xfrm>
            <a:off x="915988" y="742950"/>
            <a:ext cx="4965700"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06463" y="4716463"/>
            <a:ext cx="4984750" cy="4468812"/>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4103" name="Rectangle 7"/>
          <p:cNvSpPr>
            <a:spLocks noGrp="1" noChangeArrowheads="1"/>
          </p:cNvSpPr>
          <p:nvPr>
            <p:ph type="sldNum" sz="quarter" idx="5"/>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ECE0B2C6-996E-45E1-BA1D-CBDA9768A258}" type="slidenum">
              <a:rPr lang="en-GB" altLang="en-US"/>
              <a:pPr>
                <a:defRPr/>
              </a:pPr>
              <a:t>‹#›</a:t>
            </a:fld>
            <a:endParaRPr lang="en-GB" altLang="en-US"/>
          </a:p>
        </p:txBody>
      </p:sp>
    </p:spTree>
    <p:extLst>
      <p:ext uri="{BB962C8B-B14F-4D97-AF65-F5344CB8AC3E}">
        <p14:creationId xmlns:p14="http://schemas.microsoft.com/office/powerpoint/2010/main" val="736676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600">
                <a:solidFill>
                  <a:schemeClr val="tx1"/>
                </a:solidFill>
                <a:latin typeface="Times New Roman" panose="02020603050405020304" pitchFamily="18" charset="0"/>
              </a:defRPr>
            </a:lvl1pPr>
            <a:lvl2pPr marL="742950" indent="-285750" defTabSz="930275">
              <a:spcBef>
                <a:spcPct val="30000"/>
              </a:spcBef>
              <a:defRPr sz="1600">
                <a:solidFill>
                  <a:schemeClr val="tx1"/>
                </a:solidFill>
                <a:latin typeface="Times New Roman" panose="02020603050405020304" pitchFamily="18" charset="0"/>
              </a:defRPr>
            </a:lvl2pPr>
            <a:lvl3pPr marL="1143000" indent="-228600" defTabSz="930275">
              <a:spcBef>
                <a:spcPct val="30000"/>
              </a:spcBef>
              <a:defRPr sz="1600">
                <a:solidFill>
                  <a:schemeClr val="tx1"/>
                </a:solidFill>
                <a:latin typeface="Times New Roman" panose="02020603050405020304" pitchFamily="18" charset="0"/>
              </a:defRPr>
            </a:lvl3pPr>
            <a:lvl4pPr marL="1600200" indent="-228600" defTabSz="930275">
              <a:spcBef>
                <a:spcPct val="30000"/>
              </a:spcBef>
              <a:defRPr sz="1600">
                <a:solidFill>
                  <a:schemeClr val="tx1"/>
                </a:solidFill>
                <a:latin typeface="Times New Roman" panose="02020603050405020304" pitchFamily="18" charset="0"/>
              </a:defRPr>
            </a:lvl4pPr>
            <a:lvl5pPr marL="2057400" indent="-228600" defTabSz="930275">
              <a:spcBef>
                <a:spcPct val="30000"/>
              </a:spcBef>
              <a:defRPr sz="16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6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6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6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600">
                <a:solidFill>
                  <a:schemeClr val="tx1"/>
                </a:solidFill>
                <a:latin typeface="Times New Roman" panose="02020603050405020304" pitchFamily="18" charset="0"/>
              </a:defRPr>
            </a:lvl9pPr>
          </a:lstStyle>
          <a:p>
            <a:pPr>
              <a:spcBef>
                <a:spcPct val="0"/>
              </a:spcBef>
            </a:pPr>
            <a:fld id="{E31A0830-7958-478F-A687-980EFBB47EC2}" type="slidenum">
              <a:rPr lang="en-GB" altLang="en-US" sz="1200" smtClean="0"/>
              <a:pPr>
                <a:spcBef>
                  <a:spcPct val="0"/>
                </a:spcBef>
              </a:pPr>
              <a:t>1</a:t>
            </a:fld>
            <a:endParaRPr lang="en-GB" altLang="en-US" sz="1200"/>
          </a:p>
        </p:txBody>
      </p:sp>
      <p:sp>
        <p:nvSpPr>
          <p:cNvPr id="7171" name="Rectangle 2"/>
          <p:cNvSpPr>
            <a:spLocks noGrp="1" noRot="1" noChangeAspect="1" noChangeArrowheads="1" noTextEdit="1"/>
          </p:cNvSpPr>
          <p:nvPr>
            <p:ph type="sldImg"/>
          </p:nvPr>
        </p:nvSpPr>
        <p:spPr>
          <a:xfrm>
            <a:off x="915988" y="742950"/>
            <a:ext cx="4967287" cy="3725863"/>
          </a:xfrm>
          <a:ln/>
        </p:spPr>
      </p:sp>
      <p:sp>
        <p:nvSpPr>
          <p:cNvPr id="7172" name="Rectangle 3"/>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600">
                <a:solidFill>
                  <a:schemeClr val="tx1"/>
                </a:solidFill>
                <a:latin typeface="Times New Roman" panose="02020603050405020304" pitchFamily="18" charset="0"/>
              </a:defRPr>
            </a:lvl1pPr>
            <a:lvl2pPr marL="742950" indent="-285750" defTabSz="930275">
              <a:spcBef>
                <a:spcPct val="30000"/>
              </a:spcBef>
              <a:defRPr sz="1600">
                <a:solidFill>
                  <a:schemeClr val="tx1"/>
                </a:solidFill>
                <a:latin typeface="Times New Roman" panose="02020603050405020304" pitchFamily="18" charset="0"/>
              </a:defRPr>
            </a:lvl2pPr>
            <a:lvl3pPr marL="1143000" indent="-228600" defTabSz="930275">
              <a:spcBef>
                <a:spcPct val="30000"/>
              </a:spcBef>
              <a:defRPr sz="1600">
                <a:solidFill>
                  <a:schemeClr val="tx1"/>
                </a:solidFill>
                <a:latin typeface="Times New Roman" panose="02020603050405020304" pitchFamily="18" charset="0"/>
              </a:defRPr>
            </a:lvl3pPr>
            <a:lvl4pPr marL="1600200" indent="-228600" defTabSz="930275">
              <a:spcBef>
                <a:spcPct val="30000"/>
              </a:spcBef>
              <a:defRPr sz="1600">
                <a:solidFill>
                  <a:schemeClr val="tx1"/>
                </a:solidFill>
                <a:latin typeface="Times New Roman" panose="02020603050405020304" pitchFamily="18" charset="0"/>
              </a:defRPr>
            </a:lvl4pPr>
            <a:lvl5pPr marL="2057400" indent="-228600" defTabSz="930275">
              <a:spcBef>
                <a:spcPct val="30000"/>
              </a:spcBef>
              <a:defRPr sz="16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6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6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6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600">
                <a:solidFill>
                  <a:schemeClr val="tx1"/>
                </a:solidFill>
                <a:latin typeface="Times New Roman" panose="02020603050405020304" pitchFamily="18" charset="0"/>
              </a:defRPr>
            </a:lvl9pPr>
          </a:lstStyle>
          <a:p>
            <a:pPr>
              <a:spcBef>
                <a:spcPct val="0"/>
              </a:spcBef>
            </a:pPr>
            <a:fld id="{E31A0830-7958-478F-A687-980EFBB47EC2}" type="slidenum">
              <a:rPr lang="en-GB" altLang="en-US" sz="1200" smtClean="0"/>
              <a:pPr>
                <a:spcBef>
                  <a:spcPct val="0"/>
                </a:spcBef>
              </a:pPr>
              <a:t>2</a:t>
            </a:fld>
            <a:endParaRPr lang="en-GB" altLang="en-US" sz="1200"/>
          </a:p>
        </p:txBody>
      </p:sp>
      <p:sp>
        <p:nvSpPr>
          <p:cNvPr id="7171" name="Rectangle 2"/>
          <p:cNvSpPr>
            <a:spLocks noGrp="1" noRot="1" noChangeAspect="1" noChangeArrowheads="1" noTextEdit="1"/>
          </p:cNvSpPr>
          <p:nvPr>
            <p:ph type="sldImg"/>
          </p:nvPr>
        </p:nvSpPr>
        <p:spPr>
          <a:xfrm>
            <a:off x="915988" y="742950"/>
            <a:ext cx="4967287" cy="3725863"/>
          </a:xfrm>
          <a:ln/>
        </p:spPr>
      </p:sp>
      <p:sp>
        <p:nvSpPr>
          <p:cNvPr id="7172" name="Rectangle 3"/>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8799561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ECE0B2C6-996E-45E1-BA1D-CBDA9768A258}" type="slidenum">
              <a:rPr lang="en-GB" altLang="en-US" smtClean="0"/>
              <a:pPr>
                <a:defRPr/>
              </a:pPr>
              <a:t>3</a:t>
            </a:fld>
            <a:endParaRPr lang="en-GB" altLang="en-US"/>
          </a:p>
        </p:txBody>
      </p:sp>
    </p:spTree>
    <p:extLst>
      <p:ext uri="{BB962C8B-B14F-4D97-AF65-F5344CB8AC3E}">
        <p14:creationId xmlns:p14="http://schemas.microsoft.com/office/powerpoint/2010/main" val="9813019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CE0B2C6-996E-45E1-BA1D-CBDA9768A258}" type="slidenum">
              <a:rPr lang="en-GB" altLang="en-US" smtClean="0"/>
              <a:pPr>
                <a:defRPr/>
              </a:pPr>
              <a:t>4</a:t>
            </a:fld>
            <a:endParaRPr lang="en-GB" altLang="en-US"/>
          </a:p>
        </p:txBody>
      </p:sp>
    </p:spTree>
    <p:extLst>
      <p:ext uri="{BB962C8B-B14F-4D97-AF65-F5344CB8AC3E}">
        <p14:creationId xmlns:p14="http://schemas.microsoft.com/office/powerpoint/2010/main" val="10949851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CE0B2C6-996E-45E1-BA1D-CBDA9768A258}" type="slidenum">
              <a:rPr lang="en-GB" altLang="en-US" smtClean="0"/>
              <a:pPr>
                <a:defRPr/>
              </a:pPr>
              <a:t>5</a:t>
            </a:fld>
            <a:endParaRPr lang="en-GB" altLang="en-US"/>
          </a:p>
        </p:txBody>
      </p:sp>
    </p:spTree>
    <p:extLst>
      <p:ext uri="{BB962C8B-B14F-4D97-AF65-F5344CB8AC3E}">
        <p14:creationId xmlns:p14="http://schemas.microsoft.com/office/powerpoint/2010/main" val="32447422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CE0B2C6-996E-45E1-BA1D-CBDA9768A258}" type="slidenum">
              <a:rPr lang="en-GB" altLang="en-US" smtClean="0"/>
              <a:pPr>
                <a:defRPr/>
              </a:pPr>
              <a:t>6</a:t>
            </a:fld>
            <a:endParaRPr lang="en-GB" altLang="en-US"/>
          </a:p>
        </p:txBody>
      </p:sp>
    </p:spTree>
    <p:extLst>
      <p:ext uri="{BB962C8B-B14F-4D97-AF65-F5344CB8AC3E}">
        <p14:creationId xmlns:p14="http://schemas.microsoft.com/office/powerpoint/2010/main" val="32447422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CE0B2C6-996E-45E1-BA1D-CBDA9768A258}" type="slidenum">
              <a:rPr lang="en-GB" altLang="en-US" smtClean="0"/>
              <a:pPr>
                <a:defRPr/>
              </a:pPr>
              <a:t>7</a:t>
            </a:fld>
            <a:endParaRPr lang="en-GB" altLang="en-US"/>
          </a:p>
        </p:txBody>
      </p:sp>
    </p:spTree>
    <p:extLst>
      <p:ext uri="{BB962C8B-B14F-4D97-AF65-F5344CB8AC3E}">
        <p14:creationId xmlns:p14="http://schemas.microsoft.com/office/powerpoint/2010/main" val="37842164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CE0B2C6-996E-45E1-BA1D-CBDA9768A258}" type="slidenum">
              <a:rPr lang="en-GB" altLang="en-US" smtClean="0"/>
              <a:pPr>
                <a:defRPr/>
              </a:pPr>
              <a:t>8</a:t>
            </a:fld>
            <a:endParaRPr lang="en-GB" altLang="en-US"/>
          </a:p>
        </p:txBody>
      </p:sp>
    </p:spTree>
    <p:extLst>
      <p:ext uri="{BB962C8B-B14F-4D97-AF65-F5344CB8AC3E}">
        <p14:creationId xmlns:p14="http://schemas.microsoft.com/office/powerpoint/2010/main" val="35745245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CE0B2C6-996E-45E1-BA1D-CBDA9768A258}" type="slidenum">
              <a:rPr lang="en-GB" altLang="en-US" smtClean="0"/>
              <a:pPr>
                <a:defRPr/>
              </a:pPr>
              <a:t>9</a:t>
            </a:fld>
            <a:endParaRPr lang="en-GB" altLang="en-US"/>
          </a:p>
        </p:txBody>
      </p:sp>
    </p:spTree>
    <p:extLst>
      <p:ext uri="{BB962C8B-B14F-4D97-AF65-F5344CB8AC3E}">
        <p14:creationId xmlns:p14="http://schemas.microsoft.com/office/powerpoint/2010/main" val="41212568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Tree>
    <p:extLst>
      <p:ext uri="{BB962C8B-B14F-4D97-AF65-F5344CB8AC3E}">
        <p14:creationId xmlns:p14="http://schemas.microsoft.com/office/powerpoint/2010/main" val="71941790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657954627"/>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547252697"/>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Tree>
    <p:extLst>
      <p:ext uri="{BB962C8B-B14F-4D97-AF65-F5344CB8AC3E}">
        <p14:creationId xmlns:p14="http://schemas.microsoft.com/office/powerpoint/2010/main" val="3029777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590550" y="6373813"/>
            <a:ext cx="6169025" cy="323850"/>
          </a:xfrm>
          <a:prstGeom prst="homePlate">
            <a:avLst>
              <a:gd name="adj" fmla="val 91541"/>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a:p>
        </p:txBody>
      </p:sp>
      <p:sp>
        <p:nvSpPr>
          <p:cNvPr id="1027" name="Title Placeholder 1"/>
          <p:cNvSpPr>
            <a:spLocks noGrp="1"/>
          </p:cNvSpPr>
          <p:nvPr>
            <p:ph type="title"/>
          </p:nvPr>
        </p:nvSpPr>
        <p:spPr bwMode="auto">
          <a:xfrm>
            <a:off x="488950" y="228600"/>
            <a:ext cx="68278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8" name="Text Placeholder 2"/>
          <p:cNvSpPr>
            <a:spLocks noGrp="1"/>
          </p:cNvSpPr>
          <p:nvPr>
            <p:ph type="body" idx="1"/>
          </p:nvPr>
        </p:nvSpPr>
        <p:spPr bwMode="auto">
          <a:xfrm>
            <a:off x="485775" y="1454150"/>
            <a:ext cx="8388350"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2" name="Oval 11"/>
          <p:cNvSpPr/>
          <p:nvPr userDrawn="1"/>
        </p:nvSpPr>
        <p:spPr bwMode="auto">
          <a:xfrm>
            <a:off x="8318500" y="6383338"/>
            <a:ext cx="511175" cy="296862"/>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1E10F64A-668A-451F-BD49-32A860AAC750}" type="slidenum">
              <a:rPr lang="en-GB" altLang="en-US" b="1" smtClean="0"/>
              <a:pPr algn="ctr">
                <a:defRPr/>
              </a:pPr>
              <a:t>‹#›</a:t>
            </a:fld>
            <a:endParaRPr lang="en-GB" altLang="en-US" b="1"/>
          </a:p>
          <a:p>
            <a:pPr>
              <a:defRPr/>
            </a:pPr>
            <a:endParaRPr lang="en-GB" altLang="en-US"/>
          </a:p>
        </p:txBody>
      </p:sp>
      <p:sp>
        <p:nvSpPr>
          <p:cNvPr id="1031" name="Rectangle 15"/>
          <p:cNvSpPr>
            <a:spLocks noChangeArrowheads="1"/>
          </p:cNvSpPr>
          <p:nvPr userDrawn="1"/>
        </p:nvSpPr>
        <p:spPr bwMode="auto">
          <a:xfrm>
            <a:off x="4086225" y="3303588"/>
            <a:ext cx="9715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a:solidFill>
                  <a:schemeClr val="bg1"/>
                </a:solidFill>
              </a:rPr>
              <a:t>© 3GPP 2012</a:t>
            </a:r>
            <a:endParaRPr lang="en-GB" altLang="en-US"/>
          </a:p>
        </p:txBody>
      </p:sp>
      <p:sp>
        <p:nvSpPr>
          <p:cNvPr id="1032" name="Rectangle 16"/>
          <p:cNvSpPr>
            <a:spLocks noChangeArrowheads="1"/>
          </p:cNvSpPr>
          <p:nvPr userDrawn="1"/>
        </p:nvSpPr>
        <p:spPr bwMode="auto">
          <a:xfrm>
            <a:off x="7439025" y="6462713"/>
            <a:ext cx="82426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t>© 3GPP 2020</a:t>
            </a:r>
          </a:p>
        </p:txBody>
      </p:sp>
      <p:pic>
        <p:nvPicPr>
          <p:cNvPr id="1033" name="Picture 10" descr="3GPP_TM_RD.jpg"/>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7526338" y="415925"/>
            <a:ext cx="13081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a:extLst>
              <a:ext uri="{FF2B5EF4-FFF2-40B4-BE49-F238E27FC236}">
                <a16:creationId xmlns:a16="http://schemas.microsoft.com/office/drawing/2014/main" id="{F083D6E4-1F62-467B-9189-40EF4AF8BD92}"/>
              </a:ext>
            </a:extLst>
          </p:cNvPr>
          <p:cNvSpPr txBox="1"/>
          <p:nvPr userDrawn="1"/>
        </p:nvSpPr>
        <p:spPr>
          <a:xfrm>
            <a:off x="7530210" y="28159"/>
            <a:ext cx="1300356" cy="338554"/>
          </a:xfrm>
          <a:prstGeom prst="rect">
            <a:avLst/>
          </a:prstGeom>
          <a:noFill/>
        </p:spPr>
        <p:txBody>
          <a:bodyPr wrap="none" rtlCol="0">
            <a:spAutoFit/>
          </a:bodyPr>
          <a:lstStyle/>
          <a:p>
            <a:r>
              <a:rPr lang="en-US" sz="1600" b="1" dirty="0"/>
              <a:t>S2-2004757</a:t>
            </a:r>
          </a:p>
        </p:txBody>
      </p:sp>
      <p:sp>
        <p:nvSpPr>
          <p:cNvPr id="10" name="TextBox 9">
            <a:extLst>
              <a:ext uri="{FF2B5EF4-FFF2-40B4-BE49-F238E27FC236}">
                <a16:creationId xmlns:a16="http://schemas.microsoft.com/office/drawing/2014/main" id="{C3947184-0D1D-408C-AED3-3BCA870F919C}"/>
              </a:ext>
            </a:extLst>
          </p:cNvPr>
          <p:cNvSpPr txBox="1"/>
          <p:nvPr userDrawn="1"/>
        </p:nvSpPr>
        <p:spPr>
          <a:xfrm>
            <a:off x="707019" y="6379580"/>
            <a:ext cx="2996333" cy="338554"/>
          </a:xfrm>
          <a:prstGeom prst="rect">
            <a:avLst/>
          </a:prstGeom>
          <a:noFill/>
        </p:spPr>
        <p:txBody>
          <a:bodyPr wrap="none" rtlCol="0">
            <a:spAutoFit/>
          </a:bodyPr>
          <a:lstStyle/>
          <a:p>
            <a:r>
              <a:rPr lang="en-US" sz="1600" b="1" dirty="0"/>
              <a:t>FS_eNS_Ph2 after SA2#139E</a:t>
            </a:r>
          </a:p>
        </p:txBody>
      </p:sp>
    </p:spTree>
  </p:cSld>
  <p:clrMap bg1="lt1" tx1="dk1" bg2="lt2" tx2="dk2" accent1="accent1" accent2="accent2" accent3="accent3" accent4="accent4" accent5="accent5" accent6="accent6" hlink="hlink" folHlink="folHlink"/>
  <p:sldLayoutIdLst>
    <p:sldLayoutId id="2147483770" r:id="rId1"/>
    <p:sldLayoutId id="2147483767" r:id="rId2"/>
    <p:sldLayoutId id="2147483768" r:id="rId3"/>
    <p:sldLayoutId id="2147483769" r:id="rId4"/>
  </p:sldLayoutIdLst>
  <p:transition spd="slow"/>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itchFamily="34" charset="0"/>
        </a:defRPr>
      </a:lvl2pPr>
      <a:lvl3pPr algn="ctr" rtl="0" eaLnBrk="0" fontAlgn="base" hangingPunct="0">
        <a:spcBef>
          <a:spcPct val="0"/>
        </a:spcBef>
        <a:spcAft>
          <a:spcPct val="0"/>
        </a:spcAft>
        <a:defRPr sz="3200">
          <a:solidFill>
            <a:srgbClr val="FF0000"/>
          </a:solidFill>
          <a:latin typeface="Calibri" pitchFamily="34" charset="0"/>
        </a:defRPr>
      </a:lvl3pPr>
      <a:lvl4pPr algn="ctr" rtl="0" eaLnBrk="0" fontAlgn="base" hangingPunct="0">
        <a:spcBef>
          <a:spcPct val="0"/>
        </a:spcBef>
        <a:spcAft>
          <a:spcPct val="0"/>
        </a:spcAft>
        <a:defRPr sz="3200">
          <a:solidFill>
            <a:srgbClr val="FF0000"/>
          </a:solidFill>
          <a:latin typeface="Calibri" pitchFamily="34" charset="0"/>
        </a:defRPr>
      </a:lvl4pPr>
      <a:lvl5pPr algn="ctr" rtl="0" eaLnBrk="0" fontAlgn="base" hangingPunct="0">
        <a:spcBef>
          <a:spcPct val="0"/>
        </a:spcBef>
        <a:spcAft>
          <a:spcPct val="0"/>
        </a:spcAft>
        <a:defRPr sz="3200">
          <a:solidFill>
            <a:srgbClr val="FF0000"/>
          </a:solidFill>
          <a:latin typeface="Calibri" pitchFamily="34" charset="0"/>
        </a:defRPr>
      </a:lvl5pPr>
      <a:lvl6pPr marL="457200" algn="ctr" rtl="0" eaLnBrk="0" fontAlgn="base" hangingPunct="0">
        <a:spcBef>
          <a:spcPct val="0"/>
        </a:spcBef>
        <a:spcAft>
          <a:spcPct val="0"/>
        </a:spcAft>
        <a:defRPr sz="3200">
          <a:solidFill>
            <a:srgbClr val="FF0000"/>
          </a:solidFill>
          <a:latin typeface="Calibri" pitchFamily="34" charset="0"/>
        </a:defRPr>
      </a:lvl6pPr>
      <a:lvl7pPr marL="914400" algn="ctr" rtl="0" eaLnBrk="0" fontAlgn="base" hangingPunct="0">
        <a:spcBef>
          <a:spcPct val="0"/>
        </a:spcBef>
        <a:spcAft>
          <a:spcPct val="0"/>
        </a:spcAft>
        <a:defRPr sz="3200">
          <a:solidFill>
            <a:srgbClr val="FF0000"/>
          </a:solidFill>
          <a:latin typeface="Calibri" pitchFamily="34" charset="0"/>
        </a:defRPr>
      </a:lvl7pPr>
      <a:lvl8pPr marL="1371600" algn="ctr" rtl="0" eaLnBrk="0" fontAlgn="base" hangingPunct="0">
        <a:spcBef>
          <a:spcPct val="0"/>
        </a:spcBef>
        <a:spcAft>
          <a:spcPct val="0"/>
        </a:spcAft>
        <a:defRPr sz="3200">
          <a:solidFill>
            <a:srgbClr val="FF0000"/>
          </a:solidFill>
          <a:latin typeface="Calibri" pitchFamily="34" charset="0"/>
        </a:defRPr>
      </a:lvl8pPr>
      <a:lvl9pPr marL="1828800" algn="ctr" rtl="0" eaLnBrk="0" fontAlgn="base" hangingPunct="0">
        <a:spcBef>
          <a:spcPct val="0"/>
        </a:spcBef>
        <a:spcAft>
          <a:spcPct val="0"/>
        </a:spcAft>
        <a:defRPr sz="3200">
          <a:solidFill>
            <a:srgbClr val="FF0000"/>
          </a:solidFill>
          <a:latin typeface="Calibri" pitchFamily="34" charset="0"/>
        </a:defRPr>
      </a:lvl9pPr>
    </p:titleStyle>
    <p:bodyStyle>
      <a:lvl1pPr marL="457200" indent="-457200" algn="l" rtl="0" eaLnBrk="0" fontAlgn="base" hangingPunct="0">
        <a:spcBef>
          <a:spcPct val="20000"/>
        </a:spcBef>
        <a:spcAft>
          <a:spcPct val="0"/>
        </a:spcAft>
        <a:buBlip>
          <a:blip r:embed="rId7"/>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3gpp.org/ftp/Specs/archive/23_series/23.700-40/23700-40-040.zip"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ctrTitle"/>
          </p:nvPr>
        </p:nvSpPr>
        <p:spPr>
          <a:xfrm>
            <a:off x="1541243" y="2194370"/>
            <a:ext cx="6201254" cy="1101329"/>
          </a:xfrm>
        </p:spPr>
        <p:txBody>
          <a:bodyPr>
            <a:noAutofit/>
          </a:bodyPr>
          <a:lstStyle/>
          <a:p>
            <a:pPr>
              <a:defRPr/>
            </a:pPr>
            <a:r>
              <a:rPr lang="en-GB" sz="3600" b="1" i="1" dirty="0">
                <a:effectLst>
                  <a:outerShdw blurRad="38100" dist="38100" dir="2700000" algn="tl">
                    <a:srgbClr val="C0C0C0"/>
                  </a:outerShdw>
                </a:effectLst>
              </a:rPr>
              <a:t>  </a:t>
            </a:r>
            <a:r>
              <a:rPr lang="en-GB" sz="3600" dirty="0"/>
              <a:t> </a:t>
            </a:r>
            <a:r>
              <a:rPr lang="en-US" sz="3600" b="1" dirty="0"/>
              <a:t>FS_eNS_Ph2 WG2 </a:t>
            </a:r>
            <a:br>
              <a:rPr lang="en-US" sz="3600" b="1" dirty="0"/>
            </a:br>
            <a:r>
              <a:rPr lang="en-US" altLang="de-DE" sz="3600" b="1" dirty="0"/>
              <a:t>Status </a:t>
            </a:r>
            <a:r>
              <a:rPr lang="en-GB" altLang="zh-CN" sz="3600" b="1" dirty="0"/>
              <a:t>Report</a:t>
            </a:r>
            <a:endParaRPr lang="en-GB" sz="3600" b="1" dirty="0"/>
          </a:p>
        </p:txBody>
      </p:sp>
      <p:sp>
        <p:nvSpPr>
          <p:cNvPr id="6147" name="Subtitle 6"/>
          <p:cNvSpPr>
            <a:spLocks noGrp="1"/>
          </p:cNvSpPr>
          <p:nvPr>
            <p:ph type="subTitle" idx="1"/>
          </p:nvPr>
        </p:nvSpPr>
        <p:spPr>
          <a:xfrm>
            <a:off x="1541243" y="4006360"/>
            <a:ext cx="6400800" cy="1314450"/>
          </a:xfrm>
        </p:spPr>
        <p:txBody>
          <a:bodyPr/>
          <a:lstStyle/>
          <a:p>
            <a:pPr>
              <a:lnSpc>
                <a:spcPct val="80000"/>
              </a:lnSpc>
            </a:pPr>
            <a:br>
              <a:rPr lang="en-US" altLang="en-US" sz="2000" b="1" dirty="0"/>
            </a:br>
            <a:r>
              <a:rPr lang="en-GB" sz="1800" b="1" dirty="0">
                <a:latin typeface="Arial" charset="0"/>
              </a:rPr>
              <a:t>Tricci So </a:t>
            </a:r>
          </a:p>
          <a:p>
            <a:pPr>
              <a:lnSpc>
                <a:spcPct val="80000"/>
              </a:lnSpc>
            </a:pPr>
            <a:r>
              <a:rPr lang="en-GB" sz="1800" b="1" dirty="0">
                <a:latin typeface="Arial" charset="0"/>
              </a:rPr>
              <a:t>ZTETX Inc. </a:t>
            </a:r>
          </a:p>
          <a:p>
            <a:pPr>
              <a:lnSpc>
                <a:spcPct val="80000"/>
              </a:lnSpc>
              <a:defRPr/>
            </a:pPr>
            <a:endParaRPr lang="en-US" altLang="en-US" sz="2000" dirty="0">
              <a:latin typeface="Arial" panose="020B0604020202020204" pitchFamily="34" charset="0"/>
            </a:endParaRPr>
          </a:p>
          <a:p>
            <a:pPr>
              <a:lnSpc>
                <a:spcPct val="80000"/>
              </a:lnSpc>
              <a:defRPr/>
            </a:pPr>
            <a:endParaRPr lang="en-GB" altLang="en-US" sz="2000" dirty="0">
              <a:latin typeface="Arial" panose="020B0604020202020204" pitchFamily="34" charset="0"/>
            </a:endParaRP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ctrTitle"/>
          </p:nvPr>
        </p:nvSpPr>
        <p:spPr>
          <a:xfrm>
            <a:off x="1541243" y="2194370"/>
            <a:ext cx="6201254" cy="1101329"/>
          </a:xfrm>
        </p:spPr>
        <p:txBody>
          <a:bodyPr>
            <a:noAutofit/>
          </a:bodyPr>
          <a:lstStyle/>
          <a:p>
            <a:pPr>
              <a:defRPr/>
            </a:pPr>
            <a:r>
              <a:rPr lang="en-GB" sz="3600" b="1" i="1" dirty="0">
                <a:effectLst>
                  <a:outerShdw blurRad="38100" dist="38100" dir="2700000" algn="tl">
                    <a:srgbClr val="C0C0C0"/>
                  </a:outerShdw>
                </a:effectLst>
              </a:rPr>
              <a:t>  </a:t>
            </a:r>
            <a:r>
              <a:rPr lang="en-GB" sz="3600" dirty="0"/>
              <a:t> </a:t>
            </a:r>
            <a:r>
              <a:rPr lang="en-US" sz="3600" b="1" dirty="0"/>
              <a:t>FS_eNS_Ph2 after SA2#139E</a:t>
            </a:r>
            <a:endParaRPr lang="en-GB" sz="3600" b="1" dirty="0"/>
          </a:p>
        </p:txBody>
      </p:sp>
    </p:spTree>
    <p:extLst>
      <p:ext uri="{BB962C8B-B14F-4D97-AF65-F5344CB8AC3E}">
        <p14:creationId xmlns:p14="http://schemas.microsoft.com/office/powerpoint/2010/main" val="2793405689"/>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5"/>
          <p:cNvSpPr>
            <a:spLocks noGrp="1"/>
          </p:cNvSpPr>
          <p:nvPr>
            <p:ph type="title"/>
          </p:nvPr>
        </p:nvSpPr>
        <p:spPr>
          <a:xfrm>
            <a:off x="179388" y="208196"/>
            <a:ext cx="6827838" cy="787400"/>
          </a:xfrm>
        </p:spPr>
        <p:txBody>
          <a:bodyPr/>
          <a:lstStyle/>
          <a:p>
            <a:r>
              <a:rPr lang="en-GB" altLang="en-US" b="1" dirty="0"/>
              <a:t>2.4) Rel-17 Study/Work (7/12)</a:t>
            </a:r>
            <a:endParaRPr lang="de-DE" altLang="de-DE" b="1" dirty="0"/>
          </a:p>
        </p:txBody>
      </p:sp>
      <p:graphicFrame>
        <p:nvGraphicFramePr>
          <p:cNvPr id="9" name="Content Placeholder 8"/>
          <p:cNvGraphicFramePr>
            <a:graphicFrameLocks noGrp="1"/>
          </p:cNvGraphicFramePr>
          <p:nvPr>
            <p:ph sz="half" idx="1"/>
          </p:nvPr>
        </p:nvGraphicFramePr>
        <p:xfrm>
          <a:off x="179388" y="1376363"/>
          <a:ext cx="8810067" cy="900651"/>
        </p:xfrm>
        <a:graphic>
          <a:graphicData uri="http://schemas.openxmlformats.org/drawingml/2006/table">
            <a:tbl>
              <a:tblPr firstRow="1" bandRow="1">
                <a:tableStyleId>{8FD4443E-F989-4FC4-A0C8-D5A2AF1F390B}</a:tableStyleId>
              </a:tblPr>
              <a:tblGrid>
                <a:gridCol w="1321455">
                  <a:extLst>
                    <a:ext uri="{9D8B030D-6E8A-4147-A177-3AD203B41FA5}">
                      <a16:colId xmlns:a16="http://schemas.microsoft.com/office/drawing/2014/main" val="20000"/>
                    </a:ext>
                  </a:extLst>
                </a:gridCol>
                <a:gridCol w="4026197">
                  <a:extLst>
                    <a:ext uri="{9D8B030D-6E8A-4147-A177-3AD203B41FA5}">
                      <a16:colId xmlns:a16="http://schemas.microsoft.com/office/drawing/2014/main" val="20001"/>
                    </a:ext>
                  </a:extLst>
                </a:gridCol>
                <a:gridCol w="1148080">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1095135">
                  <a:extLst>
                    <a:ext uri="{9D8B030D-6E8A-4147-A177-3AD203B41FA5}">
                      <a16:colId xmlns:a16="http://schemas.microsoft.com/office/drawing/2014/main" val="20004"/>
                    </a:ext>
                  </a:extLst>
                </a:gridCol>
              </a:tblGrid>
              <a:tr h="312412">
                <a:tc>
                  <a:txBody>
                    <a:bodyPr/>
                    <a:lstStyle/>
                    <a:p>
                      <a:r>
                        <a:rPr lang="en-US" sz="1600" b="1" dirty="0"/>
                        <a:t>WI Code</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1" dirty="0"/>
                        <a:t>Work Item Title</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WP</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600" dirty="0"/>
                        <a:t>Target Date</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mn-lt"/>
                          <a:ea typeface="+mn-ea"/>
                          <a:cs typeface="+mn-cs"/>
                        </a:rPr>
                        <a:t>WID#</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65313">
                <a:tc>
                  <a:txBody>
                    <a:bodyPr/>
                    <a:lstStyle/>
                    <a:p>
                      <a:r>
                        <a:rPr lang="en-US" sz="1400" b="1" kern="1200" dirty="0">
                          <a:solidFill>
                            <a:schemeClr val="lt1"/>
                          </a:solidFill>
                          <a:effectLst/>
                          <a:latin typeface="+mn-lt"/>
                          <a:ea typeface="+mn-ea"/>
                          <a:cs typeface="+mn-cs"/>
                        </a:rPr>
                        <a:t>FS_eNS_Ph2</a:t>
                      </a:r>
                      <a:endParaRPr kumimoji="0" lang="en-US" sz="1400" b="1" i="0" u="none" strike="noStrike" kern="1200" cap="none" normalizeH="0" baseline="0" dirty="0">
                        <a:ln>
                          <a:noFill/>
                        </a:ln>
                        <a:solidFill>
                          <a:schemeClr val="bg1"/>
                        </a:solidFill>
                        <a:effectLst/>
                        <a:latin typeface="+mn-lt"/>
                        <a:ea typeface="+mn-ea"/>
                        <a:cs typeface="+mn-cs"/>
                      </a:endParaRP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algn="l" fontAlgn="b"/>
                      <a:r>
                        <a:rPr lang="en-US" sz="1400" b="1" i="0" u="none" strike="noStrike" dirty="0">
                          <a:solidFill>
                            <a:schemeClr val="bg1"/>
                          </a:solidFill>
                          <a:effectLst/>
                          <a:latin typeface="Calibri" panose="020F0502020204030204" pitchFamily="34" charset="0"/>
                        </a:rPr>
                        <a:t>Study on Enhancement of Network Slicing Phase 2</a:t>
                      </a:r>
                    </a:p>
                  </a:txBody>
                  <a:tcPr marL="118800" marR="118800" marT="90039" marB="900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kern="1200" dirty="0">
                          <a:solidFill>
                            <a:srgbClr val="7030A0"/>
                          </a:solidFill>
                          <a:latin typeface="+mn-lt"/>
                          <a:ea typeface="+mn-ea"/>
                          <a:cs typeface="+mn-cs"/>
                        </a:rPr>
                        <a:t>35% -&gt; 55%</a:t>
                      </a: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mn-lt"/>
                          <a:ea typeface="+mn-ea"/>
                          <a:cs typeface="+mn-cs"/>
                        </a:rPr>
                        <a:t>Jun, 20 -&gt; </a:t>
                      </a:r>
                      <a:r>
                        <a:rPr kumimoji="0" lang="en-US" sz="1400" b="1" i="0" u="none" strike="noStrike" kern="1200" cap="none" spc="0" normalizeH="0" baseline="0" noProof="0" dirty="0">
                          <a:ln>
                            <a:noFill/>
                          </a:ln>
                          <a:solidFill>
                            <a:srgbClr val="FF0000"/>
                          </a:solidFill>
                          <a:effectLst/>
                          <a:uLnTx/>
                          <a:uFillTx/>
                          <a:latin typeface="+mn-lt"/>
                          <a:ea typeface="+mn-ea"/>
                          <a:cs typeface="+mn-cs"/>
                        </a:rPr>
                        <a:t>Sep, 20</a:t>
                      </a:r>
                      <a:endParaRPr lang="en-US" sz="1400" b="1" i="0" dirty="0">
                        <a:solidFill>
                          <a:srgbClr val="FF0000"/>
                        </a:solidFill>
                      </a:endParaRP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algn="ctr"/>
                      <a:r>
                        <a:rPr kumimoji="0" lang="en-GB" sz="1400" b="1" i="0" u="none" strike="noStrike" kern="1200" cap="none" spc="0" normalizeH="0" baseline="0" noProof="0" dirty="0">
                          <a:ln>
                            <a:noFill/>
                          </a:ln>
                          <a:solidFill>
                            <a:prstClr val="white"/>
                          </a:solidFill>
                          <a:effectLst/>
                          <a:uLnTx/>
                          <a:uFillTx/>
                          <a:latin typeface="+mn-lt"/>
                          <a:ea typeface="+mn-ea"/>
                          <a:cs typeface="+mn-cs"/>
                        </a:rPr>
                        <a:t>SP-190628</a:t>
                      </a:r>
                      <a:endParaRPr lang="en-US" sz="1400" b="1" i="0" dirty="0">
                        <a:solidFill>
                          <a:srgbClr val="7030A0"/>
                        </a:solidFill>
                      </a:endParaRP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extLst>
                  <a:ext uri="{0D108BD9-81ED-4DB2-BD59-A6C34878D82A}">
                    <a16:rowId xmlns:a16="http://schemas.microsoft.com/office/drawing/2014/main" val="10001"/>
                  </a:ext>
                </a:extLst>
              </a:tr>
            </a:tbl>
          </a:graphicData>
        </a:graphic>
      </p:graphicFrame>
      <p:sp>
        <p:nvSpPr>
          <p:cNvPr id="29716" name="Content Placeholder 7"/>
          <p:cNvSpPr>
            <a:spLocks noGrp="1"/>
          </p:cNvSpPr>
          <p:nvPr>
            <p:ph sz="half" idx="2"/>
          </p:nvPr>
        </p:nvSpPr>
        <p:spPr>
          <a:xfrm>
            <a:off x="434975" y="2657781"/>
            <a:ext cx="8554480" cy="3636141"/>
          </a:xfrm>
        </p:spPr>
        <p:txBody>
          <a:bodyPr/>
          <a:lstStyle/>
          <a:p>
            <a:pPr>
              <a:spcBef>
                <a:spcPts val="0"/>
              </a:spcBef>
              <a:spcAft>
                <a:spcPts val="0"/>
              </a:spcAft>
            </a:pPr>
            <a:r>
              <a:rPr lang="de-DE" altLang="de-DE" sz="2000" dirty="0"/>
              <a:t>Progress since SA#87-e:</a:t>
            </a:r>
          </a:p>
          <a:p>
            <a:pPr lvl="1">
              <a:lnSpc>
                <a:spcPts val="1600"/>
              </a:lnSpc>
              <a:spcBef>
                <a:spcPts val="0"/>
              </a:spcBef>
            </a:pPr>
            <a:r>
              <a:rPr lang="en-US" altLang="zh-CN" sz="1400" dirty="0"/>
              <a:t>Latest </a:t>
            </a:r>
            <a:r>
              <a:rPr lang="en-US" altLang="zh-CN" sz="1400" dirty="0">
                <a:hlinkClick r:id="rId3"/>
              </a:rPr>
              <a:t>TR 23.700-40v4.0</a:t>
            </a:r>
            <a:endParaRPr lang="en-US" altLang="zh-CN" sz="1400" dirty="0"/>
          </a:p>
          <a:p>
            <a:pPr lvl="1">
              <a:lnSpc>
                <a:spcPts val="1600"/>
              </a:lnSpc>
              <a:spcBef>
                <a:spcPts val="0"/>
              </a:spcBef>
            </a:pPr>
            <a:r>
              <a:rPr lang="en-US" altLang="zh-CN" sz="1400" dirty="0"/>
              <a:t>3 KIs have been revised and 1 KI has been obsoleted based on the feedback from GSMA on the GST parameters.  </a:t>
            </a:r>
            <a:r>
              <a:rPr lang="en-US" altLang="zh-CN" sz="1400" b="1" dirty="0"/>
              <a:t>7</a:t>
            </a:r>
            <a:r>
              <a:rPr lang="en-US" altLang="zh-CN" sz="1400" dirty="0"/>
              <a:t> KIs are now remained in total. </a:t>
            </a:r>
          </a:p>
          <a:p>
            <a:pPr lvl="1">
              <a:lnSpc>
                <a:spcPts val="1600"/>
              </a:lnSpc>
              <a:spcBef>
                <a:spcPts val="0"/>
              </a:spcBef>
              <a:spcAft>
                <a:spcPts val="300"/>
              </a:spcAft>
            </a:pPr>
            <a:r>
              <a:rPr lang="en-US" altLang="zh-CN" sz="1400" b="1" dirty="0"/>
              <a:t>20</a:t>
            </a:r>
            <a:r>
              <a:rPr lang="en-US" altLang="zh-CN" sz="1400" dirty="0"/>
              <a:t> new solutions have been added.  Total </a:t>
            </a:r>
            <a:r>
              <a:rPr lang="en-US" altLang="zh-CN" sz="1400" b="1" dirty="0"/>
              <a:t>31</a:t>
            </a:r>
            <a:r>
              <a:rPr lang="en-US" altLang="zh-CN" sz="1400" dirty="0"/>
              <a:t> solutions in TR to address various KIs. </a:t>
            </a:r>
            <a:endParaRPr lang="en-US" sz="1600" dirty="0"/>
          </a:p>
          <a:p>
            <a:pPr marL="457200" lvl="1" indent="-457200">
              <a:spcBef>
                <a:spcPts val="0"/>
              </a:spcBef>
              <a:spcAft>
                <a:spcPts val="0"/>
              </a:spcAft>
              <a:buBlip>
                <a:blip r:embed="rId4"/>
              </a:buBlip>
            </a:pPr>
            <a:r>
              <a:rPr lang="en-US" sz="2000" dirty="0">
                <a:ea typeface="+mn-ea"/>
                <a:cs typeface="+mn-cs"/>
              </a:rPr>
              <a:t>RAN impacts and dependencies:</a:t>
            </a:r>
            <a:endParaRPr lang="de-DE" sz="2000" dirty="0">
              <a:ea typeface="+mn-ea"/>
              <a:cs typeface="+mn-cs"/>
            </a:endParaRPr>
          </a:p>
          <a:p>
            <a:pPr lvl="1">
              <a:spcBef>
                <a:spcPts val="0"/>
              </a:spcBef>
              <a:spcAft>
                <a:spcPts val="600"/>
              </a:spcAft>
            </a:pPr>
            <a:r>
              <a:rPr lang="en-US" sz="1400" dirty="0"/>
              <a:t>KI#s 3, 5 and 7 could have dependency on RAN. </a:t>
            </a:r>
          </a:p>
          <a:p>
            <a:pPr lvl="0">
              <a:spcBef>
                <a:spcPts val="0"/>
              </a:spcBef>
              <a:spcAft>
                <a:spcPts val="0"/>
              </a:spcAft>
            </a:pPr>
            <a:r>
              <a:rPr lang="de-DE" sz="2000" dirty="0"/>
              <a:t>Next steps:</a:t>
            </a:r>
          </a:p>
          <a:p>
            <a:pPr lvl="1">
              <a:spcBef>
                <a:spcPts val="0"/>
              </a:spcBef>
              <a:spcAft>
                <a:spcPts val="300"/>
              </a:spcAft>
            </a:pPr>
            <a:r>
              <a:rPr lang="en-US" altLang="zh-CN" sz="1400" dirty="0"/>
              <a:t>Resolve disagreement on the interpretation of frequency bands configuration within &amp; among the TAs for a given Allowed NSSAI. </a:t>
            </a:r>
          </a:p>
          <a:p>
            <a:pPr lvl="1">
              <a:spcBef>
                <a:spcPts val="0"/>
              </a:spcBef>
              <a:spcAft>
                <a:spcPts val="300"/>
              </a:spcAft>
            </a:pPr>
            <a:r>
              <a:rPr lang="en-US" sz="1400" dirty="0"/>
              <a:t>Complete solution, evaluation  and conclusion(s) for each Key Issue.</a:t>
            </a:r>
          </a:p>
          <a:p>
            <a:pPr lvl="1">
              <a:spcBef>
                <a:spcPts val="0"/>
              </a:spcBef>
              <a:spcAft>
                <a:spcPts val="300"/>
              </a:spcAft>
            </a:pPr>
            <a:r>
              <a:rPr lang="en-US" altLang="zh-CN" sz="1400" b="1" dirty="0"/>
              <a:t>Target Completion</a:t>
            </a:r>
            <a:r>
              <a:rPr lang="en-US" altLang="zh-CN" sz="1400" dirty="0"/>
              <a:t>: There is risk that study item will not conclude by Sep, 20. </a:t>
            </a:r>
          </a:p>
          <a:p>
            <a:pPr lvl="1">
              <a:spcBef>
                <a:spcPts val="0"/>
              </a:spcBef>
              <a:spcAft>
                <a:spcPts val="300"/>
              </a:spcAft>
            </a:pPr>
            <a:endParaRPr lang="en-US" sz="1400" dirty="0"/>
          </a:p>
          <a:p>
            <a:pPr lvl="1">
              <a:spcBef>
                <a:spcPts val="0"/>
              </a:spcBef>
              <a:spcAft>
                <a:spcPts val="300"/>
              </a:spcAft>
            </a:pPr>
            <a:endParaRPr lang="en-US" altLang="zh-CN" sz="1400" dirty="0"/>
          </a:p>
        </p:txBody>
      </p:sp>
    </p:spTree>
    <p:extLst>
      <p:ext uri="{BB962C8B-B14F-4D97-AF65-F5344CB8AC3E}">
        <p14:creationId xmlns:p14="http://schemas.microsoft.com/office/powerpoint/2010/main" val="1614103775"/>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5"/>
          <p:cNvSpPr>
            <a:spLocks noGrp="1"/>
          </p:cNvSpPr>
          <p:nvPr>
            <p:ph type="title"/>
          </p:nvPr>
        </p:nvSpPr>
        <p:spPr>
          <a:xfrm>
            <a:off x="156238" y="115599"/>
            <a:ext cx="6827838" cy="787400"/>
          </a:xfrm>
        </p:spPr>
        <p:txBody>
          <a:bodyPr/>
          <a:lstStyle/>
          <a:p>
            <a:r>
              <a:rPr lang="en-US" altLang="de-DE" sz="2800" b="1" dirty="0"/>
              <a:t>FS_eNS_Ph2 status after SA2#139E (1/6)</a:t>
            </a:r>
            <a:endParaRPr lang="de-DE" altLang="de-DE" sz="2800" b="1" dirty="0"/>
          </a:p>
        </p:txBody>
      </p:sp>
      <p:graphicFrame>
        <p:nvGraphicFramePr>
          <p:cNvPr id="4" name="Table 3">
            <a:extLst>
              <a:ext uri="{FF2B5EF4-FFF2-40B4-BE49-F238E27FC236}">
                <a16:creationId xmlns:a16="http://schemas.microsoft.com/office/drawing/2014/main" id="{87CD2A3E-83A6-4F81-B8C2-97B70079A874}"/>
              </a:ext>
            </a:extLst>
          </p:cNvPr>
          <p:cNvGraphicFramePr>
            <a:graphicFrameLocks noGrp="1"/>
          </p:cNvGraphicFramePr>
          <p:nvPr/>
        </p:nvGraphicFramePr>
        <p:xfrm>
          <a:off x="289367" y="833725"/>
          <a:ext cx="7419372" cy="5554138"/>
        </p:xfrm>
        <a:graphic>
          <a:graphicData uri="http://schemas.openxmlformats.org/drawingml/2006/table">
            <a:tbl>
              <a:tblPr firstRow="1" firstCol="1" bandRow="1">
                <a:tableStyleId>{5C22544A-7EE6-4342-B048-85BDC9FD1C3A}</a:tableStyleId>
              </a:tblPr>
              <a:tblGrid>
                <a:gridCol w="1202997">
                  <a:extLst>
                    <a:ext uri="{9D8B030D-6E8A-4147-A177-3AD203B41FA5}">
                      <a16:colId xmlns:a16="http://schemas.microsoft.com/office/drawing/2014/main" val="1628821880"/>
                    </a:ext>
                  </a:extLst>
                </a:gridCol>
                <a:gridCol w="5373385">
                  <a:extLst>
                    <a:ext uri="{9D8B030D-6E8A-4147-A177-3AD203B41FA5}">
                      <a16:colId xmlns:a16="http://schemas.microsoft.com/office/drawing/2014/main" val="3722557199"/>
                    </a:ext>
                  </a:extLst>
                </a:gridCol>
                <a:gridCol w="842990">
                  <a:extLst>
                    <a:ext uri="{9D8B030D-6E8A-4147-A177-3AD203B41FA5}">
                      <a16:colId xmlns:a16="http://schemas.microsoft.com/office/drawing/2014/main" val="1152779392"/>
                    </a:ext>
                  </a:extLst>
                </a:gridCol>
              </a:tblGrid>
              <a:tr h="204099">
                <a:tc>
                  <a:txBody>
                    <a:bodyPr/>
                    <a:lstStyle/>
                    <a:p>
                      <a:pPr marL="0" marR="0" algn="ctr">
                        <a:spcBef>
                          <a:spcPts val="0"/>
                        </a:spcBef>
                        <a:spcAft>
                          <a:spcPts val="0"/>
                        </a:spcAft>
                      </a:pPr>
                      <a:r>
                        <a:rPr lang="en-GB" sz="900">
                          <a:effectLst/>
                        </a:rPr>
                        <a:t>Solution#'s</a:t>
                      </a:r>
                      <a:endParaRPr lang="en-US"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49745" marR="49745" marT="0" marB="0"/>
                </a:tc>
                <a:tc>
                  <a:txBody>
                    <a:bodyPr/>
                    <a:lstStyle/>
                    <a:p>
                      <a:pPr marL="0" marR="0" algn="ctr">
                        <a:spcBef>
                          <a:spcPts val="0"/>
                        </a:spcBef>
                        <a:spcAft>
                          <a:spcPts val="0"/>
                        </a:spcAft>
                      </a:pPr>
                      <a:r>
                        <a:rPr lang="en-GB" sz="900" dirty="0">
                          <a:effectLst/>
                        </a:rPr>
                        <a:t>Solution Titles</a:t>
                      </a:r>
                      <a:endParaRPr lang="en-US" sz="9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9745" marR="49745" marT="0" marB="0"/>
                </a:tc>
                <a:tc>
                  <a:txBody>
                    <a:bodyPr/>
                    <a:lstStyle/>
                    <a:p>
                      <a:pPr marL="0" marR="0" algn="ctr">
                        <a:spcBef>
                          <a:spcPts val="0"/>
                        </a:spcBef>
                        <a:spcAft>
                          <a:spcPts val="0"/>
                        </a:spcAft>
                      </a:pPr>
                      <a:r>
                        <a:rPr lang="en-GB" sz="900">
                          <a:effectLst/>
                        </a:rPr>
                        <a:t>Key Issue#'s</a:t>
                      </a:r>
                      <a:endParaRPr lang="en-US"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49745" marR="49745" marT="0" marB="0"/>
                </a:tc>
                <a:extLst>
                  <a:ext uri="{0D108BD9-81ED-4DB2-BD59-A6C34878D82A}">
                    <a16:rowId xmlns:a16="http://schemas.microsoft.com/office/drawing/2014/main" val="4281816221"/>
                  </a:ext>
                </a:extLst>
              </a:tr>
              <a:tr h="204099">
                <a:tc>
                  <a:txBody>
                    <a:bodyPr/>
                    <a:lstStyle/>
                    <a:p>
                      <a:pPr marL="0" marR="0" algn="ctr">
                        <a:spcBef>
                          <a:spcPts val="0"/>
                        </a:spcBef>
                        <a:spcAft>
                          <a:spcPts val="0"/>
                        </a:spcAft>
                      </a:pPr>
                      <a:r>
                        <a:rPr lang="en-GB" sz="900">
                          <a:effectLst/>
                        </a:rPr>
                        <a:t>1</a:t>
                      </a:r>
                      <a:endParaRPr lang="en-US"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49745" marR="49745" marT="0" marB="0"/>
                </a:tc>
                <a:tc>
                  <a:txBody>
                    <a:bodyPr/>
                    <a:lstStyle/>
                    <a:p>
                      <a:pPr marL="0" marR="0">
                        <a:spcBef>
                          <a:spcPts val="0"/>
                        </a:spcBef>
                        <a:spcAft>
                          <a:spcPts val="0"/>
                        </a:spcAft>
                      </a:pPr>
                      <a:r>
                        <a:rPr lang="en-GB" sz="900">
                          <a:effectLst/>
                        </a:rPr>
                        <a:t>PCF measurement based Network Slice SLA control for Maximum Number of UEs parameter</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49745" marR="49745" marT="0" marB="0"/>
                </a:tc>
                <a:tc>
                  <a:txBody>
                    <a:bodyPr/>
                    <a:lstStyle/>
                    <a:p>
                      <a:pPr marL="0" marR="0" algn="ctr">
                        <a:spcBef>
                          <a:spcPts val="0"/>
                        </a:spcBef>
                        <a:spcAft>
                          <a:spcPts val="0"/>
                        </a:spcAft>
                      </a:pPr>
                      <a:r>
                        <a:rPr lang="en-GB" sz="900">
                          <a:effectLst/>
                        </a:rPr>
                        <a:t>1</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49745" marR="49745" marT="0" marB="0"/>
                </a:tc>
                <a:extLst>
                  <a:ext uri="{0D108BD9-81ED-4DB2-BD59-A6C34878D82A}">
                    <a16:rowId xmlns:a16="http://schemas.microsoft.com/office/drawing/2014/main" val="2297519847"/>
                  </a:ext>
                </a:extLst>
              </a:tr>
              <a:tr h="125057">
                <a:tc>
                  <a:txBody>
                    <a:bodyPr/>
                    <a:lstStyle/>
                    <a:p>
                      <a:pPr marL="0" marR="0" algn="ctr">
                        <a:spcBef>
                          <a:spcPts val="0"/>
                        </a:spcBef>
                        <a:spcAft>
                          <a:spcPts val="0"/>
                        </a:spcAft>
                      </a:pPr>
                      <a:r>
                        <a:rPr lang="en-GB" sz="900">
                          <a:effectLst/>
                        </a:rPr>
                        <a:t>2</a:t>
                      </a:r>
                      <a:endParaRPr lang="en-US"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49745" marR="49745" marT="0" marB="0"/>
                </a:tc>
                <a:tc>
                  <a:txBody>
                    <a:bodyPr/>
                    <a:lstStyle/>
                    <a:p>
                      <a:pPr marL="0" marR="0">
                        <a:spcBef>
                          <a:spcPts val="0"/>
                        </a:spcBef>
                        <a:spcAft>
                          <a:spcPts val="0"/>
                        </a:spcAft>
                      </a:pPr>
                      <a:r>
                        <a:rPr lang="en-US" sz="900">
                          <a:effectLst/>
                        </a:rPr>
                        <a:t>Max number of UEs per Network Slice control at registration</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49745" marR="49745" marT="0" marB="0"/>
                </a:tc>
                <a:tc>
                  <a:txBody>
                    <a:bodyPr/>
                    <a:lstStyle/>
                    <a:p>
                      <a:pPr marL="0" marR="0" algn="ctr">
                        <a:spcBef>
                          <a:spcPts val="0"/>
                        </a:spcBef>
                        <a:spcAft>
                          <a:spcPts val="0"/>
                        </a:spcAft>
                      </a:pPr>
                      <a:r>
                        <a:rPr lang="en-GB" sz="900">
                          <a:effectLst/>
                        </a:rPr>
                        <a:t>1</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49745" marR="49745" marT="0" marB="0"/>
                </a:tc>
                <a:extLst>
                  <a:ext uri="{0D108BD9-81ED-4DB2-BD59-A6C34878D82A}">
                    <a16:rowId xmlns:a16="http://schemas.microsoft.com/office/drawing/2014/main" val="2208863366"/>
                  </a:ext>
                </a:extLst>
              </a:tr>
              <a:tr h="125057">
                <a:tc>
                  <a:txBody>
                    <a:bodyPr/>
                    <a:lstStyle/>
                    <a:p>
                      <a:pPr marL="0" marR="0" algn="ctr">
                        <a:spcBef>
                          <a:spcPts val="0"/>
                        </a:spcBef>
                        <a:spcAft>
                          <a:spcPts val="0"/>
                        </a:spcAft>
                      </a:pPr>
                      <a:r>
                        <a:rPr lang="en-GB" sz="900">
                          <a:effectLst/>
                        </a:rPr>
                        <a:t>3</a:t>
                      </a:r>
                      <a:endParaRPr lang="en-US"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49745" marR="49745" marT="0" marB="0"/>
                </a:tc>
                <a:tc>
                  <a:txBody>
                    <a:bodyPr/>
                    <a:lstStyle/>
                    <a:p>
                      <a:pPr marL="0" marR="0">
                        <a:spcBef>
                          <a:spcPts val="0"/>
                        </a:spcBef>
                        <a:spcAft>
                          <a:spcPts val="0"/>
                        </a:spcAft>
                      </a:pPr>
                      <a:r>
                        <a:rPr lang="en-GB" sz="900">
                          <a:effectLst/>
                        </a:rPr>
                        <a:t>AMF/NSSF based counting of UEs in a Network Slice</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49745" marR="49745" marT="0" marB="0"/>
                </a:tc>
                <a:tc>
                  <a:txBody>
                    <a:bodyPr/>
                    <a:lstStyle/>
                    <a:p>
                      <a:pPr marL="0" marR="0" algn="ctr">
                        <a:spcBef>
                          <a:spcPts val="0"/>
                        </a:spcBef>
                        <a:spcAft>
                          <a:spcPts val="0"/>
                        </a:spcAft>
                      </a:pPr>
                      <a:r>
                        <a:rPr lang="en-GB" sz="900">
                          <a:effectLst/>
                        </a:rPr>
                        <a:t>1</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49745" marR="49745" marT="0" marB="0"/>
                </a:tc>
                <a:extLst>
                  <a:ext uri="{0D108BD9-81ED-4DB2-BD59-A6C34878D82A}">
                    <a16:rowId xmlns:a16="http://schemas.microsoft.com/office/drawing/2014/main" val="2614155665"/>
                  </a:ext>
                </a:extLst>
              </a:tr>
              <a:tr h="204099">
                <a:tc>
                  <a:txBody>
                    <a:bodyPr/>
                    <a:lstStyle/>
                    <a:p>
                      <a:pPr marL="0" marR="0" algn="ctr">
                        <a:spcBef>
                          <a:spcPts val="0"/>
                        </a:spcBef>
                        <a:spcAft>
                          <a:spcPts val="0"/>
                        </a:spcAft>
                      </a:pPr>
                      <a:r>
                        <a:rPr lang="en-GB" sz="900">
                          <a:effectLst/>
                        </a:rPr>
                        <a:t>4</a:t>
                      </a:r>
                      <a:endParaRPr lang="en-US"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49745" marR="49745" marT="0" marB="0"/>
                </a:tc>
                <a:tc>
                  <a:txBody>
                    <a:bodyPr/>
                    <a:lstStyle/>
                    <a:p>
                      <a:pPr marL="0" marR="0">
                        <a:spcBef>
                          <a:spcPts val="0"/>
                        </a:spcBef>
                        <a:spcAft>
                          <a:spcPts val="0"/>
                        </a:spcAft>
                      </a:pPr>
                      <a:r>
                        <a:rPr lang="en-GB" sz="900">
                          <a:effectLst/>
                        </a:rPr>
                        <a:t>NWDAF enhancements for supporting of network slice quota on the maximum number of UEs</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49745" marR="49745" marT="0" marB="0"/>
                </a:tc>
                <a:tc>
                  <a:txBody>
                    <a:bodyPr/>
                    <a:lstStyle/>
                    <a:p>
                      <a:pPr marL="0" marR="0" algn="ctr">
                        <a:spcBef>
                          <a:spcPts val="0"/>
                        </a:spcBef>
                        <a:spcAft>
                          <a:spcPts val="0"/>
                        </a:spcAft>
                      </a:pPr>
                      <a:r>
                        <a:rPr lang="en-GB" sz="900">
                          <a:effectLst/>
                        </a:rPr>
                        <a:t>1</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49745" marR="49745" marT="0" marB="0"/>
                </a:tc>
                <a:extLst>
                  <a:ext uri="{0D108BD9-81ED-4DB2-BD59-A6C34878D82A}">
                    <a16:rowId xmlns:a16="http://schemas.microsoft.com/office/drawing/2014/main" val="2300830617"/>
                  </a:ext>
                </a:extLst>
              </a:tr>
              <a:tr h="204099">
                <a:tc>
                  <a:txBody>
                    <a:bodyPr/>
                    <a:lstStyle/>
                    <a:p>
                      <a:pPr marL="0" marR="0" algn="ctr">
                        <a:spcBef>
                          <a:spcPts val="0"/>
                        </a:spcBef>
                        <a:spcAft>
                          <a:spcPts val="0"/>
                        </a:spcAft>
                      </a:pPr>
                      <a:r>
                        <a:rPr lang="en-GB" sz="900">
                          <a:effectLst/>
                        </a:rPr>
                        <a:t>5</a:t>
                      </a:r>
                      <a:endParaRPr lang="en-US"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49745" marR="49745" marT="0" marB="0"/>
                </a:tc>
                <a:tc>
                  <a:txBody>
                    <a:bodyPr/>
                    <a:lstStyle/>
                    <a:p>
                      <a:pPr marL="0" marR="0">
                        <a:spcBef>
                          <a:spcPts val="0"/>
                        </a:spcBef>
                        <a:spcAft>
                          <a:spcPts val="0"/>
                        </a:spcAft>
                      </a:pPr>
                      <a:r>
                        <a:rPr lang="en-GB" sz="900">
                          <a:effectLst/>
                        </a:rPr>
                        <a:t>NWDAF enhancements for supporting of network slice quota on the maximum number of PDU Sessions</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49745" marR="49745" marT="0" marB="0"/>
                </a:tc>
                <a:tc>
                  <a:txBody>
                    <a:bodyPr/>
                    <a:lstStyle/>
                    <a:p>
                      <a:pPr marL="0" marR="0" algn="ctr">
                        <a:spcBef>
                          <a:spcPts val="0"/>
                        </a:spcBef>
                        <a:spcAft>
                          <a:spcPts val="0"/>
                        </a:spcAft>
                      </a:pPr>
                      <a:r>
                        <a:rPr lang="en-GB" sz="900">
                          <a:effectLst/>
                        </a:rPr>
                        <a:t>2</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49745" marR="49745" marT="0" marB="0"/>
                </a:tc>
                <a:extLst>
                  <a:ext uri="{0D108BD9-81ED-4DB2-BD59-A6C34878D82A}">
                    <a16:rowId xmlns:a16="http://schemas.microsoft.com/office/drawing/2014/main" val="2961149146"/>
                  </a:ext>
                </a:extLst>
              </a:tr>
              <a:tr h="125057">
                <a:tc>
                  <a:txBody>
                    <a:bodyPr/>
                    <a:lstStyle/>
                    <a:p>
                      <a:pPr marL="0" marR="0" algn="ctr">
                        <a:spcBef>
                          <a:spcPts val="0"/>
                        </a:spcBef>
                        <a:spcAft>
                          <a:spcPts val="0"/>
                        </a:spcAft>
                      </a:pPr>
                      <a:r>
                        <a:rPr lang="en-GB" sz="900">
                          <a:effectLst/>
                        </a:rPr>
                        <a:t>6</a:t>
                      </a:r>
                      <a:endParaRPr lang="en-US"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49745" marR="49745" marT="0" marB="0"/>
                </a:tc>
                <a:tc>
                  <a:txBody>
                    <a:bodyPr/>
                    <a:lstStyle/>
                    <a:p>
                      <a:pPr marL="0" marR="0">
                        <a:spcBef>
                          <a:spcPts val="0"/>
                        </a:spcBef>
                        <a:spcAft>
                          <a:spcPts val="0"/>
                        </a:spcAft>
                      </a:pPr>
                      <a:r>
                        <a:rPr lang="en-GB" sz="900">
                          <a:effectLst/>
                        </a:rPr>
                        <a:t>PCF-based counting of PDU Sessions in a Network Slice</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49745" marR="49745" marT="0" marB="0"/>
                </a:tc>
                <a:tc>
                  <a:txBody>
                    <a:bodyPr/>
                    <a:lstStyle/>
                    <a:p>
                      <a:pPr marL="0" marR="0" algn="ctr">
                        <a:spcBef>
                          <a:spcPts val="0"/>
                        </a:spcBef>
                        <a:spcAft>
                          <a:spcPts val="0"/>
                        </a:spcAft>
                      </a:pPr>
                      <a:r>
                        <a:rPr lang="en-GB" sz="900">
                          <a:effectLst/>
                        </a:rPr>
                        <a:t>2</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49745" marR="49745" marT="0" marB="0"/>
                </a:tc>
                <a:extLst>
                  <a:ext uri="{0D108BD9-81ED-4DB2-BD59-A6C34878D82A}">
                    <a16:rowId xmlns:a16="http://schemas.microsoft.com/office/drawing/2014/main" val="1483385384"/>
                  </a:ext>
                </a:extLst>
              </a:tr>
              <a:tr h="204099">
                <a:tc>
                  <a:txBody>
                    <a:bodyPr/>
                    <a:lstStyle/>
                    <a:p>
                      <a:pPr marL="0" marR="0" algn="ctr">
                        <a:spcBef>
                          <a:spcPts val="0"/>
                        </a:spcBef>
                        <a:spcAft>
                          <a:spcPts val="0"/>
                        </a:spcAft>
                      </a:pPr>
                      <a:r>
                        <a:rPr lang="en-GB" sz="900">
                          <a:effectLst/>
                        </a:rPr>
                        <a:t>7</a:t>
                      </a:r>
                      <a:endParaRPr lang="en-US"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49745" marR="49745" marT="0" marB="0"/>
                </a:tc>
                <a:tc>
                  <a:txBody>
                    <a:bodyPr/>
                    <a:lstStyle/>
                    <a:p>
                      <a:pPr marL="0" marR="0">
                        <a:spcBef>
                          <a:spcPts val="0"/>
                        </a:spcBef>
                        <a:spcAft>
                          <a:spcPts val="0"/>
                        </a:spcAft>
                      </a:pPr>
                      <a:r>
                        <a:rPr lang="en-GB" sz="900">
                          <a:effectLst/>
                        </a:rPr>
                        <a:t>Support of Network Slice SLA for Maximum Number of PDU sessions parameter</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49745" marR="49745" marT="0" marB="0"/>
                </a:tc>
                <a:tc>
                  <a:txBody>
                    <a:bodyPr/>
                    <a:lstStyle/>
                    <a:p>
                      <a:pPr marL="0" marR="0" algn="ctr">
                        <a:spcBef>
                          <a:spcPts val="0"/>
                        </a:spcBef>
                        <a:spcAft>
                          <a:spcPts val="0"/>
                        </a:spcAft>
                      </a:pPr>
                      <a:r>
                        <a:rPr lang="en-GB" sz="900">
                          <a:effectLst/>
                        </a:rPr>
                        <a:t>2</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49745" marR="49745" marT="0" marB="0"/>
                </a:tc>
                <a:extLst>
                  <a:ext uri="{0D108BD9-81ED-4DB2-BD59-A6C34878D82A}">
                    <a16:rowId xmlns:a16="http://schemas.microsoft.com/office/drawing/2014/main" val="3824833046"/>
                  </a:ext>
                </a:extLst>
              </a:tr>
              <a:tr h="125057">
                <a:tc>
                  <a:txBody>
                    <a:bodyPr/>
                    <a:lstStyle/>
                    <a:p>
                      <a:pPr marL="0" marR="0" algn="ctr">
                        <a:spcBef>
                          <a:spcPts val="0"/>
                        </a:spcBef>
                        <a:spcAft>
                          <a:spcPts val="0"/>
                        </a:spcAft>
                      </a:pPr>
                      <a:r>
                        <a:rPr lang="en-GB" sz="900">
                          <a:effectLst/>
                        </a:rPr>
                        <a:t>8</a:t>
                      </a:r>
                      <a:endParaRPr lang="en-US"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49745" marR="49745" marT="0" marB="0"/>
                </a:tc>
                <a:tc>
                  <a:txBody>
                    <a:bodyPr/>
                    <a:lstStyle/>
                    <a:p>
                      <a:pPr marL="0" marR="0">
                        <a:spcBef>
                          <a:spcPts val="0"/>
                        </a:spcBef>
                        <a:spcAft>
                          <a:spcPts val="0"/>
                        </a:spcAft>
                      </a:pPr>
                      <a:r>
                        <a:rPr lang="en-GB" sz="900">
                          <a:effectLst/>
                        </a:rPr>
                        <a:t>AMF and O&amp;M based solution</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49745" marR="49745" marT="0" marB="0"/>
                </a:tc>
                <a:tc>
                  <a:txBody>
                    <a:bodyPr/>
                    <a:lstStyle/>
                    <a:p>
                      <a:pPr marL="0" marR="0" algn="ctr">
                        <a:spcBef>
                          <a:spcPts val="0"/>
                        </a:spcBef>
                        <a:spcAft>
                          <a:spcPts val="0"/>
                        </a:spcAft>
                      </a:pPr>
                      <a:r>
                        <a:rPr lang="en-GB" sz="900">
                          <a:effectLst/>
                        </a:rPr>
                        <a:t>1, 2 &amp; 4</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49745" marR="49745" marT="0" marB="0"/>
                </a:tc>
                <a:extLst>
                  <a:ext uri="{0D108BD9-81ED-4DB2-BD59-A6C34878D82A}">
                    <a16:rowId xmlns:a16="http://schemas.microsoft.com/office/drawing/2014/main" val="3449750293"/>
                  </a:ext>
                </a:extLst>
              </a:tr>
              <a:tr h="204099">
                <a:tc>
                  <a:txBody>
                    <a:bodyPr/>
                    <a:lstStyle/>
                    <a:p>
                      <a:pPr marL="0" marR="0" algn="ctr">
                        <a:spcBef>
                          <a:spcPts val="0"/>
                        </a:spcBef>
                        <a:spcAft>
                          <a:spcPts val="0"/>
                        </a:spcAft>
                      </a:pPr>
                      <a:r>
                        <a:rPr lang="en-GB" sz="900">
                          <a:effectLst/>
                        </a:rPr>
                        <a:t>9</a:t>
                      </a:r>
                      <a:endParaRPr lang="en-US"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49745" marR="49745" marT="0" marB="0"/>
                </a:tc>
                <a:tc>
                  <a:txBody>
                    <a:bodyPr/>
                    <a:lstStyle/>
                    <a:p>
                      <a:pPr marL="0" marR="0">
                        <a:spcBef>
                          <a:spcPts val="0"/>
                        </a:spcBef>
                        <a:spcAft>
                          <a:spcPts val="0"/>
                        </a:spcAft>
                      </a:pPr>
                      <a:r>
                        <a:rPr lang="en-GB" sz="900">
                          <a:effectLst/>
                        </a:rPr>
                        <a:t>Monitoring multiple quotas of number of UEs/PDU Sessions per S-NSSAI at NWDAF</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49745" marR="49745" marT="0" marB="0"/>
                </a:tc>
                <a:tc>
                  <a:txBody>
                    <a:bodyPr/>
                    <a:lstStyle/>
                    <a:p>
                      <a:pPr marL="0" marR="0" algn="ctr">
                        <a:spcBef>
                          <a:spcPts val="0"/>
                        </a:spcBef>
                        <a:spcAft>
                          <a:spcPts val="0"/>
                        </a:spcAft>
                      </a:pPr>
                      <a:r>
                        <a:rPr lang="en-GB" sz="900">
                          <a:effectLst/>
                        </a:rPr>
                        <a:t>1, 2 &amp; 4</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49745" marR="49745" marT="0" marB="0"/>
                </a:tc>
                <a:extLst>
                  <a:ext uri="{0D108BD9-81ED-4DB2-BD59-A6C34878D82A}">
                    <a16:rowId xmlns:a16="http://schemas.microsoft.com/office/drawing/2014/main" val="1197756710"/>
                  </a:ext>
                </a:extLst>
              </a:tr>
              <a:tr h="204099">
                <a:tc>
                  <a:txBody>
                    <a:bodyPr/>
                    <a:lstStyle/>
                    <a:p>
                      <a:pPr marL="0" marR="0" algn="ctr">
                        <a:spcBef>
                          <a:spcPts val="0"/>
                        </a:spcBef>
                        <a:spcAft>
                          <a:spcPts val="0"/>
                        </a:spcAft>
                      </a:pPr>
                      <a:r>
                        <a:rPr lang="en-GB" sz="900">
                          <a:effectLst/>
                        </a:rPr>
                        <a:t>10</a:t>
                      </a:r>
                      <a:endParaRPr lang="en-US"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49745" marR="49745" marT="0" marB="0"/>
                </a:tc>
                <a:tc>
                  <a:txBody>
                    <a:bodyPr/>
                    <a:lstStyle/>
                    <a:p>
                      <a:pPr marL="0" marR="0">
                        <a:spcBef>
                          <a:spcPts val="0"/>
                        </a:spcBef>
                        <a:spcAft>
                          <a:spcPts val="0"/>
                        </a:spcAft>
                      </a:pPr>
                      <a:r>
                        <a:rPr lang="en-US" sz="900">
                          <a:effectLst/>
                        </a:rPr>
                        <a:t>Max number of PDU Sessions per Network Slice control via NSQ function</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49745" marR="49745" marT="0" marB="0"/>
                </a:tc>
                <a:tc>
                  <a:txBody>
                    <a:bodyPr/>
                    <a:lstStyle/>
                    <a:p>
                      <a:pPr marL="0" marR="0" algn="ctr">
                        <a:spcBef>
                          <a:spcPts val="0"/>
                        </a:spcBef>
                        <a:spcAft>
                          <a:spcPts val="0"/>
                        </a:spcAft>
                      </a:pPr>
                      <a:r>
                        <a:rPr lang="en-GB" sz="900">
                          <a:effectLst/>
                        </a:rPr>
                        <a:t>2</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49745" marR="49745" marT="0" marB="0"/>
                </a:tc>
                <a:extLst>
                  <a:ext uri="{0D108BD9-81ED-4DB2-BD59-A6C34878D82A}">
                    <a16:rowId xmlns:a16="http://schemas.microsoft.com/office/drawing/2014/main" val="1050087185"/>
                  </a:ext>
                </a:extLst>
              </a:tr>
              <a:tr h="125057">
                <a:tc>
                  <a:txBody>
                    <a:bodyPr/>
                    <a:lstStyle/>
                    <a:p>
                      <a:pPr marL="0" marR="0" algn="ctr">
                        <a:spcBef>
                          <a:spcPts val="0"/>
                        </a:spcBef>
                        <a:spcAft>
                          <a:spcPts val="0"/>
                        </a:spcAft>
                      </a:pPr>
                      <a:r>
                        <a:rPr lang="en-GB" sz="900">
                          <a:effectLst/>
                        </a:rPr>
                        <a:t>11</a:t>
                      </a:r>
                      <a:endParaRPr lang="en-US"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49745" marR="49745" marT="0" marB="0"/>
                </a:tc>
                <a:tc>
                  <a:txBody>
                    <a:bodyPr/>
                    <a:lstStyle/>
                    <a:p>
                      <a:pPr marL="0" marR="0">
                        <a:spcBef>
                          <a:spcPts val="0"/>
                        </a:spcBef>
                        <a:spcAft>
                          <a:spcPts val="0"/>
                        </a:spcAft>
                      </a:pPr>
                      <a:r>
                        <a:rPr lang="en-GB" sz="900">
                          <a:effectLst/>
                        </a:rPr>
                        <a:t>Handling maximum number of sessions using NF status</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49745" marR="49745" marT="0" marB="0"/>
                </a:tc>
                <a:tc>
                  <a:txBody>
                    <a:bodyPr/>
                    <a:lstStyle/>
                    <a:p>
                      <a:pPr marL="0" marR="0" algn="ctr">
                        <a:spcBef>
                          <a:spcPts val="0"/>
                        </a:spcBef>
                        <a:spcAft>
                          <a:spcPts val="0"/>
                        </a:spcAft>
                      </a:pPr>
                      <a:r>
                        <a:rPr lang="en-GB" sz="900">
                          <a:effectLst/>
                        </a:rPr>
                        <a:t>2</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49745" marR="49745" marT="0" marB="0"/>
                </a:tc>
                <a:extLst>
                  <a:ext uri="{0D108BD9-81ED-4DB2-BD59-A6C34878D82A}">
                    <a16:rowId xmlns:a16="http://schemas.microsoft.com/office/drawing/2014/main" val="4000490319"/>
                  </a:ext>
                </a:extLst>
              </a:tr>
              <a:tr h="204099">
                <a:tc>
                  <a:txBody>
                    <a:bodyPr/>
                    <a:lstStyle/>
                    <a:p>
                      <a:pPr marL="0" marR="0" algn="ctr">
                        <a:spcBef>
                          <a:spcPts val="0"/>
                        </a:spcBef>
                        <a:spcAft>
                          <a:spcPts val="0"/>
                        </a:spcAft>
                      </a:pPr>
                      <a:r>
                        <a:rPr lang="en-GB" sz="900">
                          <a:effectLst/>
                        </a:rPr>
                        <a:t>12</a:t>
                      </a:r>
                      <a:endParaRPr lang="en-US"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49745" marR="49745" marT="0" marB="0"/>
                </a:tc>
                <a:tc>
                  <a:txBody>
                    <a:bodyPr/>
                    <a:lstStyle/>
                    <a:p>
                      <a:pPr marL="0" marR="0">
                        <a:spcBef>
                          <a:spcPts val="0"/>
                        </a:spcBef>
                        <a:spcAft>
                          <a:spcPts val="0"/>
                        </a:spcAft>
                      </a:pPr>
                      <a:r>
                        <a:rPr lang="en-GB" sz="900">
                          <a:effectLst/>
                        </a:rPr>
                        <a:t>NSQ assisted dynamic adjustment of data rate per slice via NAS signaling</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49745" marR="49745" marT="0" marB="0"/>
                </a:tc>
                <a:tc>
                  <a:txBody>
                    <a:bodyPr/>
                    <a:lstStyle/>
                    <a:p>
                      <a:pPr marL="0" marR="0" algn="ctr">
                        <a:spcBef>
                          <a:spcPts val="0"/>
                        </a:spcBef>
                        <a:spcAft>
                          <a:spcPts val="0"/>
                        </a:spcAft>
                      </a:pPr>
                      <a:r>
                        <a:rPr lang="en-GB" sz="900">
                          <a:effectLst/>
                        </a:rPr>
                        <a:t>5</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49745" marR="49745" marT="0" marB="0"/>
                </a:tc>
                <a:extLst>
                  <a:ext uri="{0D108BD9-81ED-4DB2-BD59-A6C34878D82A}">
                    <a16:rowId xmlns:a16="http://schemas.microsoft.com/office/drawing/2014/main" val="2722520032"/>
                  </a:ext>
                </a:extLst>
              </a:tr>
              <a:tr h="125057">
                <a:tc>
                  <a:txBody>
                    <a:bodyPr/>
                    <a:lstStyle/>
                    <a:p>
                      <a:pPr marL="0" marR="0" algn="ctr">
                        <a:spcBef>
                          <a:spcPts val="0"/>
                        </a:spcBef>
                        <a:spcAft>
                          <a:spcPts val="0"/>
                        </a:spcAft>
                      </a:pPr>
                      <a:r>
                        <a:rPr lang="en-GB" sz="900">
                          <a:effectLst/>
                        </a:rPr>
                        <a:t>13</a:t>
                      </a:r>
                      <a:endParaRPr lang="en-US"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49745" marR="49745" marT="0" marB="0"/>
                </a:tc>
                <a:tc>
                  <a:txBody>
                    <a:bodyPr/>
                    <a:lstStyle/>
                    <a:p>
                      <a:pPr marL="0" marR="0">
                        <a:spcBef>
                          <a:spcPts val="0"/>
                        </a:spcBef>
                        <a:spcAft>
                          <a:spcPts val="0"/>
                        </a:spcAft>
                      </a:pPr>
                      <a:r>
                        <a:rPr lang="en-GB" sz="900">
                          <a:effectLst/>
                        </a:rPr>
                        <a:t>Limitation of data rate per network slice in UL and DL per UE</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49745" marR="49745" marT="0" marB="0"/>
                </a:tc>
                <a:tc>
                  <a:txBody>
                    <a:bodyPr/>
                    <a:lstStyle/>
                    <a:p>
                      <a:pPr marL="0" marR="0" algn="ctr">
                        <a:spcBef>
                          <a:spcPts val="0"/>
                        </a:spcBef>
                        <a:spcAft>
                          <a:spcPts val="0"/>
                        </a:spcAft>
                      </a:pPr>
                      <a:r>
                        <a:rPr lang="en-GB" sz="900">
                          <a:effectLst/>
                        </a:rPr>
                        <a:t>3</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49745" marR="49745" marT="0" marB="0"/>
                </a:tc>
                <a:extLst>
                  <a:ext uri="{0D108BD9-81ED-4DB2-BD59-A6C34878D82A}">
                    <a16:rowId xmlns:a16="http://schemas.microsoft.com/office/drawing/2014/main" val="3375921551"/>
                  </a:ext>
                </a:extLst>
              </a:tr>
              <a:tr h="204099">
                <a:tc>
                  <a:txBody>
                    <a:bodyPr/>
                    <a:lstStyle/>
                    <a:p>
                      <a:pPr marL="0" marR="0" algn="ctr">
                        <a:spcBef>
                          <a:spcPts val="0"/>
                        </a:spcBef>
                        <a:spcAft>
                          <a:spcPts val="0"/>
                        </a:spcAft>
                      </a:pPr>
                      <a:r>
                        <a:rPr lang="en-GB" sz="900">
                          <a:effectLst/>
                        </a:rPr>
                        <a:t>14</a:t>
                      </a:r>
                      <a:endParaRPr lang="en-US"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49745" marR="49745" marT="0" marB="0"/>
                </a:tc>
                <a:tc>
                  <a:txBody>
                    <a:bodyPr/>
                    <a:lstStyle/>
                    <a:p>
                      <a:pPr marL="0" marR="0">
                        <a:spcBef>
                          <a:spcPts val="0"/>
                        </a:spcBef>
                        <a:spcAft>
                          <a:spcPts val="0"/>
                        </a:spcAft>
                      </a:pPr>
                      <a:r>
                        <a:rPr lang="en-GB" sz="900">
                          <a:effectLst/>
                        </a:rPr>
                        <a:t>UE-Slice-AMBR adjustment to meet the limitation of data rate per Network Slice</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49745" marR="49745" marT="0" marB="0"/>
                </a:tc>
                <a:tc>
                  <a:txBody>
                    <a:bodyPr/>
                    <a:lstStyle/>
                    <a:p>
                      <a:pPr marL="0" marR="0" algn="ctr">
                        <a:spcBef>
                          <a:spcPts val="0"/>
                        </a:spcBef>
                        <a:spcAft>
                          <a:spcPts val="0"/>
                        </a:spcAft>
                      </a:pPr>
                      <a:r>
                        <a:rPr lang="en-GB" sz="900">
                          <a:effectLst/>
                        </a:rPr>
                        <a:t>5</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49745" marR="49745" marT="0" marB="0"/>
                </a:tc>
                <a:extLst>
                  <a:ext uri="{0D108BD9-81ED-4DB2-BD59-A6C34878D82A}">
                    <a16:rowId xmlns:a16="http://schemas.microsoft.com/office/drawing/2014/main" val="944420498"/>
                  </a:ext>
                </a:extLst>
              </a:tr>
              <a:tr h="125057">
                <a:tc>
                  <a:txBody>
                    <a:bodyPr/>
                    <a:lstStyle/>
                    <a:p>
                      <a:pPr marL="0" marR="0" algn="ctr">
                        <a:spcBef>
                          <a:spcPts val="0"/>
                        </a:spcBef>
                        <a:spcAft>
                          <a:spcPts val="0"/>
                        </a:spcAft>
                      </a:pPr>
                      <a:r>
                        <a:rPr lang="en-GB" sz="900">
                          <a:effectLst/>
                        </a:rPr>
                        <a:t>15</a:t>
                      </a:r>
                      <a:endParaRPr lang="en-US"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49745" marR="49745" marT="0" marB="0"/>
                </a:tc>
                <a:tc>
                  <a:txBody>
                    <a:bodyPr/>
                    <a:lstStyle/>
                    <a:p>
                      <a:pPr marL="0" marR="0">
                        <a:spcBef>
                          <a:spcPts val="0"/>
                        </a:spcBef>
                        <a:spcAft>
                          <a:spcPts val="0"/>
                        </a:spcAft>
                      </a:pPr>
                      <a:r>
                        <a:rPr lang="en-GB" sz="900">
                          <a:effectLst/>
                        </a:rPr>
                        <a:t>Using Back-off timer</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49745" marR="49745" marT="0" marB="0"/>
                </a:tc>
                <a:tc>
                  <a:txBody>
                    <a:bodyPr/>
                    <a:lstStyle/>
                    <a:p>
                      <a:pPr marL="0" marR="0" algn="ctr">
                        <a:spcBef>
                          <a:spcPts val="0"/>
                        </a:spcBef>
                        <a:spcAft>
                          <a:spcPts val="0"/>
                        </a:spcAft>
                      </a:pPr>
                      <a:r>
                        <a:rPr lang="en-GB" sz="900">
                          <a:effectLst/>
                        </a:rPr>
                        <a:t>1</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49745" marR="49745" marT="0" marB="0"/>
                </a:tc>
                <a:extLst>
                  <a:ext uri="{0D108BD9-81ED-4DB2-BD59-A6C34878D82A}">
                    <a16:rowId xmlns:a16="http://schemas.microsoft.com/office/drawing/2014/main" val="2946490584"/>
                  </a:ext>
                </a:extLst>
              </a:tr>
              <a:tr h="125057">
                <a:tc>
                  <a:txBody>
                    <a:bodyPr/>
                    <a:lstStyle/>
                    <a:p>
                      <a:pPr marL="0" marR="0" algn="ctr">
                        <a:spcBef>
                          <a:spcPts val="0"/>
                        </a:spcBef>
                        <a:spcAft>
                          <a:spcPts val="0"/>
                        </a:spcAft>
                      </a:pPr>
                      <a:r>
                        <a:rPr lang="en-GB" sz="900">
                          <a:effectLst/>
                        </a:rPr>
                        <a:t>16</a:t>
                      </a:r>
                      <a:endParaRPr lang="en-US"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49745" marR="49745" marT="0" marB="0"/>
                </a:tc>
                <a:tc>
                  <a:txBody>
                    <a:bodyPr/>
                    <a:lstStyle/>
                    <a:p>
                      <a:pPr marL="0" marR="0">
                        <a:spcBef>
                          <a:spcPts val="0"/>
                        </a:spcBef>
                        <a:spcAft>
                          <a:spcPts val="0"/>
                        </a:spcAft>
                      </a:pPr>
                      <a:r>
                        <a:rPr lang="en-GB" sz="900">
                          <a:effectLst/>
                        </a:rPr>
                        <a:t>Slice data rate enforcement and dynamic adjustment</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49745" marR="49745" marT="0" marB="0"/>
                </a:tc>
                <a:tc>
                  <a:txBody>
                    <a:bodyPr/>
                    <a:lstStyle/>
                    <a:p>
                      <a:pPr marL="0" marR="0" algn="ctr">
                        <a:spcBef>
                          <a:spcPts val="0"/>
                        </a:spcBef>
                        <a:spcAft>
                          <a:spcPts val="0"/>
                        </a:spcAft>
                      </a:pPr>
                      <a:r>
                        <a:rPr lang="en-GB" sz="900">
                          <a:effectLst/>
                        </a:rPr>
                        <a:t>5</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49745" marR="49745" marT="0" marB="0"/>
                </a:tc>
                <a:extLst>
                  <a:ext uri="{0D108BD9-81ED-4DB2-BD59-A6C34878D82A}">
                    <a16:rowId xmlns:a16="http://schemas.microsoft.com/office/drawing/2014/main" val="468286964"/>
                  </a:ext>
                </a:extLst>
              </a:tr>
              <a:tr h="125057">
                <a:tc>
                  <a:txBody>
                    <a:bodyPr/>
                    <a:lstStyle/>
                    <a:p>
                      <a:pPr marL="0" marR="0" algn="ctr">
                        <a:spcBef>
                          <a:spcPts val="0"/>
                        </a:spcBef>
                        <a:spcAft>
                          <a:spcPts val="0"/>
                        </a:spcAft>
                      </a:pPr>
                      <a:r>
                        <a:rPr lang="en-GB" sz="900">
                          <a:effectLst/>
                        </a:rPr>
                        <a:t>17</a:t>
                      </a:r>
                      <a:endParaRPr lang="en-US"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49745" marR="49745" marT="0" marB="0"/>
                </a:tc>
                <a:tc>
                  <a:txBody>
                    <a:bodyPr/>
                    <a:lstStyle/>
                    <a:p>
                      <a:pPr marL="0" marR="0">
                        <a:spcBef>
                          <a:spcPts val="0"/>
                        </a:spcBef>
                        <a:spcAft>
                          <a:spcPts val="0"/>
                        </a:spcAft>
                      </a:pPr>
                      <a:r>
                        <a:rPr lang="en-GB" sz="900">
                          <a:effectLst/>
                        </a:rPr>
                        <a:t>Support of radio spectrum attribute by CN assisted RAN control</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49745" marR="49745" marT="0" marB="0"/>
                </a:tc>
                <a:tc>
                  <a:txBody>
                    <a:bodyPr/>
                    <a:lstStyle/>
                    <a:p>
                      <a:pPr marL="0" marR="0" algn="ctr">
                        <a:spcBef>
                          <a:spcPts val="0"/>
                        </a:spcBef>
                        <a:spcAft>
                          <a:spcPts val="0"/>
                        </a:spcAft>
                      </a:pPr>
                      <a:r>
                        <a:rPr lang="en-GB" sz="900">
                          <a:effectLst/>
                        </a:rPr>
                        <a:t>7</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49745" marR="49745" marT="0" marB="0"/>
                </a:tc>
                <a:extLst>
                  <a:ext uri="{0D108BD9-81ED-4DB2-BD59-A6C34878D82A}">
                    <a16:rowId xmlns:a16="http://schemas.microsoft.com/office/drawing/2014/main" val="326583121"/>
                  </a:ext>
                </a:extLst>
              </a:tr>
              <a:tr h="125057">
                <a:tc>
                  <a:txBody>
                    <a:bodyPr/>
                    <a:lstStyle/>
                    <a:p>
                      <a:pPr marL="0" marR="0" algn="ctr">
                        <a:spcBef>
                          <a:spcPts val="0"/>
                        </a:spcBef>
                        <a:spcAft>
                          <a:spcPts val="0"/>
                        </a:spcAft>
                      </a:pPr>
                      <a:r>
                        <a:rPr lang="en-GB" sz="900">
                          <a:effectLst/>
                        </a:rPr>
                        <a:t>18</a:t>
                      </a:r>
                      <a:endParaRPr lang="en-US"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49745" marR="49745" marT="0" marB="0"/>
                </a:tc>
                <a:tc>
                  <a:txBody>
                    <a:bodyPr/>
                    <a:lstStyle/>
                    <a:p>
                      <a:pPr marL="0" marR="0">
                        <a:spcBef>
                          <a:spcPts val="0"/>
                        </a:spcBef>
                        <a:spcAft>
                          <a:spcPts val="0"/>
                        </a:spcAft>
                      </a:pPr>
                      <a:r>
                        <a:rPr lang="en-GB" sz="900">
                          <a:effectLst/>
                        </a:rPr>
                        <a:t>Proactive Slice Quota Management in AMF</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49745" marR="49745" marT="0" marB="0"/>
                </a:tc>
                <a:tc>
                  <a:txBody>
                    <a:bodyPr/>
                    <a:lstStyle/>
                    <a:p>
                      <a:pPr marL="0" marR="0" algn="ctr">
                        <a:spcBef>
                          <a:spcPts val="0"/>
                        </a:spcBef>
                        <a:spcAft>
                          <a:spcPts val="0"/>
                        </a:spcAft>
                      </a:pPr>
                      <a:r>
                        <a:rPr lang="en-GB" sz="900">
                          <a:effectLst/>
                        </a:rPr>
                        <a:t>1, 2, 4, 5</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49745" marR="49745" marT="0" marB="0"/>
                </a:tc>
                <a:extLst>
                  <a:ext uri="{0D108BD9-81ED-4DB2-BD59-A6C34878D82A}">
                    <a16:rowId xmlns:a16="http://schemas.microsoft.com/office/drawing/2014/main" val="1601781987"/>
                  </a:ext>
                </a:extLst>
              </a:tr>
              <a:tr h="125057">
                <a:tc>
                  <a:txBody>
                    <a:bodyPr/>
                    <a:lstStyle/>
                    <a:p>
                      <a:pPr marL="0" marR="0" algn="ctr">
                        <a:spcBef>
                          <a:spcPts val="0"/>
                        </a:spcBef>
                        <a:spcAft>
                          <a:spcPts val="0"/>
                        </a:spcAft>
                      </a:pPr>
                      <a:r>
                        <a:rPr lang="en-GB" sz="900">
                          <a:effectLst/>
                        </a:rPr>
                        <a:t>19</a:t>
                      </a:r>
                      <a:endParaRPr lang="en-US"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49745" marR="49745" marT="0" marB="0"/>
                </a:tc>
                <a:tc>
                  <a:txBody>
                    <a:bodyPr/>
                    <a:lstStyle/>
                    <a:p>
                      <a:pPr marL="0" marR="0">
                        <a:spcBef>
                          <a:spcPts val="0"/>
                        </a:spcBef>
                        <a:spcAft>
                          <a:spcPts val="0"/>
                        </a:spcAft>
                      </a:pPr>
                      <a:r>
                        <a:rPr lang="en-GB" sz="900">
                          <a:effectLst/>
                        </a:rPr>
                        <a:t>Support of network slice quota control and enforcement</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49745" marR="49745" marT="0" marB="0"/>
                </a:tc>
                <a:tc>
                  <a:txBody>
                    <a:bodyPr/>
                    <a:lstStyle/>
                    <a:p>
                      <a:pPr marL="0" marR="0" algn="ctr">
                        <a:spcBef>
                          <a:spcPts val="0"/>
                        </a:spcBef>
                        <a:spcAft>
                          <a:spcPts val="0"/>
                        </a:spcAft>
                      </a:pPr>
                      <a:r>
                        <a:rPr lang="en-GB" sz="900">
                          <a:effectLst/>
                        </a:rPr>
                        <a:t>1, 2 &amp; 5</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49745" marR="49745" marT="0" marB="0"/>
                </a:tc>
                <a:extLst>
                  <a:ext uri="{0D108BD9-81ED-4DB2-BD59-A6C34878D82A}">
                    <a16:rowId xmlns:a16="http://schemas.microsoft.com/office/drawing/2014/main" val="3219732482"/>
                  </a:ext>
                </a:extLst>
              </a:tr>
              <a:tr h="250114">
                <a:tc>
                  <a:txBody>
                    <a:bodyPr/>
                    <a:lstStyle/>
                    <a:p>
                      <a:pPr marL="0" marR="0" algn="ctr">
                        <a:spcBef>
                          <a:spcPts val="0"/>
                        </a:spcBef>
                        <a:spcAft>
                          <a:spcPts val="0"/>
                        </a:spcAft>
                      </a:pPr>
                      <a:r>
                        <a:rPr lang="en-GB" sz="900">
                          <a:effectLst/>
                        </a:rPr>
                        <a:t>20</a:t>
                      </a:r>
                      <a:endParaRPr lang="en-US"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49745" marR="49745" marT="0" marB="0"/>
                </a:tc>
                <a:tc>
                  <a:txBody>
                    <a:bodyPr/>
                    <a:lstStyle/>
                    <a:p>
                      <a:pPr marL="0" marR="0">
                        <a:spcBef>
                          <a:spcPts val="0"/>
                        </a:spcBef>
                        <a:spcAft>
                          <a:spcPts val="0"/>
                        </a:spcAft>
                      </a:pPr>
                      <a:r>
                        <a:rPr lang="en-GB" sz="900">
                          <a:effectLst/>
                        </a:rPr>
                        <a:t>Reusing existing QoS model to ensure that to limit the Maximum throughput UL/DL in a Network slice is not exceeded</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49745" marR="49745" marT="0" marB="0"/>
                </a:tc>
                <a:tc>
                  <a:txBody>
                    <a:bodyPr/>
                    <a:lstStyle/>
                    <a:p>
                      <a:pPr marL="0" marR="0" algn="ctr">
                        <a:spcBef>
                          <a:spcPts val="0"/>
                        </a:spcBef>
                        <a:spcAft>
                          <a:spcPts val="0"/>
                        </a:spcAft>
                      </a:pPr>
                      <a:r>
                        <a:rPr lang="en-GB" sz="900">
                          <a:effectLst/>
                        </a:rPr>
                        <a:t>3 &amp; 5</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49745" marR="49745" marT="0" marB="0"/>
                </a:tc>
                <a:extLst>
                  <a:ext uri="{0D108BD9-81ED-4DB2-BD59-A6C34878D82A}">
                    <a16:rowId xmlns:a16="http://schemas.microsoft.com/office/drawing/2014/main" val="3717667048"/>
                  </a:ext>
                </a:extLst>
              </a:tr>
              <a:tr h="204099">
                <a:tc>
                  <a:txBody>
                    <a:bodyPr/>
                    <a:lstStyle/>
                    <a:p>
                      <a:pPr marL="0" marR="0" algn="ctr">
                        <a:spcBef>
                          <a:spcPts val="0"/>
                        </a:spcBef>
                        <a:spcAft>
                          <a:spcPts val="0"/>
                        </a:spcAft>
                      </a:pPr>
                      <a:r>
                        <a:rPr lang="en-GB" sz="900">
                          <a:effectLst/>
                        </a:rPr>
                        <a:t>21</a:t>
                      </a:r>
                      <a:endParaRPr lang="en-US"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49745" marR="49745" marT="0" marB="0"/>
                </a:tc>
                <a:tc>
                  <a:txBody>
                    <a:bodyPr/>
                    <a:lstStyle/>
                    <a:p>
                      <a:pPr marL="0" marR="0">
                        <a:spcBef>
                          <a:spcPts val="0"/>
                        </a:spcBef>
                        <a:spcAft>
                          <a:spcPts val="0"/>
                        </a:spcAft>
                      </a:pPr>
                      <a:r>
                        <a:rPr lang="en-GB" sz="900">
                          <a:effectLst/>
                        </a:rPr>
                        <a:t>Limitation of data rate per network slice in UL and DL per UE without RAN involvement</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49745" marR="49745" marT="0" marB="0"/>
                </a:tc>
                <a:tc>
                  <a:txBody>
                    <a:bodyPr/>
                    <a:lstStyle/>
                    <a:p>
                      <a:pPr marL="0" marR="0" algn="ctr">
                        <a:spcBef>
                          <a:spcPts val="0"/>
                        </a:spcBef>
                        <a:spcAft>
                          <a:spcPts val="0"/>
                        </a:spcAft>
                      </a:pPr>
                      <a:r>
                        <a:rPr lang="en-GB" sz="900">
                          <a:effectLst/>
                        </a:rPr>
                        <a:t>3</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49745" marR="49745" marT="0" marB="0"/>
                </a:tc>
                <a:extLst>
                  <a:ext uri="{0D108BD9-81ED-4DB2-BD59-A6C34878D82A}">
                    <a16:rowId xmlns:a16="http://schemas.microsoft.com/office/drawing/2014/main" val="189761123"/>
                  </a:ext>
                </a:extLst>
              </a:tr>
              <a:tr h="226777">
                <a:tc>
                  <a:txBody>
                    <a:bodyPr/>
                    <a:lstStyle/>
                    <a:p>
                      <a:pPr marL="0" marR="0" algn="ctr">
                        <a:spcBef>
                          <a:spcPts val="0"/>
                        </a:spcBef>
                        <a:spcAft>
                          <a:spcPts val="0"/>
                        </a:spcAft>
                      </a:pPr>
                      <a:r>
                        <a:rPr lang="en-GB" sz="900">
                          <a:effectLst/>
                        </a:rPr>
                        <a:t>22</a:t>
                      </a:r>
                      <a:endParaRPr lang="en-US"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49745" marR="49745" marT="0" marB="0"/>
                </a:tc>
                <a:tc>
                  <a:txBody>
                    <a:bodyPr/>
                    <a:lstStyle/>
                    <a:p>
                      <a:pPr marL="0" marR="0">
                        <a:spcBef>
                          <a:spcPts val="0"/>
                        </a:spcBef>
                        <a:spcAft>
                          <a:spcPts val="0"/>
                        </a:spcAft>
                      </a:pPr>
                      <a:r>
                        <a:rPr lang="en-US" sz="900">
                          <a:effectLst/>
                        </a:rPr>
                        <a:t>Solution on limitation of data rate per Network Slice in UL and DL per UE</a:t>
                      </a:r>
                      <a:endParaRPr lang="en-US" sz="900">
                        <a:effectLst/>
                        <a:latin typeface="Times New Roman" panose="02020603050405020304" pitchFamily="18" charset="0"/>
                        <a:ea typeface="Times New Roman" panose="02020603050405020304" pitchFamily="18" charset="0"/>
                      </a:endParaRPr>
                    </a:p>
                  </a:txBody>
                  <a:tcPr marL="49745" marR="49745" marT="0" marB="0"/>
                </a:tc>
                <a:tc>
                  <a:txBody>
                    <a:bodyPr/>
                    <a:lstStyle/>
                    <a:p>
                      <a:pPr marL="0" marR="0" algn="ctr">
                        <a:spcBef>
                          <a:spcPts val="0"/>
                        </a:spcBef>
                        <a:spcAft>
                          <a:spcPts val="0"/>
                        </a:spcAft>
                      </a:pPr>
                      <a:r>
                        <a:rPr lang="en-GB" sz="900">
                          <a:effectLst/>
                        </a:rPr>
                        <a:t>3</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49745" marR="49745" marT="0" marB="0"/>
                </a:tc>
                <a:extLst>
                  <a:ext uri="{0D108BD9-81ED-4DB2-BD59-A6C34878D82A}">
                    <a16:rowId xmlns:a16="http://schemas.microsoft.com/office/drawing/2014/main" val="1239748400"/>
                  </a:ext>
                </a:extLst>
              </a:tr>
              <a:tr h="125057">
                <a:tc>
                  <a:txBody>
                    <a:bodyPr/>
                    <a:lstStyle/>
                    <a:p>
                      <a:pPr marL="0" marR="0" algn="ctr">
                        <a:spcBef>
                          <a:spcPts val="0"/>
                        </a:spcBef>
                        <a:spcAft>
                          <a:spcPts val="0"/>
                        </a:spcAft>
                      </a:pPr>
                      <a:r>
                        <a:rPr lang="en-GB" sz="900">
                          <a:effectLst/>
                        </a:rPr>
                        <a:t>23</a:t>
                      </a:r>
                      <a:endParaRPr lang="en-US"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49745" marR="49745" marT="0" marB="0"/>
                </a:tc>
                <a:tc>
                  <a:txBody>
                    <a:bodyPr/>
                    <a:lstStyle/>
                    <a:p>
                      <a:pPr marL="0" marR="0">
                        <a:spcBef>
                          <a:spcPts val="0"/>
                        </a:spcBef>
                        <a:spcAft>
                          <a:spcPts val="0"/>
                        </a:spcAft>
                      </a:pPr>
                      <a:r>
                        <a:rPr lang="en-GB" sz="900">
                          <a:effectLst/>
                        </a:rPr>
                        <a:t>Network slice quota event notification</a:t>
                      </a:r>
                      <a:endParaRPr lang="en-US" sz="900">
                        <a:effectLst/>
                        <a:latin typeface="Times New Roman" panose="02020603050405020304" pitchFamily="18" charset="0"/>
                        <a:ea typeface="Times New Roman" panose="02020603050405020304" pitchFamily="18" charset="0"/>
                      </a:endParaRPr>
                    </a:p>
                  </a:txBody>
                  <a:tcPr marL="49745" marR="49745" marT="0" marB="0"/>
                </a:tc>
                <a:tc>
                  <a:txBody>
                    <a:bodyPr/>
                    <a:lstStyle/>
                    <a:p>
                      <a:pPr marL="0" marR="0" algn="ctr">
                        <a:spcBef>
                          <a:spcPts val="0"/>
                        </a:spcBef>
                        <a:spcAft>
                          <a:spcPts val="0"/>
                        </a:spcAft>
                      </a:pPr>
                      <a:r>
                        <a:rPr lang="en-GB" sz="900">
                          <a:effectLst/>
                        </a:rPr>
                        <a:t>4</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49745" marR="49745" marT="0" marB="0"/>
                </a:tc>
                <a:extLst>
                  <a:ext uri="{0D108BD9-81ED-4DB2-BD59-A6C34878D82A}">
                    <a16:rowId xmlns:a16="http://schemas.microsoft.com/office/drawing/2014/main" val="2274186432"/>
                  </a:ext>
                </a:extLst>
              </a:tr>
              <a:tr h="226777">
                <a:tc>
                  <a:txBody>
                    <a:bodyPr/>
                    <a:lstStyle/>
                    <a:p>
                      <a:pPr marL="0" marR="0" algn="ctr">
                        <a:spcBef>
                          <a:spcPts val="0"/>
                        </a:spcBef>
                        <a:spcAft>
                          <a:spcPts val="0"/>
                        </a:spcAft>
                      </a:pPr>
                      <a:r>
                        <a:rPr lang="en-GB" sz="900">
                          <a:effectLst/>
                        </a:rPr>
                        <a:t>24</a:t>
                      </a:r>
                      <a:endParaRPr lang="en-US"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49745" marR="49745" marT="0" marB="0"/>
                </a:tc>
                <a:tc>
                  <a:txBody>
                    <a:bodyPr/>
                    <a:lstStyle/>
                    <a:p>
                      <a:pPr marL="0" marR="0">
                        <a:spcBef>
                          <a:spcPts val="0"/>
                        </a:spcBef>
                        <a:spcAft>
                          <a:spcPts val="0"/>
                        </a:spcAft>
                      </a:pPr>
                      <a:r>
                        <a:rPr lang="en-GB" sz="900">
                          <a:effectLst/>
                        </a:rPr>
                        <a:t>NSQ assisted dynamic adjustment of data rate per slice via user plane adjustment</a:t>
                      </a:r>
                      <a:endParaRPr lang="en-US" sz="900">
                        <a:effectLst/>
                        <a:latin typeface="Times New Roman" panose="02020603050405020304" pitchFamily="18" charset="0"/>
                        <a:ea typeface="Times New Roman" panose="02020603050405020304" pitchFamily="18" charset="0"/>
                      </a:endParaRPr>
                    </a:p>
                  </a:txBody>
                  <a:tcPr marL="49745" marR="49745" marT="0" marB="0"/>
                </a:tc>
                <a:tc>
                  <a:txBody>
                    <a:bodyPr/>
                    <a:lstStyle/>
                    <a:p>
                      <a:pPr marL="0" marR="0" algn="ctr">
                        <a:spcBef>
                          <a:spcPts val="0"/>
                        </a:spcBef>
                        <a:spcAft>
                          <a:spcPts val="0"/>
                        </a:spcAft>
                      </a:pPr>
                      <a:r>
                        <a:rPr lang="en-GB" sz="900">
                          <a:effectLst/>
                        </a:rPr>
                        <a:t>5</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49745" marR="49745" marT="0" marB="0"/>
                </a:tc>
                <a:extLst>
                  <a:ext uri="{0D108BD9-81ED-4DB2-BD59-A6C34878D82A}">
                    <a16:rowId xmlns:a16="http://schemas.microsoft.com/office/drawing/2014/main" val="2812238583"/>
                  </a:ext>
                </a:extLst>
              </a:tr>
              <a:tr h="125057">
                <a:tc>
                  <a:txBody>
                    <a:bodyPr/>
                    <a:lstStyle/>
                    <a:p>
                      <a:pPr marL="0" marR="0" algn="ctr">
                        <a:spcBef>
                          <a:spcPts val="0"/>
                        </a:spcBef>
                        <a:spcAft>
                          <a:spcPts val="0"/>
                        </a:spcAft>
                      </a:pPr>
                      <a:r>
                        <a:rPr lang="en-GB" sz="900">
                          <a:effectLst/>
                        </a:rPr>
                        <a:t>25</a:t>
                      </a:r>
                      <a:endParaRPr lang="en-US"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49745" marR="49745" marT="0" marB="0"/>
                </a:tc>
                <a:tc>
                  <a:txBody>
                    <a:bodyPr/>
                    <a:lstStyle/>
                    <a:p>
                      <a:pPr marL="0" marR="0">
                        <a:spcBef>
                          <a:spcPts val="0"/>
                        </a:spcBef>
                        <a:spcAft>
                          <a:spcPts val="0"/>
                        </a:spcAft>
                      </a:pPr>
                      <a:r>
                        <a:rPr lang="en-GB" sz="900">
                          <a:effectLst/>
                        </a:rPr>
                        <a:t>Enforcement of MBR UL/DL per S-NSSAI</a:t>
                      </a:r>
                      <a:endParaRPr lang="en-US" sz="900">
                        <a:effectLst/>
                        <a:latin typeface="Times New Roman" panose="02020603050405020304" pitchFamily="18" charset="0"/>
                        <a:ea typeface="Times New Roman" panose="02020603050405020304" pitchFamily="18" charset="0"/>
                      </a:endParaRPr>
                    </a:p>
                  </a:txBody>
                  <a:tcPr marL="49745" marR="49745" marT="0" marB="0"/>
                </a:tc>
                <a:tc>
                  <a:txBody>
                    <a:bodyPr/>
                    <a:lstStyle/>
                    <a:p>
                      <a:pPr marL="0" marR="0" algn="ctr">
                        <a:spcBef>
                          <a:spcPts val="0"/>
                        </a:spcBef>
                        <a:spcAft>
                          <a:spcPts val="0"/>
                        </a:spcAft>
                      </a:pPr>
                      <a:r>
                        <a:rPr lang="en-GB" sz="900">
                          <a:effectLst/>
                        </a:rPr>
                        <a:t>5</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49745" marR="49745" marT="0" marB="0"/>
                </a:tc>
                <a:extLst>
                  <a:ext uri="{0D108BD9-81ED-4DB2-BD59-A6C34878D82A}">
                    <a16:rowId xmlns:a16="http://schemas.microsoft.com/office/drawing/2014/main" val="1226227552"/>
                  </a:ext>
                </a:extLst>
              </a:tr>
              <a:tr h="226777">
                <a:tc>
                  <a:txBody>
                    <a:bodyPr/>
                    <a:lstStyle/>
                    <a:p>
                      <a:pPr marL="0" marR="0" algn="ctr">
                        <a:spcBef>
                          <a:spcPts val="0"/>
                        </a:spcBef>
                        <a:spcAft>
                          <a:spcPts val="0"/>
                        </a:spcAft>
                      </a:pPr>
                      <a:r>
                        <a:rPr lang="en-GB" sz="900">
                          <a:effectLst/>
                        </a:rPr>
                        <a:t>26</a:t>
                      </a:r>
                      <a:endParaRPr lang="en-US"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49745" marR="49745" marT="0" marB="0"/>
                </a:tc>
                <a:tc>
                  <a:txBody>
                    <a:bodyPr/>
                    <a:lstStyle/>
                    <a:p>
                      <a:pPr marL="0" marR="0">
                        <a:spcBef>
                          <a:spcPts val="0"/>
                        </a:spcBef>
                        <a:spcAft>
                          <a:spcPts val="0"/>
                        </a:spcAft>
                      </a:pPr>
                      <a:r>
                        <a:rPr lang="en-GB" sz="900">
                          <a:effectLst/>
                        </a:rPr>
                        <a:t>Network controlled enforcement of simultaneous usage of network slices based on user preference</a:t>
                      </a:r>
                      <a:endParaRPr lang="en-US" sz="900">
                        <a:effectLst/>
                        <a:latin typeface="Times New Roman" panose="02020603050405020304" pitchFamily="18" charset="0"/>
                        <a:ea typeface="Times New Roman" panose="02020603050405020304" pitchFamily="18" charset="0"/>
                      </a:endParaRPr>
                    </a:p>
                  </a:txBody>
                  <a:tcPr marL="49745" marR="49745" marT="0" marB="0"/>
                </a:tc>
                <a:tc>
                  <a:txBody>
                    <a:bodyPr/>
                    <a:lstStyle/>
                    <a:p>
                      <a:pPr marL="0" marR="0" algn="ctr">
                        <a:spcBef>
                          <a:spcPts val="0"/>
                        </a:spcBef>
                        <a:spcAft>
                          <a:spcPts val="0"/>
                        </a:spcAft>
                      </a:pPr>
                      <a:r>
                        <a:rPr lang="en-GB" sz="900">
                          <a:effectLst/>
                        </a:rPr>
                        <a:t>6</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49745" marR="49745" marT="0" marB="0"/>
                </a:tc>
                <a:extLst>
                  <a:ext uri="{0D108BD9-81ED-4DB2-BD59-A6C34878D82A}">
                    <a16:rowId xmlns:a16="http://schemas.microsoft.com/office/drawing/2014/main" val="1411171643"/>
                  </a:ext>
                </a:extLst>
              </a:tr>
              <a:tr h="125057">
                <a:tc>
                  <a:txBody>
                    <a:bodyPr/>
                    <a:lstStyle/>
                    <a:p>
                      <a:pPr marL="0" marR="0" algn="ctr">
                        <a:spcBef>
                          <a:spcPts val="0"/>
                        </a:spcBef>
                        <a:spcAft>
                          <a:spcPts val="0"/>
                        </a:spcAft>
                      </a:pPr>
                      <a:r>
                        <a:rPr lang="en-GB" sz="900">
                          <a:effectLst/>
                        </a:rPr>
                        <a:t>27</a:t>
                      </a:r>
                      <a:endParaRPr lang="en-US"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49745" marR="49745" marT="0" marB="0"/>
                </a:tc>
                <a:tc>
                  <a:txBody>
                    <a:bodyPr/>
                    <a:lstStyle/>
                    <a:p>
                      <a:pPr marL="0" marR="0">
                        <a:spcBef>
                          <a:spcPts val="0"/>
                        </a:spcBef>
                        <a:spcAft>
                          <a:spcPts val="0"/>
                        </a:spcAft>
                      </a:pPr>
                      <a:r>
                        <a:rPr lang="en-GB" sz="900">
                          <a:effectLst/>
                        </a:rPr>
                        <a:t>Network slices simultaneous usage incompatibility support</a:t>
                      </a:r>
                      <a:endParaRPr lang="en-US" sz="900">
                        <a:effectLst/>
                        <a:latin typeface="Times New Roman" panose="02020603050405020304" pitchFamily="18" charset="0"/>
                        <a:ea typeface="Times New Roman" panose="02020603050405020304" pitchFamily="18" charset="0"/>
                      </a:endParaRPr>
                    </a:p>
                  </a:txBody>
                  <a:tcPr marL="49745" marR="49745" marT="0" marB="0"/>
                </a:tc>
                <a:tc>
                  <a:txBody>
                    <a:bodyPr/>
                    <a:lstStyle/>
                    <a:p>
                      <a:pPr marL="0" marR="0" algn="ctr">
                        <a:spcBef>
                          <a:spcPts val="0"/>
                        </a:spcBef>
                        <a:spcAft>
                          <a:spcPts val="0"/>
                        </a:spcAft>
                      </a:pPr>
                      <a:r>
                        <a:rPr lang="en-GB" sz="900">
                          <a:effectLst/>
                        </a:rPr>
                        <a:t>6</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49745" marR="49745" marT="0" marB="0"/>
                </a:tc>
                <a:extLst>
                  <a:ext uri="{0D108BD9-81ED-4DB2-BD59-A6C34878D82A}">
                    <a16:rowId xmlns:a16="http://schemas.microsoft.com/office/drawing/2014/main" val="1079744474"/>
                  </a:ext>
                </a:extLst>
              </a:tr>
              <a:tr h="125057">
                <a:tc>
                  <a:txBody>
                    <a:bodyPr/>
                    <a:lstStyle/>
                    <a:p>
                      <a:pPr marL="0" marR="0" algn="ctr">
                        <a:spcBef>
                          <a:spcPts val="0"/>
                        </a:spcBef>
                        <a:spcAft>
                          <a:spcPts val="0"/>
                        </a:spcAft>
                      </a:pPr>
                      <a:r>
                        <a:rPr lang="en-GB" sz="900">
                          <a:effectLst/>
                        </a:rPr>
                        <a:t>28</a:t>
                      </a:r>
                      <a:endParaRPr lang="en-US"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49745" marR="49745" marT="0" marB="0"/>
                </a:tc>
                <a:tc>
                  <a:txBody>
                    <a:bodyPr/>
                    <a:lstStyle/>
                    <a:p>
                      <a:pPr marL="0" marR="0">
                        <a:spcBef>
                          <a:spcPts val="0"/>
                        </a:spcBef>
                        <a:spcAft>
                          <a:spcPts val="0"/>
                        </a:spcAft>
                        <a:tabLst>
                          <a:tab pos="505460" algn="l"/>
                        </a:tabLst>
                      </a:pPr>
                      <a:r>
                        <a:rPr lang="en-GB" sz="900">
                          <a:effectLst/>
                        </a:rPr>
                        <a:t>Constraints on simultaneous use of the network slice</a:t>
                      </a:r>
                      <a:endParaRPr lang="en-US" sz="900">
                        <a:effectLst/>
                        <a:latin typeface="Times New Roman" panose="02020603050405020304" pitchFamily="18" charset="0"/>
                        <a:ea typeface="Times New Roman" panose="02020603050405020304" pitchFamily="18" charset="0"/>
                      </a:endParaRPr>
                    </a:p>
                  </a:txBody>
                  <a:tcPr marL="49745" marR="49745" marT="0" marB="0"/>
                </a:tc>
                <a:tc>
                  <a:txBody>
                    <a:bodyPr/>
                    <a:lstStyle/>
                    <a:p>
                      <a:pPr marL="0" marR="0" algn="ctr">
                        <a:spcBef>
                          <a:spcPts val="0"/>
                        </a:spcBef>
                        <a:spcAft>
                          <a:spcPts val="0"/>
                        </a:spcAft>
                      </a:pPr>
                      <a:r>
                        <a:rPr lang="en-GB" sz="900">
                          <a:effectLst/>
                        </a:rPr>
                        <a:t>6</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49745" marR="49745" marT="0" marB="0"/>
                </a:tc>
                <a:extLst>
                  <a:ext uri="{0D108BD9-81ED-4DB2-BD59-A6C34878D82A}">
                    <a16:rowId xmlns:a16="http://schemas.microsoft.com/office/drawing/2014/main" val="214923274"/>
                  </a:ext>
                </a:extLst>
              </a:tr>
              <a:tr h="226777">
                <a:tc>
                  <a:txBody>
                    <a:bodyPr/>
                    <a:lstStyle/>
                    <a:p>
                      <a:pPr marL="0" marR="0" algn="ctr">
                        <a:spcBef>
                          <a:spcPts val="0"/>
                        </a:spcBef>
                        <a:spcAft>
                          <a:spcPts val="0"/>
                        </a:spcAft>
                      </a:pPr>
                      <a:r>
                        <a:rPr lang="en-GB" sz="900">
                          <a:effectLst/>
                        </a:rPr>
                        <a:t>29</a:t>
                      </a:r>
                      <a:endParaRPr lang="en-US"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49745" marR="49745" marT="0" marB="0"/>
                </a:tc>
                <a:tc>
                  <a:txBody>
                    <a:bodyPr/>
                    <a:lstStyle/>
                    <a:p>
                      <a:pPr marL="0" marR="0">
                        <a:spcBef>
                          <a:spcPts val="0"/>
                        </a:spcBef>
                        <a:spcAft>
                          <a:spcPts val="0"/>
                        </a:spcAft>
                        <a:tabLst>
                          <a:tab pos="505460" algn="l"/>
                        </a:tabLst>
                      </a:pPr>
                      <a:r>
                        <a:rPr lang="en-GB" sz="900">
                          <a:effectLst/>
                        </a:rPr>
                        <a:t>Providing Operating Band Information in the Configured NSSAI</a:t>
                      </a:r>
                      <a:endParaRPr lang="en-US" sz="900">
                        <a:effectLst/>
                        <a:latin typeface="Times New Roman" panose="02020603050405020304" pitchFamily="18" charset="0"/>
                        <a:ea typeface="Times New Roman" panose="02020603050405020304" pitchFamily="18" charset="0"/>
                      </a:endParaRPr>
                    </a:p>
                  </a:txBody>
                  <a:tcPr marL="49745" marR="49745" marT="0" marB="0"/>
                </a:tc>
                <a:tc>
                  <a:txBody>
                    <a:bodyPr/>
                    <a:lstStyle/>
                    <a:p>
                      <a:pPr marL="0" marR="0" algn="ctr">
                        <a:spcBef>
                          <a:spcPts val="0"/>
                        </a:spcBef>
                        <a:spcAft>
                          <a:spcPts val="0"/>
                        </a:spcAft>
                      </a:pPr>
                      <a:r>
                        <a:rPr lang="en-GB" sz="900">
                          <a:effectLst/>
                        </a:rPr>
                        <a:t>7</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49745" marR="49745" marT="0" marB="0"/>
                </a:tc>
                <a:extLst>
                  <a:ext uri="{0D108BD9-81ED-4DB2-BD59-A6C34878D82A}">
                    <a16:rowId xmlns:a16="http://schemas.microsoft.com/office/drawing/2014/main" val="1848691102"/>
                  </a:ext>
                </a:extLst>
              </a:tr>
              <a:tr h="125057">
                <a:tc>
                  <a:txBody>
                    <a:bodyPr/>
                    <a:lstStyle/>
                    <a:p>
                      <a:pPr marL="0" marR="0" algn="ctr">
                        <a:spcBef>
                          <a:spcPts val="0"/>
                        </a:spcBef>
                        <a:spcAft>
                          <a:spcPts val="0"/>
                        </a:spcAft>
                      </a:pPr>
                      <a:r>
                        <a:rPr lang="en-GB" sz="900">
                          <a:effectLst/>
                        </a:rPr>
                        <a:t>30</a:t>
                      </a:r>
                      <a:endParaRPr lang="en-US"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49745" marR="49745" marT="0" marB="0"/>
                </a:tc>
                <a:tc>
                  <a:txBody>
                    <a:bodyPr/>
                    <a:lstStyle/>
                    <a:p>
                      <a:pPr marL="0" marR="0">
                        <a:spcBef>
                          <a:spcPts val="0"/>
                        </a:spcBef>
                        <a:spcAft>
                          <a:spcPts val="0"/>
                        </a:spcAft>
                        <a:tabLst>
                          <a:tab pos="505460" algn="l"/>
                        </a:tabLst>
                      </a:pPr>
                      <a:r>
                        <a:rPr lang="en-US" sz="900">
                          <a:effectLst/>
                        </a:rPr>
                        <a:t>Preferred frequency bands in Configured NSSAI</a:t>
                      </a:r>
                      <a:endParaRPr lang="en-US" sz="900">
                        <a:effectLst/>
                        <a:latin typeface="Times New Roman" panose="02020603050405020304" pitchFamily="18" charset="0"/>
                        <a:ea typeface="Times New Roman" panose="02020603050405020304" pitchFamily="18" charset="0"/>
                      </a:endParaRPr>
                    </a:p>
                  </a:txBody>
                  <a:tcPr marL="49745" marR="49745" marT="0" marB="0"/>
                </a:tc>
                <a:tc>
                  <a:txBody>
                    <a:bodyPr/>
                    <a:lstStyle/>
                    <a:p>
                      <a:pPr marL="0" marR="0" algn="ctr">
                        <a:spcBef>
                          <a:spcPts val="0"/>
                        </a:spcBef>
                        <a:spcAft>
                          <a:spcPts val="0"/>
                        </a:spcAft>
                      </a:pPr>
                      <a:r>
                        <a:rPr lang="en-GB" sz="900">
                          <a:effectLst/>
                        </a:rPr>
                        <a:t>7</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49745" marR="49745" marT="0" marB="0"/>
                </a:tc>
                <a:extLst>
                  <a:ext uri="{0D108BD9-81ED-4DB2-BD59-A6C34878D82A}">
                    <a16:rowId xmlns:a16="http://schemas.microsoft.com/office/drawing/2014/main" val="3654581896"/>
                  </a:ext>
                </a:extLst>
              </a:tr>
              <a:tr h="125057">
                <a:tc>
                  <a:txBody>
                    <a:bodyPr/>
                    <a:lstStyle/>
                    <a:p>
                      <a:pPr marL="0" marR="0" algn="ctr">
                        <a:spcBef>
                          <a:spcPts val="0"/>
                        </a:spcBef>
                        <a:spcAft>
                          <a:spcPts val="0"/>
                        </a:spcAft>
                      </a:pPr>
                      <a:r>
                        <a:rPr lang="en-GB" sz="900">
                          <a:effectLst/>
                        </a:rPr>
                        <a:t>31</a:t>
                      </a:r>
                      <a:endParaRPr lang="en-US"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49745" marR="49745" marT="0" marB="0"/>
                </a:tc>
                <a:tc>
                  <a:txBody>
                    <a:bodyPr/>
                    <a:lstStyle/>
                    <a:p>
                      <a:pPr marL="0" marR="0">
                        <a:spcBef>
                          <a:spcPts val="0"/>
                        </a:spcBef>
                        <a:spcAft>
                          <a:spcPts val="0"/>
                        </a:spcAft>
                        <a:tabLst>
                          <a:tab pos="505460" algn="l"/>
                        </a:tabLst>
                      </a:pPr>
                      <a:r>
                        <a:rPr lang="en-US" sz="900">
                          <a:effectLst/>
                        </a:rPr>
                        <a:t>Steering the UE to a network slice in a different frequency band</a:t>
                      </a:r>
                      <a:endParaRPr lang="en-US" sz="900">
                        <a:effectLst/>
                        <a:latin typeface="Times New Roman" panose="02020603050405020304" pitchFamily="18" charset="0"/>
                        <a:ea typeface="Times New Roman" panose="02020603050405020304" pitchFamily="18" charset="0"/>
                      </a:endParaRPr>
                    </a:p>
                  </a:txBody>
                  <a:tcPr marL="49745" marR="49745" marT="0" marB="0"/>
                </a:tc>
                <a:tc>
                  <a:txBody>
                    <a:bodyPr/>
                    <a:lstStyle/>
                    <a:p>
                      <a:pPr marL="0" marR="0" algn="ctr">
                        <a:spcBef>
                          <a:spcPts val="0"/>
                        </a:spcBef>
                        <a:spcAft>
                          <a:spcPts val="0"/>
                        </a:spcAft>
                      </a:pPr>
                      <a:r>
                        <a:rPr lang="en-GB" sz="900" dirty="0">
                          <a:effectLst/>
                        </a:rPr>
                        <a:t>7</a:t>
                      </a:r>
                      <a:endParaRPr lang="en-US" sz="9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9745" marR="49745" marT="0" marB="0"/>
                </a:tc>
                <a:extLst>
                  <a:ext uri="{0D108BD9-81ED-4DB2-BD59-A6C34878D82A}">
                    <a16:rowId xmlns:a16="http://schemas.microsoft.com/office/drawing/2014/main" val="2128210173"/>
                  </a:ext>
                </a:extLst>
              </a:tr>
            </a:tbl>
          </a:graphicData>
        </a:graphic>
      </p:graphicFrame>
    </p:spTree>
    <p:extLst>
      <p:ext uri="{BB962C8B-B14F-4D97-AF65-F5344CB8AC3E}">
        <p14:creationId xmlns:p14="http://schemas.microsoft.com/office/powerpoint/2010/main" val="1564970699"/>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5"/>
          <p:cNvSpPr>
            <a:spLocks noGrp="1"/>
          </p:cNvSpPr>
          <p:nvPr>
            <p:ph type="title"/>
          </p:nvPr>
        </p:nvSpPr>
        <p:spPr>
          <a:xfrm>
            <a:off x="179388" y="208196"/>
            <a:ext cx="6827838" cy="787400"/>
          </a:xfrm>
        </p:spPr>
        <p:txBody>
          <a:bodyPr/>
          <a:lstStyle/>
          <a:p>
            <a:r>
              <a:rPr lang="en-US" altLang="de-DE" sz="2800" b="1" dirty="0"/>
              <a:t>FS_eNS_Ph2 status after SA2#139E (2/6)</a:t>
            </a:r>
            <a:endParaRPr lang="de-DE" altLang="de-DE" sz="2800" b="1" dirty="0"/>
          </a:p>
        </p:txBody>
      </p:sp>
      <p:sp>
        <p:nvSpPr>
          <p:cNvPr id="29716" name="Content Placeholder 7"/>
          <p:cNvSpPr>
            <a:spLocks noGrp="1"/>
          </p:cNvSpPr>
          <p:nvPr>
            <p:ph sz="half" idx="2"/>
          </p:nvPr>
        </p:nvSpPr>
        <p:spPr>
          <a:xfrm>
            <a:off x="405791" y="1319759"/>
            <a:ext cx="8554481" cy="4824918"/>
          </a:xfrm>
        </p:spPr>
        <p:txBody>
          <a:bodyPr/>
          <a:lstStyle/>
          <a:p>
            <a:pPr marL="457200" lvl="1" indent="-457200">
              <a:spcBef>
                <a:spcPts val="0"/>
              </a:spcBef>
              <a:spcAft>
                <a:spcPts val="300"/>
              </a:spcAft>
              <a:buBlip>
                <a:blip r:embed="rId3"/>
              </a:buBlip>
            </a:pPr>
            <a:r>
              <a:rPr lang="en-US" sz="1600" b="1" dirty="0">
                <a:ea typeface="+mn-ea"/>
                <a:cs typeface="+mn-cs"/>
              </a:rPr>
              <a:t>RAN impacts and dependencies</a:t>
            </a:r>
            <a:r>
              <a:rPr lang="en-US" sz="1600" dirty="0">
                <a:ea typeface="+mn-ea"/>
                <a:cs typeface="+mn-cs"/>
              </a:rPr>
              <a:t>:</a:t>
            </a:r>
            <a:endParaRPr lang="de-DE" sz="1600" dirty="0">
              <a:ea typeface="+mn-ea"/>
              <a:cs typeface="+mn-cs"/>
            </a:endParaRPr>
          </a:p>
          <a:p>
            <a:pPr lvl="1">
              <a:spcBef>
                <a:spcPts val="0"/>
              </a:spcBef>
              <a:spcAft>
                <a:spcPts val="300"/>
              </a:spcAft>
            </a:pPr>
            <a:r>
              <a:rPr lang="en-US" sz="1200" dirty="0"/>
              <a:t>KI#3, 5 and 7 may potentially lead to solutions with RAN impact and may require RAN coordination.</a:t>
            </a:r>
          </a:p>
          <a:p>
            <a:pPr marL="457200" lvl="1" indent="0">
              <a:spcBef>
                <a:spcPts val="0"/>
              </a:spcBef>
              <a:spcAft>
                <a:spcPts val="300"/>
              </a:spcAft>
              <a:buNone/>
            </a:pPr>
            <a:endParaRPr lang="en-US" altLang="zh-CN" sz="1200" dirty="0"/>
          </a:p>
          <a:p>
            <a:pPr lvl="0">
              <a:spcBef>
                <a:spcPts val="0"/>
              </a:spcBef>
              <a:spcAft>
                <a:spcPts val="300"/>
              </a:spcAft>
            </a:pPr>
            <a:r>
              <a:rPr lang="de-DE" sz="1600" b="1" dirty="0"/>
              <a:t>Contentious Issue</a:t>
            </a:r>
            <a:r>
              <a:rPr lang="de-DE" sz="1600" dirty="0"/>
              <a:t>:</a:t>
            </a:r>
          </a:p>
          <a:p>
            <a:pPr lvl="1">
              <a:spcBef>
                <a:spcPts val="0"/>
              </a:spcBef>
              <a:spcAft>
                <a:spcPts val="300"/>
              </a:spcAft>
            </a:pPr>
            <a:r>
              <a:rPr lang="de-DE" sz="1200" dirty="0"/>
              <a:t>For KI#7 - </a:t>
            </a:r>
            <a:r>
              <a:rPr lang="en-GB" sz="1200" dirty="0"/>
              <a:t>Whether all frequency bands are homogenously support across all TAs within the RA for all S-NSSAIs within the Allowed NSSAI.</a:t>
            </a:r>
            <a:endParaRPr lang="de-DE" sz="1200" dirty="0"/>
          </a:p>
          <a:p>
            <a:pPr lvl="1">
              <a:spcBef>
                <a:spcPts val="0"/>
              </a:spcBef>
              <a:spcAft>
                <a:spcPts val="300"/>
              </a:spcAft>
            </a:pPr>
            <a:endParaRPr lang="de-DE" sz="1200" dirty="0"/>
          </a:p>
          <a:p>
            <a:pPr>
              <a:spcBef>
                <a:spcPts val="0"/>
              </a:spcBef>
              <a:spcAft>
                <a:spcPts val="300"/>
              </a:spcAft>
            </a:pPr>
            <a:r>
              <a:rPr lang="de-DE" sz="1600" b="1" dirty="0"/>
              <a:t>Focus for the Next Meeting (SA2#140E)</a:t>
            </a:r>
            <a:r>
              <a:rPr lang="de-DE" sz="1600" dirty="0"/>
              <a:t>:</a:t>
            </a:r>
          </a:p>
          <a:p>
            <a:pPr lvl="1">
              <a:spcBef>
                <a:spcPts val="0"/>
              </a:spcBef>
              <a:spcAft>
                <a:spcPts val="300"/>
              </a:spcAft>
            </a:pPr>
            <a:r>
              <a:rPr lang="en-US" sz="1200" dirty="0"/>
              <a:t>Complete solution, evaluation  and conclusion(s) for each Key Issue.</a:t>
            </a:r>
          </a:p>
          <a:p>
            <a:pPr lvl="1">
              <a:spcBef>
                <a:spcPts val="0"/>
              </a:spcBef>
              <a:spcAft>
                <a:spcPts val="300"/>
              </a:spcAft>
            </a:pPr>
            <a:r>
              <a:rPr lang="en-US" altLang="zh-CN" sz="1200" dirty="0"/>
              <a:t>Last meeting to accept new solutions</a:t>
            </a:r>
          </a:p>
          <a:p>
            <a:pPr lvl="1">
              <a:spcBef>
                <a:spcPts val="0"/>
              </a:spcBef>
              <a:spcAft>
                <a:spcPts val="300"/>
              </a:spcAft>
            </a:pPr>
            <a:r>
              <a:rPr lang="en-US" altLang="zh-CN" sz="1200" dirty="0"/>
              <a:t>May prioritize </a:t>
            </a:r>
            <a:r>
              <a:rPr lang="en-US" altLang="zh-CN" sz="1200" dirty="0" err="1"/>
              <a:t>Ki#s</a:t>
            </a:r>
            <a:r>
              <a:rPr lang="en-US" altLang="zh-CN" sz="1200" dirty="0"/>
              <a:t> to ensure sufficient time to conclude the KI#s that are relative stable</a:t>
            </a:r>
          </a:p>
          <a:p>
            <a:pPr lvl="1">
              <a:spcBef>
                <a:spcPts val="0"/>
              </a:spcBef>
              <a:spcAft>
                <a:spcPts val="300"/>
              </a:spcAft>
            </a:pPr>
            <a:r>
              <a:rPr lang="en-US" altLang="zh-CN" sz="1200" b="1" dirty="0"/>
              <a:t>Target Completion</a:t>
            </a:r>
            <a:r>
              <a:rPr lang="en-US" altLang="zh-CN" sz="1200" dirty="0"/>
              <a:t>: Study is on target to be completed by Sep, 20.  </a:t>
            </a:r>
          </a:p>
          <a:p>
            <a:pPr lvl="2">
              <a:spcBef>
                <a:spcPts val="0"/>
              </a:spcBef>
              <a:spcAft>
                <a:spcPts val="300"/>
              </a:spcAft>
            </a:pPr>
            <a:endParaRPr lang="en-US" altLang="zh-CN" sz="1000" dirty="0"/>
          </a:p>
          <a:p>
            <a:pPr>
              <a:spcBef>
                <a:spcPts val="0"/>
              </a:spcBef>
              <a:spcAft>
                <a:spcPts val="300"/>
              </a:spcAft>
            </a:pPr>
            <a:r>
              <a:rPr lang="en-US" altLang="zh-CN" sz="1600" b="1" dirty="0"/>
              <a:t>Overall Plan</a:t>
            </a:r>
            <a:r>
              <a:rPr lang="en-US" altLang="zh-CN" sz="1600" dirty="0"/>
              <a:t>:</a:t>
            </a:r>
          </a:p>
          <a:p>
            <a:pPr lvl="1">
              <a:spcBef>
                <a:spcPts val="0"/>
              </a:spcBef>
              <a:spcAft>
                <a:spcPts val="300"/>
              </a:spcAft>
            </a:pPr>
            <a:r>
              <a:rPr lang="en-US" altLang="zh-CN" sz="1200" dirty="0"/>
              <a:t>After SA2#139E (May2020): Organize 2 CCs to review any new and to clean-up existing solutions, to work on merging solutions and to prepare for the evaluation and conclusion for each KI.  </a:t>
            </a:r>
          </a:p>
          <a:p>
            <a:pPr lvl="1">
              <a:spcBef>
                <a:spcPts val="0"/>
              </a:spcBef>
              <a:spcAft>
                <a:spcPts val="300"/>
              </a:spcAft>
            </a:pPr>
            <a:r>
              <a:rPr lang="en-US" altLang="zh-CN" sz="1200" dirty="0"/>
              <a:t>SA2#140E (Aug2020): Finalize any new and an existing solutions.  It is the last meeting for any new solution. Start the evaluation and to proceed with conclusion on each KI.  Many KIs may require show-hand for solution selection in order to come to conclusion. </a:t>
            </a:r>
          </a:p>
          <a:p>
            <a:pPr lvl="1">
              <a:spcBef>
                <a:spcPts val="0"/>
              </a:spcBef>
              <a:spcAft>
                <a:spcPts val="300"/>
              </a:spcAft>
            </a:pPr>
            <a:r>
              <a:rPr lang="en-US" altLang="zh-CN" sz="1200" dirty="0"/>
              <a:t>SA2#141E (Oct.2020): Complete evaluation and conclusions. Submit TR 23.700-40 to SA#90E plenary for approval. </a:t>
            </a:r>
          </a:p>
        </p:txBody>
      </p:sp>
    </p:spTree>
    <p:extLst>
      <p:ext uri="{BB962C8B-B14F-4D97-AF65-F5344CB8AC3E}">
        <p14:creationId xmlns:p14="http://schemas.microsoft.com/office/powerpoint/2010/main" val="4275179301"/>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5"/>
          <p:cNvSpPr>
            <a:spLocks noGrp="1"/>
          </p:cNvSpPr>
          <p:nvPr>
            <p:ph type="title"/>
          </p:nvPr>
        </p:nvSpPr>
        <p:spPr>
          <a:xfrm>
            <a:off x="179388" y="208196"/>
            <a:ext cx="6827838" cy="787400"/>
          </a:xfrm>
        </p:spPr>
        <p:txBody>
          <a:bodyPr/>
          <a:lstStyle/>
          <a:p>
            <a:r>
              <a:rPr lang="en-US" altLang="de-DE" sz="2800" b="1" dirty="0"/>
              <a:t>FS_eNS_Ph2 status after SA2#139E (3/6)</a:t>
            </a:r>
            <a:endParaRPr lang="de-DE" altLang="de-DE" sz="2800" b="1" dirty="0"/>
          </a:p>
        </p:txBody>
      </p:sp>
      <p:graphicFrame>
        <p:nvGraphicFramePr>
          <p:cNvPr id="2" name="Table 1">
            <a:extLst>
              <a:ext uri="{FF2B5EF4-FFF2-40B4-BE49-F238E27FC236}">
                <a16:creationId xmlns:a16="http://schemas.microsoft.com/office/drawing/2014/main" id="{EE0012F2-3BE5-48A5-AD75-82B54B854B0A}"/>
              </a:ext>
            </a:extLst>
          </p:cNvPr>
          <p:cNvGraphicFramePr>
            <a:graphicFrameLocks noGrp="1"/>
          </p:cNvGraphicFramePr>
          <p:nvPr>
            <p:extLst>
              <p:ext uri="{D42A27DB-BD31-4B8C-83A1-F6EECF244321}">
                <p14:modId xmlns:p14="http://schemas.microsoft.com/office/powerpoint/2010/main" val="2531341440"/>
              </p:ext>
            </p:extLst>
          </p:nvPr>
        </p:nvGraphicFramePr>
        <p:xfrm>
          <a:off x="272005" y="1321688"/>
          <a:ext cx="8599989" cy="4639836"/>
        </p:xfrm>
        <a:graphic>
          <a:graphicData uri="http://schemas.openxmlformats.org/drawingml/2006/table">
            <a:tbl>
              <a:tblPr firstRow="1" firstCol="1" bandRow="1">
                <a:tableStyleId>{5C22544A-7EE6-4342-B048-85BDC9FD1C3A}</a:tableStyleId>
              </a:tblPr>
              <a:tblGrid>
                <a:gridCol w="561372">
                  <a:extLst>
                    <a:ext uri="{9D8B030D-6E8A-4147-A177-3AD203B41FA5}">
                      <a16:colId xmlns:a16="http://schemas.microsoft.com/office/drawing/2014/main" val="1880015959"/>
                    </a:ext>
                  </a:extLst>
                </a:gridCol>
                <a:gridCol w="7239965">
                  <a:extLst>
                    <a:ext uri="{9D8B030D-6E8A-4147-A177-3AD203B41FA5}">
                      <a16:colId xmlns:a16="http://schemas.microsoft.com/office/drawing/2014/main" val="1870109907"/>
                    </a:ext>
                  </a:extLst>
                </a:gridCol>
                <a:gridCol w="798652">
                  <a:extLst>
                    <a:ext uri="{9D8B030D-6E8A-4147-A177-3AD203B41FA5}">
                      <a16:colId xmlns:a16="http://schemas.microsoft.com/office/drawing/2014/main" val="3285362356"/>
                    </a:ext>
                  </a:extLst>
                </a:gridCol>
              </a:tblGrid>
              <a:tr h="417560">
                <a:tc>
                  <a:txBody>
                    <a:bodyPr/>
                    <a:lstStyle/>
                    <a:p>
                      <a:pPr marL="0" marR="0" algn="ctr">
                        <a:lnSpc>
                          <a:spcPct val="107000"/>
                        </a:lnSpc>
                        <a:spcBef>
                          <a:spcPts val="0"/>
                        </a:spcBef>
                        <a:spcAft>
                          <a:spcPts val="0"/>
                        </a:spcAft>
                      </a:pPr>
                      <a:r>
                        <a:rPr lang="en-US" sz="1200">
                          <a:effectLst/>
                        </a:rPr>
                        <a:t>Key Issue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901" marR="53901" marT="0" marB="0"/>
                </a:tc>
                <a:tc>
                  <a:txBody>
                    <a:bodyPr/>
                    <a:lstStyle/>
                    <a:p>
                      <a:pPr marL="0" marR="0" algn="ctr">
                        <a:lnSpc>
                          <a:spcPct val="107000"/>
                        </a:lnSpc>
                        <a:spcBef>
                          <a:spcPts val="0"/>
                        </a:spcBef>
                        <a:spcAft>
                          <a:spcPts val="0"/>
                        </a:spcAft>
                      </a:pPr>
                      <a:r>
                        <a:rPr lang="en-US" sz="1200">
                          <a:effectLst/>
                        </a:rPr>
                        <a:t>Key Issue Descriptions &amp; Status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901" marR="53901" marT="0" marB="0"/>
                </a:tc>
                <a:tc>
                  <a:txBody>
                    <a:bodyPr/>
                    <a:lstStyle/>
                    <a:p>
                      <a:pPr marL="0" marR="0" algn="ctr">
                        <a:lnSpc>
                          <a:spcPct val="107000"/>
                        </a:lnSpc>
                        <a:spcBef>
                          <a:spcPts val="0"/>
                        </a:spcBef>
                        <a:spcAft>
                          <a:spcPts val="0"/>
                        </a:spcAft>
                      </a:pPr>
                      <a:r>
                        <a:rPr lang="en-US" sz="1200">
                          <a:effectLst/>
                        </a:rPr>
                        <a:t>Associated Solutions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901" marR="53901" marT="0" marB="0"/>
                </a:tc>
                <a:extLst>
                  <a:ext uri="{0D108BD9-81ED-4DB2-BD59-A6C34878D82A}">
                    <a16:rowId xmlns:a16="http://schemas.microsoft.com/office/drawing/2014/main" val="1920854763"/>
                  </a:ext>
                </a:extLst>
              </a:tr>
              <a:tr h="275746">
                <a:tc rowSpan="2">
                  <a:txBody>
                    <a:bodyPr/>
                    <a:lstStyle/>
                    <a:p>
                      <a:pPr marL="0" marR="0" algn="ctr">
                        <a:lnSpc>
                          <a:spcPct val="107000"/>
                        </a:lnSpc>
                        <a:spcBef>
                          <a:spcPts val="0"/>
                        </a:spcBef>
                        <a:spcAft>
                          <a:spcPts val="0"/>
                        </a:spcAft>
                      </a:pPr>
                      <a:r>
                        <a:rPr lang="en-GB" sz="1200">
                          <a:effectLst/>
                        </a:rPr>
                        <a:t>#1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901" marR="53901" marT="0" marB="0"/>
                </a:tc>
                <a:tc>
                  <a:txBody>
                    <a:bodyPr/>
                    <a:lstStyle/>
                    <a:p>
                      <a:pPr marL="0" marR="0">
                        <a:lnSpc>
                          <a:spcPct val="107000"/>
                        </a:lnSpc>
                        <a:spcBef>
                          <a:spcPts val="0"/>
                        </a:spcBef>
                        <a:spcAft>
                          <a:spcPts val="300"/>
                        </a:spcAft>
                      </a:pPr>
                      <a:r>
                        <a:rPr lang="en-GB" sz="1200" b="1" dirty="0">
                          <a:effectLst/>
                        </a:rPr>
                        <a:t>Support of network slice related quota on the maximum number of UEs	</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901" marR="53901" marT="0" marB="0"/>
                </a:tc>
                <a:tc rowSpan="2">
                  <a:txBody>
                    <a:bodyPr/>
                    <a:lstStyle/>
                    <a:p>
                      <a:pPr marL="0" marR="0">
                        <a:lnSpc>
                          <a:spcPct val="107000"/>
                        </a:lnSpc>
                        <a:spcBef>
                          <a:spcPts val="0"/>
                        </a:spcBef>
                        <a:spcAft>
                          <a:spcPts val="0"/>
                        </a:spcAft>
                      </a:pPr>
                      <a:r>
                        <a:rPr lang="en-US" sz="1200">
                          <a:effectLst/>
                        </a:rPr>
                        <a:t>#1, #2, #3, #4, #8, #9, #15, #18, #19,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901" marR="53901" marT="0" marB="0"/>
                </a:tc>
                <a:extLst>
                  <a:ext uri="{0D108BD9-81ED-4DB2-BD59-A6C34878D82A}">
                    <a16:rowId xmlns:a16="http://schemas.microsoft.com/office/drawing/2014/main" val="3181715290"/>
                  </a:ext>
                </a:extLst>
              </a:tr>
              <a:tr h="1835392">
                <a:tc vMerge="1">
                  <a:txBody>
                    <a:bodyPr/>
                    <a:lstStyle/>
                    <a:p>
                      <a:endParaRPr lang="en-US"/>
                    </a:p>
                  </a:txBody>
                  <a:tcPr/>
                </a:tc>
                <a:tc>
                  <a:txBody>
                    <a:bodyPr/>
                    <a:lstStyle/>
                    <a:p>
                      <a:pPr marL="342900" marR="0" lvl="0" indent="-342900">
                        <a:lnSpc>
                          <a:spcPct val="107000"/>
                        </a:lnSpc>
                        <a:spcBef>
                          <a:spcPts val="0"/>
                        </a:spcBef>
                        <a:spcAft>
                          <a:spcPts val="300"/>
                        </a:spcAft>
                        <a:buFont typeface="Calibri" panose="020F0502020204030204" pitchFamily="34" charset="0"/>
                        <a:buChar char="-"/>
                      </a:pPr>
                      <a:r>
                        <a:rPr lang="en-GB" sz="1200" dirty="0">
                          <a:effectLst/>
                        </a:rPr>
                        <a:t>1 solution PCF-based, 1 solution AMF/NSSF based, 3 solutions are new NF(s) (e.g. NSQ, SQM, QEF, QCF etc.) based, 2 solutions are NWDAF based and 1 solution is AMF and O&amp;M based</a:t>
                      </a:r>
                      <a:endParaRPr lang="en-US" sz="1200" dirty="0">
                        <a:effectLst/>
                      </a:endParaRPr>
                    </a:p>
                    <a:p>
                      <a:pPr marL="0" marR="0">
                        <a:lnSpc>
                          <a:spcPct val="107000"/>
                        </a:lnSpc>
                        <a:spcBef>
                          <a:spcPts val="0"/>
                        </a:spcBef>
                        <a:spcAft>
                          <a:spcPts val="300"/>
                        </a:spcAft>
                      </a:pPr>
                      <a:r>
                        <a:rPr lang="en-GB" sz="1200" b="1" dirty="0">
                          <a:effectLst/>
                        </a:rPr>
                        <a:t>Status: </a:t>
                      </a:r>
                      <a:r>
                        <a:rPr lang="en-GB" sz="1200" dirty="0">
                          <a:effectLst/>
                        </a:rPr>
                        <a:t>Average of solutions’ completeness is ~70%</a:t>
                      </a:r>
                      <a:endParaRPr lang="en-US" sz="1200" dirty="0">
                        <a:effectLst/>
                      </a:endParaRPr>
                    </a:p>
                    <a:p>
                      <a:pPr marL="0" marR="0">
                        <a:lnSpc>
                          <a:spcPct val="107000"/>
                        </a:lnSpc>
                        <a:spcBef>
                          <a:spcPts val="0"/>
                        </a:spcBef>
                        <a:spcAft>
                          <a:spcPts val="300"/>
                        </a:spcAft>
                      </a:pPr>
                      <a:r>
                        <a:rPr lang="en-GB" sz="1200" b="1" dirty="0">
                          <a:effectLst/>
                        </a:rPr>
                        <a:t>External Dependency (e.g. RAN):  </a:t>
                      </a:r>
                      <a:r>
                        <a:rPr lang="en-GB" sz="1200" dirty="0">
                          <a:effectLst/>
                        </a:rPr>
                        <a:t>None</a:t>
                      </a:r>
                      <a:endParaRPr lang="en-US" sz="1200" dirty="0">
                        <a:effectLst/>
                      </a:endParaRPr>
                    </a:p>
                    <a:p>
                      <a:pPr marL="0" marR="0">
                        <a:lnSpc>
                          <a:spcPct val="107000"/>
                        </a:lnSpc>
                        <a:spcBef>
                          <a:spcPts val="0"/>
                        </a:spcBef>
                        <a:spcAft>
                          <a:spcPts val="300"/>
                        </a:spcAft>
                      </a:pPr>
                      <a:r>
                        <a:rPr lang="en-GB" sz="1200" b="1" dirty="0">
                          <a:effectLst/>
                        </a:rPr>
                        <a:t>Contentious Issue: </a:t>
                      </a:r>
                      <a:r>
                        <a:rPr lang="en-GB" sz="1200" dirty="0">
                          <a:effectLst/>
                        </a:rPr>
                        <a:t>None </a:t>
                      </a:r>
                      <a:endParaRPr lang="en-US" sz="1200" dirty="0">
                        <a:effectLst/>
                      </a:endParaRPr>
                    </a:p>
                    <a:p>
                      <a:pPr marL="0" marR="0">
                        <a:lnSpc>
                          <a:spcPct val="107000"/>
                        </a:lnSpc>
                        <a:spcBef>
                          <a:spcPts val="0"/>
                        </a:spcBef>
                        <a:spcAft>
                          <a:spcPts val="300"/>
                        </a:spcAft>
                      </a:pPr>
                      <a:r>
                        <a:rPr lang="en-GB" sz="1200" b="1" dirty="0">
                          <a:effectLst/>
                        </a:rPr>
                        <a:t>Next Steps:  </a:t>
                      </a:r>
                      <a:r>
                        <a:rPr lang="en-US" sz="1200" dirty="0">
                          <a:effectLst/>
                        </a:rPr>
                        <a:t>Complete solutions, work on merging (if applicable), start the evaluation and conclusion</a:t>
                      </a:r>
                    </a:p>
                    <a:p>
                      <a:pPr marL="0" marR="0">
                        <a:lnSpc>
                          <a:spcPct val="107000"/>
                        </a:lnSpc>
                        <a:spcBef>
                          <a:spcPts val="0"/>
                        </a:spcBef>
                        <a:spcAft>
                          <a:spcPts val="0"/>
                        </a:spcAft>
                      </a:pPr>
                      <a:r>
                        <a:rPr lang="en-US" sz="1200" b="1" dirty="0">
                          <a:effectLst/>
                        </a:rPr>
                        <a:t>Target Completion: </a:t>
                      </a:r>
                      <a:r>
                        <a:rPr lang="en-US" sz="1200" dirty="0">
                          <a:effectLst/>
                        </a:rPr>
                        <a:t>Study most likely will not be completed by Sep, 20, will need one more meeting cycle</a:t>
                      </a:r>
                    </a:p>
                    <a:p>
                      <a:pPr marL="0" marR="0">
                        <a:lnSpc>
                          <a:spcPct val="107000"/>
                        </a:lnSpc>
                        <a:spcBef>
                          <a:spcPts val="0"/>
                        </a:spcBef>
                        <a:spcAft>
                          <a:spcPts val="0"/>
                        </a:spcAft>
                      </a:pPr>
                      <a:r>
                        <a:rPr lang="en-GB"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3901" marR="53901" marT="0" marB="0"/>
                </a:tc>
                <a:tc vMerge="1">
                  <a:txBody>
                    <a:bodyPr/>
                    <a:lstStyle/>
                    <a:p>
                      <a:endParaRPr lang="en-US"/>
                    </a:p>
                  </a:txBody>
                  <a:tcPr/>
                </a:tc>
                <a:extLst>
                  <a:ext uri="{0D108BD9-81ED-4DB2-BD59-A6C34878D82A}">
                    <a16:rowId xmlns:a16="http://schemas.microsoft.com/office/drawing/2014/main" val="3662238387"/>
                  </a:ext>
                </a:extLst>
              </a:tr>
              <a:tr h="275746">
                <a:tc rowSpan="2">
                  <a:txBody>
                    <a:bodyPr/>
                    <a:lstStyle/>
                    <a:p>
                      <a:pPr marL="0" marR="0" algn="ctr">
                        <a:lnSpc>
                          <a:spcPct val="107000"/>
                        </a:lnSpc>
                        <a:spcBef>
                          <a:spcPts val="0"/>
                        </a:spcBef>
                        <a:spcAft>
                          <a:spcPts val="0"/>
                        </a:spcAft>
                      </a:pPr>
                      <a:r>
                        <a:rPr lang="en-GB" sz="1200">
                          <a:effectLst/>
                        </a:rPr>
                        <a:t>#2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901" marR="53901" marT="0" marB="0"/>
                </a:tc>
                <a:tc>
                  <a:txBody>
                    <a:bodyPr/>
                    <a:lstStyle/>
                    <a:p>
                      <a:pPr marL="0" marR="0">
                        <a:lnSpc>
                          <a:spcPct val="107000"/>
                        </a:lnSpc>
                        <a:spcBef>
                          <a:spcPts val="0"/>
                        </a:spcBef>
                        <a:spcAft>
                          <a:spcPts val="300"/>
                        </a:spcAft>
                      </a:pPr>
                      <a:r>
                        <a:rPr lang="en-GB" sz="1200" b="1" dirty="0">
                          <a:effectLst/>
                        </a:rPr>
                        <a:t>Support of network slice related quota on the maximum number of PDU Sessions</a:t>
                      </a:r>
                      <a:r>
                        <a:rPr lang="en-GB"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3901" marR="53901" marT="0" marB="0"/>
                </a:tc>
                <a:tc rowSpan="2">
                  <a:txBody>
                    <a:bodyPr/>
                    <a:lstStyle/>
                    <a:p>
                      <a:pPr marL="0" marR="0">
                        <a:lnSpc>
                          <a:spcPct val="107000"/>
                        </a:lnSpc>
                        <a:spcBef>
                          <a:spcPts val="0"/>
                        </a:spcBef>
                        <a:spcAft>
                          <a:spcPts val="0"/>
                        </a:spcAft>
                      </a:pPr>
                      <a:r>
                        <a:rPr lang="en-US" sz="1200">
                          <a:effectLst/>
                        </a:rPr>
                        <a:t>#5, #6, #7, #8, #9, #10, #11, #18, #19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3901" marR="53901" marT="0" marB="0"/>
                </a:tc>
                <a:extLst>
                  <a:ext uri="{0D108BD9-81ED-4DB2-BD59-A6C34878D82A}">
                    <a16:rowId xmlns:a16="http://schemas.microsoft.com/office/drawing/2014/main" val="2528666459"/>
                  </a:ext>
                </a:extLst>
              </a:tr>
              <a:tr h="1835392">
                <a:tc vMerge="1">
                  <a:txBody>
                    <a:bodyPr/>
                    <a:lstStyle/>
                    <a:p>
                      <a:endParaRPr lang="en-US"/>
                    </a:p>
                  </a:txBody>
                  <a:tcPr/>
                </a:tc>
                <a:tc>
                  <a:txBody>
                    <a:bodyPr/>
                    <a:lstStyle/>
                    <a:p>
                      <a:pPr marL="342900" marR="0" lvl="0" indent="-342900">
                        <a:lnSpc>
                          <a:spcPct val="107000"/>
                        </a:lnSpc>
                        <a:spcBef>
                          <a:spcPts val="0"/>
                        </a:spcBef>
                        <a:spcAft>
                          <a:spcPts val="300"/>
                        </a:spcAft>
                        <a:buFont typeface="Calibri" panose="020F0502020204030204" pitchFamily="34" charset="0"/>
                        <a:buChar char="-"/>
                      </a:pPr>
                      <a:r>
                        <a:rPr lang="en-GB" sz="1200" dirty="0">
                          <a:effectLst/>
                        </a:rPr>
                        <a:t>2 solutions are PCF-based (to be merged), 1 solution is NRF based, 3 solutions are new NF(s) (e.g. NSQ, SQM, QEF, QCF etc.)  based, 2 solutions are NWDAF based and 1 solution is AMF and O&amp;M based</a:t>
                      </a:r>
                      <a:endParaRPr lang="en-US" sz="1200" dirty="0">
                        <a:effectLst/>
                      </a:endParaRPr>
                    </a:p>
                    <a:p>
                      <a:pPr marL="0" marR="0">
                        <a:lnSpc>
                          <a:spcPct val="107000"/>
                        </a:lnSpc>
                        <a:spcBef>
                          <a:spcPts val="0"/>
                        </a:spcBef>
                        <a:spcAft>
                          <a:spcPts val="300"/>
                        </a:spcAft>
                      </a:pPr>
                      <a:r>
                        <a:rPr lang="en-GB" sz="1200" b="1" dirty="0">
                          <a:effectLst/>
                        </a:rPr>
                        <a:t>Status: </a:t>
                      </a:r>
                      <a:r>
                        <a:rPr lang="en-GB" sz="1200" dirty="0">
                          <a:effectLst/>
                        </a:rPr>
                        <a:t>Average of solutions’ completeness is ~70%</a:t>
                      </a:r>
                      <a:endParaRPr lang="en-US" sz="1200" dirty="0">
                        <a:effectLst/>
                      </a:endParaRPr>
                    </a:p>
                    <a:p>
                      <a:pPr marL="0" marR="0">
                        <a:lnSpc>
                          <a:spcPct val="107000"/>
                        </a:lnSpc>
                        <a:spcBef>
                          <a:spcPts val="0"/>
                        </a:spcBef>
                        <a:spcAft>
                          <a:spcPts val="300"/>
                        </a:spcAft>
                      </a:pPr>
                      <a:r>
                        <a:rPr lang="en-GB" sz="1200" b="1" dirty="0">
                          <a:effectLst/>
                        </a:rPr>
                        <a:t>External Dependency (e.g. RAN):  </a:t>
                      </a:r>
                      <a:r>
                        <a:rPr lang="en-GB" sz="1200" dirty="0">
                          <a:effectLst/>
                        </a:rPr>
                        <a:t>None</a:t>
                      </a:r>
                      <a:endParaRPr lang="en-US" sz="1200" dirty="0">
                        <a:effectLst/>
                      </a:endParaRPr>
                    </a:p>
                    <a:p>
                      <a:pPr marL="0" marR="0">
                        <a:lnSpc>
                          <a:spcPct val="107000"/>
                        </a:lnSpc>
                        <a:spcBef>
                          <a:spcPts val="0"/>
                        </a:spcBef>
                        <a:spcAft>
                          <a:spcPts val="300"/>
                        </a:spcAft>
                      </a:pPr>
                      <a:r>
                        <a:rPr lang="en-GB" sz="1200" b="1" dirty="0">
                          <a:effectLst/>
                        </a:rPr>
                        <a:t>Contentious Issue: </a:t>
                      </a:r>
                      <a:r>
                        <a:rPr lang="en-GB" sz="1200" dirty="0">
                          <a:effectLst/>
                        </a:rPr>
                        <a:t>None </a:t>
                      </a:r>
                      <a:endParaRPr lang="en-US" sz="1200" dirty="0">
                        <a:effectLst/>
                      </a:endParaRPr>
                    </a:p>
                    <a:p>
                      <a:pPr marL="0" marR="0">
                        <a:lnSpc>
                          <a:spcPct val="107000"/>
                        </a:lnSpc>
                        <a:spcBef>
                          <a:spcPts val="0"/>
                        </a:spcBef>
                        <a:spcAft>
                          <a:spcPts val="300"/>
                        </a:spcAft>
                      </a:pPr>
                      <a:r>
                        <a:rPr lang="en-GB" sz="1200" b="1" dirty="0">
                          <a:effectLst/>
                        </a:rPr>
                        <a:t>Next Steps:  </a:t>
                      </a:r>
                      <a:r>
                        <a:rPr lang="en-US" sz="1200" dirty="0">
                          <a:effectLst/>
                        </a:rPr>
                        <a:t>Complete solutions, work on merging (if applicable), start the evaluation and conclusion</a:t>
                      </a:r>
                    </a:p>
                    <a:p>
                      <a:pPr marL="0" marR="0">
                        <a:lnSpc>
                          <a:spcPct val="107000"/>
                        </a:lnSpc>
                        <a:spcBef>
                          <a:spcPts val="0"/>
                        </a:spcBef>
                        <a:spcAft>
                          <a:spcPts val="0"/>
                        </a:spcAft>
                      </a:pPr>
                      <a:r>
                        <a:rPr lang="en-US" sz="1200" b="1" dirty="0">
                          <a:effectLst/>
                        </a:rPr>
                        <a:t>Target Completion: </a:t>
                      </a:r>
                      <a:r>
                        <a:rPr lang="en-US" sz="1200" dirty="0">
                          <a:effectLst/>
                        </a:rPr>
                        <a:t>Study most likely will not be completed by Sep, 20, will need one more meeting cycle</a:t>
                      </a:r>
                    </a:p>
                    <a:p>
                      <a:pPr marL="0" marR="0">
                        <a:lnSpc>
                          <a:spcPct val="107000"/>
                        </a:lnSpc>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3901" marR="53901" marT="0" marB="0"/>
                </a:tc>
                <a:tc vMerge="1">
                  <a:txBody>
                    <a:bodyPr/>
                    <a:lstStyle/>
                    <a:p>
                      <a:endParaRPr lang="en-US"/>
                    </a:p>
                  </a:txBody>
                  <a:tcPr/>
                </a:tc>
                <a:extLst>
                  <a:ext uri="{0D108BD9-81ED-4DB2-BD59-A6C34878D82A}">
                    <a16:rowId xmlns:a16="http://schemas.microsoft.com/office/drawing/2014/main" val="3680062264"/>
                  </a:ext>
                </a:extLst>
              </a:tr>
            </a:tbl>
          </a:graphicData>
        </a:graphic>
      </p:graphicFrame>
    </p:spTree>
    <p:extLst>
      <p:ext uri="{BB962C8B-B14F-4D97-AF65-F5344CB8AC3E}">
        <p14:creationId xmlns:p14="http://schemas.microsoft.com/office/powerpoint/2010/main" val="2076843593"/>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5"/>
          <p:cNvSpPr>
            <a:spLocks noGrp="1"/>
          </p:cNvSpPr>
          <p:nvPr>
            <p:ph type="title"/>
          </p:nvPr>
        </p:nvSpPr>
        <p:spPr>
          <a:xfrm>
            <a:off x="179388" y="208196"/>
            <a:ext cx="6827838" cy="787400"/>
          </a:xfrm>
        </p:spPr>
        <p:txBody>
          <a:bodyPr/>
          <a:lstStyle/>
          <a:p>
            <a:r>
              <a:rPr lang="en-US" altLang="de-DE" sz="2800" b="1" dirty="0"/>
              <a:t>FS_eNS_Ph2 status after SA2#139E (4/6)</a:t>
            </a:r>
            <a:endParaRPr lang="de-DE" altLang="de-DE" sz="2800" b="1" dirty="0"/>
          </a:p>
        </p:txBody>
      </p:sp>
      <p:graphicFrame>
        <p:nvGraphicFramePr>
          <p:cNvPr id="2" name="Table 1">
            <a:extLst>
              <a:ext uri="{FF2B5EF4-FFF2-40B4-BE49-F238E27FC236}">
                <a16:creationId xmlns:a16="http://schemas.microsoft.com/office/drawing/2014/main" id="{3B986D40-13A3-47EA-B994-D2AD7998D650}"/>
              </a:ext>
            </a:extLst>
          </p:cNvPr>
          <p:cNvGraphicFramePr>
            <a:graphicFrameLocks noGrp="1"/>
          </p:cNvGraphicFramePr>
          <p:nvPr>
            <p:extLst>
              <p:ext uri="{D42A27DB-BD31-4B8C-83A1-F6EECF244321}">
                <p14:modId xmlns:p14="http://schemas.microsoft.com/office/powerpoint/2010/main" val="1574439453"/>
              </p:ext>
            </p:extLst>
          </p:nvPr>
        </p:nvGraphicFramePr>
        <p:xfrm>
          <a:off x="179389" y="1452563"/>
          <a:ext cx="8694735" cy="4808612"/>
        </p:xfrm>
        <a:graphic>
          <a:graphicData uri="http://schemas.openxmlformats.org/drawingml/2006/table">
            <a:tbl>
              <a:tblPr firstRow="1" firstCol="1" bandRow="1">
                <a:tableStyleId>{5C22544A-7EE6-4342-B048-85BDC9FD1C3A}</a:tableStyleId>
              </a:tblPr>
              <a:tblGrid>
                <a:gridCol w="624242">
                  <a:extLst>
                    <a:ext uri="{9D8B030D-6E8A-4147-A177-3AD203B41FA5}">
                      <a16:colId xmlns:a16="http://schemas.microsoft.com/office/drawing/2014/main" val="1893724916"/>
                    </a:ext>
                  </a:extLst>
                </a:gridCol>
                <a:gridCol w="7508476">
                  <a:extLst>
                    <a:ext uri="{9D8B030D-6E8A-4147-A177-3AD203B41FA5}">
                      <a16:colId xmlns:a16="http://schemas.microsoft.com/office/drawing/2014/main" val="2171204294"/>
                    </a:ext>
                  </a:extLst>
                </a:gridCol>
                <a:gridCol w="562017">
                  <a:extLst>
                    <a:ext uri="{9D8B030D-6E8A-4147-A177-3AD203B41FA5}">
                      <a16:colId xmlns:a16="http://schemas.microsoft.com/office/drawing/2014/main" val="1374123026"/>
                    </a:ext>
                  </a:extLst>
                </a:gridCol>
              </a:tblGrid>
              <a:tr h="275910">
                <a:tc rowSpan="2">
                  <a:txBody>
                    <a:bodyPr/>
                    <a:lstStyle/>
                    <a:p>
                      <a:pPr marL="0" marR="0" algn="ctr">
                        <a:lnSpc>
                          <a:spcPct val="107000"/>
                        </a:lnSpc>
                        <a:spcBef>
                          <a:spcPts val="0"/>
                        </a:spcBef>
                        <a:spcAft>
                          <a:spcPts val="0"/>
                        </a:spcAft>
                      </a:pPr>
                      <a:r>
                        <a:rPr lang="en-GB" sz="1200" dirty="0">
                          <a:effectLst/>
                        </a:rPr>
                        <a:t>#3</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7107" marR="67107" marT="0" marB="0"/>
                </a:tc>
                <a:tc>
                  <a:txBody>
                    <a:bodyPr/>
                    <a:lstStyle/>
                    <a:p>
                      <a:pPr marL="0" marR="0">
                        <a:lnSpc>
                          <a:spcPct val="107000"/>
                        </a:lnSpc>
                        <a:spcBef>
                          <a:spcPts val="0"/>
                        </a:spcBef>
                        <a:spcAft>
                          <a:spcPts val="300"/>
                        </a:spcAft>
                      </a:pPr>
                      <a:r>
                        <a:rPr lang="en-GB" sz="1200">
                          <a:effectLst/>
                        </a:rPr>
                        <a:t>Limitation of data rate per network slice in UL and DL per UE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7107" marR="67107" marT="0" marB="0"/>
                </a:tc>
                <a:tc rowSpan="2">
                  <a:txBody>
                    <a:bodyPr/>
                    <a:lstStyle/>
                    <a:p>
                      <a:pPr marL="0" marR="0">
                        <a:lnSpc>
                          <a:spcPct val="107000"/>
                        </a:lnSpc>
                        <a:spcBef>
                          <a:spcPts val="0"/>
                        </a:spcBef>
                        <a:spcAft>
                          <a:spcPts val="0"/>
                        </a:spcAft>
                      </a:pPr>
                      <a:r>
                        <a:rPr lang="en-US" sz="1200">
                          <a:effectLst/>
                        </a:rPr>
                        <a:t>#13, #20, #21, #22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7107" marR="67107" marT="0" marB="0"/>
                </a:tc>
                <a:extLst>
                  <a:ext uri="{0D108BD9-81ED-4DB2-BD59-A6C34878D82A}">
                    <a16:rowId xmlns:a16="http://schemas.microsoft.com/office/drawing/2014/main" val="3134898237"/>
                  </a:ext>
                </a:extLst>
              </a:tr>
              <a:tr h="2079886">
                <a:tc vMerge="1">
                  <a:txBody>
                    <a:bodyPr/>
                    <a:lstStyle/>
                    <a:p>
                      <a:endParaRPr lang="en-US"/>
                    </a:p>
                  </a:txBody>
                  <a:tcPr/>
                </a:tc>
                <a:tc>
                  <a:txBody>
                    <a:bodyPr/>
                    <a:lstStyle/>
                    <a:p>
                      <a:pPr marL="342900" marR="0" lvl="0" indent="-342900">
                        <a:lnSpc>
                          <a:spcPct val="107000"/>
                        </a:lnSpc>
                        <a:spcBef>
                          <a:spcPts val="0"/>
                        </a:spcBef>
                        <a:spcAft>
                          <a:spcPts val="300"/>
                        </a:spcAft>
                        <a:buFont typeface="Calibri" panose="020F0502020204030204" pitchFamily="34" charset="0"/>
                        <a:buChar char="-"/>
                      </a:pPr>
                      <a:r>
                        <a:rPr lang="en-GB" sz="1200" dirty="0">
                          <a:effectLst/>
                        </a:rPr>
                        <a:t>2 solution is PCF-based, 1 solution is based on new NF(s) (NSQ) and 1 solution requires the coordination between UE and network which includes RAN’s support</a:t>
                      </a:r>
                      <a:endParaRPr lang="en-US" sz="1200" dirty="0">
                        <a:effectLst/>
                      </a:endParaRPr>
                    </a:p>
                    <a:p>
                      <a:pPr marL="0" marR="0">
                        <a:lnSpc>
                          <a:spcPct val="107000"/>
                        </a:lnSpc>
                        <a:spcBef>
                          <a:spcPts val="0"/>
                        </a:spcBef>
                        <a:spcAft>
                          <a:spcPts val="300"/>
                        </a:spcAft>
                      </a:pPr>
                      <a:r>
                        <a:rPr lang="en-GB" sz="1200" b="1" dirty="0">
                          <a:effectLst/>
                        </a:rPr>
                        <a:t>Status: </a:t>
                      </a:r>
                      <a:r>
                        <a:rPr lang="en-GB" sz="1200" dirty="0">
                          <a:effectLst/>
                        </a:rPr>
                        <a:t>Average of solutions’ completeness is ~65%</a:t>
                      </a:r>
                      <a:endParaRPr lang="en-US" sz="1200" dirty="0">
                        <a:effectLst/>
                      </a:endParaRPr>
                    </a:p>
                    <a:p>
                      <a:pPr marL="0" marR="0">
                        <a:lnSpc>
                          <a:spcPct val="107000"/>
                        </a:lnSpc>
                        <a:spcBef>
                          <a:spcPts val="0"/>
                        </a:spcBef>
                        <a:spcAft>
                          <a:spcPts val="300"/>
                        </a:spcAft>
                      </a:pPr>
                      <a:r>
                        <a:rPr lang="en-GB" sz="1200" b="1" dirty="0">
                          <a:effectLst/>
                        </a:rPr>
                        <a:t>External Dependency (e.g. RAN):  </a:t>
                      </a:r>
                      <a:r>
                        <a:rPr lang="en-GB" sz="1200" dirty="0">
                          <a:effectLst/>
                        </a:rPr>
                        <a:t>RAN dependency from couple solutions</a:t>
                      </a:r>
                      <a:endParaRPr lang="en-US" sz="1200" dirty="0">
                        <a:effectLst/>
                      </a:endParaRPr>
                    </a:p>
                    <a:p>
                      <a:pPr marL="0" marR="0">
                        <a:lnSpc>
                          <a:spcPct val="107000"/>
                        </a:lnSpc>
                        <a:spcBef>
                          <a:spcPts val="0"/>
                        </a:spcBef>
                        <a:spcAft>
                          <a:spcPts val="300"/>
                        </a:spcAft>
                      </a:pPr>
                      <a:r>
                        <a:rPr lang="en-GB" sz="1200" b="1" dirty="0">
                          <a:effectLst/>
                        </a:rPr>
                        <a:t>Contentious Issue: </a:t>
                      </a:r>
                      <a:r>
                        <a:rPr lang="en-GB" sz="1200" dirty="0">
                          <a:effectLst/>
                        </a:rPr>
                        <a:t>None </a:t>
                      </a:r>
                      <a:endParaRPr lang="en-US" sz="1200" dirty="0">
                        <a:effectLst/>
                      </a:endParaRPr>
                    </a:p>
                    <a:p>
                      <a:pPr marL="0" marR="0">
                        <a:lnSpc>
                          <a:spcPct val="107000"/>
                        </a:lnSpc>
                        <a:spcBef>
                          <a:spcPts val="0"/>
                        </a:spcBef>
                        <a:spcAft>
                          <a:spcPts val="300"/>
                        </a:spcAft>
                      </a:pPr>
                      <a:r>
                        <a:rPr lang="en-GB" sz="1200" b="1" dirty="0">
                          <a:effectLst/>
                        </a:rPr>
                        <a:t>Next Steps:  </a:t>
                      </a:r>
                      <a:r>
                        <a:rPr lang="en-US" sz="1200" dirty="0">
                          <a:effectLst/>
                        </a:rPr>
                        <a:t>Complete solutions, work on merging (if applicable), start the evaluation and conclusion</a:t>
                      </a:r>
                    </a:p>
                    <a:p>
                      <a:pPr marL="0" marR="0">
                        <a:lnSpc>
                          <a:spcPct val="107000"/>
                        </a:lnSpc>
                        <a:spcBef>
                          <a:spcPts val="0"/>
                        </a:spcBef>
                        <a:spcAft>
                          <a:spcPts val="0"/>
                        </a:spcAft>
                      </a:pPr>
                      <a:r>
                        <a:rPr lang="en-US" sz="1200" b="1" dirty="0">
                          <a:effectLst/>
                        </a:rPr>
                        <a:t>Target Completion: </a:t>
                      </a:r>
                      <a:r>
                        <a:rPr lang="en-US" sz="1200" dirty="0">
                          <a:effectLst/>
                        </a:rPr>
                        <a:t>Study most likely will not be completed by Sep, 20, will need one more meeting cycle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7107" marR="67107" marT="0" marB="0"/>
                </a:tc>
                <a:tc vMerge="1">
                  <a:txBody>
                    <a:bodyPr/>
                    <a:lstStyle/>
                    <a:p>
                      <a:endParaRPr lang="en-US"/>
                    </a:p>
                  </a:txBody>
                  <a:tcPr/>
                </a:tc>
                <a:extLst>
                  <a:ext uri="{0D108BD9-81ED-4DB2-BD59-A6C34878D82A}">
                    <a16:rowId xmlns:a16="http://schemas.microsoft.com/office/drawing/2014/main" val="2764299757"/>
                  </a:ext>
                </a:extLst>
              </a:tr>
              <a:tr h="343301">
                <a:tc rowSpan="2">
                  <a:txBody>
                    <a:bodyPr/>
                    <a:lstStyle/>
                    <a:p>
                      <a:pPr marL="0" marR="0" algn="ctr">
                        <a:lnSpc>
                          <a:spcPct val="107000"/>
                        </a:lnSpc>
                        <a:spcBef>
                          <a:spcPts val="0"/>
                        </a:spcBef>
                        <a:spcAft>
                          <a:spcPts val="0"/>
                        </a:spcAft>
                      </a:pPr>
                      <a:r>
                        <a:rPr lang="en-GB" sz="1200">
                          <a:effectLst/>
                        </a:rPr>
                        <a:t>#4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7107" marR="67107" marT="0" marB="0"/>
                </a:tc>
                <a:tc>
                  <a:txBody>
                    <a:bodyPr/>
                    <a:lstStyle/>
                    <a:p>
                      <a:pPr marL="0" marR="0">
                        <a:lnSpc>
                          <a:spcPct val="107000"/>
                        </a:lnSpc>
                        <a:spcBef>
                          <a:spcPts val="0"/>
                        </a:spcBef>
                        <a:spcAft>
                          <a:spcPts val="300"/>
                        </a:spcAft>
                      </a:pPr>
                      <a:r>
                        <a:rPr lang="en-GB" sz="1200" b="1" dirty="0">
                          <a:effectLst/>
                        </a:rPr>
                        <a:t>Support for network slice quota event notification in a network slice</a:t>
                      </a:r>
                      <a:r>
                        <a:rPr lang="en-GB"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7107" marR="67107" marT="0" marB="0"/>
                </a:tc>
                <a:tc rowSpan="2">
                  <a:txBody>
                    <a:bodyPr/>
                    <a:lstStyle/>
                    <a:p>
                      <a:pPr marL="0" marR="0">
                        <a:lnSpc>
                          <a:spcPct val="107000"/>
                        </a:lnSpc>
                        <a:spcBef>
                          <a:spcPts val="0"/>
                        </a:spcBef>
                        <a:spcAft>
                          <a:spcPts val="0"/>
                        </a:spcAft>
                      </a:pPr>
                      <a:r>
                        <a:rPr lang="en-US" sz="1200">
                          <a:effectLst/>
                        </a:rPr>
                        <a:t>#8, #9, #18, #19, #23,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7107" marR="67107" marT="0" marB="0"/>
                </a:tc>
                <a:extLst>
                  <a:ext uri="{0D108BD9-81ED-4DB2-BD59-A6C34878D82A}">
                    <a16:rowId xmlns:a16="http://schemas.microsoft.com/office/drawing/2014/main" val="300754520"/>
                  </a:ext>
                </a:extLst>
              </a:tr>
              <a:tr h="2109515">
                <a:tc vMerge="1">
                  <a:txBody>
                    <a:bodyPr/>
                    <a:lstStyle/>
                    <a:p>
                      <a:endParaRPr lang="en-US"/>
                    </a:p>
                  </a:txBody>
                  <a:tcPr/>
                </a:tc>
                <a:tc>
                  <a:txBody>
                    <a:bodyPr/>
                    <a:lstStyle/>
                    <a:p>
                      <a:pPr marL="342900" marR="0" lvl="0" indent="-342900">
                        <a:lnSpc>
                          <a:spcPct val="107000"/>
                        </a:lnSpc>
                        <a:spcBef>
                          <a:spcPts val="0"/>
                        </a:spcBef>
                        <a:spcAft>
                          <a:spcPts val="300"/>
                        </a:spcAft>
                        <a:buFont typeface="Calibri" panose="020F0502020204030204" pitchFamily="34" charset="0"/>
                        <a:buChar char="-"/>
                      </a:pPr>
                      <a:r>
                        <a:rPr lang="en-GB" sz="1200" dirty="0">
                          <a:effectLst/>
                        </a:rPr>
                        <a:t>1 solution is NWDAF based, 1 solution is AMF and O&amp;M based, 3 solutions leverage new NF(s) (e.g. NSQ, SQM,  QEF/QCF etc.).</a:t>
                      </a:r>
                      <a:endParaRPr lang="en-US" sz="1200" dirty="0">
                        <a:effectLst/>
                      </a:endParaRPr>
                    </a:p>
                    <a:p>
                      <a:pPr marL="0" marR="0">
                        <a:lnSpc>
                          <a:spcPct val="107000"/>
                        </a:lnSpc>
                        <a:spcBef>
                          <a:spcPts val="0"/>
                        </a:spcBef>
                        <a:spcAft>
                          <a:spcPts val="300"/>
                        </a:spcAft>
                      </a:pPr>
                      <a:r>
                        <a:rPr lang="en-GB" sz="1200" b="1" dirty="0">
                          <a:effectLst/>
                        </a:rPr>
                        <a:t>Status: </a:t>
                      </a:r>
                      <a:r>
                        <a:rPr lang="en-GB" sz="1200" dirty="0">
                          <a:effectLst/>
                        </a:rPr>
                        <a:t>Average of solutions’ completeness is ~70%</a:t>
                      </a:r>
                      <a:endParaRPr lang="en-US" sz="1200" dirty="0">
                        <a:effectLst/>
                      </a:endParaRPr>
                    </a:p>
                    <a:p>
                      <a:pPr marL="0" marR="0">
                        <a:lnSpc>
                          <a:spcPct val="107000"/>
                        </a:lnSpc>
                        <a:spcBef>
                          <a:spcPts val="0"/>
                        </a:spcBef>
                        <a:spcAft>
                          <a:spcPts val="300"/>
                        </a:spcAft>
                      </a:pPr>
                      <a:r>
                        <a:rPr lang="en-GB" sz="1200" b="1" dirty="0">
                          <a:effectLst/>
                        </a:rPr>
                        <a:t>External Dependency (e.g. RAN):  </a:t>
                      </a:r>
                      <a:r>
                        <a:rPr lang="en-GB" sz="1200" dirty="0">
                          <a:effectLst/>
                        </a:rPr>
                        <a:t>None</a:t>
                      </a:r>
                      <a:endParaRPr lang="en-US" sz="1200" dirty="0">
                        <a:effectLst/>
                      </a:endParaRPr>
                    </a:p>
                    <a:p>
                      <a:pPr marL="0" marR="0">
                        <a:lnSpc>
                          <a:spcPct val="107000"/>
                        </a:lnSpc>
                        <a:spcBef>
                          <a:spcPts val="0"/>
                        </a:spcBef>
                        <a:spcAft>
                          <a:spcPts val="300"/>
                        </a:spcAft>
                      </a:pPr>
                      <a:r>
                        <a:rPr lang="en-GB" sz="1200" b="1" dirty="0">
                          <a:effectLst/>
                        </a:rPr>
                        <a:t>Contentious Issue: </a:t>
                      </a:r>
                      <a:r>
                        <a:rPr lang="en-GB" sz="1200" dirty="0">
                          <a:effectLst/>
                        </a:rPr>
                        <a:t>None </a:t>
                      </a:r>
                      <a:endParaRPr lang="en-US" sz="1200" dirty="0">
                        <a:effectLst/>
                      </a:endParaRPr>
                    </a:p>
                    <a:p>
                      <a:pPr marL="0" marR="0">
                        <a:lnSpc>
                          <a:spcPct val="107000"/>
                        </a:lnSpc>
                        <a:spcBef>
                          <a:spcPts val="0"/>
                        </a:spcBef>
                        <a:spcAft>
                          <a:spcPts val="300"/>
                        </a:spcAft>
                      </a:pPr>
                      <a:r>
                        <a:rPr lang="en-GB" sz="1200" b="1" dirty="0">
                          <a:effectLst/>
                        </a:rPr>
                        <a:t>Next Steps:  </a:t>
                      </a:r>
                      <a:r>
                        <a:rPr lang="en-US" sz="1200" dirty="0">
                          <a:effectLst/>
                        </a:rPr>
                        <a:t>Complete solutions, work on merging (if applicable), start the evaluation and conclusion</a:t>
                      </a:r>
                    </a:p>
                    <a:p>
                      <a:pPr marL="0" marR="0">
                        <a:lnSpc>
                          <a:spcPct val="107000"/>
                        </a:lnSpc>
                        <a:spcBef>
                          <a:spcPts val="0"/>
                        </a:spcBef>
                        <a:spcAft>
                          <a:spcPts val="0"/>
                        </a:spcAft>
                      </a:pPr>
                      <a:r>
                        <a:rPr lang="en-US" sz="1200" b="1" dirty="0">
                          <a:effectLst/>
                        </a:rPr>
                        <a:t>Target Completion: </a:t>
                      </a:r>
                      <a:r>
                        <a:rPr lang="en-US" sz="1200" dirty="0">
                          <a:effectLst/>
                        </a:rPr>
                        <a:t>Study most likely will not be completed by Sep, 20, will need one more meeting cycle</a:t>
                      </a:r>
                    </a:p>
                    <a:p>
                      <a:pPr marL="0" marR="0">
                        <a:lnSpc>
                          <a:spcPct val="107000"/>
                        </a:lnSpc>
                        <a:spcBef>
                          <a:spcPts val="0"/>
                        </a:spcBef>
                        <a:spcAft>
                          <a:spcPts val="300"/>
                        </a:spcAft>
                      </a:pPr>
                      <a:r>
                        <a:rPr lang="en-GB"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7107" marR="67107" marT="0" marB="0"/>
                </a:tc>
                <a:tc vMerge="1">
                  <a:txBody>
                    <a:bodyPr/>
                    <a:lstStyle/>
                    <a:p>
                      <a:endParaRPr lang="en-US"/>
                    </a:p>
                  </a:txBody>
                  <a:tcPr/>
                </a:tc>
                <a:extLst>
                  <a:ext uri="{0D108BD9-81ED-4DB2-BD59-A6C34878D82A}">
                    <a16:rowId xmlns:a16="http://schemas.microsoft.com/office/drawing/2014/main" val="4221989026"/>
                  </a:ext>
                </a:extLst>
              </a:tr>
            </a:tbl>
          </a:graphicData>
        </a:graphic>
      </p:graphicFrame>
    </p:spTree>
    <p:extLst>
      <p:ext uri="{BB962C8B-B14F-4D97-AF65-F5344CB8AC3E}">
        <p14:creationId xmlns:p14="http://schemas.microsoft.com/office/powerpoint/2010/main" val="160282573"/>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5"/>
          <p:cNvSpPr>
            <a:spLocks noGrp="1"/>
          </p:cNvSpPr>
          <p:nvPr>
            <p:ph type="title"/>
          </p:nvPr>
        </p:nvSpPr>
        <p:spPr>
          <a:xfrm>
            <a:off x="179388" y="208196"/>
            <a:ext cx="6827838" cy="787400"/>
          </a:xfrm>
        </p:spPr>
        <p:txBody>
          <a:bodyPr/>
          <a:lstStyle/>
          <a:p>
            <a:r>
              <a:rPr lang="en-US" altLang="de-DE" sz="2800" b="1" dirty="0"/>
              <a:t>FS_eNS_Ph2 status after SA2#139E (5/6)</a:t>
            </a:r>
            <a:endParaRPr lang="de-DE" altLang="de-DE" sz="2800" b="1" dirty="0"/>
          </a:p>
        </p:txBody>
      </p:sp>
      <p:graphicFrame>
        <p:nvGraphicFramePr>
          <p:cNvPr id="2" name="Table 1">
            <a:extLst>
              <a:ext uri="{FF2B5EF4-FFF2-40B4-BE49-F238E27FC236}">
                <a16:creationId xmlns:a16="http://schemas.microsoft.com/office/drawing/2014/main" id="{C7D87EAE-15C6-4CFE-A25A-CC56444CD6F4}"/>
              </a:ext>
            </a:extLst>
          </p:cNvPr>
          <p:cNvGraphicFramePr>
            <a:graphicFrameLocks noGrp="1"/>
          </p:cNvGraphicFramePr>
          <p:nvPr>
            <p:extLst>
              <p:ext uri="{D42A27DB-BD31-4B8C-83A1-F6EECF244321}">
                <p14:modId xmlns:p14="http://schemas.microsoft.com/office/powerpoint/2010/main" val="215033573"/>
              </p:ext>
            </p:extLst>
          </p:nvPr>
        </p:nvGraphicFramePr>
        <p:xfrm>
          <a:off x="439838" y="1326828"/>
          <a:ext cx="8542116" cy="4874267"/>
        </p:xfrm>
        <a:graphic>
          <a:graphicData uri="http://schemas.openxmlformats.org/drawingml/2006/table">
            <a:tbl>
              <a:tblPr firstRow="1" firstCol="1" bandRow="1">
                <a:tableStyleId>{5C22544A-7EE6-4342-B048-85BDC9FD1C3A}</a:tableStyleId>
              </a:tblPr>
              <a:tblGrid>
                <a:gridCol w="610672">
                  <a:extLst>
                    <a:ext uri="{9D8B030D-6E8A-4147-A177-3AD203B41FA5}">
                      <a16:colId xmlns:a16="http://schemas.microsoft.com/office/drawing/2014/main" val="1999587862"/>
                    </a:ext>
                  </a:extLst>
                </a:gridCol>
                <a:gridCol w="7379292">
                  <a:extLst>
                    <a:ext uri="{9D8B030D-6E8A-4147-A177-3AD203B41FA5}">
                      <a16:colId xmlns:a16="http://schemas.microsoft.com/office/drawing/2014/main" val="1842287433"/>
                    </a:ext>
                  </a:extLst>
                </a:gridCol>
                <a:gridCol w="552152">
                  <a:extLst>
                    <a:ext uri="{9D8B030D-6E8A-4147-A177-3AD203B41FA5}">
                      <a16:colId xmlns:a16="http://schemas.microsoft.com/office/drawing/2014/main" val="2538250499"/>
                    </a:ext>
                  </a:extLst>
                </a:gridCol>
              </a:tblGrid>
              <a:tr h="293781">
                <a:tc rowSpan="2">
                  <a:txBody>
                    <a:bodyPr/>
                    <a:lstStyle/>
                    <a:p>
                      <a:pPr marL="0" marR="0" algn="ctr">
                        <a:lnSpc>
                          <a:spcPct val="107000"/>
                        </a:lnSpc>
                        <a:spcBef>
                          <a:spcPts val="0"/>
                        </a:spcBef>
                        <a:spcAft>
                          <a:spcPts val="0"/>
                        </a:spcAft>
                      </a:pPr>
                      <a:r>
                        <a:rPr lang="en-GB" sz="1200">
                          <a:effectLst/>
                        </a:rPr>
                        <a:t>#5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7427" marR="57427" marT="0" marB="0"/>
                </a:tc>
                <a:tc>
                  <a:txBody>
                    <a:bodyPr/>
                    <a:lstStyle/>
                    <a:p>
                      <a:pPr marL="0" marR="0">
                        <a:lnSpc>
                          <a:spcPct val="107000"/>
                        </a:lnSpc>
                        <a:spcBef>
                          <a:spcPts val="0"/>
                        </a:spcBef>
                        <a:spcAft>
                          <a:spcPts val="300"/>
                        </a:spcAft>
                      </a:pPr>
                      <a:r>
                        <a:rPr lang="en-GB" sz="1200">
                          <a:effectLst/>
                        </a:rPr>
                        <a:t>Dynamic adjustment to meet the limitation of data rate per network slice in UL and DL.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7427" marR="57427" marT="0" marB="0"/>
                </a:tc>
                <a:tc rowSpan="2">
                  <a:txBody>
                    <a:bodyPr/>
                    <a:lstStyle/>
                    <a:p>
                      <a:pPr marL="0" marR="0">
                        <a:lnSpc>
                          <a:spcPct val="107000"/>
                        </a:lnSpc>
                        <a:spcBef>
                          <a:spcPts val="0"/>
                        </a:spcBef>
                        <a:spcAft>
                          <a:spcPts val="0"/>
                        </a:spcAft>
                      </a:pPr>
                      <a:r>
                        <a:rPr lang="en-US" sz="1200">
                          <a:effectLst/>
                        </a:rPr>
                        <a:t>#12, #14, #16, #18, #19, #20, #24, #25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7427" marR="57427" marT="0" marB="0"/>
                </a:tc>
                <a:extLst>
                  <a:ext uri="{0D108BD9-81ED-4DB2-BD59-A6C34878D82A}">
                    <a16:rowId xmlns:a16="http://schemas.microsoft.com/office/drawing/2014/main" val="3848995450"/>
                  </a:ext>
                </a:extLst>
              </a:tr>
              <a:tr h="2105649">
                <a:tc vMerge="1">
                  <a:txBody>
                    <a:bodyPr/>
                    <a:lstStyle/>
                    <a:p>
                      <a:endParaRPr lang="en-US"/>
                    </a:p>
                  </a:txBody>
                  <a:tcPr/>
                </a:tc>
                <a:tc>
                  <a:txBody>
                    <a:bodyPr/>
                    <a:lstStyle/>
                    <a:p>
                      <a:pPr marL="342900" marR="0" lvl="0" indent="-342900">
                        <a:lnSpc>
                          <a:spcPct val="107000"/>
                        </a:lnSpc>
                        <a:spcBef>
                          <a:spcPts val="0"/>
                        </a:spcBef>
                        <a:spcAft>
                          <a:spcPts val="300"/>
                        </a:spcAft>
                        <a:buFont typeface="Calibri" panose="020F0502020204030204" pitchFamily="34" charset="0"/>
                        <a:buChar char="-"/>
                      </a:pPr>
                      <a:r>
                        <a:rPr lang="en-GB" sz="1200" dirty="0">
                          <a:effectLst/>
                        </a:rPr>
                        <a:t>1 solution is PCF based with NWDAF support, 1 solution is PCF based, 1 solution is based on two new logic NFs (i.e. QEF, QCF), 1 solution is based on new NF (NSQ), 2 solutions are NWDAF based and 1 solution is AMF and O&amp;M based</a:t>
                      </a:r>
                      <a:endParaRPr lang="en-US" sz="1200" dirty="0">
                        <a:effectLst/>
                      </a:endParaRPr>
                    </a:p>
                    <a:p>
                      <a:pPr marL="0" marR="0">
                        <a:lnSpc>
                          <a:spcPct val="107000"/>
                        </a:lnSpc>
                        <a:spcBef>
                          <a:spcPts val="0"/>
                        </a:spcBef>
                        <a:spcAft>
                          <a:spcPts val="300"/>
                        </a:spcAft>
                      </a:pPr>
                      <a:r>
                        <a:rPr lang="en-GB" sz="1200" b="1" dirty="0">
                          <a:effectLst/>
                        </a:rPr>
                        <a:t>Status: </a:t>
                      </a:r>
                      <a:r>
                        <a:rPr lang="en-GB" sz="1200" dirty="0">
                          <a:effectLst/>
                        </a:rPr>
                        <a:t>Average of solutions’ completeness is ~65%</a:t>
                      </a:r>
                      <a:endParaRPr lang="en-US" sz="1200" dirty="0">
                        <a:effectLst/>
                      </a:endParaRPr>
                    </a:p>
                    <a:p>
                      <a:pPr marL="0" marR="0">
                        <a:lnSpc>
                          <a:spcPct val="107000"/>
                        </a:lnSpc>
                        <a:spcBef>
                          <a:spcPts val="0"/>
                        </a:spcBef>
                        <a:spcAft>
                          <a:spcPts val="300"/>
                        </a:spcAft>
                      </a:pPr>
                      <a:r>
                        <a:rPr lang="en-GB" sz="1200" b="1" dirty="0">
                          <a:effectLst/>
                        </a:rPr>
                        <a:t>External Dependency (e.g. RAN):  </a:t>
                      </a:r>
                      <a:r>
                        <a:rPr lang="en-GB" sz="1200" dirty="0">
                          <a:effectLst/>
                        </a:rPr>
                        <a:t>RAN dependency from couple solutions</a:t>
                      </a:r>
                      <a:endParaRPr lang="en-US" sz="1200" dirty="0">
                        <a:effectLst/>
                      </a:endParaRPr>
                    </a:p>
                    <a:p>
                      <a:pPr marL="0" marR="0">
                        <a:lnSpc>
                          <a:spcPct val="107000"/>
                        </a:lnSpc>
                        <a:spcBef>
                          <a:spcPts val="0"/>
                        </a:spcBef>
                        <a:spcAft>
                          <a:spcPts val="300"/>
                        </a:spcAft>
                      </a:pPr>
                      <a:r>
                        <a:rPr lang="en-GB" sz="1200" b="1" dirty="0">
                          <a:effectLst/>
                        </a:rPr>
                        <a:t>Contentious Issue: </a:t>
                      </a:r>
                      <a:r>
                        <a:rPr lang="en-GB" sz="1200" dirty="0">
                          <a:effectLst/>
                        </a:rPr>
                        <a:t>None </a:t>
                      </a:r>
                      <a:endParaRPr lang="en-US" sz="1200" dirty="0">
                        <a:effectLst/>
                      </a:endParaRPr>
                    </a:p>
                    <a:p>
                      <a:pPr marL="0" marR="0">
                        <a:lnSpc>
                          <a:spcPct val="107000"/>
                        </a:lnSpc>
                        <a:spcBef>
                          <a:spcPts val="0"/>
                        </a:spcBef>
                        <a:spcAft>
                          <a:spcPts val="300"/>
                        </a:spcAft>
                      </a:pPr>
                      <a:r>
                        <a:rPr lang="en-GB" sz="1200" b="1" dirty="0">
                          <a:effectLst/>
                        </a:rPr>
                        <a:t>Next Steps:  </a:t>
                      </a:r>
                      <a:r>
                        <a:rPr lang="en-US" sz="1200" dirty="0">
                          <a:effectLst/>
                        </a:rPr>
                        <a:t>Complete solutions, work on merging (if applicable), start the evaluation and conclusion</a:t>
                      </a:r>
                    </a:p>
                    <a:p>
                      <a:pPr marL="0" marR="0">
                        <a:lnSpc>
                          <a:spcPct val="107000"/>
                        </a:lnSpc>
                        <a:spcBef>
                          <a:spcPts val="0"/>
                        </a:spcBef>
                        <a:spcAft>
                          <a:spcPts val="0"/>
                        </a:spcAft>
                      </a:pPr>
                      <a:r>
                        <a:rPr lang="en-US" sz="1200" b="1" dirty="0">
                          <a:effectLst/>
                        </a:rPr>
                        <a:t>Target Completion: </a:t>
                      </a:r>
                      <a:r>
                        <a:rPr lang="en-US" sz="1200" dirty="0">
                          <a:effectLst/>
                        </a:rPr>
                        <a:t>Study most likely will not be completed by Sep, 20, will need one more meeting cycle</a:t>
                      </a:r>
                    </a:p>
                    <a:p>
                      <a:pPr marL="0" marR="0">
                        <a:lnSpc>
                          <a:spcPct val="107000"/>
                        </a:lnSpc>
                        <a:spcBef>
                          <a:spcPts val="0"/>
                        </a:spcBef>
                        <a:spcAft>
                          <a:spcPts val="300"/>
                        </a:spcAft>
                      </a:pPr>
                      <a:r>
                        <a:rPr lang="en-GB"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427" marR="57427" marT="0" marB="0"/>
                </a:tc>
                <a:tc vMerge="1">
                  <a:txBody>
                    <a:bodyPr/>
                    <a:lstStyle/>
                    <a:p>
                      <a:endParaRPr lang="en-US"/>
                    </a:p>
                  </a:txBody>
                  <a:tcPr/>
                </a:tc>
                <a:extLst>
                  <a:ext uri="{0D108BD9-81ED-4DB2-BD59-A6C34878D82A}">
                    <a16:rowId xmlns:a16="http://schemas.microsoft.com/office/drawing/2014/main" val="1930286145"/>
                  </a:ext>
                </a:extLst>
              </a:tr>
              <a:tr h="143567">
                <a:tc rowSpan="2">
                  <a:txBody>
                    <a:bodyPr/>
                    <a:lstStyle/>
                    <a:p>
                      <a:pPr marL="0" marR="0" algn="ctr">
                        <a:lnSpc>
                          <a:spcPct val="107000"/>
                        </a:lnSpc>
                        <a:spcBef>
                          <a:spcPts val="0"/>
                        </a:spcBef>
                        <a:spcAft>
                          <a:spcPts val="0"/>
                        </a:spcAft>
                      </a:pPr>
                      <a:r>
                        <a:rPr lang="en-GB" sz="1200">
                          <a:effectLst/>
                        </a:rPr>
                        <a:t>#6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7427" marR="57427" marT="0" marB="0"/>
                </a:tc>
                <a:tc>
                  <a:txBody>
                    <a:bodyPr/>
                    <a:lstStyle/>
                    <a:p>
                      <a:pPr marL="0" marR="0">
                        <a:lnSpc>
                          <a:spcPct val="107000"/>
                        </a:lnSpc>
                        <a:spcBef>
                          <a:spcPts val="0"/>
                        </a:spcBef>
                        <a:spcAft>
                          <a:spcPts val="300"/>
                        </a:spcAft>
                      </a:pPr>
                      <a:r>
                        <a:rPr lang="en-GB" sz="1200" b="1" dirty="0">
                          <a:effectLst/>
                        </a:rPr>
                        <a:t>Constraints on simultaneous use of the network slice	</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7427" marR="57427" marT="0" marB="0"/>
                </a:tc>
                <a:tc rowSpan="2">
                  <a:txBody>
                    <a:bodyPr/>
                    <a:lstStyle/>
                    <a:p>
                      <a:pPr marL="0" marR="0">
                        <a:lnSpc>
                          <a:spcPct val="107000"/>
                        </a:lnSpc>
                        <a:spcBef>
                          <a:spcPts val="0"/>
                        </a:spcBef>
                        <a:spcAft>
                          <a:spcPts val="0"/>
                        </a:spcAft>
                      </a:pPr>
                      <a:r>
                        <a:rPr lang="en-US" sz="1200">
                          <a:effectLst/>
                        </a:rPr>
                        <a:t>#26, #27, #28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7427" marR="57427" marT="0" marB="0"/>
                </a:tc>
                <a:extLst>
                  <a:ext uri="{0D108BD9-81ED-4DB2-BD59-A6C34878D82A}">
                    <a16:rowId xmlns:a16="http://schemas.microsoft.com/office/drawing/2014/main" val="1142284385"/>
                  </a:ext>
                </a:extLst>
              </a:tr>
              <a:tr h="2287766">
                <a:tc vMerge="1">
                  <a:txBody>
                    <a:bodyPr/>
                    <a:lstStyle/>
                    <a:p>
                      <a:endParaRPr lang="en-US"/>
                    </a:p>
                  </a:txBody>
                  <a:tcPr/>
                </a:tc>
                <a:tc>
                  <a:txBody>
                    <a:bodyPr/>
                    <a:lstStyle/>
                    <a:p>
                      <a:pPr marL="342900" marR="0" lvl="0" indent="-342900">
                        <a:lnSpc>
                          <a:spcPct val="107000"/>
                        </a:lnSpc>
                        <a:spcBef>
                          <a:spcPts val="0"/>
                        </a:spcBef>
                        <a:spcAft>
                          <a:spcPts val="300"/>
                        </a:spcAft>
                        <a:buFont typeface="Calibri" panose="020F0502020204030204" pitchFamily="34" charset="0"/>
                        <a:buChar char="-"/>
                      </a:pPr>
                      <a:r>
                        <a:rPr lang="en-GB" sz="1200" dirty="0">
                          <a:effectLst/>
                        </a:rPr>
                        <a:t>1 solution is based one network enforcement and UE preference of slice prioritization, 1 solution based on network’s indication to UE on the group of co-existed slices to select, and another solution has similar concept but defining them in classes of slices.   </a:t>
                      </a:r>
                      <a:endParaRPr lang="en-US" sz="1200" dirty="0">
                        <a:effectLst/>
                      </a:endParaRPr>
                    </a:p>
                    <a:p>
                      <a:pPr marL="0" marR="0">
                        <a:lnSpc>
                          <a:spcPct val="107000"/>
                        </a:lnSpc>
                        <a:spcBef>
                          <a:spcPts val="0"/>
                        </a:spcBef>
                        <a:spcAft>
                          <a:spcPts val="300"/>
                        </a:spcAft>
                      </a:pPr>
                      <a:r>
                        <a:rPr lang="en-GB" sz="1200" b="1" dirty="0">
                          <a:effectLst/>
                        </a:rPr>
                        <a:t>Status: </a:t>
                      </a:r>
                      <a:r>
                        <a:rPr lang="en-GB" sz="1200" dirty="0">
                          <a:effectLst/>
                        </a:rPr>
                        <a:t>Average of solutions’ completeness is ~55%</a:t>
                      </a:r>
                      <a:endParaRPr lang="en-US" sz="1200" dirty="0">
                        <a:effectLst/>
                      </a:endParaRPr>
                    </a:p>
                    <a:p>
                      <a:pPr marL="0" marR="0">
                        <a:lnSpc>
                          <a:spcPct val="107000"/>
                        </a:lnSpc>
                        <a:spcBef>
                          <a:spcPts val="0"/>
                        </a:spcBef>
                        <a:spcAft>
                          <a:spcPts val="300"/>
                        </a:spcAft>
                      </a:pPr>
                      <a:r>
                        <a:rPr lang="en-GB" sz="1200" b="1" dirty="0">
                          <a:effectLst/>
                        </a:rPr>
                        <a:t>External Dependency (e.g. RAN):  </a:t>
                      </a:r>
                      <a:r>
                        <a:rPr lang="en-GB" sz="1200" dirty="0">
                          <a:effectLst/>
                        </a:rPr>
                        <a:t>None</a:t>
                      </a:r>
                      <a:endParaRPr lang="en-US" sz="1200" dirty="0">
                        <a:effectLst/>
                      </a:endParaRPr>
                    </a:p>
                    <a:p>
                      <a:pPr marL="0" marR="0">
                        <a:lnSpc>
                          <a:spcPct val="107000"/>
                        </a:lnSpc>
                        <a:spcBef>
                          <a:spcPts val="0"/>
                        </a:spcBef>
                        <a:spcAft>
                          <a:spcPts val="300"/>
                        </a:spcAft>
                      </a:pPr>
                      <a:r>
                        <a:rPr lang="en-GB" sz="1200" b="1" dirty="0">
                          <a:effectLst/>
                        </a:rPr>
                        <a:t>Contentious Issue: </a:t>
                      </a:r>
                      <a:r>
                        <a:rPr lang="en-GB" sz="1200" dirty="0">
                          <a:effectLst/>
                        </a:rPr>
                        <a:t>None </a:t>
                      </a:r>
                      <a:endParaRPr lang="en-US" sz="1200" dirty="0">
                        <a:effectLst/>
                      </a:endParaRPr>
                    </a:p>
                    <a:p>
                      <a:pPr marL="0" marR="0">
                        <a:lnSpc>
                          <a:spcPct val="107000"/>
                        </a:lnSpc>
                        <a:spcBef>
                          <a:spcPts val="0"/>
                        </a:spcBef>
                        <a:spcAft>
                          <a:spcPts val="300"/>
                        </a:spcAft>
                      </a:pPr>
                      <a:r>
                        <a:rPr lang="en-GB" sz="1200" b="1" dirty="0">
                          <a:effectLst/>
                        </a:rPr>
                        <a:t>Next Steps:  </a:t>
                      </a:r>
                      <a:r>
                        <a:rPr lang="en-US" sz="1200" dirty="0">
                          <a:effectLst/>
                        </a:rPr>
                        <a:t>Complete solutions, work on merging (if applicable), start the evaluation and conclusion</a:t>
                      </a:r>
                    </a:p>
                    <a:p>
                      <a:pPr marL="0" marR="0">
                        <a:lnSpc>
                          <a:spcPct val="107000"/>
                        </a:lnSpc>
                        <a:spcBef>
                          <a:spcPts val="0"/>
                        </a:spcBef>
                        <a:spcAft>
                          <a:spcPts val="0"/>
                        </a:spcAft>
                      </a:pPr>
                      <a:r>
                        <a:rPr lang="en-US" sz="1200" b="1" dirty="0">
                          <a:effectLst/>
                        </a:rPr>
                        <a:t>Target Completion: </a:t>
                      </a:r>
                      <a:r>
                        <a:rPr lang="en-US" sz="1200" dirty="0">
                          <a:effectLst/>
                        </a:rPr>
                        <a:t>Study most likely will not be completed by Sep, 20, will need one more meeting cycle</a:t>
                      </a:r>
                    </a:p>
                    <a:p>
                      <a:pPr marL="0" marR="0">
                        <a:lnSpc>
                          <a:spcPct val="107000"/>
                        </a:lnSpc>
                        <a:spcBef>
                          <a:spcPts val="0"/>
                        </a:spcBef>
                        <a:spcAft>
                          <a:spcPts val="300"/>
                        </a:spcAft>
                      </a:pPr>
                      <a:r>
                        <a:rPr lang="en-GB" sz="1200" dirty="0">
                          <a:effectLst/>
                        </a:rPr>
                        <a:t> </a:t>
                      </a:r>
                      <a:endParaRPr lang="en-US" sz="1200" dirty="0">
                        <a:effectLst/>
                      </a:endParaRPr>
                    </a:p>
                    <a:p>
                      <a:pPr marL="0" marR="0">
                        <a:lnSpc>
                          <a:spcPct val="107000"/>
                        </a:lnSpc>
                        <a:spcBef>
                          <a:spcPts val="0"/>
                        </a:spcBef>
                        <a:spcAft>
                          <a:spcPts val="300"/>
                        </a:spcAft>
                      </a:pPr>
                      <a:r>
                        <a:rPr lang="en-GB"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427" marR="57427" marT="0" marB="0"/>
                </a:tc>
                <a:tc vMerge="1">
                  <a:txBody>
                    <a:bodyPr/>
                    <a:lstStyle/>
                    <a:p>
                      <a:endParaRPr lang="en-US"/>
                    </a:p>
                  </a:txBody>
                  <a:tcPr/>
                </a:tc>
                <a:extLst>
                  <a:ext uri="{0D108BD9-81ED-4DB2-BD59-A6C34878D82A}">
                    <a16:rowId xmlns:a16="http://schemas.microsoft.com/office/drawing/2014/main" val="2412815355"/>
                  </a:ext>
                </a:extLst>
              </a:tr>
            </a:tbl>
          </a:graphicData>
        </a:graphic>
      </p:graphicFrame>
    </p:spTree>
    <p:extLst>
      <p:ext uri="{BB962C8B-B14F-4D97-AF65-F5344CB8AC3E}">
        <p14:creationId xmlns:p14="http://schemas.microsoft.com/office/powerpoint/2010/main" val="354665314"/>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5"/>
          <p:cNvSpPr>
            <a:spLocks noGrp="1"/>
          </p:cNvSpPr>
          <p:nvPr>
            <p:ph type="title"/>
          </p:nvPr>
        </p:nvSpPr>
        <p:spPr>
          <a:xfrm>
            <a:off x="179388" y="208196"/>
            <a:ext cx="6827838" cy="787400"/>
          </a:xfrm>
        </p:spPr>
        <p:txBody>
          <a:bodyPr/>
          <a:lstStyle/>
          <a:p>
            <a:r>
              <a:rPr lang="en-US" altLang="de-DE" sz="2800" b="1" dirty="0"/>
              <a:t>FS_eNS_Ph2 status after SA2#139E (6/6)</a:t>
            </a:r>
            <a:endParaRPr lang="de-DE" altLang="de-DE" sz="2800" b="1" dirty="0"/>
          </a:p>
        </p:txBody>
      </p:sp>
      <p:graphicFrame>
        <p:nvGraphicFramePr>
          <p:cNvPr id="2" name="Table 1">
            <a:extLst>
              <a:ext uri="{FF2B5EF4-FFF2-40B4-BE49-F238E27FC236}">
                <a16:creationId xmlns:a16="http://schemas.microsoft.com/office/drawing/2014/main" id="{E6280C9A-545F-4A76-9E08-51CA57254173}"/>
              </a:ext>
            </a:extLst>
          </p:cNvPr>
          <p:cNvGraphicFramePr>
            <a:graphicFrameLocks noGrp="1"/>
          </p:cNvGraphicFramePr>
          <p:nvPr>
            <p:extLst>
              <p:ext uri="{D42A27DB-BD31-4B8C-83A1-F6EECF244321}">
                <p14:modId xmlns:p14="http://schemas.microsoft.com/office/powerpoint/2010/main" val="949240707"/>
              </p:ext>
            </p:extLst>
          </p:nvPr>
        </p:nvGraphicFramePr>
        <p:xfrm>
          <a:off x="179389" y="1539875"/>
          <a:ext cx="8779416" cy="3492794"/>
        </p:xfrm>
        <a:graphic>
          <a:graphicData uri="http://schemas.openxmlformats.org/drawingml/2006/table">
            <a:tbl>
              <a:tblPr firstRow="1" firstCol="1" bandRow="1">
                <a:tableStyleId>{5C22544A-7EE6-4342-B048-85BDC9FD1C3A}</a:tableStyleId>
              </a:tblPr>
              <a:tblGrid>
                <a:gridCol w="625295">
                  <a:extLst>
                    <a:ext uri="{9D8B030D-6E8A-4147-A177-3AD203B41FA5}">
                      <a16:colId xmlns:a16="http://schemas.microsoft.com/office/drawing/2014/main" val="270317890"/>
                    </a:ext>
                  </a:extLst>
                </a:gridCol>
                <a:gridCol w="7586630">
                  <a:extLst>
                    <a:ext uri="{9D8B030D-6E8A-4147-A177-3AD203B41FA5}">
                      <a16:colId xmlns:a16="http://schemas.microsoft.com/office/drawing/2014/main" val="3615009670"/>
                    </a:ext>
                  </a:extLst>
                </a:gridCol>
                <a:gridCol w="567491">
                  <a:extLst>
                    <a:ext uri="{9D8B030D-6E8A-4147-A177-3AD203B41FA5}">
                      <a16:colId xmlns:a16="http://schemas.microsoft.com/office/drawing/2014/main" val="793371141"/>
                    </a:ext>
                  </a:extLst>
                </a:gridCol>
              </a:tblGrid>
              <a:tr h="262605">
                <a:tc rowSpan="2">
                  <a:txBody>
                    <a:bodyPr/>
                    <a:lstStyle/>
                    <a:p>
                      <a:pPr marL="0" marR="0" algn="ctr">
                        <a:lnSpc>
                          <a:spcPct val="107000"/>
                        </a:lnSpc>
                        <a:spcBef>
                          <a:spcPts val="0"/>
                        </a:spcBef>
                        <a:spcAft>
                          <a:spcPts val="0"/>
                        </a:spcAft>
                      </a:pPr>
                      <a:r>
                        <a:rPr lang="en-GB" sz="1200">
                          <a:effectLst/>
                        </a:rPr>
                        <a:t>#7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7107" marR="67107" marT="0" marB="0"/>
                </a:tc>
                <a:tc>
                  <a:txBody>
                    <a:bodyPr/>
                    <a:lstStyle/>
                    <a:p>
                      <a:pPr marL="0" marR="0">
                        <a:lnSpc>
                          <a:spcPct val="107000"/>
                        </a:lnSpc>
                        <a:spcBef>
                          <a:spcPts val="0"/>
                        </a:spcBef>
                        <a:spcAft>
                          <a:spcPts val="300"/>
                        </a:spcAft>
                      </a:pPr>
                      <a:r>
                        <a:rPr lang="en-GB" sz="1200" dirty="0">
                          <a:effectLst/>
                        </a:rPr>
                        <a:t>Support of 5GC assisted cell selection to access network slice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7107" marR="67107" marT="0" marB="0"/>
                </a:tc>
                <a:tc rowSpan="2">
                  <a:txBody>
                    <a:bodyPr/>
                    <a:lstStyle/>
                    <a:p>
                      <a:pPr marL="0" marR="0">
                        <a:lnSpc>
                          <a:spcPct val="107000"/>
                        </a:lnSpc>
                        <a:spcBef>
                          <a:spcPts val="0"/>
                        </a:spcBef>
                        <a:spcAft>
                          <a:spcPts val="0"/>
                        </a:spcAft>
                      </a:pPr>
                      <a:r>
                        <a:rPr lang="en-US" sz="1200">
                          <a:effectLst/>
                        </a:rPr>
                        <a:t>#17, #29, #30, #31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7107" marR="67107" marT="0" marB="0"/>
                </a:tc>
                <a:extLst>
                  <a:ext uri="{0D108BD9-81ED-4DB2-BD59-A6C34878D82A}">
                    <a16:rowId xmlns:a16="http://schemas.microsoft.com/office/drawing/2014/main" val="855491724"/>
                  </a:ext>
                </a:extLst>
              </a:tr>
              <a:tr h="3230189">
                <a:tc vMerge="1">
                  <a:txBody>
                    <a:bodyPr/>
                    <a:lstStyle/>
                    <a:p>
                      <a:endParaRPr lang="en-US"/>
                    </a:p>
                  </a:txBody>
                  <a:tcPr/>
                </a:tc>
                <a:tc>
                  <a:txBody>
                    <a:bodyPr/>
                    <a:lstStyle/>
                    <a:p>
                      <a:pPr marL="342900" marR="0" lvl="0" indent="-342900">
                        <a:lnSpc>
                          <a:spcPct val="107000"/>
                        </a:lnSpc>
                        <a:spcBef>
                          <a:spcPts val="0"/>
                        </a:spcBef>
                        <a:spcAft>
                          <a:spcPts val="300"/>
                        </a:spcAft>
                        <a:buFont typeface="Calibri" panose="020F0502020204030204" pitchFamily="34" charset="0"/>
                        <a:buChar char="-"/>
                      </a:pPr>
                      <a:r>
                        <a:rPr lang="en-US" sz="1200" dirty="0">
                          <a:effectLst/>
                        </a:rPr>
                        <a:t>1 solution restricts no simultaneously registration of slices that are not all accessible on the same operating bands. 1 solution assumed that the UE is provided with preferred frequency band(s) information per network slice (e.g. target carrier frequencies per S-NSSAI) in the Configured NSSAI. 1 solution assumes that UE is allocated with Allowed NSSAI which can contain S-NSSAIs supported in different frequency bands, however all S-NSSAIs are supported in all Tracking Areas or the Registration Area.  1 solution assumes that if the network cannot accept the Requested NSSAI due to it is not allowed within current TAI, the 5GC provides the Requested NSSAI and corresponding RFSP to NG-RAN for NG-RAN to select a suitable Radio Spectrum for the UE</a:t>
                      </a:r>
                    </a:p>
                    <a:p>
                      <a:pPr marL="0" marR="0">
                        <a:lnSpc>
                          <a:spcPct val="107000"/>
                        </a:lnSpc>
                        <a:spcBef>
                          <a:spcPts val="0"/>
                        </a:spcBef>
                        <a:spcAft>
                          <a:spcPts val="300"/>
                        </a:spcAft>
                      </a:pPr>
                      <a:r>
                        <a:rPr lang="en-GB" sz="1200" b="1" dirty="0">
                          <a:effectLst/>
                        </a:rPr>
                        <a:t>Status: </a:t>
                      </a:r>
                      <a:r>
                        <a:rPr lang="en-GB" sz="1200" dirty="0">
                          <a:effectLst/>
                        </a:rPr>
                        <a:t>Average of solutions’ completeness is ~65%</a:t>
                      </a:r>
                      <a:endParaRPr lang="en-US" sz="1200" dirty="0">
                        <a:effectLst/>
                      </a:endParaRPr>
                    </a:p>
                    <a:p>
                      <a:pPr marL="0" marR="0">
                        <a:lnSpc>
                          <a:spcPct val="107000"/>
                        </a:lnSpc>
                        <a:spcBef>
                          <a:spcPts val="0"/>
                        </a:spcBef>
                        <a:spcAft>
                          <a:spcPts val="300"/>
                        </a:spcAft>
                      </a:pPr>
                      <a:r>
                        <a:rPr lang="en-GB" sz="1200" b="1" dirty="0">
                          <a:effectLst/>
                        </a:rPr>
                        <a:t>External Dependency (e.g. RAN):  </a:t>
                      </a:r>
                      <a:r>
                        <a:rPr lang="en-GB" sz="1200" dirty="0">
                          <a:effectLst/>
                        </a:rPr>
                        <a:t>Some solutions have RAN dependency</a:t>
                      </a:r>
                      <a:endParaRPr lang="en-US" sz="1200" dirty="0">
                        <a:effectLst/>
                      </a:endParaRPr>
                    </a:p>
                    <a:p>
                      <a:pPr marL="0" marR="0">
                        <a:lnSpc>
                          <a:spcPct val="107000"/>
                        </a:lnSpc>
                        <a:spcBef>
                          <a:spcPts val="0"/>
                        </a:spcBef>
                        <a:spcAft>
                          <a:spcPts val="300"/>
                        </a:spcAft>
                      </a:pPr>
                      <a:r>
                        <a:rPr lang="en-GB" sz="1200" b="1" dirty="0">
                          <a:effectLst/>
                        </a:rPr>
                        <a:t>Contentious Issue: </a:t>
                      </a:r>
                      <a:r>
                        <a:rPr lang="en-GB" sz="1200" dirty="0">
                          <a:effectLst/>
                        </a:rPr>
                        <a:t>Whether all frequency bands are homogenously support across all TAs within the RA for all S-NSSAIs within the Allowed NSSAI. </a:t>
                      </a:r>
                      <a:endParaRPr lang="en-US" sz="1200" dirty="0">
                        <a:effectLst/>
                      </a:endParaRPr>
                    </a:p>
                    <a:p>
                      <a:pPr marL="0" marR="0">
                        <a:lnSpc>
                          <a:spcPct val="107000"/>
                        </a:lnSpc>
                        <a:spcBef>
                          <a:spcPts val="0"/>
                        </a:spcBef>
                        <a:spcAft>
                          <a:spcPts val="300"/>
                        </a:spcAft>
                      </a:pPr>
                      <a:r>
                        <a:rPr lang="en-GB" sz="1200" b="1" dirty="0">
                          <a:effectLst/>
                        </a:rPr>
                        <a:t>Next Steps:  </a:t>
                      </a:r>
                      <a:r>
                        <a:rPr lang="en-US" sz="1200" dirty="0">
                          <a:effectLst/>
                        </a:rPr>
                        <a:t>Complete solutions, work on merging (if applicable), start the evaluation and conclusion</a:t>
                      </a:r>
                    </a:p>
                    <a:p>
                      <a:pPr marL="0" marR="0">
                        <a:lnSpc>
                          <a:spcPct val="107000"/>
                        </a:lnSpc>
                        <a:spcBef>
                          <a:spcPts val="0"/>
                        </a:spcBef>
                        <a:spcAft>
                          <a:spcPts val="0"/>
                        </a:spcAft>
                      </a:pPr>
                      <a:r>
                        <a:rPr lang="en-US" sz="1200" b="1" dirty="0">
                          <a:effectLst/>
                        </a:rPr>
                        <a:t>Target Completion: </a:t>
                      </a:r>
                      <a:r>
                        <a:rPr lang="en-US" sz="1200" dirty="0">
                          <a:effectLst/>
                        </a:rPr>
                        <a:t>Study most likely will not be completed by Sep, 20, will need one more meeting cycle</a:t>
                      </a:r>
                    </a:p>
                    <a:p>
                      <a:pPr marL="0" marR="0">
                        <a:lnSpc>
                          <a:spcPct val="107000"/>
                        </a:lnSpc>
                        <a:spcBef>
                          <a:spcPts val="0"/>
                        </a:spcBef>
                        <a:spcAft>
                          <a:spcPts val="300"/>
                        </a:spcAft>
                      </a:pPr>
                      <a:r>
                        <a:rPr lang="en-GB"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7107" marR="67107" marT="0" marB="0"/>
                </a:tc>
                <a:tc vMerge="1">
                  <a:txBody>
                    <a:bodyPr/>
                    <a:lstStyle/>
                    <a:p>
                      <a:endParaRPr lang="en-US"/>
                    </a:p>
                  </a:txBody>
                  <a:tcPr/>
                </a:tc>
                <a:extLst>
                  <a:ext uri="{0D108BD9-81ED-4DB2-BD59-A6C34878D82A}">
                    <a16:rowId xmlns:a16="http://schemas.microsoft.com/office/drawing/2014/main" val="2923734476"/>
                  </a:ext>
                </a:extLst>
              </a:tr>
            </a:tbl>
          </a:graphicData>
        </a:graphic>
      </p:graphicFrame>
    </p:spTree>
    <p:extLst>
      <p:ext uri="{BB962C8B-B14F-4D97-AF65-F5344CB8AC3E}">
        <p14:creationId xmlns:p14="http://schemas.microsoft.com/office/powerpoint/2010/main" val="1567196910"/>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6489</TotalTime>
  <Words>2048</Words>
  <Application>Microsoft Office PowerPoint</Application>
  <PresentationFormat>On-screen Show (4:3)</PresentationFormat>
  <Paragraphs>225</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Times New Roman</vt:lpstr>
      <vt:lpstr>Office Theme</vt:lpstr>
      <vt:lpstr>   FS_eNS_Ph2 WG2  Status Report</vt:lpstr>
      <vt:lpstr>   FS_eNS_Ph2 after SA2#139E</vt:lpstr>
      <vt:lpstr>2.4) Rel-17 Study/Work (7/12)</vt:lpstr>
      <vt:lpstr>FS_eNS_Ph2 status after SA2#139E (1/6)</vt:lpstr>
      <vt:lpstr>FS_eNS_Ph2 status after SA2#139E (2/6)</vt:lpstr>
      <vt:lpstr>FS_eNS_Ph2 status after SA2#139E (3/6)</vt:lpstr>
      <vt:lpstr>FS_eNS_Ph2 status after SA2#139E (4/6)</vt:lpstr>
      <vt:lpstr>FS_eNS_Ph2 status after SA2#139E (5/6)</vt:lpstr>
      <vt:lpstr>FS_eNS_Ph2 status after SA2#139E (6/6)</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Scrase</dc:creator>
  <cp:keywords>CTPClassification=CTP_NT</cp:keywords>
  <dc:description>© 2009  All rights reserved</dc:description>
  <cp:lastModifiedBy>rapp</cp:lastModifiedBy>
  <cp:revision>1276</cp:revision>
  <dcterms:created xsi:type="dcterms:W3CDTF">2008-08-30T09:32:10Z</dcterms:created>
  <dcterms:modified xsi:type="dcterms:W3CDTF">2020-06-29T09:37:32Z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1559122847</vt:lpwstr>
  </property>
  <property fmtid="{D5CDD505-2E9C-101B-9397-08002B2CF9AE}" pid="6" name="TitusGUID">
    <vt:lpwstr>d845be66-0dd2-42c8-8a85-27aea652d485</vt:lpwstr>
  </property>
  <property fmtid="{D5CDD505-2E9C-101B-9397-08002B2CF9AE}" pid="7" name="CTP_TimeStamp">
    <vt:lpwstr>2020-01-29 20:43:58Z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CTPClassification">
    <vt:lpwstr>CTP_NT</vt:lpwstr>
  </property>
</Properties>
</file>