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86" r:id="rId3"/>
    <p:sldId id="787" r:id="rId4"/>
    <p:sldId id="788" r:id="rId5"/>
    <p:sldId id="789" r:id="rId6"/>
    <p:sldId id="790" r:id="rId7"/>
    <p:sldId id="79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91" autoAdjust="0"/>
    <p:restoredTop sz="94625" autoAdjust="0"/>
  </p:normalViewPr>
  <p:slideViewPr>
    <p:cSldViewPr snapToGrid="0">
      <p:cViewPr varScale="1">
        <p:scale>
          <a:sx n="82" d="100"/>
          <a:sy n="82" d="100"/>
        </p:scale>
        <p:origin x="56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2/16/2020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2/16/2020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#137e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Elbonia, 24-27 Feb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4543" y="324480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S2-2001953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2" y="6462713"/>
            <a:ext cx="5848989" cy="323850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dirty="0">
                <a:solidFill>
                  <a:schemeClr val="bg1"/>
                </a:solidFill>
              </a:rPr>
              <a:t>TSG SA2 #137e </a:t>
            </a:r>
            <a:r>
              <a:rPr lang="en-GB" altLang="de-DE" sz="1100" dirty="0" err="1">
                <a:solidFill>
                  <a:schemeClr val="bg1"/>
                </a:solidFill>
              </a:rPr>
              <a:t>Elbonia</a:t>
            </a:r>
            <a:r>
              <a:rPr lang="en-GB" altLang="de-DE" sz="1100" baseline="0" dirty="0">
                <a:solidFill>
                  <a:schemeClr val="bg1"/>
                </a:solidFill>
              </a:rPr>
              <a:t> Feb 24 - 27, 2020</a:t>
            </a:r>
            <a:endParaRPr lang="en-GB" altLang="de-DE" sz="1100" dirty="0">
              <a:solidFill>
                <a:schemeClr val="bg1"/>
              </a:solidFill>
            </a:endParaRPr>
          </a:p>
          <a:p>
            <a:pPr>
              <a:defRPr/>
            </a:pPr>
            <a:r>
              <a:rPr lang="en-GB" altLang="de-DE" sz="1100" baseline="0" dirty="0">
                <a:solidFill>
                  <a:schemeClr val="bg1"/>
                </a:solidFill>
              </a:rPr>
              <a:t>New</a:t>
            </a:r>
            <a:endParaRPr lang="en-GB" sz="11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tp://www.3gpp.org/tsg_sa/WG2_Arch/Latest_SA2_Specs/Latest_draft_S2_Specs/23700-40-03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package" Target="../embeddings/Microsoft_Word_Document.docx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FS_eNS_Ph2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Tricci So 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ZTETX Inc. 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FS_eNS_Ph2 Status at SA#87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17593875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35% </a:t>
                      </a:r>
                      <a:r>
                        <a:rPr lang="en-US" sz="18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29908" y="2602523"/>
            <a:ext cx="8709026" cy="348488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3 new </a:t>
            </a:r>
            <a:r>
              <a:rPr lang="en-US" altLang="zh-CN" sz="1400" dirty="0" err="1"/>
              <a:t>Kis</a:t>
            </a:r>
            <a:r>
              <a:rPr lang="en-US" altLang="zh-CN" sz="1400" dirty="0"/>
              <a:t> have been introduced and now the total of 8 </a:t>
            </a:r>
            <a:r>
              <a:rPr lang="en-US" altLang="zh-CN" sz="1400" dirty="0" err="1"/>
              <a:t>Kis</a:t>
            </a:r>
            <a:r>
              <a:rPr lang="en-US" altLang="zh-CN" sz="1400" dirty="0"/>
              <a:t> to be addressed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n-US" altLang="zh-CN" sz="1200" dirty="0"/>
              <a:t>Two LSs have been sent to CT1, SA1, RAN2 and RAN3 for clarifications on two new KI#’s 7 and 8 to verified SA2’s dependency to address those two </a:t>
            </a:r>
            <a:r>
              <a:rPr lang="en-US" altLang="zh-CN" sz="1200" dirty="0" err="1"/>
              <a:t>Kis</a:t>
            </a:r>
            <a:r>
              <a:rPr lang="en-US" altLang="zh-CN" sz="1200" dirty="0"/>
              <a:t>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7 new solutions have been proposed which are mainly targeted for KI#2.  6 other </a:t>
            </a:r>
            <a:r>
              <a:rPr lang="en-US" altLang="zh-CN" sz="1400" dirty="0" err="1"/>
              <a:t>Kis</a:t>
            </a:r>
            <a:r>
              <a:rPr lang="en-US" altLang="zh-CN" sz="1400" dirty="0"/>
              <a:t> have no solution captured at this point. </a:t>
            </a: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KI#s 3, 5 and 7 could have dependency on RAN and LSs have been sent to RAN working groups for clarifications. </a:t>
            </a:r>
            <a:endParaRPr 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>
                <a:latin typeface="+mj-lt"/>
              </a:rPr>
              <a:t>After SA2#137e (Feb.): Organize CC to work on merging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>
                <a:latin typeface="+mj-lt"/>
              </a:rPr>
              <a:t>SA2#138 (Apr.): Complete description of existing solutions and last meeting for new solution. Start initial evaluation, if time permit. No new KI.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>
                <a:latin typeface="+mj-lt"/>
              </a:rPr>
              <a:t>SA2#139 (May): Solution clean-up, first round of evaluation and conclusions. Submit TR 23.700-40 to SA#87 plenary for information.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CC39BE-F9B5-415E-9BB6-CA45EAE45409}"/>
              </a:ext>
            </a:extLst>
          </p:cNvPr>
          <p:cNvSpPr txBox="1"/>
          <p:nvPr/>
        </p:nvSpPr>
        <p:spPr>
          <a:xfrm>
            <a:off x="229908" y="2222874"/>
            <a:ext cx="62424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</a:rPr>
              <a:t>*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If the number of </a:t>
            </a:r>
            <a:r>
              <a:rPr lang="en-US" dirty="0" err="1">
                <a:solidFill>
                  <a:srgbClr val="FF0000"/>
                </a:solidFill>
              </a:rPr>
              <a:t>Kis</a:t>
            </a:r>
            <a:r>
              <a:rPr lang="en-US" dirty="0">
                <a:solidFill>
                  <a:srgbClr val="FF0000"/>
                </a:solidFill>
              </a:rPr>
              <a:t> are reduced, then this percentage could be increased based on the current progress. 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FS_eNS_Ph2 status after SA2#136AH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94759" y="2251292"/>
            <a:ext cx="8554481" cy="403227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FS_eNS_Ph2 TR 23.700-40 v0.3.0 is available </a:t>
            </a:r>
            <a:r>
              <a:rPr lang="de-DE" altLang="de-DE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TUs requested for Study Phase in 2020 is 6. 3 TU is used and 3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Total of 8 Kis with KI#6-8 introduced during the SA2#136AH while </a:t>
            </a:r>
            <a:r>
              <a:rPr lang="de-DE" altLang="de-DE" sz="1400" dirty="0">
                <a:solidFill>
                  <a:schemeClr val="accent1"/>
                </a:solidFill>
              </a:rPr>
              <a:t>working on KI#7 and KI#8 </a:t>
            </a:r>
            <a:r>
              <a:rPr lang="en-US" sz="1400" dirty="0">
                <a:solidFill>
                  <a:schemeClr val="accent1"/>
                </a:solidFill>
              </a:rPr>
              <a:t>depend on a LS exchange with other working groups</a:t>
            </a:r>
            <a:r>
              <a:rPr lang="de-DE" altLang="de-DE" sz="1400" dirty="0"/>
              <a:t>.  The total list of Kis are: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en-US" sz="1200" dirty="0">
                <a:ea typeface="Times New Roman" panose="02020603050405020304" pitchFamily="18" charset="0"/>
              </a:rPr>
              <a:t>Key Issue #1: Support of network slice related quota on the maximum number of UEs	</a:t>
            </a:r>
            <a:endParaRPr lang="en-US" altLang="en-US" sz="1200" dirty="0">
              <a:ea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en-US" sz="1200" dirty="0">
                <a:ea typeface="Times New Roman" panose="02020603050405020304" pitchFamily="18" charset="0"/>
              </a:rPr>
              <a:t>Key Issue #2: Support of network slice related quota on the maximum number of PDU Sessions	</a:t>
            </a:r>
            <a:endParaRPr lang="en-US" altLang="en-US" sz="1200" dirty="0">
              <a:ea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en-US" sz="1200" dirty="0">
                <a:ea typeface="Times New Roman" panose="02020603050405020304" pitchFamily="18" charset="0"/>
              </a:rPr>
              <a:t>Key Issue #3: Limitation of data rate per network slice in UL and DL per UE	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en-US" sz="1200" dirty="0">
                <a:ea typeface="SimSun" panose="02010600030101010101" pitchFamily="2" charset="-122"/>
              </a:rPr>
              <a:t>Key Issue #4: Support for network slice quota event notification in a network slice</a:t>
            </a:r>
            <a:r>
              <a:rPr lang="en-GB" altLang="en-US" sz="1200" dirty="0">
                <a:ea typeface="Times New Roman" panose="02020603050405020304" pitchFamily="18" charset="0"/>
              </a:rPr>
              <a:t>	</a:t>
            </a:r>
            <a:endParaRPr lang="en-US" altLang="en-US" sz="1200" dirty="0">
              <a:ea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ko-KR" sz="1200" dirty="0">
                <a:ea typeface="Times New Roman" panose="02020603050405020304" pitchFamily="18" charset="0"/>
              </a:rPr>
              <a:t>Key Issue #5: </a:t>
            </a:r>
            <a:r>
              <a:rPr lang="en-GB" altLang="zh-CN" sz="1200" dirty="0">
                <a:ea typeface="Times New Roman" panose="02020603050405020304" pitchFamily="18" charset="0"/>
              </a:rPr>
              <a:t>Dynamic adjustment to meet the limitation of data rate per network slice in UL and DL.	</a:t>
            </a:r>
            <a:endParaRPr lang="en-US" altLang="zh-CN" sz="1200" dirty="0">
              <a:ea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ko-KR" sz="1200" dirty="0">
                <a:ea typeface="Times New Roman" panose="02020603050405020304" pitchFamily="18" charset="0"/>
              </a:rPr>
              <a:t>Key Issue #6: Constraints on simultaneous use of the network slice	</a:t>
            </a:r>
            <a:endParaRPr lang="en-US" altLang="ko-KR" sz="1200" dirty="0">
              <a:ea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ko-KR" sz="1200" dirty="0">
                <a:ea typeface="Times New Roman" panose="02020603050405020304" pitchFamily="18" charset="0"/>
              </a:rPr>
              <a:t>Key Issue #7: Support of 5GC assisted cell selection to access network slice	</a:t>
            </a:r>
            <a:endParaRPr lang="en-US" altLang="ko-KR" sz="1200" dirty="0">
              <a:ea typeface="+mn-ea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altLang="ko-KR" sz="1200" dirty="0">
                <a:ea typeface="Times New Roman" panose="02020603050405020304" pitchFamily="18" charset="0"/>
              </a:rPr>
              <a:t>Key Issue #8: Area of service: impact on PLMN selection in roaming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Solution approaches are summarized as follows (further details can be referred to Annex or TR):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de-DE" altLang="de-DE" sz="1200" dirty="0"/>
              <a:t>KI#1: solutions based on PCF, NSSF, NWDAF, OAM and new NF (NSQ) have been proposed to collect the statistic to support AMF for quota enforcement.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de-DE" altLang="de-DE" sz="1200" dirty="0"/>
              <a:t>KI#2: solutions based on PCF, NWDAF, OAM, NRF and new NF (NSQ) have been proposed to collect the statistic and to support SMF and even AF for quota enforcement.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de-DE" altLang="de-DE" sz="1200" dirty="0"/>
              <a:t>KI#4: solution based on OAM has been proposed for quota notification support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de-DE" altLang="de-DE" sz="1200" dirty="0"/>
              <a:t>There is no progress for other Kis.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4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1D4C3FDE-6D9C-4E6D-8D95-C48DC70C170A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743487244"/>
              </p:ext>
            </p:extLst>
          </p:nvPr>
        </p:nvGraphicFramePr>
        <p:xfrm>
          <a:off x="179388" y="1270856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&gt; </a:t>
                      </a:r>
                      <a:r>
                        <a:rPr lang="en-US" sz="1400" b="1" kern="1200" dirty="0" err="1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nn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SP-190628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FS_eNS_Ph2 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KI#3, 5 and 7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LSs have been sent to SA1, CT1, RAN2 and RAN3 for further comment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Merging existing and not handled PCRs from SA2#136AH.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Last meeting to accept new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May prioritize </a:t>
            </a:r>
            <a:r>
              <a:rPr lang="en-US" altLang="zh-CN" sz="1200" dirty="0" err="1"/>
              <a:t>Ki#s</a:t>
            </a:r>
            <a:r>
              <a:rPr lang="en-US" altLang="zh-CN" sz="1200" dirty="0"/>
              <a:t> to ensure sufficient time to conclude the KI#s that are relative stable</a:t>
            </a:r>
            <a:endParaRPr lang="en-US" altLang="zh-CN" sz="10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endParaRPr lang="en-US" altLang="zh-CN" sz="10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After SA2#137e (Feb.): Organize CC to work on merging solutions (see rapporteur’s proposal for merging solutions attached).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SA2#138 (Apr): Complete description of existing solutions and last meeting for new solution. Start initial evaluation, if time permit. No new KI.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SA2#139 (May): Solution clean-up, first round of evaluation and conclusions. Submit TR 23.700-40 to SA#87 plenary for information. 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88CF201C-3429-4519-8F49-70984E3A56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669471"/>
              </p:ext>
            </p:extLst>
          </p:nvPr>
        </p:nvGraphicFramePr>
        <p:xfrm>
          <a:off x="7436272" y="3895305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showAsIcon="1" r:id="rId5" imgW="914400" imgH="771480" progId="Word.Document.12">
                  <p:embed/>
                </p:oleObj>
              </mc:Choice>
              <mc:Fallback>
                <p:oleObj name="Document" showAsIcon="1" r:id="rId5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36272" y="3895305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A20B835-3A6E-4029-986A-1362A7480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50" y="23164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Annex (1/3)</a:t>
            </a:r>
            <a:endParaRPr lang="de-DE" altLang="de-DE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A5609D-2507-426A-8458-E3F679540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47" y="1284043"/>
            <a:ext cx="6726481" cy="4925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2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C9FB154-92E3-47EE-B8F6-B5D76430E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50" y="23164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Annex (2/3)</a:t>
            </a:r>
            <a:endParaRPr lang="de-DE" altLang="de-DE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7D715-ABA7-4B78-8824-D632640183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742" y="1365372"/>
            <a:ext cx="6968515" cy="4825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97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5">
            <a:extLst>
              <a:ext uri="{FF2B5EF4-FFF2-40B4-BE49-F238E27FC236}">
                <a16:creationId xmlns:a16="http://schemas.microsoft.com/office/drawing/2014/main" id="{16802307-3ED4-4916-9C52-51985F8C5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250" y="23164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Annex (3/3)</a:t>
            </a:r>
            <a:endParaRPr lang="de-DE" altLang="de-DE" sz="2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450A8D1-389C-42DD-8D3B-9CD708EDF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595" y="1300646"/>
            <a:ext cx="7532810" cy="4600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069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6433</TotalTime>
  <Words>816</Words>
  <Application>Microsoft Office PowerPoint</Application>
  <PresentationFormat>On-screen Show (4:3)</PresentationFormat>
  <Paragraphs>78</Paragraphs>
  <Slides>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Wingdings</vt:lpstr>
      <vt:lpstr>Office Theme</vt:lpstr>
      <vt:lpstr>Document</vt:lpstr>
      <vt:lpstr>   FS_eNS_Ph2 Status Report</vt:lpstr>
      <vt:lpstr>FS_eNS_Ph2 Status at SA#87</vt:lpstr>
      <vt:lpstr>FS_eNS_Ph2 status after SA2#136AH (1/2)</vt:lpstr>
      <vt:lpstr>FS_eNS_Ph2 status after SA2#136AH (2/2)</vt:lpstr>
      <vt:lpstr>Annex (1/3)</vt:lpstr>
      <vt:lpstr>Annex (2/3)</vt:lpstr>
      <vt:lpstr>Annex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</cp:lastModifiedBy>
  <cp:revision>1266</cp:revision>
  <dcterms:created xsi:type="dcterms:W3CDTF">2008-08-30T09:32:10Z</dcterms:created>
  <dcterms:modified xsi:type="dcterms:W3CDTF">2020-02-17T07:31:39Z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2020-01-29 20:43:58Z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