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8"/>
  </p:notesMasterIdLst>
  <p:handoutMasterIdLst>
    <p:handoutMasterId r:id="rId19"/>
  </p:handoutMasterIdLst>
  <p:sldIdLst>
    <p:sldId id="303" r:id="rId2"/>
    <p:sldId id="707" r:id="rId3"/>
    <p:sldId id="890" r:id="rId4"/>
    <p:sldId id="675" r:id="rId5"/>
    <p:sldId id="676" r:id="rId6"/>
    <p:sldId id="700" r:id="rId7"/>
    <p:sldId id="699" r:id="rId8"/>
    <p:sldId id="892" r:id="rId9"/>
    <p:sldId id="893" r:id="rId10"/>
    <p:sldId id="894" r:id="rId11"/>
    <p:sldId id="889" r:id="rId12"/>
    <p:sldId id="885" r:id="rId13"/>
    <p:sldId id="418" r:id="rId14"/>
    <p:sldId id="888" r:id="rId15"/>
    <p:sldId id="887" r:id="rId16"/>
    <p:sldId id="883" r:id="rId1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066" autoAdjust="0"/>
    <p:restoredTop sz="92197" autoAdjust="0"/>
  </p:normalViewPr>
  <p:slideViewPr>
    <p:cSldViewPr snapToGrid="0">
      <p:cViewPr varScale="1">
        <p:scale>
          <a:sx n="61" d="100"/>
          <a:sy n="61" d="100"/>
        </p:scale>
        <p:origin x="84" y="5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78"/>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10/4/2019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10/4/2019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59880"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S2-1909678, SA2#135,</a:t>
            </a:r>
            <a:r>
              <a:rPr lang="en-GB" sz="1100" b="1" spc="300" baseline="0" dirty="0">
                <a:ea typeface="+mn-ea"/>
                <a:cs typeface="Arial" panose="020B0604020202020204" pitchFamily="34" charset="0"/>
              </a:rPr>
              <a:t> Split, Croatia, 14 – 18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574758" y="2820444"/>
            <a:ext cx="801463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Report from TSG SA#85 on SA2 specific topics</a:t>
            </a:r>
            <a:br>
              <a:rPr lang="en-GB" sz="4800" b="1" i="1" dirty="0"/>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b="1" dirty="0"/>
            </a:br>
            <a:r>
              <a:rPr lang="en-GB" sz="2400" b="1" dirty="0">
                <a:latin typeface="Arial" charset="0"/>
              </a:rPr>
              <a:t>Puneet Jain</a:t>
            </a:r>
          </a:p>
          <a:p>
            <a:pPr>
              <a:lnSpc>
                <a:spcPct val="80000"/>
              </a:lnSpc>
            </a:pPr>
            <a:r>
              <a:rPr lang="en-GB" sz="2400" b="1" dirty="0">
                <a:latin typeface="Arial" charset="0"/>
              </a:rPr>
              <a:t>SA2 Chairman, Intel</a:t>
            </a: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341195" y="1417819"/>
            <a:ext cx="10815601" cy="3548319"/>
          </a:xfrm>
        </p:spPr>
        <p:txBody>
          <a:bodyPr>
            <a:normAutofit/>
          </a:bodyPr>
          <a:lstStyle/>
          <a:p>
            <a:r>
              <a:rPr lang="en-US" sz="3200" dirty="0"/>
              <a:t>Issue was raised in context of SA5 SIDs having multiple rapporteurs. It may apply to SA2 as well. </a:t>
            </a:r>
          </a:p>
          <a:p>
            <a:r>
              <a:rPr lang="en-US" sz="3200" b="1" dirty="0"/>
              <a:t>TSG SA clarified that for future work items a single Rapporteur is expected and for additional Rapporteurs, this should be well justified and precise tasks assigned to them.</a:t>
            </a:r>
          </a:p>
        </p:txBody>
      </p:sp>
      <p:sp>
        <p:nvSpPr>
          <p:cNvPr id="3" name="Title 2"/>
          <p:cNvSpPr>
            <a:spLocks noGrp="1"/>
          </p:cNvSpPr>
          <p:nvPr>
            <p:ph type="title"/>
          </p:nvPr>
        </p:nvSpPr>
        <p:spPr>
          <a:xfrm>
            <a:off x="341195" y="256675"/>
            <a:ext cx="9866432" cy="550016"/>
          </a:xfrm>
        </p:spPr>
        <p:txBody>
          <a:bodyPr/>
          <a:lstStyle/>
          <a:p>
            <a:r>
              <a:rPr lang="en-GB" sz="4400" dirty="0"/>
              <a:t>Multiple Rapporteurs for a WID</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10</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307654262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612234"/>
            <a:ext cx="11005172" cy="797592"/>
          </a:xfrm>
        </p:spPr>
        <p:txBody>
          <a:bodyPr>
            <a:normAutofit/>
          </a:bodyPr>
          <a:lstStyle/>
          <a:p>
            <a:r>
              <a:rPr lang="en-GB" sz="2800" dirty="0"/>
              <a:t>Following new Rel-16 Work item was </a:t>
            </a:r>
            <a:r>
              <a:rPr lang="en-GB" sz="2800" b="1" u="sng" dirty="0"/>
              <a:t>approved</a:t>
            </a:r>
            <a:endParaRPr lang="en-GB" altLang="zh-CN" sz="1600" dirty="0"/>
          </a:p>
          <a:p>
            <a:pPr lvl="1"/>
            <a:endParaRPr lang="en-GB" sz="1600" dirty="0"/>
          </a:p>
          <a:p>
            <a:endParaRPr lang="en-GB" sz="1867" dirty="0"/>
          </a:p>
        </p:txBody>
      </p:sp>
      <p:sp>
        <p:nvSpPr>
          <p:cNvPr id="3" name="Title 2"/>
          <p:cNvSpPr>
            <a:spLocks noGrp="1"/>
          </p:cNvSpPr>
          <p:nvPr>
            <p:ph type="title"/>
          </p:nvPr>
        </p:nvSpPr>
        <p:spPr>
          <a:xfrm>
            <a:off x="614401" y="256675"/>
            <a:ext cx="9593225" cy="550016"/>
          </a:xfrm>
        </p:spPr>
        <p:txBody>
          <a:bodyPr/>
          <a:lstStyle/>
          <a:p>
            <a:r>
              <a:rPr lang="en-GB" sz="4400" dirty="0"/>
              <a:t>Rel-16 Study/work Items</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11</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graphicFrame>
        <p:nvGraphicFramePr>
          <p:cNvPr id="7" name="Table 6">
            <a:extLst>
              <a:ext uri="{FF2B5EF4-FFF2-40B4-BE49-F238E27FC236}">
                <a16:creationId xmlns:a16="http://schemas.microsoft.com/office/drawing/2014/main" id="{3B229D12-69B8-49A5-B1A9-8E07C5A02575}"/>
              </a:ext>
            </a:extLst>
          </p:cNvPr>
          <p:cNvGraphicFramePr>
            <a:graphicFrameLocks noGrp="1"/>
          </p:cNvGraphicFramePr>
          <p:nvPr>
            <p:extLst>
              <p:ext uri="{D42A27DB-BD31-4B8C-83A1-F6EECF244321}">
                <p14:modId xmlns:p14="http://schemas.microsoft.com/office/powerpoint/2010/main" val="390217003"/>
              </p:ext>
            </p:extLst>
          </p:nvPr>
        </p:nvGraphicFramePr>
        <p:xfrm>
          <a:off x="1485420" y="2636520"/>
          <a:ext cx="8254206" cy="792480"/>
        </p:xfrm>
        <a:graphic>
          <a:graphicData uri="http://schemas.openxmlformats.org/drawingml/2006/table">
            <a:tbl>
              <a:tblPr>
                <a:tableStyleId>{5C22544A-7EE6-4342-B048-85BDC9FD1C3A}</a:tableStyleId>
              </a:tblPr>
              <a:tblGrid>
                <a:gridCol w="1413742">
                  <a:extLst>
                    <a:ext uri="{9D8B030D-6E8A-4147-A177-3AD203B41FA5}">
                      <a16:colId xmlns:a16="http://schemas.microsoft.com/office/drawing/2014/main" val="3147996082"/>
                    </a:ext>
                  </a:extLst>
                </a:gridCol>
                <a:gridCol w="1256145">
                  <a:extLst>
                    <a:ext uri="{9D8B030D-6E8A-4147-A177-3AD203B41FA5}">
                      <a16:colId xmlns:a16="http://schemas.microsoft.com/office/drawing/2014/main" val="3129532351"/>
                    </a:ext>
                  </a:extLst>
                </a:gridCol>
                <a:gridCol w="1117600">
                  <a:extLst>
                    <a:ext uri="{9D8B030D-6E8A-4147-A177-3AD203B41FA5}">
                      <a16:colId xmlns:a16="http://schemas.microsoft.com/office/drawing/2014/main" val="67277315"/>
                    </a:ext>
                  </a:extLst>
                </a:gridCol>
                <a:gridCol w="4466719">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extLst>
                  <a:ext uri="{0D108BD9-81ED-4DB2-BD59-A6C34878D82A}">
                    <a16:rowId xmlns:a16="http://schemas.microsoft.com/office/drawing/2014/main" val="494935011"/>
                  </a:ext>
                </a:extLst>
              </a:tr>
              <a:tr h="0">
                <a:tc>
                  <a:txBody>
                    <a:bodyPr/>
                    <a:lstStyle/>
                    <a:p>
                      <a:pPr marL="0" marR="0" algn="ctr" hangingPunct="0">
                        <a:spcBef>
                          <a:spcPts val="0"/>
                        </a:spcBef>
                        <a:spcAft>
                          <a:spcPts val="0"/>
                        </a:spcAft>
                        <a:tabLst>
                          <a:tab pos="180340" algn="l"/>
                          <a:tab pos="360045" algn="l"/>
                          <a:tab pos="457200" algn="l"/>
                        </a:tabLst>
                      </a:pPr>
                      <a:r>
                        <a:rPr lang="en-GB" sz="1400" b="1" dirty="0">
                          <a:effectLst/>
                        </a:rPr>
                        <a:t>SP-190627</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algn="ctr" hangingPunct="0">
                        <a:spcBef>
                          <a:spcPts val="0"/>
                        </a:spcBef>
                        <a:spcAft>
                          <a:spcPts val="0"/>
                        </a:spcAft>
                        <a:tabLst>
                          <a:tab pos="180340" algn="l"/>
                          <a:tab pos="360045" algn="l"/>
                          <a:tab pos="457200" algn="l"/>
                        </a:tabLst>
                      </a:pPr>
                      <a:r>
                        <a:rPr lang="en-GB" sz="1400">
                          <a:effectLst/>
                        </a:rPr>
                        <a:t>WID NEW</a:t>
                      </a:r>
                      <a:endParaRPr lang="en-US"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180340" algn="l"/>
                          <a:tab pos="360045" algn="l"/>
                          <a:tab pos="457200" algn="l"/>
                        </a:tabLst>
                        <a:defRPr/>
                      </a:pPr>
                      <a:r>
                        <a:rPr lang="en-GB" sz="1400" dirty="0">
                          <a:effectLst/>
                        </a:rPr>
                        <a:t>IABARC</a:t>
                      </a:r>
                      <a:endPar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tab pos="180340" algn="l"/>
                          <a:tab pos="360045" algn="l"/>
                          <a:tab pos="457200" algn="l"/>
                        </a:tabLst>
                        <a:defRPr/>
                      </a:pPr>
                      <a:r>
                        <a:rPr lang="en-GB" sz="1400" dirty="0">
                          <a:effectLst/>
                        </a:rPr>
                        <a:t>Architecture enhancement for the support of IAB</a:t>
                      </a:r>
                      <a:endPar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extLst>
                  <a:ext uri="{0D108BD9-81ED-4DB2-BD59-A6C34878D82A}">
                    <a16:rowId xmlns:a16="http://schemas.microsoft.com/office/drawing/2014/main" val="2498996238"/>
                  </a:ext>
                </a:extLst>
              </a:tr>
            </a:tbl>
          </a:graphicData>
        </a:graphic>
      </p:graphicFrame>
    </p:spTree>
    <p:extLst>
      <p:ext uri="{BB962C8B-B14F-4D97-AF65-F5344CB8AC3E}">
        <p14:creationId xmlns:p14="http://schemas.microsoft.com/office/powerpoint/2010/main" val="101640133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4401" y="256675"/>
            <a:ext cx="9593225" cy="550016"/>
          </a:xfrm>
        </p:spPr>
        <p:txBody>
          <a:bodyPr/>
          <a:lstStyle/>
          <a:p>
            <a:r>
              <a:rPr lang="en-GB" sz="4400" dirty="0"/>
              <a:t>Rel-17 Study/Work Items</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12</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
        <p:nvSpPr>
          <p:cNvPr id="10" name="Content Placeholder 1">
            <a:extLst>
              <a:ext uri="{FF2B5EF4-FFF2-40B4-BE49-F238E27FC236}">
                <a16:creationId xmlns:a16="http://schemas.microsoft.com/office/drawing/2014/main" id="{28938470-D1EE-4EFA-8AF8-97BD9A0D46CC}"/>
              </a:ext>
            </a:extLst>
          </p:cNvPr>
          <p:cNvSpPr txBox="1">
            <a:spLocks/>
          </p:cNvSpPr>
          <p:nvPr/>
        </p:nvSpPr>
        <p:spPr>
          <a:xfrm>
            <a:off x="158130" y="1326789"/>
            <a:ext cx="11005172" cy="685523"/>
          </a:xfrm>
        </p:spPr>
        <p:txBody>
          <a:bodyPr>
            <a:normAutofit fontScale="85000" lnSpcReduction="20000"/>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9600" lvl="1" indent="0">
              <a:spcBef>
                <a:spcPts val="600"/>
              </a:spcBef>
              <a:buFontTx/>
              <a:buNone/>
            </a:pPr>
            <a:endParaRPr lang="en-GB" altLang="zh-CN" sz="1600" kern="0" dirty="0"/>
          </a:p>
          <a:p>
            <a:r>
              <a:rPr lang="en-GB" sz="3100" kern="0" dirty="0"/>
              <a:t>Following new/revised Rel-17 Study/Work items were </a:t>
            </a:r>
            <a:r>
              <a:rPr lang="en-GB" sz="3100" b="1" u="sng" kern="0" dirty="0"/>
              <a:t>approved</a:t>
            </a:r>
            <a:r>
              <a:rPr lang="en-GB" sz="3100" kern="0" dirty="0"/>
              <a:t>. </a:t>
            </a:r>
          </a:p>
          <a:p>
            <a:pPr lvl="1"/>
            <a:endParaRPr lang="en-GB" sz="1600" kern="0" dirty="0"/>
          </a:p>
          <a:p>
            <a:endParaRPr lang="en-GB" sz="1867" kern="0" dirty="0"/>
          </a:p>
        </p:txBody>
      </p:sp>
      <p:graphicFrame>
        <p:nvGraphicFramePr>
          <p:cNvPr id="8" name="Table 7">
            <a:extLst>
              <a:ext uri="{FF2B5EF4-FFF2-40B4-BE49-F238E27FC236}">
                <a16:creationId xmlns:a16="http://schemas.microsoft.com/office/drawing/2014/main" id="{CA3AC804-EA87-476D-95EA-582723A8450A}"/>
              </a:ext>
            </a:extLst>
          </p:cNvPr>
          <p:cNvGraphicFramePr>
            <a:graphicFrameLocks noGrp="1"/>
          </p:cNvGraphicFramePr>
          <p:nvPr>
            <p:extLst>
              <p:ext uri="{D42A27DB-BD31-4B8C-83A1-F6EECF244321}">
                <p14:modId xmlns:p14="http://schemas.microsoft.com/office/powerpoint/2010/main" val="4264919013"/>
              </p:ext>
            </p:extLst>
          </p:nvPr>
        </p:nvGraphicFramePr>
        <p:xfrm>
          <a:off x="1087821" y="2532409"/>
          <a:ext cx="9119806" cy="3174707"/>
        </p:xfrm>
        <a:graphic>
          <a:graphicData uri="http://schemas.openxmlformats.org/drawingml/2006/table">
            <a:tbl>
              <a:tblPr>
                <a:tableStyleId>{5C22544A-7EE6-4342-B048-85BDC9FD1C3A}</a:tableStyleId>
              </a:tblPr>
              <a:tblGrid>
                <a:gridCol w="1266053">
                  <a:extLst>
                    <a:ext uri="{9D8B030D-6E8A-4147-A177-3AD203B41FA5}">
                      <a16:colId xmlns:a16="http://schemas.microsoft.com/office/drawing/2014/main" val="3147996082"/>
                    </a:ext>
                  </a:extLst>
                </a:gridCol>
                <a:gridCol w="1234800">
                  <a:extLst>
                    <a:ext uri="{9D8B030D-6E8A-4147-A177-3AD203B41FA5}">
                      <a16:colId xmlns:a16="http://schemas.microsoft.com/office/drawing/2014/main" val="3129532351"/>
                    </a:ext>
                  </a:extLst>
                </a:gridCol>
                <a:gridCol w="1591974">
                  <a:extLst>
                    <a:ext uri="{9D8B030D-6E8A-4147-A177-3AD203B41FA5}">
                      <a16:colId xmlns:a16="http://schemas.microsoft.com/office/drawing/2014/main" val="67277315"/>
                    </a:ext>
                  </a:extLst>
                </a:gridCol>
                <a:gridCol w="5026979">
                  <a:extLst>
                    <a:ext uri="{9D8B030D-6E8A-4147-A177-3AD203B41FA5}">
                      <a16:colId xmlns:a16="http://schemas.microsoft.com/office/drawing/2014/main" val="2196209889"/>
                    </a:ext>
                  </a:extLst>
                </a:gridCol>
              </a:tblGrid>
              <a:tr h="348869">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593077">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SP-190625</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FS_5MBS</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Architectural enhancements for 5G multicast-broadcast services</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3404886742"/>
                  </a:ext>
                </a:extLst>
              </a:tr>
              <a:tr h="348869">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SP-190626</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FS_5GLAN_enh</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enhancement of support for 5G LAN-type service</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1774703361"/>
                  </a:ext>
                </a:extLst>
              </a:tr>
              <a:tr h="348869">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SP-190931</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FS_eNS_Ph2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Enhancement of Network Slicing Phase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26471042"/>
                  </a:ext>
                </a:extLst>
              </a:tr>
              <a:tr h="348869">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SP-190629</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FS_MPS2_St2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Multimedia Priority Service (MPS) Phase 2, Stage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68241495"/>
                  </a:ext>
                </a:extLst>
              </a:tr>
              <a:tr h="593077">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SP-190932</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err="1">
                          <a:solidFill>
                            <a:srgbClr val="000000"/>
                          </a:solidFill>
                          <a:effectLst/>
                          <a:latin typeface="+mn-lt"/>
                          <a:ea typeface="Times New Roman" panose="02020603050405020304" pitchFamily="18" charset="0"/>
                          <a:cs typeface="Times New Roman" panose="02020603050405020304" pitchFamily="18" charset="0"/>
                        </a:rPr>
                        <a:t>FS_IIoT</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enhanced support of Industrial IoT - TSC/URLLC enhancements</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552176676"/>
                  </a:ext>
                </a:extLst>
              </a:tr>
              <a:tr h="593077">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SP-190631</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NEW</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FS_eV2XARC_Ph2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architecture enhancements for 3GPP support of advanced V2X services - Phase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3166857451"/>
                  </a:ext>
                </a:extLst>
              </a:tr>
            </a:tbl>
          </a:graphicData>
        </a:graphic>
      </p:graphicFrame>
    </p:spTree>
    <p:extLst>
      <p:ext uri="{BB962C8B-B14F-4D97-AF65-F5344CB8AC3E}">
        <p14:creationId xmlns:p14="http://schemas.microsoft.com/office/powerpoint/2010/main" val="74727933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3BC34D2F-8C39-4A2F-83DD-85ED7202BD5B}"/>
              </a:ext>
            </a:extLst>
          </p:cNvPr>
          <p:cNvCxnSpPr/>
          <p:nvPr/>
        </p:nvCxnSpPr>
        <p:spPr>
          <a:xfrm flipH="1">
            <a:off x="2571750"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BA405682-8281-4BAC-8C46-01C187AA025E}"/>
              </a:ext>
            </a:extLst>
          </p:cNvPr>
          <p:cNvCxnSpPr/>
          <p:nvPr/>
        </p:nvCxnSpPr>
        <p:spPr>
          <a:xfrm flipH="1">
            <a:off x="3562350" y="2053412"/>
            <a:ext cx="33338" cy="3713163"/>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D7A5CFAA-FE00-42D2-805D-54248342BFEE}"/>
              </a:ext>
            </a:extLst>
          </p:cNvPr>
          <p:cNvCxnSpPr/>
          <p:nvPr/>
        </p:nvCxnSpPr>
        <p:spPr>
          <a:xfrm flipH="1">
            <a:off x="4551363" y="2053412"/>
            <a:ext cx="33337" cy="3713163"/>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0EC8AD87-4289-42A9-A647-4C295C28029F}"/>
              </a:ext>
            </a:extLst>
          </p:cNvPr>
          <p:cNvCxnSpPr/>
          <p:nvPr/>
        </p:nvCxnSpPr>
        <p:spPr>
          <a:xfrm flipH="1">
            <a:off x="5540375"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524E3377-D661-46CD-8F35-D1F361DD85ED}"/>
              </a:ext>
            </a:extLst>
          </p:cNvPr>
          <p:cNvCxnSpPr/>
          <p:nvPr/>
        </p:nvCxnSpPr>
        <p:spPr>
          <a:xfrm flipH="1">
            <a:off x="6529388"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2A8EF512-FF60-41A2-8FF9-D0EAFA0C7A94}"/>
              </a:ext>
            </a:extLst>
          </p:cNvPr>
          <p:cNvCxnSpPr/>
          <p:nvPr/>
        </p:nvCxnSpPr>
        <p:spPr>
          <a:xfrm flipH="1">
            <a:off x="7518400"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AAFD0216-1ADF-4877-A2C0-EDE5824BDA14}"/>
              </a:ext>
            </a:extLst>
          </p:cNvPr>
          <p:cNvCxnSpPr/>
          <p:nvPr/>
        </p:nvCxnSpPr>
        <p:spPr>
          <a:xfrm flipH="1">
            <a:off x="8507413"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D4F953C5-18E0-4C2B-B24D-34594DB6B7B4}"/>
              </a:ext>
            </a:extLst>
          </p:cNvPr>
          <p:cNvCxnSpPr/>
          <p:nvPr/>
        </p:nvCxnSpPr>
        <p:spPr>
          <a:xfrm flipH="1">
            <a:off x="9531350" y="2053412"/>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244B98EB-8068-4849-BCCC-35FDC4F33D49}"/>
              </a:ext>
            </a:extLst>
          </p:cNvPr>
          <p:cNvCxnSpPr/>
          <p:nvPr/>
        </p:nvCxnSpPr>
        <p:spPr>
          <a:xfrm flipH="1">
            <a:off x="10485438" y="2053412"/>
            <a:ext cx="34925" cy="3713163"/>
          </a:xfrm>
          <a:prstGeom prst="line">
            <a:avLst/>
          </a:prstGeom>
        </p:spPr>
        <p:style>
          <a:lnRef idx="1">
            <a:schemeClr val="dk1"/>
          </a:lnRef>
          <a:fillRef idx="0">
            <a:schemeClr val="dk1"/>
          </a:fillRef>
          <a:effectRef idx="0">
            <a:schemeClr val="dk1"/>
          </a:effectRef>
          <a:fontRef idx="minor">
            <a:schemeClr val="tx1"/>
          </a:fontRef>
        </p:style>
      </p:cxnSp>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161926" y="158750"/>
            <a:ext cx="9255029" cy="959625"/>
          </a:xfrm>
        </p:spPr>
        <p:txBody>
          <a:bodyPr/>
          <a:lstStyle/>
          <a:p>
            <a:r>
              <a:rPr lang="en-US" altLang="en-US" sz="4400" dirty="0"/>
              <a:t>Current Schedule Overview (SA/CT)</a:t>
            </a:r>
          </a:p>
        </p:txBody>
      </p:sp>
      <p:sp>
        <p:nvSpPr>
          <p:cNvPr id="8204" name="TextBox 7">
            <a:extLst>
              <a:ext uri="{FF2B5EF4-FFF2-40B4-BE49-F238E27FC236}">
                <a16:creationId xmlns:a16="http://schemas.microsoft.com/office/drawing/2014/main" id="{30B90D6E-D152-4C5E-BDB1-98295339D7CE}"/>
              </a:ext>
            </a:extLst>
          </p:cNvPr>
          <p:cNvSpPr txBox="1">
            <a:spLocks noChangeArrowheads="1"/>
          </p:cNvSpPr>
          <p:nvPr/>
        </p:nvSpPr>
        <p:spPr bwMode="auto">
          <a:xfrm>
            <a:off x="2171700"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SA#84</a:t>
            </a:r>
          </a:p>
          <a:p>
            <a:pPr algn="ctr">
              <a:lnSpc>
                <a:spcPct val="100000"/>
              </a:lnSpc>
              <a:spcBef>
                <a:spcPct val="0"/>
              </a:spcBef>
              <a:buFontTx/>
              <a:buNone/>
            </a:pPr>
            <a:r>
              <a:rPr lang="en-US" altLang="en-US" sz="1400">
                <a:latin typeface="Arial" panose="020B0604020202020204" pitchFamily="34" charset="0"/>
              </a:rPr>
              <a:t>Q2/2019</a:t>
            </a:r>
          </a:p>
        </p:txBody>
      </p:sp>
      <p:sp>
        <p:nvSpPr>
          <p:cNvPr id="8205" name="TextBox 8">
            <a:extLst>
              <a:ext uri="{FF2B5EF4-FFF2-40B4-BE49-F238E27FC236}">
                <a16:creationId xmlns:a16="http://schemas.microsoft.com/office/drawing/2014/main" id="{003442B7-580C-4516-BE03-2FE5E043FD87}"/>
              </a:ext>
            </a:extLst>
          </p:cNvPr>
          <p:cNvSpPr txBox="1">
            <a:spLocks noChangeArrowheads="1"/>
          </p:cNvSpPr>
          <p:nvPr/>
        </p:nvSpPr>
        <p:spPr bwMode="auto">
          <a:xfrm>
            <a:off x="3163888"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SA#85</a:t>
            </a:r>
          </a:p>
          <a:p>
            <a:pPr algn="ctr">
              <a:lnSpc>
                <a:spcPct val="100000"/>
              </a:lnSpc>
              <a:spcBef>
                <a:spcPct val="0"/>
              </a:spcBef>
              <a:buFontTx/>
              <a:buNone/>
            </a:pPr>
            <a:r>
              <a:rPr lang="en-US" altLang="en-US" sz="1400">
                <a:latin typeface="Arial" panose="020B0604020202020204" pitchFamily="34" charset="0"/>
              </a:rPr>
              <a:t>Q3/2019</a:t>
            </a:r>
          </a:p>
        </p:txBody>
      </p:sp>
      <p:sp>
        <p:nvSpPr>
          <p:cNvPr id="8206" name="TextBox 9">
            <a:extLst>
              <a:ext uri="{FF2B5EF4-FFF2-40B4-BE49-F238E27FC236}">
                <a16:creationId xmlns:a16="http://schemas.microsoft.com/office/drawing/2014/main" id="{090234FD-8768-49E2-BF3E-2D3A97BF0061}"/>
              </a:ext>
            </a:extLst>
          </p:cNvPr>
          <p:cNvSpPr txBox="1">
            <a:spLocks noChangeArrowheads="1"/>
          </p:cNvSpPr>
          <p:nvPr/>
        </p:nvSpPr>
        <p:spPr bwMode="auto">
          <a:xfrm>
            <a:off x="4156075"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SA#86</a:t>
            </a:r>
          </a:p>
          <a:p>
            <a:pPr algn="ctr">
              <a:lnSpc>
                <a:spcPct val="100000"/>
              </a:lnSpc>
              <a:spcBef>
                <a:spcPct val="0"/>
              </a:spcBef>
              <a:buFontTx/>
              <a:buNone/>
            </a:pPr>
            <a:r>
              <a:rPr lang="en-US" altLang="en-US" sz="1400">
                <a:latin typeface="Arial" panose="020B0604020202020204" pitchFamily="34" charset="0"/>
              </a:rPr>
              <a:t>Q4/2019</a:t>
            </a:r>
          </a:p>
        </p:txBody>
      </p:sp>
      <p:sp>
        <p:nvSpPr>
          <p:cNvPr id="8207" name="TextBox 10">
            <a:extLst>
              <a:ext uri="{FF2B5EF4-FFF2-40B4-BE49-F238E27FC236}">
                <a16:creationId xmlns:a16="http://schemas.microsoft.com/office/drawing/2014/main" id="{B802BA0D-F8CE-4B37-9E7E-E542F262E6B4}"/>
              </a:ext>
            </a:extLst>
          </p:cNvPr>
          <p:cNvSpPr txBox="1">
            <a:spLocks noChangeArrowheads="1"/>
          </p:cNvSpPr>
          <p:nvPr/>
        </p:nvSpPr>
        <p:spPr bwMode="auto">
          <a:xfrm>
            <a:off x="5148263"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SA#87</a:t>
            </a:r>
          </a:p>
          <a:p>
            <a:pPr algn="ctr">
              <a:lnSpc>
                <a:spcPct val="100000"/>
              </a:lnSpc>
              <a:spcBef>
                <a:spcPct val="0"/>
              </a:spcBef>
              <a:buFontTx/>
              <a:buNone/>
            </a:pPr>
            <a:r>
              <a:rPr lang="en-US" altLang="en-US" sz="1400">
                <a:latin typeface="Arial" panose="020B0604020202020204" pitchFamily="34" charset="0"/>
              </a:rPr>
              <a:t>Q1/2020</a:t>
            </a:r>
          </a:p>
        </p:txBody>
      </p:sp>
      <p:sp>
        <p:nvSpPr>
          <p:cNvPr id="8208" name="TextBox 11">
            <a:extLst>
              <a:ext uri="{FF2B5EF4-FFF2-40B4-BE49-F238E27FC236}">
                <a16:creationId xmlns:a16="http://schemas.microsoft.com/office/drawing/2014/main" id="{57BAF312-8205-4730-8EC4-CBDF1D0AE889}"/>
              </a:ext>
            </a:extLst>
          </p:cNvPr>
          <p:cNvSpPr txBox="1">
            <a:spLocks noChangeArrowheads="1"/>
          </p:cNvSpPr>
          <p:nvPr/>
        </p:nvSpPr>
        <p:spPr bwMode="auto">
          <a:xfrm>
            <a:off x="6140450"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SA#88</a:t>
            </a:r>
          </a:p>
          <a:p>
            <a:pPr algn="ctr">
              <a:lnSpc>
                <a:spcPct val="100000"/>
              </a:lnSpc>
              <a:spcBef>
                <a:spcPct val="0"/>
              </a:spcBef>
              <a:buFontTx/>
              <a:buNone/>
            </a:pPr>
            <a:r>
              <a:rPr lang="en-US" altLang="en-US" sz="1400">
                <a:latin typeface="Arial" panose="020B0604020202020204" pitchFamily="34" charset="0"/>
              </a:rPr>
              <a:t>Q2/2020</a:t>
            </a:r>
          </a:p>
        </p:txBody>
      </p:sp>
      <p:sp>
        <p:nvSpPr>
          <p:cNvPr id="8209" name="TextBox 12">
            <a:extLst>
              <a:ext uri="{FF2B5EF4-FFF2-40B4-BE49-F238E27FC236}">
                <a16:creationId xmlns:a16="http://schemas.microsoft.com/office/drawing/2014/main" id="{2405ED53-88B8-437A-AB7E-41A56EC81778}"/>
              </a:ext>
            </a:extLst>
          </p:cNvPr>
          <p:cNvSpPr txBox="1">
            <a:spLocks noChangeArrowheads="1"/>
          </p:cNvSpPr>
          <p:nvPr/>
        </p:nvSpPr>
        <p:spPr bwMode="auto">
          <a:xfrm>
            <a:off x="7132638" y="1529537"/>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SA#89</a:t>
            </a:r>
          </a:p>
          <a:p>
            <a:pPr algn="ctr">
              <a:lnSpc>
                <a:spcPct val="100000"/>
              </a:lnSpc>
              <a:spcBef>
                <a:spcPct val="0"/>
              </a:spcBef>
              <a:buFontTx/>
              <a:buNone/>
            </a:pPr>
            <a:r>
              <a:rPr lang="en-US" altLang="en-US" sz="1400">
                <a:latin typeface="Arial" panose="020B0604020202020204" pitchFamily="34" charset="0"/>
              </a:rPr>
              <a:t>Q3/2020</a:t>
            </a:r>
          </a:p>
        </p:txBody>
      </p:sp>
      <p:sp>
        <p:nvSpPr>
          <p:cNvPr id="8210" name="TextBox 13">
            <a:extLst>
              <a:ext uri="{FF2B5EF4-FFF2-40B4-BE49-F238E27FC236}">
                <a16:creationId xmlns:a16="http://schemas.microsoft.com/office/drawing/2014/main" id="{ABB35BA3-9A6D-4298-9113-AD208ABA9A7A}"/>
              </a:ext>
            </a:extLst>
          </p:cNvPr>
          <p:cNvSpPr txBox="1">
            <a:spLocks noChangeArrowheads="1"/>
          </p:cNvSpPr>
          <p:nvPr/>
        </p:nvSpPr>
        <p:spPr bwMode="auto">
          <a:xfrm>
            <a:off x="8123238" y="1529537"/>
            <a:ext cx="871537"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SA#90</a:t>
            </a:r>
          </a:p>
          <a:p>
            <a:pPr algn="ctr">
              <a:lnSpc>
                <a:spcPct val="100000"/>
              </a:lnSpc>
              <a:spcBef>
                <a:spcPct val="0"/>
              </a:spcBef>
              <a:buFontTx/>
              <a:buNone/>
            </a:pPr>
            <a:r>
              <a:rPr lang="en-US" altLang="en-US" sz="1400">
                <a:latin typeface="Arial" panose="020B0604020202020204" pitchFamily="34" charset="0"/>
              </a:rPr>
              <a:t>Q4/2020</a:t>
            </a:r>
          </a:p>
        </p:txBody>
      </p:sp>
      <p:sp>
        <p:nvSpPr>
          <p:cNvPr id="8211" name="TextBox 14">
            <a:extLst>
              <a:ext uri="{FF2B5EF4-FFF2-40B4-BE49-F238E27FC236}">
                <a16:creationId xmlns:a16="http://schemas.microsoft.com/office/drawing/2014/main" id="{5BF93B5D-83BA-4C68-8A8D-1C69564E0F2D}"/>
              </a:ext>
            </a:extLst>
          </p:cNvPr>
          <p:cNvSpPr txBox="1">
            <a:spLocks noChangeArrowheads="1"/>
          </p:cNvSpPr>
          <p:nvPr/>
        </p:nvSpPr>
        <p:spPr bwMode="auto">
          <a:xfrm>
            <a:off x="9115425" y="1529537"/>
            <a:ext cx="871538"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SA#91</a:t>
            </a:r>
          </a:p>
          <a:p>
            <a:pPr algn="ctr">
              <a:lnSpc>
                <a:spcPct val="100000"/>
              </a:lnSpc>
              <a:spcBef>
                <a:spcPct val="0"/>
              </a:spcBef>
              <a:buFontTx/>
              <a:buNone/>
            </a:pPr>
            <a:r>
              <a:rPr lang="en-US" altLang="en-US" sz="1400">
                <a:latin typeface="Arial" panose="020B0604020202020204" pitchFamily="34" charset="0"/>
              </a:rPr>
              <a:t>Q1/2021</a:t>
            </a:r>
          </a:p>
        </p:txBody>
      </p:sp>
      <p:sp>
        <p:nvSpPr>
          <p:cNvPr id="18" name="Rounded Rectangle 17">
            <a:extLst>
              <a:ext uri="{FF2B5EF4-FFF2-40B4-BE49-F238E27FC236}">
                <a16:creationId xmlns:a16="http://schemas.microsoft.com/office/drawing/2014/main" id="{0FFD4A6F-6F2C-49A6-A28A-AA47BA06C83C}"/>
              </a:ext>
            </a:extLst>
          </p:cNvPr>
          <p:cNvSpPr/>
          <p:nvPr/>
        </p:nvSpPr>
        <p:spPr>
          <a:xfrm>
            <a:off x="2171700" y="2178825"/>
            <a:ext cx="825500" cy="804862"/>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stage 2</a:t>
            </a:r>
          </a:p>
          <a:p>
            <a:pPr algn="ctr">
              <a:defRPr/>
            </a:pPr>
            <a:r>
              <a:rPr lang="en-US" sz="1200" dirty="0"/>
              <a:t>freeze</a:t>
            </a:r>
          </a:p>
        </p:txBody>
      </p:sp>
      <p:sp>
        <p:nvSpPr>
          <p:cNvPr id="22" name="Rounded Rectangle 21">
            <a:extLst>
              <a:ext uri="{FF2B5EF4-FFF2-40B4-BE49-F238E27FC236}">
                <a16:creationId xmlns:a16="http://schemas.microsoft.com/office/drawing/2014/main" id="{7AAC7BF1-FD53-45E8-84FB-E187F3CCC80D}"/>
              </a:ext>
            </a:extLst>
          </p:cNvPr>
          <p:cNvSpPr/>
          <p:nvPr/>
        </p:nvSpPr>
        <p:spPr>
          <a:xfrm>
            <a:off x="5148263" y="2178825"/>
            <a:ext cx="823912" cy="804862"/>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stage 3</a:t>
            </a:r>
          </a:p>
          <a:p>
            <a:pPr algn="ctr">
              <a:defRPr/>
            </a:pPr>
            <a:r>
              <a:rPr lang="en-US" sz="1200" dirty="0"/>
              <a:t>freeze</a:t>
            </a:r>
          </a:p>
        </p:txBody>
      </p:sp>
      <p:sp>
        <p:nvSpPr>
          <p:cNvPr id="23" name="Rounded Rectangle 22">
            <a:extLst>
              <a:ext uri="{FF2B5EF4-FFF2-40B4-BE49-F238E27FC236}">
                <a16:creationId xmlns:a16="http://schemas.microsoft.com/office/drawing/2014/main" id="{A154747A-DC62-40BC-ADCB-E9DEC7478D26}"/>
              </a:ext>
            </a:extLst>
          </p:cNvPr>
          <p:cNvSpPr/>
          <p:nvPr/>
        </p:nvSpPr>
        <p:spPr>
          <a:xfrm>
            <a:off x="6140450" y="2178825"/>
            <a:ext cx="823913" cy="804862"/>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code</a:t>
            </a:r>
          </a:p>
          <a:p>
            <a:pPr algn="ctr">
              <a:defRPr/>
            </a:pPr>
            <a:r>
              <a:rPr lang="en-US" sz="1200" dirty="0"/>
              <a:t>freeze</a:t>
            </a:r>
          </a:p>
        </p:txBody>
      </p:sp>
      <p:sp>
        <p:nvSpPr>
          <p:cNvPr id="24" name="Rounded Rectangle 23">
            <a:extLst>
              <a:ext uri="{FF2B5EF4-FFF2-40B4-BE49-F238E27FC236}">
                <a16:creationId xmlns:a16="http://schemas.microsoft.com/office/drawing/2014/main" id="{ACA831D3-1419-4C65-AF2F-470FD8565C5C}"/>
              </a:ext>
            </a:extLst>
          </p:cNvPr>
          <p:cNvSpPr/>
          <p:nvPr/>
        </p:nvSpPr>
        <p:spPr>
          <a:xfrm>
            <a:off x="4156075" y="4067950"/>
            <a:ext cx="825500" cy="8032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1</a:t>
            </a:r>
          </a:p>
          <a:p>
            <a:pPr algn="ctr">
              <a:defRPr/>
            </a:pPr>
            <a:r>
              <a:rPr lang="en-US" sz="1200" dirty="0"/>
              <a:t>freeze</a:t>
            </a:r>
          </a:p>
        </p:txBody>
      </p:sp>
      <p:sp>
        <p:nvSpPr>
          <p:cNvPr id="25" name="Rounded Rectangle 24">
            <a:extLst>
              <a:ext uri="{FF2B5EF4-FFF2-40B4-BE49-F238E27FC236}">
                <a16:creationId xmlns:a16="http://schemas.microsoft.com/office/drawing/2014/main" id="{D16EDCB4-C722-4EF3-BB46-37C87911973E}"/>
              </a:ext>
            </a:extLst>
          </p:cNvPr>
          <p:cNvSpPr/>
          <p:nvPr/>
        </p:nvSpPr>
        <p:spPr>
          <a:xfrm>
            <a:off x="7124700" y="4067950"/>
            <a:ext cx="823913"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2</a:t>
            </a:r>
          </a:p>
          <a:p>
            <a:pPr algn="ctr">
              <a:defRPr/>
            </a:pPr>
            <a:r>
              <a:rPr lang="en-US" sz="1200" dirty="0"/>
              <a:t>freeze</a:t>
            </a:r>
          </a:p>
        </p:txBody>
      </p:sp>
      <p:sp>
        <p:nvSpPr>
          <p:cNvPr id="26" name="Rounded Rectangle 25">
            <a:extLst>
              <a:ext uri="{FF2B5EF4-FFF2-40B4-BE49-F238E27FC236}">
                <a16:creationId xmlns:a16="http://schemas.microsoft.com/office/drawing/2014/main" id="{1D2F82BC-0CFE-49F2-8729-87A9E2024BF5}"/>
              </a:ext>
            </a:extLst>
          </p:cNvPr>
          <p:cNvSpPr/>
          <p:nvPr/>
        </p:nvSpPr>
        <p:spPr>
          <a:xfrm>
            <a:off x="10074275" y="4067950"/>
            <a:ext cx="823913"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3</a:t>
            </a:r>
          </a:p>
          <a:p>
            <a:pPr algn="ctr">
              <a:defRPr/>
            </a:pPr>
            <a:r>
              <a:rPr lang="en-US" sz="1200" dirty="0"/>
              <a:t>freeze</a:t>
            </a:r>
          </a:p>
        </p:txBody>
      </p:sp>
      <p:sp>
        <p:nvSpPr>
          <p:cNvPr id="27" name="Rounded Rectangle 26">
            <a:extLst>
              <a:ext uri="{FF2B5EF4-FFF2-40B4-BE49-F238E27FC236}">
                <a16:creationId xmlns:a16="http://schemas.microsoft.com/office/drawing/2014/main" id="{01174AA3-6EAF-4B8F-B3B7-CDF256DC15D0}"/>
              </a:ext>
            </a:extLst>
          </p:cNvPr>
          <p:cNvSpPr/>
          <p:nvPr/>
        </p:nvSpPr>
        <p:spPr>
          <a:xfrm>
            <a:off x="3163888" y="4067950"/>
            <a:ext cx="825500" cy="8032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a:t>
            </a:r>
          </a:p>
          <a:p>
            <a:pPr algn="ctr">
              <a:defRPr/>
            </a:pPr>
            <a:r>
              <a:rPr lang="en-US" sz="1200" dirty="0"/>
              <a:t>stage 1</a:t>
            </a:r>
          </a:p>
          <a:p>
            <a:pPr algn="ctr">
              <a:defRPr/>
            </a:pPr>
            <a:r>
              <a:rPr lang="en-US" sz="1200" dirty="0"/>
              <a:t>~80%</a:t>
            </a:r>
          </a:p>
        </p:txBody>
      </p:sp>
      <p:sp>
        <p:nvSpPr>
          <p:cNvPr id="8219" name="TextBox 27">
            <a:extLst>
              <a:ext uri="{FF2B5EF4-FFF2-40B4-BE49-F238E27FC236}">
                <a16:creationId xmlns:a16="http://schemas.microsoft.com/office/drawing/2014/main" id="{7DD08A72-6644-4816-8A31-D1C5A075C1EB}"/>
              </a:ext>
            </a:extLst>
          </p:cNvPr>
          <p:cNvSpPr txBox="1">
            <a:spLocks noChangeArrowheads="1"/>
          </p:cNvSpPr>
          <p:nvPr/>
        </p:nvSpPr>
        <p:spPr bwMode="auto">
          <a:xfrm>
            <a:off x="10107613" y="1529537"/>
            <a:ext cx="871537"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SA#92</a:t>
            </a:r>
          </a:p>
          <a:p>
            <a:pPr algn="ctr">
              <a:lnSpc>
                <a:spcPct val="100000"/>
              </a:lnSpc>
              <a:spcBef>
                <a:spcPct val="0"/>
              </a:spcBef>
              <a:buFontTx/>
              <a:buNone/>
            </a:pPr>
            <a:r>
              <a:rPr lang="en-US" altLang="en-US" sz="1400">
                <a:latin typeface="Arial" panose="020B0604020202020204" pitchFamily="34" charset="0"/>
              </a:rPr>
              <a:t>Q2/2021</a:t>
            </a:r>
          </a:p>
        </p:txBody>
      </p:sp>
      <p:sp>
        <p:nvSpPr>
          <p:cNvPr id="29" name="Rounded Rectangle 28">
            <a:extLst>
              <a:ext uri="{FF2B5EF4-FFF2-40B4-BE49-F238E27FC236}">
                <a16:creationId xmlns:a16="http://schemas.microsoft.com/office/drawing/2014/main" id="{6C9AD48F-D2C6-4485-9931-D8D9D4BB0EAB}"/>
              </a:ext>
            </a:extLst>
          </p:cNvPr>
          <p:cNvSpPr/>
          <p:nvPr/>
        </p:nvSpPr>
        <p:spPr>
          <a:xfrm>
            <a:off x="3163888" y="3172600"/>
            <a:ext cx="825500" cy="803275"/>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RAN/SA</a:t>
            </a:r>
          </a:p>
          <a:p>
            <a:pPr algn="ctr">
              <a:defRPr/>
            </a:pPr>
            <a:r>
              <a:rPr lang="en-US" sz="1200" dirty="0"/>
              <a:t>Rel-17</a:t>
            </a:r>
          </a:p>
          <a:p>
            <a:pPr algn="ctr">
              <a:defRPr/>
            </a:pPr>
            <a:r>
              <a:rPr lang="en-US" sz="1200" dirty="0"/>
              <a:t>day</a:t>
            </a:r>
          </a:p>
        </p:txBody>
      </p:sp>
      <p:sp>
        <p:nvSpPr>
          <p:cNvPr id="30" name="Rounded Rectangle 29">
            <a:extLst>
              <a:ext uri="{FF2B5EF4-FFF2-40B4-BE49-F238E27FC236}">
                <a16:creationId xmlns:a16="http://schemas.microsoft.com/office/drawing/2014/main" id="{8CA4E4E3-1916-4C55-B9A3-8E7AB56BB106}"/>
              </a:ext>
            </a:extLst>
          </p:cNvPr>
          <p:cNvSpPr/>
          <p:nvPr/>
        </p:nvSpPr>
        <p:spPr>
          <a:xfrm>
            <a:off x="2171700" y="3172600"/>
            <a:ext cx="825500" cy="803275"/>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RAN</a:t>
            </a:r>
          </a:p>
          <a:p>
            <a:pPr algn="ctr">
              <a:defRPr/>
            </a:pPr>
            <a:r>
              <a:rPr lang="en-US" sz="1200" dirty="0"/>
              <a:t>Rel-17</a:t>
            </a:r>
          </a:p>
          <a:p>
            <a:pPr algn="ctr">
              <a:defRPr/>
            </a:pPr>
            <a:r>
              <a:rPr lang="en-US" sz="1200" dirty="0"/>
              <a:t>day</a:t>
            </a:r>
          </a:p>
        </p:txBody>
      </p:sp>
      <p:sp>
        <p:nvSpPr>
          <p:cNvPr id="8222" name="TextBox 19">
            <a:extLst>
              <a:ext uri="{FF2B5EF4-FFF2-40B4-BE49-F238E27FC236}">
                <a16:creationId xmlns:a16="http://schemas.microsoft.com/office/drawing/2014/main" id="{5D741657-1EA1-4BBC-B64E-94A1DD2A910D}"/>
              </a:ext>
            </a:extLst>
          </p:cNvPr>
          <p:cNvSpPr txBox="1">
            <a:spLocks noChangeArrowheads="1"/>
          </p:cNvSpPr>
          <p:nvPr/>
        </p:nvSpPr>
        <p:spPr bwMode="auto">
          <a:xfrm>
            <a:off x="96838" y="4131450"/>
            <a:ext cx="1755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dirty="0">
                <a:latin typeface="Arial" panose="020B0604020202020204" pitchFamily="34" charset="0"/>
              </a:rPr>
              <a:t>Rel-17 Schedule</a:t>
            </a:r>
          </a:p>
          <a:p>
            <a:pPr>
              <a:lnSpc>
                <a:spcPct val="100000"/>
              </a:lnSpc>
              <a:spcBef>
                <a:spcPct val="0"/>
              </a:spcBef>
              <a:buFontTx/>
              <a:buNone/>
            </a:pPr>
            <a:r>
              <a:rPr lang="en-US" altLang="en-US" sz="1600" dirty="0">
                <a:latin typeface="Arial" panose="020B0604020202020204" pitchFamily="34" charset="0"/>
              </a:rPr>
              <a:t>(preliminary)</a:t>
            </a:r>
          </a:p>
        </p:txBody>
      </p:sp>
      <p:sp>
        <p:nvSpPr>
          <p:cNvPr id="32" name="Rounded Rectangle 31">
            <a:extLst>
              <a:ext uri="{FF2B5EF4-FFF2-40B4-BE49-F238E27FC236}">
                <a16:creationId xmlns:a16="http://schemas.microsoft.com/office/drawing/2014/main" id="{D4F38839-B79E-4285-A06C-9FCF01BE4753}"/>
              </a:ext>
            </a:extLst>
          </p:cNvPr>
          <p:cNvSpPr/>
          <p:nvPr/>
        </p:nvSpPr>
        <p:spPr>
          <a:xfrm>
            <a:off x="4156075" y="3172600"/>
            <a:ext cx="825500" cy="803275"/>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Rel-17</a:t>
            </a:r>
          </a:p>
          <a:p>
            <a:pPr algn="ctr">
              <a:defRPr/>
            </a:pPr>
            <a:r>
              <a:rPr lang="en-US" sz="1200" dirty="0"/>
              <a:t>timeline</a:t>
            </a:r>
          </a:p>
          <a:p>
            <a:pPr algn="ctr">
              <a:defRPr/>
            </a:pPr>
            <a:r>
              <a:rPr lang="en-US" sz="1200" dirty="0"/>
              <a:t>fix</a:t>
            </a:r>
          </a:p>
        </p:txBody>
      </p:sp>
      <p:sp>
        <p:nvSpPr>
          <p:cNvPr id="8224" name="TextBox 32">
            <a:extLst>
              <a:ext uri="{FF2B5EF4-FFF2-40B4-BE49-F238E27FC236}">
                <a16:creationId xmlns:a16="http://schemas.microsoft.com/office/drawing/2014/main" id="{98A7F14C-CC0C-4B93-88D2-6603E33D757E}"/>
              </a:ext>
            </a:extLst>
          </p:cNvPr>
          <p:cNvSpPr txBox="1">
            <a:spLocks noChangeArrowheads="1"/>
          </p:cNvSpPr>
          <p:nvPr/>
        </p:nvSpPr>
        <p:spPr bwMode="auto">
          <a:xfrm>
            <a:off x="96838" y="2339162"/>
            <a:ext cx="17557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a:latin typeface="Arial" panose="020B0604020202020204" pitchFamily="34" charset="0"/>
              </a:rPr>
              <a:t>Rel-16 Schedule </a:t>
            </a:r>
          </a:p>
        </p:txBody>
      </p:sp>
      <p:sp>
        <p:nvSpPr>
          <p:cNvPr id="34" name="Rounded Rectangle 33">
            <a:extLst>
              <a:ext uri="{FF2B5EF4-FFF2-40B4-BE49-F238E27FC236}">
                <a16:creationId xmlns:a16="http://schemas.microsoft.com/office/drawing/2014/main" id="{16722792-D967-44A6-8680-BF62366C8EAA}"/>
              </a:ext>
            </a:extLst>
          </p:cNvPr>
          <p:cNvSpPr/>
          <p:nvPr/>
        </p:nvSpPr>
        <p:spPr>
          <a:xfrm>
            <a:off x="4391025" y="5128400"/>
            <a:ext cx="1392238" cy="804862"/>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200" dirty="0"/>
              <a:t>R18</a:t>
            </a:r>
          </a:p>
          <a:p>
            <a:pPr algn="ctr">
              <a:defRPr/>
            </a:pPr>
            <a:r>
              <a:rPr lang="en-US" sz="1200" dirty="0"/>
              <a:t>stage 1</a:t>
            </a:r>
          </a:p>
          <a:p>
            <a:pPr algn="ctr">
              <a:defRPr/>
            </a:pPr>
            <a:r>
              <a:rPr lang="en-US" sz="1200" dirty="0"/>
              <a:t>Initial input</a:t>
            </a:r>
          </a:p>
        </p:txBody>
      </p:sp>
      <p:sp>
        <p:nvSpPr>
          <p:cNvPr id="8226" name="TextBox 37">
            <a:extLst>
              <a:ext uri="{FF2B5EF4-FFF2-40B4-BE49-F238E27FC236}">
                <a16:creationId xmlns:a16="http://schemas.microsoft.com/office/drawing/2014/main" id="{CEC124DE-2A20-464E-B81C-5239EAD12947}"/>
              </a:ext>
            </a:extLst>
          </p:cNvPr>
          <p:cNvSpPr txBox="1">
            <a:spLocks noChangeArrowheads="1"/>
          </p:cNvSpPr>
          <p:nvPr/>
        </p:nvSpPr>
        <p:spPr bwMode="auto">
          <a:xfrm>
            <a:off x="96838" y="5244287"/>
            <a:ext cx="11414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a:latin typeface="Arial" panose="020B0604020202020204" pitchFamily="34" charset="0"/>
              </a:rPr>
              <a:t>Rel-18 </a:t>
            </a:r>
          </a:p>
          <a:p>
            <a:pPr>
              <a:lnSpc>
                <a:spcPct val="100000"/>
              </a:lnSpc>
              <a:spcBef>
                <a:spcPct val="0"/>
              </a:spcBef>
              <a:buFontTx/>
              <a:buNone/>
            </a:pPr>
            <a:r>
              <a:rPr lang="en-US" altLang="en-US" sz="1600">
                <a:latin typeface="Arial" panose="020B0604020202020204" pitchFamily="34" charset="0"/>
              </a:rPr>
              <a:t>(unknown)</a:t>
            </a:r>
          </a:p>
        </p:txBody>
      </p:sp>
      <p:cxnSp>
        <p:nvCxnSpPr>
          <p:cNvPr id="40" name="Curved Connector 39">
            <a:extLst>
              <a:ext uri="{FF2B5EF4-FFF2-40B4-BE49-F238E27FC236}">
                <a16:creationId xmlns:a16="http://schemas.microsoft.com/office/drawing/2014/main" id="{E1D0624D-A048-4358-B09C-92D6AD968599}"/>
              </a:ext>
            </a:extLst>
          </p:cNvPr>
          <p:cNvCxnSpPr>
            <a:stCxn id="32" idx="3"/>
            <a:endCxn id="25" idx="0"/>
          </p:cNvCxnSpPr>
          <p:nvPr/>
        </p:nvCxnSpPr>
        <p:spPr>
          <a:xfrm>
            <a:off x="4981575" y="3574237"/>
            <a:ext cx="2554288"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DD295DCA-A67C-43BC-A489-A5A741D177D8}"/>
              </a:ext>
            </a:extLst>
          </p:cNvPr>
          <p:cNvCxnSpPr>
            <a:stCxn id="32" idx="3"/>
            <a:endCxn id="26" idx="0"/>
          </p:cNvCxnSpPr>
          <p:nvPr/>
        </p:nvCxnSpPr>
        <p:spPr>
          <a:xfrm>
            <a:off x="4981575" y="3574237"/>
            <a:ext cx="5503863"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a:extLst>
              <a:ext uri="{FF2B5EF4-FFF2-40B4-BE49-F238E27FC236}">
                <a16:creationId xmlns:a16="http://schemas.microsoft.com/office/drawing/2014/main" id="{E5774952-91D1-4EF0-8661-DF805EF3D0D4}"/>
              </a:ext>
            </a:extLst>
          </p:cNvPr>
          <p:cNvCxnSpPr>
            <a:stCxn id="32" idx="3"/>
            <a:endCxn id="59" idx="0"/>
          </p:cNvCxnSpPr>
          <p:nvPr/>
        </p:nvCxnSpPr>
        <p:spPr>
          <a:xfrm>
            <a:off x="4981575" y="3574237"/>
            <a:ext cx="6456363"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a:extLst>
              <a:ext uri="{FF2B5EF4-FFF2-40B4-BE49-F238E27FC236}">
                <a16:creationId xmlns:a16="http://schemas.microsoft.com/office/drawing/2014/main" id="{6230F13A-C6F6-4114-9777-EB5821E3043B}"/>
              </a:ext>
            </a:extLst>
          </p:cNvPr>
          <p:cNvSpPr txBox="1">
            <a:spLocks noChangeArrowheads="1"/>
          </p:cNvSpPr>
          <p:nvPr/>
        </p:nvSpPr>
        <p:spPr bwMode="auto">
          <a:xfrm>
            <a:off x="57150" y="3325000"/>
            <a:ext cx="16970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dirty="0">
                <a:latin typeface="Arial" panose="020B0604020202020204" pitchFamily="34" charset="0"/>
              </a:rPr>
              <a:t>Rel-17 Planning</a:t>
            </a:r>
          </a:p>
        </p:txBody>
      </p:sp>
      <p:sp>
        <p:nvSpPr>
          <p:cNvPr id="2" name="TextBox 1">
            <a:extLst>
              <a:ext uri="{FF2B5EF4-FFF2-40B4-BE49-F238E27FC236}">
                <a16:creationId xmlns:a16="http://schemas.microsoft.com/office/drawing/2014/main" id="{D946F87C-25BA-4D1D-B6A2-BEDC24CCDDB5}"/>
              </a:ext>
            </a:extLst>
          </p:cNvPr>
          <p:cNvSpPr txBox="1"/>
          <p:nvPr/>
        </p:nvSpPr>
        <p:spPr>
          <a:xfrm>
            <a:off x="2919413" y="2393137"/>
            <a:ext cx="1020762" cy="276225"/>
          </a:xfrm>
          <a:prstGeom prst="rect">
            <a:avLst/>
          </a:prstGeom>
          <a:solidFill>
            <a:schemeClr val="accent1">
              <a:lumMod val="60000"/>
              <a:lumOff val="40000"/>
            </a:schemeClr>
          </a:solidFill>
        </p:spPr>
        <p:txBody>
          <a:bodyPr>
            <a:spAutoFit/>
          </a:bodyPr>
          <a:lstStyle/>
          <a:p>
            <a:pPr>
              <a:defRPr/>
            </a:pPr>
            <a:r>
              <a:rPr lang="en-US" sz="1200" dirty="0"/>
              <a:t>exceptions</a:t>
            </a:r>
            <a:endParaRPr lang="en-US" sz="2400" dirty="0"/>
          </a:p>
        </p:txBody>
      </p:sp>
      <p:sp>
        <p:nvSpPr>
          <p:cNvPr id="41" name="Rounded Rectangle 40">
            <a:extLst>
              <a:ext uri="{FF2B5EF4-FFF2-40B4-BE49-F238E27FC236}">
                <a16:creationId xmlns:a16="http://schemas.microsoft.com/office/drawing/2014/main" id="{808F794F-70D5-4EC6-BA85-47836703B16C}"/>
              </a:ext>
            </a:extLst>
          </p:cNvPr>
          <p:cNvSpPr/>
          <p:nvPr/>
        </p:nvSpPr>
        <p:spPr>
          <a:xfrm>
            <a:off x="1852613" y="4067950"/>
            <a:ext cx="1250950" cy="8032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start/ongoing:</a:t>
            </a:r>
          </a:p>
          <a:p>
            <a:pPr algn="ctr">
              <a:defRPr/>
            </a:pPr>
            <a:r>
              <a:rPr lang="en-US" sz="1200" dirty="0"/>
              <a:t>S1 normative</a:t>
            </a:r>
          </a:p>
          <a:p>
            <a:pPr algn="ctr">
              <a:defRPr/>
            </a:pPr>
            <a:r>
              <a:rPr lang="en-US" sz="1200" dirty="0"/>
              <a:t>S2 studies</a:t>
            </a:r>
          </a:p>
        </p:txBody>
      </p:sp>
      <p:cxnSp>
        <p:nvCxnSpPr>
          <p:cNvPr id="42" name="Straight Connector 41">
            <a:extLst>
              <a:ext uri="{FF2B5EF4-FFF2-40B4-BE49-F238E27FC236}">
                <a16:creationId xmlns:a16="http://schemas.microsoft.com/office/drawing/2014/main" id="{903809CF-F758-43FC-95EA-DCE599CE1D7D}"/>
              </a:ext>
            </a:extLst>
          </p:cNvPr>
          <p:cNvCxnSpPr/>
          <p:nvPr/>
        </p:nvCxnSpPr>
        <p:spPr>
          <a:xfrm flipH="1">
            <a:off x="11498263" y="2053412"/>
            <a:ext cx="34925" cy="3713163"/>
          </a:xfrm>
          <a:prstGeom prst="line">
            <a:avLst/>
          </a:prstGeom>
        </p:spPr>
        <p:style>
          <a:lnRef idx="1">
            <a:schemeClr val="dk1"/>
          </a:lnRef>
          <a:fillRef idx="0">
            <a:schemeClr val="dk1"/>
          </a:fillRef>
          <a:effectRef idx="0">
            <a:schemeClr val="dk1"/>
          </a:effectRef>
          <a:fontRef idx="minor">
            <a:schemeClr val="tx1"/>
          </a:fontRef>
        </p:style>
      </p:cxnSp>
      <p:sp>
        <p:nvSpPr>
          <p:cNvPr id="8234" name="TextBox 27">
            <a:extLst>
              <a:ext uri="{FF2B5EF4-FFF2-40B4-BE49-F238E27FC236}">
                <a16:creationId xmlns:a16="http://schemas.microsoft.com/office/drawing/2014/main" id="{D4878579-03DB-4673-8AA1-D814D45C7C91}"/>
              </a:ext>
            </a:extLst>
          </p:cNvPr>
          <p:cNvSpPr txBox="1">
            <a:spLocks noChangeArrowheads="1"/>
          </p:cNvSpPr>
          <p:nvPr/>
        </p:nvSpPr>
        <p:spPr bwMode="auto">
          <a:xfrm>
            <a:off x="11120438" y="1529537"/>
            <a:ext cx="871537"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SA#93</a:t>
            </a:r>
          </a:p>
          <a:p>
            <a:pPr algn="ctr">
              <a:lnSpc>
                <a:spcPct val="100000"/>
              </a:lnSpc>
              <a:spcBef>
                <a:spcPct val="0"/>
              </a:spcBef>
              <a:buFontTx/>
              <a:buNone/>
            </a:pPr>
            <a:r>
              <a:rPr lang="en-US" altLang="en-US" sz="1400">
                <a:latin typeface="Arial" panose="020B0604020202020204" pitchFamily="34" charset="0"/>
              </a:rPr>
              <a:t>Q3/2021</a:t>
            </a:r>
          </a:p>
        </p:txBody>
      </p:sp>
      <p:sp>
        <p:nvSpPr>
          <p:cNvPr id="59" name="Rounded Rectangle 58">
            <a:extLst>
              <a:ext uri="{FF2B5EF4-FFF2-40B4-BE49-F238E27FC236}">
                <a16:creationId xmlns:a16="http://schemas.microsoft.com/office/drawing/2014/main" id="{638481CC-F4DA-49C9-A7B0-BD15F9100B39}"/>
              </a:ext>
            </a:extLst>
          </p:cNvPr>
          <p:cNvSpPr/>
          <p:nvPr/>
        </p:nvSpPr>
        <p:spPr>
          <a:xfrm>
            <a:off x="11025188" y="4067950"/>
            <a:ext cx="825500"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code</a:t>
            </a:r>
          </a:p>
          <a:p>
            <a:pPr algn="ctr">
              <a:defRPr/>
            </a:pPr>
            <a:r>
              <a:rPr lang="en-US" sz="1200" dirty="0"/>
              <a:t>freeze</a:t>
            </a:r>
          </a:p>
        </p:txBody>
      </p:sp>
      <p:sp>
        <p:nvSpPr>
          <p:cNvPr id="44" name="Title 1">
            <a:extLst>
              <a:ext uri="{FF2B5EF4-FFF2-40B4-BE49-F238E27FC236}">
                <a16:creationId xmlns:a16="http://schemas.microsoft.com/office/drawing/2014/main" id="{667F89A1-6086-4D64-99A1-2B3E73F7BED5}"/>
              </a:ext>
            </a:extLst>
          </p:cNvPr>
          <p:cNvSpPr txBox="1">
            <a:spLocks/>
          </p:cNvSpPr>
          <p:nvPr/>
        </p:nvSpPr>
        <p:spPr bwMode="auto">
          <a:xfrm>
            <a:off x="9498013" y="5989027"/>
            <a:ext cx="2035175" cy="450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en-US" sz="1800" b="1" kern="0" dirty="0"/>
              <a:t>Source</a:t>
            </a:r>
            <a:r>
              <a:rPr lang="en-US" altLang="en-US" sz="1800" kern="0" dirty="0"/>
              <a:t>: SP-190676</a:t>
            </a:r>
          </a:p>
        </p:txBody>
      </p:sp>
      <p:sp>
        <p:nvSpPr>
          <p:cNvPr id="45" name="TextBox 2">
            <a:extLst>
              <a:ext uri="{FF2B5EF4-FFF2-40B4-BE49-F238E27FC236}">
                <a16:creationId xmlns:a16="http://schemas.microsoft.com/office/drawing/2014/main" id="{1060C3E5-DD73-4EB5-A8C9-5034E32AD8AA}"/>
              </a:ext>
            </a:extLst>
          </p:cNvPr>
          <p:cNvSpPr txBox="1">
            <a:spLocks noChangeArrowheads="1"/>
          </p:cNvSpPr>
          <p:nvPr/>
        </p:nvSpPr>
        <p:spPr bwMode="auto">
          <a:xfrm rot="-1208279">
            <a:off x="3195929" y="1215001"/>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9/19</a:t>
            </a:r>
          </a:p>
        </p:txBody>
      </p:sp>
      <p:sp>
        <p:nvSpPr>
          <p:cNvPr id="54" name="TextBox 44">
            <a:extLst>
              <a:ext uri="{FF2B5EF4-FFF2-40B4-BE49-F238E27FC236}">
                <a16:creationId xmlns:a16="http://schemas.microsoft.com/office/drawing/2014/main" id="{12EA7D3B-8654-473B-8067-7FA788070B27}"/>
              </a:ext>
            </a:extLst>
          </p:cNvPr>
          <p:cNvSpPr txBox="1">
            <a:spLocks noChangeArrowheads="1"/>
          </p:cNvSpPr>
          <p:nvPr/>
        </p:nvSpPr>
        <p:spPr bwMode="auto">
          <a:xfrm rot="-1208279">
            <a:off x="4145254" y="1226113"/>
            <a:ext cx="63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12/19</a:t>
            </a:r>
          </a:p>
        </p:txBody>
      </p:sp>
      <p:sp>
        <p:nvSpPr>
          <p:cNvPr id="56" name="TextBox 53">
            <a:extLst>
              <a:ext uri="{FF2B5EF4-FFF2-40B4-BE49-F238E27FC236}">
                <a16:creationId xmlns:a16="http://schemas.microsoft.com/office/drawing/2014/main" id="{4B171BAE-E725-4A1D-BA7B-2034C10A754A}"/>
              </a:ext>
            </a:extLst>
          </p:cNvPr>
          <p:cNvSpPr txBox="1">
            <a:spLocks noChangeArrowheads="1"/>
          </p:cNvSpPr>
          <p:nvPr/>
        </p:nvSpPr>
        <p:spPr bwMode="auto">
          <a:xfrm rot="-1208279">
            <a:off x="5302541" y="1224526"/>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3/20</a:t>
            </a:r>
          </a:p>
        </p:txBody>
      </p:sp>
      <p:sp>
        <p:nvSpPr>
          <p:cNvPr id="57" name="TextBox 55">
            <a:extLst>
              <a:ext uri="{FF2B5EF4-FFF2-40B4-BE49-F238E27FC236}">
                <a16:creationId xmlns:a16="http://schemas.microsoft.com/office/drawing/2014/main" id="{62007B83-7E1B-4FFF-97EA-888546F6686E}"/>
              </a:ext>
            </a:extLst>
          </p:cNvPr>
          <p:cNvSpPr txBox="1">
            <a:spLocks noChangeArrowheads="1"/>
          </p:cNvSpPr>
          <p:nvPr/>
        </p:nvSpPr>
        <p:spPr bwMode="auto">
          <a:xfrm rot="-1208279">
            <a:off x="6301079" y="1235638"/>
            <a:ext cx="53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6/20</a:t>
            </a:r>
          </a:p>
        </p:txBody>
      </p:sp>
      <p:sp>
        <p:nvSpPr>
          <p:cNvPr id="60" name="TextBox 59">
            <a:extLst>
              <a:ext uri="{FF2B5EF4-FFF2-40B4-BE49-F238E27FC236}">
                <a16:creationId xmlns:a16="http://schemas.microsoft.com/office/drawing/2014/main" id="{F30FC594-E0B0-4EF5-9F14-1E1C57292EF8}"/>
              </a:ext>
            </a:extLst>
          </p:cNvPr>
          <p:cNvSpPr txBox="1">
            <a:spLocks noChangeArrowheads="1"/>
          </p:cNvSpPr>
          <p:nvPr/>
        </p:nvSpPr>
        <p:spPr bwMode="auto">
          <a:xfrm rot="-1208279">
            <a:off x="7164679" y="1211826"/>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9/20</a:t>
            </a:r>
          </a:p>
        </p:txBody>
      </p:sp>
      <p:sp>
        <p:nvSpPr>
          <p:cNvPr id="61" name="TextBox 60">
            <a:extLst>
              <a:ext uri="{FF2B5EF4-FFF2-40B4-BE49-F238E27FC236}">
                <a16:creationId xmlns:a16="http://schemas.microsoft.com/office/drawing/2014/main" id="{5D4867F3-0137-4918-AC3C-6DAFD1B833A7}"/>
              </a:ext>
            </a:extLst>
          </p:cNvPr>
          <p:cNvSpPr txBox="1">
            <a:spLocks noChangeArrowheads="1"/>
          </p:cNvSpPr>
          <p:nvPr/>
        </p:nvSpPr>
        <p:spPr bwMode="auto">
          <a:xfrm rot="-1208279">
            <a:off x="8139404" y="1273738"/>
            <a:ext cx="63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12/20</a:t>
            </a:r>
          </a:p>
        </p:txBody>
      </p:sp>
      <p:sp>
        <p:nvSpPr>
          <p:cNvPr id="62" name="TextBox 61">
            <a:extLst>
              <a:ext uri="{FF2B5EF4-FFF2-40B4-BE49-F238E27FC236}">
                <a16:creationId xmlns:a16="http://schemas.microsoft.com/office/drawing/2014/main" id="{2A6FBE89-5A13-4482-A617-27582209302B}"/>
              </a:ext>
            </a:extLst>
          </p:cNvPr>
          <p:cNvSpPr txBox="1">
            <a:spLocks noChangeArrowheads="1"/>
          </p:cNvSpPr>
          <p:nvPr/>
        </p:nvSpPr>
        <p:spPr bwMode="auto">
          <a:xfrm rot="-1208279">
            <a:off x="9271291" y="1221351"/>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3/21</a:t>
            </a:r>
          </a:p>
        </p:txBody>
      </p:sp>
      <p:sp>
        <p:nvSpPr>
          <p:cNvPr id="63" name="TextBox 62">
            <a:extLst>
              <a:ext uri="{FF2B5EF4-FFF2-40B4-BE49-F238E27FC236}">
                <a16:creationId xmlns:a16="http://schemas.microsoft.com/office/drawing/2014/main" id="{B739E8C5-2C63-44E7-86E6-6B4EDC7F2EB2}"/>
              </a:ext>
            </a:extLst>
          </p:cNvPr>
          <p:cNvSpPr txBox="1">
            <a:spLocks noChangeArrowheads="1"/>
          </p:cNvSpPr>
          <p:nvPr/>
        </p:nvSpPr>
        <p:spPr bwMode="auto">
          <a:xfrm rot="-1208279">
            <a:off x="11217566" y="1243576"/>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9/21</a:t>
            </a:r>
          </a:p>
        </p:txBody>
      </p:sp>
      <p:sp>
        <p:nvSpPr>
          <p:cNvPr id="64" name="TextBox 64">
            <a:extLst>
              <a:ext uri="{FF2B5EF4-FFF2-40B4-BE49-F238E27FC236}">
                <a16:creationId xmlns:a16="http://schemas.microsoft.com/office/drawing/2014/main" id="{4F1907ED-8056-4C71-9CDD-32A89483FE02}"/>
              </a:ext>
            </a:extLst>
          </p:cNvPr>
          <p:cNvSpPr txBox="1">
            <a:spLocks noChangeArrowheads="1"/>
          </p:cNvSpPr>
          <p:nvPr/>
        </p:nvSpPr>
        <p:spPr bwMode="auto">
          <a:xfrm rot="-1208279">
            <a:off x="10233316" y="1235638"/>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6/21</a:t>
            </a:r>
          </a:p>
        </p:txBody>
      </p:sp>
      <p:sp>
        <p:nvSpPr>
          <p:cNvPr id="65" name="TextBox 65">
            <a:extLst>
              <a:ext uri="{FF2B5EF4-FFF2-40B4-BE49-F238E27FC236}">
                <a16:creationId xmlns:a16="http://schemas.microsoft.com/office/drawing/2014/main" id="{D3AA8C29-8404-4DDC-A740-B40CE137A7AB}"/>
              </a:ext>
            </a:extLst>
          </p:cNvPr>
          <p:cNvSpPr txBox="1">
            <a:spLocks noChangeArrowheads="1"/>
          </p:cNvSpPr>
          <p:nvPr/>
        </p:nvSpPr>
        <p:spPr bwMode="auto">
          <a:xfrm rot="-1208279">
            <a:off x="2325979" y="1253101"/>
            <a:ext cx="5318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6/19</a:t>
            </a:r>
          </a:p>
        </p:txBody>
      </p:sp>
    </p:spTree>
    <p:extLst>
      <p:ext uri="{BB962C8B-B14F-4D97-AF65-F5344CB8AC3E}">
        <p14:creationId xmlns:p14="http://schemas.microsoft.com/office/powerpoint/2010/main" val="185954597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400" y="1678675"/>
            <a:ext cx="10522174" cy="4408226"/>
          </a:xfrm>
        </p:spPr>
        <p:txBody>
          <a:bodyPr>
            <a:normAutofit/>
          </a:bodyPr>
          <a:lstStyle/>
          <a:p>
            <a:r>
              <a:rPr lang="en-US" sz="2900" dirty="0"/>
              <a:t>Rel-16 stage-2 was officially frozen at SA#83. All SA2 Rel-16 exceptions were completed at SA#84. </a:t>
            </a:r>
          </a:p>
          <a:p>
            <a:r>
              <a:rPr lang="en-US" sz="2900" dirty="0"/>
              <a:t>This implies only Cat F CRs should be submitted for Rel-16 maintenance. </a:t>
            </a:r>
          </a:p>
        </p:txBody>
      </p:sp>
      <p:sp>
        <p:nvSpPr>
          <p:cNvPr id="3" name="Title 2"/>
          <p:cNvSpPr>
            <a:spLocks noGrp="1"/>
          </p:cNvSpPr>
          <p:nvPr>
            <p:ph type="title"/>
          </p:nvPr>
        </p:nvSpPr>
        <p:spPr>
          <a:xfrm>
            <a:off x="614401" y="256675"/>
            <a:ext cx="9593225" cy="550016"/>
          </a:xfrm>
        </p:spPr>
        <p:txBody>
          <a:bodyPr/>
          <a:lstStyle/>
          <a:p>
            <a:r>
              <a:rPr lang="en-US" sz="4400" dirty="0"/>
              <a:t>Rel-16 stage-2 timelines</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14</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38229422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392073"/>
            <a:ext cx="11005172" cy="4694828"/>
          </a:xfrm>
        </p:spPr>
        <p:txBody>
          <a:bodyPr>
            <a:normAutofit/>
          </a:bodyPr>
          <a:lstStyle/>
          <a:p>
            <a:pPr>
              <a:spcBef>
                <a:spcPts val="600"/>
              </a:spcBef>
            </a:pPr>
            <a:r>
              <a:rPr lang="en-US" sz="2800" dirty="0"/>
              <a:t>No change in Rel-17 stage-2 freeze date (i.e. still Sep 2020).</a:t>
            </a:r>
          </a:p>
          <a:p>
            <a:pPr>
              <a:spcBef>
                <a:spcPts val="600"/>
              </a:spcBef>
            </a:pPr>
            <a:r>
              <a:rPr lang="en-US" sz="2800" dirty="0"/>
              <a:t>Rel-17 timelines will be finalized at SA#86 (Dec, 2019)</a:t>
            </a:r>
          </a:p>
        </p:txBody>
      </p:sp>
      <p:sp>
        <p:nvSpPr>
          <p:cNvPr id="3" name="Title 2"/>
          <p:cNvSpPr>
            <a:spLocks noGrp="1"/>
          </p:cNvSpPr>
          <p:nvPr>
            <p:ph type="title"/>
          </p:nvPr>
        </p:nvSpPr>
        <p:spPr>
          <a:xfrm>
            <a:off x="614401" y="256675"/>
            <a:ext cx="9593225" cy="550016"/>
          </a:xfrm>
        </p:spPr>
        <p:txBody>
          <a:bodyPr/>
          <a:lstStyle/>
          <a:p>
            <a:r>
              <a:rPr lang="en-US" sz="4400" dirty="0"/>
              <a:t>Rel-17 Stage-2 timelines</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15</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95768048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930554" y="2395064"/>
            <a:ext cx="3821373" cy="1033936"/>
          </a:xfrm>
        </p:spPr>
        <p:txBody>
          <a:bodyPr/>
          <a:lstStyle/>
          <a:p>
            <a:r>
              <a:rPr lang="sv-SE" sz="4400" b="1" dirty="0"/>
              <a:t>Thank you!</a:t>
            </a:r>
          </a:p>
        </p:txBody>
      </p:sp>
    </p:spTree>
    <p:extLst>
      <p:ext uri="{BB962C8B-B14F-4D97-AF65-F5344CB8AC3E}">
        <p14:creationId xmlns:p14="http://schemas.microsoft.com/office/powerpoint/2010/main" val="325611726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defRPr/>
            </a:pPr>
            <a:r>
              <a:rPr lang="en-GB" altLang="en-US" sz="4400" dirty="0"/>
              <a:t>Outline</a:t>
            </a:r>
          </a:p>
        </p:txBody>
      </p:sp>
      <p:sp>
        <p:nvSpPr>
          <p:cNvPr id="8195" name="Content Placeholder 2"/>
          <p:cNvSpPr>
            <a:spLocks noGrp="1"/>
          </p:cNvSpPr>
          <p:nvPr>
            <p:ph idx="1"/>
          </p:nvPr>
        </p:nvSpPr>
        <p:spPr>
          <a:xfrm>
            <a:off x="1136485" y="1371600"/>
            <a:ext cx="8477415" cy="4914900"/>
          </a:xfrm>
        </p:spPr>
        <p:txBody>
          <a:bodyPr/>
          <a:lstStyle/>
          <a:p>
            <a:pPr>
              <a:defRPr/>
            </a:pPr>
            <a:r>
              <a:rPr lang="en-US" altLang="en-US" sz="1800" dirty="0">
                <a:effectLst>
                  <a:outerShdw blurRad="38100" dist="38100" dir="2700000" algn="tl">
                    <a:srgbClr val="C0C0C0"/>
                  </a:outerShdw>
                </a:effectLst>
              </a:rPr>
              <a:t>SA2 Specific Issues</a:t>
            </a:r>
          </a:p>
          <a:p>
            <a:pPr lvl="1">
              <a:defRPr/>
            </a:pPr>
            <a:r>
              <a:rPr lang="en-US" altLang="en-US" sz="1400" dirty="0">
                <a:effectLst>
                  <a:outerShdw blurRad="38100" dist="38100" dir="2700000" algn="tl">
                    <a:srgbClr val="C0C0C0"/>
                  </a:outerShdw>
                </a:effectLst>
              </a:rPr>
              <a:t>Rel-17 Work Planning/Prioritization</a:t>
            </a:r>
          </a:p>
          <a:p>
            <a:pPr lvl="1">
              <a:defRPr/>
            </a:pPr>
            <a:r>
              <a:rPr lang="en-US" altLang="en-US" sz="1400" dirty="0">
                <a:effectLst>
                  <a:outerShdw blurRad="38100" dist="38100" dir="2700000" algn="tl">
                    <a:srgbClr val="C0C0C0"/>
                  </a:outerShdw>
                </a:effectLst>
              </a:rPr>
              <a:t>Prioritized Rel-17 List</a:t>
            </a:r>
          </a:p>
          <a:p>
            <a:pPr lvl="1" eaLnBrk="1" hangingPunct="1">
              <a:defRPr/>
            </a:pPr>
            <a:r>
              <a:rPr lang="en-US" sz="1400" dirty="0">
                <a:effectLst>
                  <a:outerShdw blurRad="38100" dist="38100" dir="2700000" algn="tl">
                    <a:srgbClr val="C0C0C0"/>
                  </a:outerShdw>
                </a:effectLst>
              </a:rPr>
              <a:t>Way forward for SA Rel-17 Prioritization</a:t>
            </a:r>
          </a:p>
          <a:p>
            <a:pPr lvl="1" eaLnBrk="1" hangingPunct="1">
              <a:defRPr/>
            </a:pPr>
            <a:r>
              <a:rPr lang="en-US" sz="1400" dirty="0">
                <a:effectLst>
                  <a:outerShdw blurRad="38100" dist="38100" dir="2700000" algn="tl">
                    <a:srgbClr val="C0C0C0"/>
                  </a:outerShdw>
                </a:effectLst>
              </a:rPr>
              <a:t>RACS CR</a:t>
            </a:r>
          </a:p>
          <a:p>
            <a:pPr eaLnBrk="1" hangingPunct="1">
              <a:defRPr/>
            </a:pPr>
            <a:r>
              <a:rPr lang="en-GB" sz="1800" dirty="0">
                <a:effectLst>
                  <a:outerShdw blurRad="38100" dist="38100" dir="2700000" algn="tl">
                    <a:srgbClr val="C0C0C0"/>
                  </a:outerShdw>
                </a:effectLst>
              </a:rPr>
              <a:t>SA/RAN Joint session</a:t>
            </a:r>
          </a:p>
          <a:p>
            <a:pPr eaLnBrk="1" hangingPunct="1">
              <a:defRPr/>
            </a:pPr>
            <a:r>
              <a:rPr lang="en-GB" sz="1800" dirty="0">
                <a:effectLst>
                  <a:outerShdw blurRad="38100" dist="38100" dir="2700000" algn="tl">
                    <a:srgbClr val="C0C0C0"/>
                  </a:outerShdw>
                </a:effectLst>
              </a:rPr>
              <a:t>Reply LS to O-RAN Alliance </a:t>
            </a:r>
          </a:p>
          <a:p>
            <a:pPr eaLnBrk="1" hangingPunct="1">
              <a:defRPr/>
            </a:pPr>
            <a:r>
              <a:rPr lang="en-GB" sz="1800" dirty="0">
                <a:effectLst>
                  <a:outerShdw blurRad="38100" dist="38100" dir="2700000" algn="tl">
                    <a:srgbClr val="C0C0C0"/>
                  </a:outerShdw>
                </a:effectLst>
              </a:rPr>
              <a:t>3GPP Liaison Persons</a:t>
            </a:r>
          </a:p>
          <a:p>
            <a:pPr eaLnBrk="1" hangingPunct="1">
              <a:defRPr/>
            </a:pPr>
            <a:r>
              <a:rPr lang="en-GB" sz="1800" dirty="0">
                <a:effectLst>
                  <a:outerShdw blurRad="38100" dist="38100" dir="2700000" algn="tl">
                    <a:srgbClr val="C0C0C0"/>
                  </a:outerShdw>
                </a:effectLst>
              </a:rPr>
              <a:t>Multiple Rapporteur for a WID</a:t>
            </a:r>
          </a:p>
          <a:p>
            <a:pPr eaLnBrk="1" hangingPunct="1">
              <a:defRPr/>
            </a:pPr>
            <a:r>
              <a:rPr lang="en-GB" sz="1800" dirty="0">
                <a:effectLst>
                  <a:outerShdw blurRad="38100" dist="38100" dir="2700000" algn="tl">
                    <a:srgbClr val="C0C0C0"/>
                  </a:outerShdw>
                </a:effectLst>
              </a:rPr>
              <a:t>Rel-16 work/study items</a:t>
            </a:r>
          </a:p>
          <a:p>
            <a:pPr eaLnBrk="1" hangingPunct="1">
              <a:defRPr/>
            </a:pPr>
            <a:r>
              <a:rPr lang="en-GB" sz="1800" dirty="0">
                <a:effectLst>
                  <a:outerShdw blurRad="38100" dist="38100" dir="2700000" algn="tl">
                    <a:srgbClr val="C0C0C0"/>
                  </a:outerShdw>
                </a:effectLst>
              </a:rPr>
              <a:t>Rel-17 work/study items</a:t>
            </a:r>
          </a:p>
          <a:p>
            <a:pPr eaLnBrk="1" hangingPunct="1">
              <a:defRPr/>
            </a:pPr>
            <a:r>
              <a:rPr lang="en-GB" sz="1800" dirty="0">
                <a:effectLst>
                  <a:outerShdw blurRad="38100" dist="38100" dir="2700000" algn="tl">
                    <a:srgbClr val="C0C0C0"/>
                  </a:outerShdw>
                </a:effectLst>
              </a:rPr>
              <a:t>Current SA/CT Schedule overview</a:t>
            </a:r>
          </a:p>
          <a:p>
            <a:pPr lvl="1" eaLnBrk="1" hangingPunct="1">
              <a:defRPr/>
            </a:pPr>
            <a:r>
              <a:rPr lang="en-GB" sz="1300" dirty="0">
                <a:effectLst>
                  <a:outerShdw blurRad="38100" dist="38100" dir="2700000" algn="tl">
                    <a:srgbClr val="C0C0C0"/>
                  </a:outerShdw>
                </a:effectLst>
              </a:rPr>
              <a:t>Rel-16 stage-2 timeline</a:t>
            </a:r>
          </a:p>
          <a:p>
            <a:pPr lvl="1" eaLnBrk="1" hangingPunct="1">
              <a:defRPr/>
            </a:pPr>
            <a:r>
              <a:rPr lang="en-GB" sz="1300" dirty="0">
                <a:effectLst>
                  <a:outerShdw blurRad="38100" dist="38100" dir="2700000" algn="tl">
                    <a:srgbClr val="C0C0C0"/>
                  </a:outerShdw>
                </a:effectLst>
              </a:rPr>
              <a:t>Rel-17 stage-2 timeline</a:t>
            </a:r>
          </a:p>
          <a:p>
            <a:pPr marL="0" indent="0" eaLnBrk="1" hangingPunct="1">
              <a:buNone/>
              <a:defRPr/>
            </a:pPr>
            <a:endParaRPr lang="en-GB" sz="2000" dirty="0">
              <a:effectLst>
                <a:outerShdw blurRad="38100" dist="38100" dir="2700000" algn="tl">
                  <a:srgbClr val="C0C0C0"/>
                </a:outerShdw>
              </a:effectLst>
            </a:endParaRPr>
          </a:p>
        </p:txBody>
      </p:sp>
    </p:spTree>
    <p:extLst>
      <p:ext uri="{BB962C8B-B14F-4D97-AF65-F5344CB8AC3E}">
        <p14:creationId xmlns:p14="http://schemas.microsoft.com/office/powerpoint/2010/main" val="301390875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563415"/>
            <a:ext cx="11005172" cy="4572000"/>
          </a:xfrm>
        </p:spPr>
        <p:txBody>
          <a:bodyPr>
            <a:normAutofit fontScale="85000" lnSpcReduction="20000"/>
          </a:bodyPr>
          <a:lstStyle/>
          <a:p>
            <a:pPr>
              <a:spcBef>
                <a:spcPts val="600"/>
              </a:spcBef>
              <a:spcAft>
                <a:spcPts val="600"/>
              </a:spcAft>
            </a:pPr>
            <a:r>
              <a:rPr lang="en-US" sz="2400" dirty="0"/>
              <a:t>SA2 WG is overloaded with 25 approved Rel-17 study/work items, and according to SA2 work plan there are not enough TUs available to continue on each study items. </a:t>
            </a:r>
          </a:p>
          <a:p>
            <a:pPr>
              <a:spcBef>
                <a:spcPts val="600"/>
              </a:spcBef>
              <a:spcAft>
                <a:spcPts val="600"/>
              </a:spcAft>
            </a:pPr>
            <a:r>
              <a:rPr lang="en-US" sz="2400" dirty="0"/>
              <a:t>Prior to SA#85 plenary meeting individual companies were solicited to indicate a list of max 10 study items that they would like to see in Rel-17 and identify as “Vendor”, “Operator” or “Vertical”. The consolidated summary of this indicative vote is available in </a:t>
            </a:r>
            <a:r>
              <a:rPr lang="en-US" sz="2400" b="1" dirty="0"/>
              <a:t>SP-190879</a:t>
            </a:r>
          </a:p>
          <a:p>
            <a:pPr>
              <a:spcBef>
                <a:spcPts val="600"/>
              </a:spcBef>
              <a:spcAft>
                <a:spcPts val="600"/>
              </a:spcAft>
            </a:pPr>
            <a:r>
              <a:rPr lang="en-US" sz="2400" dirty="0"/>
              <a:t>After several rounds of discussion in the meeting the SA plenary managed to endorse two documents</a:t>
            </a:r>
          </a:p>
          <a:p>
            <a:pPr lvl="1">
              <a:spcBef>
                <a:spcPts val="600"/>
              </a:spcBef>
              <a:spcAft>
                <a:spcPts val="600"/>
              </a:spcAft>
            </a:pPr>
            <a:r>
              <a:rPr lang="en-US" sz="1900" b="1" dirty="0">
                <a:solidFill>
                  <a:srgbClr val="FF0000"/>
                </a:solidFill>
              </a:rPr>
              <a:t>SP-190949</a:t>
            </a:r>
            <a:r>
              <a:rPr lang="en-US" sz="1900" dirty="0"/>
              <a:t>: A preliminary prioritized list of Rel-17 study items consisting of 11 items marked as “in” and 7 items marked as “in*”. All other items are considered “out” of Rel-17</a:t>
            </a:r>
          </a:p>
          <a:p>
            <a:pPr lvl="1">
              <a:spcBef>
                <a:spcPts val="600"/>
              </a:spcBef>
              <a:spcAft>
                <a:spcPts val="600"/>
              </a:spcAft>
            </a:pPr>
            <a:r>
              <a:rPr lang="en-US" sz="1900" b="1" dirty="0">
                <a:solidFill>
                  <a:srgbClr val="FF0000"/>
                </a:solidFill>
              </a:rPr>
              <a:t>SP-190950</a:t>
            </a:r>
            <a:r>
              <a:rPr lang="en-US" sz="1900" dirty="0"/>
              <a:t>: A process for moderated email discussions on prospective Rel-17 study items that will take place during Q4 with the objective of potential down-scoping of selected items in order to maximize the overall number of accepted items</a:t>
            </a:r>
          </a:p>
          <a:p>
            <a:pPr>
              <a:spcBef>
                <a:spcPts val="600"/>
              </a:spcBef>
              <a:spcAft>
                <a:spcPts val="600"/>
              </a:spcAft>
            </a:pPr>
            <a:r>
              <a:rPr lang="en-US" sz="2400" dirty="0"/>
              <a:t>The final prioritized list of Rel-17 items will be determined at SA#86 plenary (Dec, 19)</a:t>
            </a:r>
          </a:p>
          <a:p>
            <a:pPr lvl="1">
              <a:spcBef>
                <a:spcPts val="600"/>
              </a:spcBef>
              <a:spcAft>
                <a:spcPts val="600"/>
              </a:spcAft>
            </a:pPr>
            <a:r>
              <a:rPr lang="en-US" sz="1900" dirty="0"/>
              <a:t>”in” items are likely to remain “in” in December</a:t>
            </a:r>
          </a:p>
          <a:p>
            <a:pPr lvl="1">
              <a:spcBef>
                <a:spcPts val="600"/>
              </a:spcBef>
              <a:spcAft>
                <a:spcPts val="600"/>
              </a:spcAft>
            </a:pPr>
            <a:r>
              <a:rPr lang="en-US" sz="1900" dirty="0"/>
              <a:t>Some of the ”in*” items should be added to the ”in” group</a:t>
            </a:r>
          </a:p>
          <a:p>
            <a:pPr marL="0" indent="0">
              <a:buNone/>
            </a:pPr>
            <a:endParaRPr lang="en-GB" sz="1867" dirty="0"/>
          </a:p>
        </p:txBody>
      </p:sp>
      <p:sp>
        <p:nvSpPr>
          <p:cNvPr id="3" name="Title 2"/>
          <p:cNvSpPr>
            <a:spLocks noGrp="1"/>
          </p:cNvSpPr>
          <p:nvPr>
            <p:ph type="title"/>
          </p:nvPr>
        </p:nvSpPr>
        <p:spPr>
          <a:xfrm>
            <a:off x="614399" y="438378"/>
            <a:ext cx="9593225" cy="550016"/>
          </a:xfrm>
        </p:spPr>
        <p:txBody>
          <a:bodyPr/>
          <a:lstStyle/>
          <a:p>
            <a:r>
              <a:rPr lang="en-US" sz="4400" dirty="0"/>
              <a:t>Rel-17 Work planning/Prioritization</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3</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7364176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934201" y="1527361"/>
            <a:ext cx="4809946" cy="4288508"/>
          </a:xfrm>
        </p:spPr>
        <p:txBody>
          <a:bodyPr>
            <a:normAutofit fontScale="55000" lnSpcReduction="20000"/>
          </a:bodyPr>
          <a:lstStyle/>
          <a:p>
            <a:pPr marL="0" indent="0">
              <a:spcBef>
                <a:spcPts val="0"/>
              </a:spcBef>
              <a:spcAft>
                <a:spcPts val="450"/>
              </a:spcAft>
              <a:buNone/>
              <a:tabLst>
                <a:tab pos="267891" algn="l"/>
              </a:tabLst>
              <a:defRPr/>
            </a:pPr>
            <a:r>
              <a:rPr lang="en-US" altLang="en-US" sz="2400" b="1" dirty="0"/>
              <a:t>The following list is taken as the current working assumption.</a:t>
            </a:r>
          </a:p>
          <a:p>
            <a:pPr marL="200025" indent="-200025">
              <a:spcBef>
                <a:spcPts val="0"/>
              </a:spcBef>
              <a:spcAft>
                <a:spcPts val="450"/>
              </a:spcAft>
              <a:buFont typeface="+mj-lt"/>
              <a:buAutoNum type="arabicPeriod"/>
              <a:tabLst>
                <a:tab pos="267891" algn="l"/>
              </a:tabLst>
              <a:defRPr/>
            </a:pPr>
            <a:r>
              <a:rPr lang="en-US" altLang="en-US" sz="2400" dirty="0"/>
              <a:t>Green items are </a:t>
            </a:r>
            <a:r>
              <a:rPr lang="en-US" altLang="en-US" sz="2400" b="1" i="1" dirty="0"/>
              <a:t>in </a:t>
            </a:r>
            <a:r>
              <a:rPr lang="en-US" altLang="en-US" sz="2400" i="1" dirty="0"/>
              <a:t>or </a:t>
            </a:r>
            <a:r>
              <a:rPr lang="en-US" altLang="en-US" sz="2400" b="1" i="1" dirty="0"/>
              <a:t>in*</a:t>
            </a:r>
            <a:r>
              <a:rPr lang="en-US" altLang="en-US" sz="2400" dirty="0"/>
              <a:t>. Red items are </a:t>
            </a:r>
            <a:r>
              <a:rPr lang="en-US" altLang="en-US" sz="2400" b="1" i="1" dirty="0"/>
              <a:t>out</a:t>
            </a:r>
            <a:r>
              <a:rPr lang="en-US" altLang="en-US" sz="2400" dirty="0"/>
              <a:t>.</a:t>
            </a:r>
          </a:p>
          <a:p>
            <a:pPr marL="200025" indent="-200025">
              <a:spcBef>
                <a:spcPts val="0"/>
              </a:spcBef>
              <a:spcAft>
                <a:spcPts val="450"/>
              </a:spcAft>
              <a:buFont typeface="+mj-lt"/>
              <a:buAutoNum type="arabicPeriod"/>
              <a:tabLst>
                <a:tab pos="267891" algn="l"/>
              </a:tabLst>
              <a:defRPr/>
            </a:pPr>
            <a:r>
              <a:rPr lang="en-US" altLang="en-US" sz="2400" dirty="0"/>
              <a:t>Items which are </a:t>
            </a:r>
            <a:r>
              <a:rPr lang="en-US" altLang="en-US" sz="2400" b="1" i="1" dirty="0"/>
              <a:t>out</a:t>
            </a:r>
            <a:r>
              <a:rPr lang="en-US" altLang="en-US" sz="2400" dirty="0"/>
              <a:t> shall not be progressed in Rel-17 by SA2.</a:t>
            </a:r>
          </a:p>
          <a:p>
            <a:pPr marL="200025" indent="-200025">
              <a:spcBef>
                <a:spcPts val="0"/>
              </a:spcBef>
              <a:spcAft>
                <a:spcPts val="450"/>
              </a:spcAft>
              <a:buFont typeface="+mj-lt"/>
              <a:buAutoNum type="arabicPeriod"/>
              <a:tabLst>
                <a:tab pos="267891" algn="l"/>
              </a:tabLst>
              <a:defRPr/>
            </a:pPr>
            <a:r>
              <a:rPr lang="en-US" altLang="en-US" sz="2400" dirty="0"/>
              <a:t>Items which are </a:t>
            </a:r>
            <a:r>
              <a:rPr lang="en-US" altLang="en-US" sz="2400" b="1" i="1" dirty="0"/>
              <a:t>in</a:t>
            </a:r>
            <a:r>
              <a:rPr lang="en-US" altLang="en-US" sz="2400" dirty="0"/>
              <a:t> may be worked on in Q4 by SA2. </a:t>
            </a:r>
          </a:p>
          <a:p>
            <a:pPr marL="200025" indent="-200025">
              <a:spcBef>
                <a:spcPts val="0"/>
              </a:spcBef>
              <a:spcAft>
                <a:spcPts val="450"/>
              </a:spcAft>
              <a:buFont typeface="+mj-lt"/>
              <a:buAutoNum type="arabicPeriod"/>
              <a:tabLst>
                <a:tab pos="267891" algn="l"/>
              </a:tabLst>
              <a:defRPr/>
            </a:pPr>
            <a:r>
              <a:rPr lang="en-US" altLang="en-US" sz="2400" dirty="0"/>
              <a:t>Items which are </a:t>
            </a:r>
            <a:r>
              <a:rPr lang="en-US" altLang="en-US" sz="2400" b="1" i="1" dirty="0"/>
              <a:t>in*</a:t>
            </a:r>
            <a:r>
              <a:rPr lang="en-US" altLang="en-US" sz="2400" dirty="0"/>
              <a:t> are conditionally included and shall not be worked on in Q4 by SA2.</a:t>
            </a:r>
          </a:p>
          <a:p>
            <a:pPr marL="200025" indent="-200025">
              <a:spcBef>
                <a:spcPts val="0"/>
              </a:spcBef>
              <a:spcAft>
                <a:spcPts val="450"/>
              </a:spcAft>
              <a:buFont typeface="+mj-lt"/>
              <a:buAutoNum type="arabicPeriod"/>
              <a:tabLst>
                <a:tab pos="267891" algn="l"/>
              </a:tabLst>
              <a:defRPr/>
            </a:pPr>
            <a:r>
              <a:rPr lang="en-US" altLang="en-US" sz="2400" dirty="0"/>
              <a:t>Planning will be done based on max 3 TUs per item per SA2 meeting. This doesn’t preclude that SA2 could assign more than 3 TUs at a specific meeting due to available time, starting from SA#85.</a:t>
            </a:r>
          </a:p>
          <a:p>
            <a:pPr marL="200025" indent="-200025">
              <a:spcBef>
                <a:spcPts val="0"/>
              </a:spcBef>
              <a:spcAft>
                <a:spcPts val="450"/>
              </a:spcAft>
              <a:buFont typeface="+mj-lt"/>
              <a:buAutoNum type="arabicPeriod"/>
              <a:tabLst>
                <a:tab pos="267891" algn="l"/>
              </a:tabLst>
              <a:defRPr/>
            </a:pPr>
            <a:r>
              <a:rPr lang="en-US" altLang="en-US" sz="2400" dirty="0"/>
              <a:t> </a:t>
            </a:r>
            <a:r>
              <a:rPr lang="en-US" altLang="en-US" sz="2400" b="1" i="1" dirty="0"/>
              <a:t>in</a:t>
            </a:r>
            <a:r>
              <a:rPr lang="en-US" altLang="en-US" sz="2400" dirty="0"/>
              <a:t> &amp; </a:t>
            </a:r>
            <a:r>
              <a:rPr lang="en-US" altLang="en-US" sz="2400" b="1" i="1" dirty="0"/>
              <a:t>in*</a:t>
            </a:r>
            <a:r>
              <a:rPr lang="en-US" altLang="en-US" sz="2400" dirty="0"/>
              <a:t> items should be broken down into work tasks by SA2 in Q4. Each work task should be in the form of a headline + an assigned TU estimation.</a:t>
            </a:r>
          </a:p>
          <a:p>
            <a:pPr marL="200025" indent="-200025">
              <a:spcBef>
                <a:spcPts val="0"/>
              </a:spcBef>
              <a:spcAft>
                <a:spcPts val="450"/>
              </a:spcAft>
              <a:buFont typeface="+mj-lt"/>
              <a:buAutoNum type="arabicPeriod"/>
              <a:tabLst>
                <a:tab pos="267891" algn="l"/>
              </a:tabLst>
              <a:defRPr/>
            </a:pPr>
            <a:r>
              <a:rPr lang="en-US" altLang="en-US" sz="2400" dirty="0"/>
              <a:t>SA2 will NOT do any down-scoping of any items in Q4.</a:t>
            </a:r>
          </a:p>
          <a:p>
            <a:pPr marL="200025" indent="-200025">
              <a:spcBef>
                <a:spcPts val="0"/>
              </a:spcBef>
              <a:spcAft>
                <a:spcPts val="450"/>
              </a:spcAft>
              <a:buFont typeface="+mj-lt"/>
              <a:buAutoNum type="arabicPeriod"/>
              <a:tabLst>
                <a:tab pos="267891" algn="l"/>
              </a:tabLst>
              <a:defRPr/>
            </a:pPr>
            <a:r>
              <a:rPr lang="en-US" altLang="en-US" sz="2400" dirty="0"/>
              <a:t>SA#86 will prioritize the </a:t>
            </a:r>
            <a:r>
              <a:rPr lang="en-US" altLang="en-US" sz="2400" b="1" i="1" dirty="0"/>
              <a:t>in</a:t>
            </a:r>
            <a:r>
              <a:rPr lang="en-US" altLang="en-US" sz="2400" dirty="0"/>
              <a:t> work tasks until sufficient TUs are freed to cover all </a:t>
            </a:r>
            <a:r>
              <a:rPr lang="en-US" altLang="en-US" sz="2400" b="1" i="1" dirty="0"/>
              <a:t>in</a:t>
            </a:r>
            <a:r>
              <a:rPr lang="en-US" altLang="en-US" sz="2400" dirty="0"/>
              <a:t> items in R17. When TUs are freed (or more time is available) then SA#86 will select the work tasks of </a:t>
            </a:r>
            <a:r>
              <a:rPr lang="en-US" altLang="en-US" sz="2400" b="1" i="1" dirty="0"/>
              <a:t>in*</a:t>
            </a:r>
            <a:r>
              <a:rPr lang="en-US" altLang="en-US" sz="2400" dirty="0"/>
              <a:t> items.</a:t>
            </a:r>
          </a:p>
          <a:p>
            <a:pPr marL="200025" indent="-200025">
              <a:spcBef>
                <a:spcPts val="0"/>
              </a:spcBef>
              <a:spcAft>
                <a:spcPts val="450"/>
              </a:spcAft>
              <a:buFont typeface="+mj-lt"/>
              <a:buAutoNum type="arabicPeriod"/>
              <a:tabLst>
                <a:tab pos="267891" algn="l"/>
              </a:tabLst>
              <a:defRPr/>
            </a:pPr>
            <a:r>
              <a:rPr lang="en-US" altLang="en-US" sz="2400" dirty="0"/>
              <a:t>SA has the intention to accommodate as many </a:t>
            </a:r>
            <a:r>
              <a:rPr lang="en-US" altLang="en-US" sz="2400" b="1" i="1" dirty="0"/>
              <a:t>in*</a:t>
            </a:r>
            <a:r>
              <a:rPr lang="en-US" altLang="en-US" sz="2400" dirty="0"/>
              <a:t> items as possible in R17. </a:t>
            </a:r>
          </a:p>
          <a:p>
            <a:pPr marL="0" indent="0">
              <a:buNone/>
            </a:pPr>
            <a:endParaRPr lang="en-GB" sz="1867" dirty="0"/>
          </a:p>
        </p:txBody>
      </p:sp>
      <p:sp>
        <p:nvSpPr>
          <p:cNvPr id="3" name="Title 2"/>
          <p:cNvSpPr>
            <a:spLocks noGrp="1"/>
          </p:cNvSpPr>
          <p:nvPr>
            <p:ph type="title"/>
          </p:nvPr>
        </p:nvSpPr>
        <p:spPr>
          <a:xfrm>
            <a:off x="614401" y="256675"/>
            <a:ext cx="9593225" cy="550016"/>
          </a:xfrm>
        </p:spPr>
        <p:txBody>
          <a:bodyPr/>
          <a:lstStyle/>
          <a:p>
            <a:r>
              <a:rPr lang="fr-FR" sz="4400" dirty="0" err="1"/>
              <a:t>Prioritized</a:t>
            </a:r>
            <a:r>
              <a:rPr lang="fr-FR" sz="4400" dirty="0"/>
              <a:t> Rel-17 List </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4</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pic>
        <p:nvPicPr>
          <p:cNvPr id="6" name="Picture 5">
            <a:extLst>
              <a:ext uri="{FF2B5EF4-FFF2-40B4-BE49-F238E27FC236}">
                <a16:creationId xmlns:a16="http://schemas.microsoft.com/office/drawing/2014/main" id="{1D364922-1345-4ADA-ABD2-B1FC8FFD1283}"/>
              </a:ext>
            </a:extLst>
          </p:cNvPr>
          <p:cNvPicPr>
            <a:picLocks noChangeAspect="1"/>
          </p:cNvPicPr>
          <p:nvPr/>
        </p:nvPicPr>
        <p:blipFill>
          <a:blip r:embed="rId2"/>
          <a:stretch>
            <a:fillRect/>
          </a:stretch>
        </p:blipFill>
        <p:spPr>
          <a:xfrm>
            <a:off x="447853" y="1150883"/>
            <a:ext cx="6220959" cy="5041464"/>
          </a:xfrm>
          <a:prstGeom prst="rect">
            <a:avLst/>
          </a:prstGeom>
        </p:spPr>
      </p:pic>
      <p:sp>
        <p:nvSpPr>
          <p:cNvPr id="7" name="Title 1">
            <a:extLst>
              <a:ext uri="{FF2B5EF4-FFF2-40B4-BE49-F238E27FC236}">
                <a16:creationId xmlns:a16="http://schemas.microsoft.com/office/drawing/2014/main" id="{C69B6180-2019-4888-9F54-95D24BC5CAA9}"/>
              </a:ext>
            </a:extLst>
          </p:cNvPr>
          <p:cNvSpPr txBox="1">
            <a:spLocks/>
          </p:cNvSpPr>
          <p:nvPr/>
        </p:nvSpPr>
        <p:spPr bwMode="auto">
          <a:xfrm>
            <a:off x="9665829" y="5830028"/>
            <a:ext cx="1733025" cy="376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en-US" sz="1600" b="1" kern="0" dirty="0"/>
              <a:t>Source</a:t>
            </a:r>
            <a:r>
              <a:rPr lang="en-US" altLang="en-US" sz="1600" kern="0" dirty="0"/>
              <a:t>: SP-190949</a:t>
            </a:r>
          </a:p>
        </p:txBody>
      </p:sp>
    </p:spTree>
    <p:extLst>
      <p:ext uri="{BB962C8B-B14F-4D97-AF65-F5344CB8AC3E}">
        <p14:creationId xmlns:p14="http://schemas.microsoft.com/office/powerpoint/2010/main" val="188157507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528674" y="1523241"/>
            <a:ext cx="4443376" cy="4115560"/>
          </a:xfrm>
        </p:spPr>
        <p:txBody>
          <a:bodyPr>
            <a:normAutofit fontScale="70000" lnSpcReduction="20000"/>
          </a:bodyPr>
          <a:lstStyle/>
          <a:p>
            <a:pPr marL="0" indent="0">
              <a:spcBef>
                <a:spcPts val="0"/>
              </a:spcBef>
              <a:spcAft>
                <a:spcPts val="450"/>
              </a:spcAft>
              <a:buNone/>
              <a:tabLst>
                <a:tab pos="267891" algn="l"/>
              </a:tabLst>
              <a:defRPr/>
            </a:pPr>
            <a:r>
              <a:rPr lang="en-US" altLang="en-US" sz="2000" b="1" u="sng" dirty="0"/>
              <a:t>SA2 during Q4/2019 </a:t>
            </a:r>
          </a:p>
          <a:p>
            <a:pPr marL="200025" indent="-200025">
              <a:spcBef>
                <a:spcPts val="0"/>
              </a:spcBef>
              <a:spcAft>
                <a:spcPts val="450"/>
              </a:spcAft>
              <a:buFont typeface="+mj-lt"/>
              <a:buAutoNum type="arabicPeriod"/>
              <a:tabLst>
                <a:tab pos="267891" algn="l"/>
              </a:tabLst>
              <a:defRPr/>
            </a:pPr>
            <a:r>
              <a:rPr lang="en-US" altLang="en-US" sz="2000" dirty="0"/>
              <a:t>SA2 should break down each </a:t>
            </a:r>
            <a:r>
              <a:rPr lang="en-US" altLang="en-US" sz="2000" b="1" i="1" dirty="0"/>
              <a:t>in </a:t>
            </a:r>
            <a:r>
              <a:rPr lang="en-US" altLang="en-US" sz="2000" dirty="0"/>
              <a:t>&amp; </a:t>
            </a:r>
            <a:r>
              <a:rPr lang="en-US" altLang="en-US" sz="2000" b="1" i="1" dirty="0"/>
              <a:t>in* </a:t>
            </a:r>
            <a:r>
              <a:rPr lang="en-US" altLang="en-US" sz="2000" dirty="0"/>
              <a:t>item on the R17 items list into work tasks. </a:t>
            </a:r>
            <a:br>
              <a:rPr lang="en-US" altLang="en-US" sz="2000" dirty="0"/>
            </a:br>
            <a:r>
              <a:rPr lang="en-US" altLang="en-US" sz="2000" dirty="0"/>
              <a:t>Each work task needs to include a TU estimation for both study and work phase.</a:t>
            </a:r>
            <a:br>
              <a:rPr lang="en-US" altLang="en-US" sz="2000" dirty="0"/>
            </a:br>
            <a:r>
              <a:rPr lang="en-US" altLang="en-US" sz="2000" dirty="0"/>
              <a:t>The TU estimation of an item will be the sum of it work task TUs.</a:t>
            </a:r>
          </a:p>
          <a:p>
            <a:pPr marL="200025" indent="-200025">
              <a:spcBef>
                <a:spcPts val="0"/>
              </a:spcBef>
              <a:spcAft>
                <a:spcPts val="450"/>
              </a:spcAft>
              <a:buFont typeface="+mj-lt"/>
              <a:buAutoNum type="arabicPeriod"/>
              <a:tabLst>
                <a:tab pos="267891" algn="l"/>
              </a:tabLst>
              <a:defRPr/>
            </a:pPr>
            <a:r>
              <a:rPr lang="en-US" altLang="en-US" sz="2000" dirty="0"/>
              <a:t>SA2 shall identify the work tasks of the </a:t>
            </a:r>
            <a:r>
              <a:rPr lang="en-US" altLang="en-US" sz="2000" b="1" i="1" dirty="0"/>
              <a:t>in </a:t>
            </a:r>
            <a:r>
              <a:rPr lang="en-US" altLang="en-US" sz="2000" dirty="0"/>
              <a:t>&amp; </a:t>
            </a:r>
            <a:r>
              <a:rPr lang="en-US" altLang="en-US" sz="2000" b="1" i="1" dirty="0"/>
              <a:t>in* </a:t>
            </a:r>
            <a:r>
              <a:rPr lang="en-US" altLang="en-US" sz="2000" dirty="0"/>
              <a:t>items in </a:t>
            </a:r>
            <a:r>
              <a:rPr lang="en-US" altLang="en-US" sz="2000" i="1" u="sng" dirty="0"/>
              <a:t>Work Task Papers</a:t>
            </a:r>
            <a:r>
              <a:rPr lang="en-US" altLang="en-US" sz="2000" dirty="0"/>
              <a:t>. </a:t>
            </a:r>
            <a:br>
              <a:rPr lang="en-US" altLang="en-US" sz="2000" dirty="0"/>
            </a:br>
            <a:r>
              <a:rPr lang="en-US" altLang="en-US" sz="2000" dirty="0"/>
              <a:t>Those have to be finally agreed by SA2.</a:t>
            </a:r>
          </a:p>
          <a:p>
            <a:pPr marL="200025" indent="-200025">
              <a:spcBef>
                <a:spcPts val="0"/>
              </a:spcBef>
              <a:spcAft>
                <a:spcPts val="450"/>
              </a:spcAft>
              <a:buFont typeface="+mj-lt"/>
              <a:buAutoNum type="arabicPeriod"/>
              <a:tabLst>
                <a:tab pos="267891" algn="l"/>
              </a:tabLst>
              <a:defRPr/>
            </a:pPr>
            <a:r>
              <a:rPr lang="en-US" altLang="en-US" sz="2000" dirty="0"/>
              <a:t>The Work Task Papers including the TU estimations need to be agreed latest one week after SA2#135</a:t>
            </a:r>
          </a:p>
          <a:p>
            <a:pPr marL="200025" indent="-200025">
              <a:spcBef>
                <a:spcPts val="0"/>
              </a:spcBef>
              <a:spcAft>
                <a:spcPts val="450"/>
              </a:spcAft>
              <a:buFont typeface="+mj-lt"/>
              <a:buAutoNum type="arabicPeriod"/>
              <a:tabLst>
                <a:tab pos="267891" algn="l"/>
              </a:tabLst>
              <a:defRPr/>
            </a:pPr>
            <a:r>
              <a:rPr lang="en-US" altLang="en-US" sz="2000" dirty="0"/>
              <a:t>The Work Task Papers will be the input from SA2 to SA. </a:t>
            </a:r>
          </a:p>
          <a:p>
            <a:pPr marL="200025" indent="-200025">
              <a:spcBef>
                <a:spcPts val="0"/>
              </a:spcBef>
              <a:spcAft>
                <a:spcPts val="450"/>
              </a:spcAft>
              <a:buFont typeface="+mj-lt"/>
              <a:buAutoNum type="arabicPeriod"/>
              <a:tabLst>
                <a:tab pos="267891" algn="l"/>
              </a:tabLst>
              <a:defRPr/>
            </a:pPr>
            <a:endParaRPr lang="en-US" altLang="en-US" sz="2000" dirty="0"/>
          </a:p>
          <a:p>
            <a:pPr marL="0" indent="0">
              <a:spcBef>
                <a:spcPts val="0"/>
              </a:spcBef>
              <a:spcAft>
                <a:spcPts val="450"/>
              </a:spcAft>
              <a:buNone/>
              <a:tabLst>
                <a:tab pos="267891" algn="l"/>
              </a:tabLst>
              <a:defRPr/>
            </a:pPr>
            <a:r>
              <a:rPr lang="en-US" altLang="en-US" sz="2000" b="1" u="sng" dirty="0"/>
              <a:t>Before SA#86</a:t>
            </a:r>
            <a:endParaRPr lang="en-US" altLang="en-US" sz="2000" dirty="0"/>
          </a:p>
          <a:p>
            <a:pPr marL="200025" indent="-200025">
              <a:spcBef>
                <a:spcPts val="0"/>
              </a:spcBef>
              <a:spcAft>
                <a:spcPts val="450"/>
              </a:spcAft>
              <a:buFont typeface="+mj-lt"/>
              <a:buAutoNum type="arabicPeriod"/>
              <a:tabLst>
                <a:tab pos="267891" algn="l"/>
              </a:tabLst>
              <a:defRPr/>
            </a:pPr>
            <a:r>
              <a:rPr lang="en-US" altLang="en-US" sz="2000" dirty="0"/>
              <a:t>For a better overview, a list of all Work Tasks (sorted by Work Item), listing all assigned TUs will be made available before SA#86 by the SA Chairman. </a:t>
            </a:r>
          </a:p>
          <a:p>
            <a:pPr marL="200025" indent="-200025">
              <a:spcBef>
                <a:spcPts val="0"/>
              </a:spcBef>
              <a:spcAft>
                <a:spcPts val="450"/>
              </a:spcAft>
              <a:buFont typeface="+mj-lt"/>
              <a:buAutoNum type="arabicPeriod"/>
              <a:tabLst>
                <a:tab pos="267891" algn="l"/>
              </a:tabLst>
              <a:defRPr/>
            </a:pPr>
            <a:r>
              <a:rPr lang="en-US" altLang="en-US" sz="2000" dirty="0"/>
              <a:t>There will be </a:t>
            </a:r>
            <a:r>
              <a:rPr lang="en-US" altLang="en-US" sz="2000" u="sng" dirty="0"/>
              <a:t>no</a:t>
            </a:r>
            <a:r>
              <a:rPr lang="en-US" altLang="en-US" sz="2000" dirty="0"/>
              <a:t> collection and consolidation of company prioritized lists before SA#86.</a:t>
            </a:r>
          </a:p>
          <a:p>
            <a:pPr marL="0" indent="0">
              <a:buNone/>
            </a:pPr>
            <a:endParaRPr lang="en-GB" sz="1867" dirty="0"/>
          </a:p>
        </p:txBody>
      </p:sp>
      <p:sp>
        <p:nvSpPr>
          <p:cNvPr id="3" name="Title 2"/>
          <p:cNvSpPr>
            <a:spLocks noGrp="1"/>
          </p:cNvSpPr>
          <p:nvPr>
            <p:ph type="title"/>
          </p:nvPr>
        </p:nvSpPr>
        <p:spPr>
          <a:xfrm>
            <a:off x="376276" y="256675"/>
            <a:ext cx="9593225" cy="550016"/>
          </a:xfrm>
        </p:spPr>
        <p:txBody>
          <a:bodyPr/>
          <a:lstStyle/>
          <a:p>
            <a:r>
              <a:rPr lang="en-US" sz="4400" dirty="0"/>
              <a:t>Way Forward for SA Rel-17 Prioritization</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5</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
        <p:nvSpPr>
          <p:cNvPr id="6" name="Content Placeholder 2">
            <a:extLst>
              <a:ext uri="{FF2B5EF4-FFF2-40B4-BE49-F238E27FC236}">
                <a16:creationId xmlns:a16="http://schemas.microsoft.com/office/drawing/2014/main" id="{2A236852-CCEC-488F-BF7B-FFBB81618229}"/>
              </a:ext>
            </a:extLst>
          </p:cNvPr>
          <p:cNvSpPr txBox="1">
            <a:spLocks/>
          </p:cNvSpPr>
          <p:nvPr/>
        </p:nvSpPr>
        <p:spPr bwMode="auto">
          <a:xfrm>
            <a:off x="5756909" y="1443315"/>
            <a:ext cx="5835016" cy="419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spcBef>
                <a:spcPts val="0"/>
              </a:spcBef>
              <a:spcAft>
                <a:spcPts val="450"/>
              </a:spcAft>
              <a:buFontTx/>
              <a:buNone/>
              <a:tabLst>
                <a:tab pos="267891" algn="l"/>
              </a:tabLst>
              <a:defRPr/>
            </a:pPr>
            <a:r>
              <a:rPr lang="en-US" altLang="en-US" sz="2500" b="1" u="sng" kern="0" dirty="0"/>
              <a:t>Moderated Item Discussions  (voluntary process)</a:t>
            </a:r>
          </a:p>
          <a:p>
            <a:pPr marL="200025" indent="-200025">
              <a:spcBef>
                <a:spcPts val="0"/>
              </a:spcBef>
              <a:spcAft>
                <a:spcPts val="450"/>
              </a:spcAft>
              <a:buFont typeface="+mj-lt"/>
              <a:buAutoNum type="arabicPeriod"/>
              <a:tabLst>
                <a:tab pos="267891" algn="l"/>
              </a:tabLst>
              <a:defRPr/>
            </a:pPr>
            <a:r>
              <a:rPr lang="en-US" altLang="en-US" sz="2500" kern="0" dirty="0"/>
              <a:t>A new mailing list 3GPP_TSG_SA_DRAFTS shall be created, which allows for open offline discussions on R17 priorities between SA#85 and SA#86</a:t>
            </a:r>
          </a:p>
          <a:p>
            <a:pPr marL="200025" indent="-200025">
              <a:spcBef>
                <a:spcPts val="0"/>
              </a:spcBef>
              <a:spcAft>
                <a:spcPts val="450"/>
              </a:spcAft>
              <a:buFont typeface="+mj-lt"/>
              <a:buAutoNum type="arabicPeriod"/>
              <a:tabLst>
                <a:tab pos="267891" algn="l"/>
              </a:tabLst>
              <a:defRPr/>
            </a:pPr>
            <a:r>
              <a:rPr lang="en-US" altLang="en-US" sz="2500" kern="0" dirty="0"/>
              <a:t>For every item on the in/in* lists </a:t>
            </a:r>
            <a:r>
              <a:rPr lang="en-US" altLang="en-US" sz="2500" u="sng" kern="0" dirty="0"/>
              <a:t>Item Moderator </a:t>
            </a:r>
            <a:r>
              <a:rPr lang="en-US" altLang="en-US" sz="2500" kern="0" dirty="0"/>
              <a:t>will be named. The moderator needs to be a delegate at SA#85 and SA#86.</a:t>
            </a:r>
          </a:p>
          <a:p>
            <a:pPr marL="200025" indent="-200025">
              <a:spcBef>
                <a:spcPts val="0"/>
              </a:spcBef>
              <a:spcAft>
                <a:spcPts val="450"/>
              </a:spcAft>
              <a:buFont typeface="+mj-lt"/>
              <a:buAutoNum type="arabicPeriod"/>
              <a:tabLst>
                <a:tab pos="267891" algn="l"/>
              </a:tabLst>
              <a:defRPr/>
            </a:pPr>
            <a:r>
              <a:rPr lang="en-US" altLang="en-US" sz="2500" kern="0" dirty="0"/>
              <a:t>Discussions should start once the work task documents have been agreed by SA2 and is allowed to go on until the SA#86 </a:t>
            </a:r>
            <a:r>
              <a:rPr lang="en-US" altLang="en-US" sz="2500" kern="0" dirty="0" err="1"/>
              <a:t>tdoc</a:t>
            </a:r>
            <a:r>
              <a:rPr lang="en-US" altLang="en-US" sz="2500" kern="0" dirty="0"/>
              <a:t> submission deadline – 1 day.</a:t>
            </a:r>
          </a:p>
          <a:p>
            <a:pPr marL="200025" indent="-200025">
              <a:spcBef>
                <a:spcPts val="0"/>
              </a:spcBef>
              <a:spcAft>
                <a:spcPts val="450"/>
              </a:spcAft>
              <a:buFont typeface="+mj-lt"/>
              <a:buAutoNum type="arabicPeriod"/>
              <a:tabLst>
                <a:tab pos="267891" algn="l"/>
              </a:tabLst>
              <a:defRPr/>
            </a:pPr>
            <a:r>
              <a:rPr lang="en-US" altLang="en-US" sz="2500" kern="0" dirty="0"/>
              <a:t>For those Items where SA2 has already (proposed) Work Task Documents available discussions should start amongst the interested parties on the new SA_DRAFTS list. The discussion will be moderated by the Item Moderators. </a:t>
            </a:r>
          </a:p>
          <a:p>
            <a:pPr marL="200025" indent="-200025">
              <a:spcBef>
                <a:spcPts val="0"/>
              </a:spcBef>
              <a:spcAft>
                <a:spcPts val="450"/>
              </a:spcAft>
              <a:buFont typeface="+mj-lt"/>
              <a:buAutoNum type="arabicPeriod"/>
              <a:tabLst>
                <a:tab pos="267891" algn="l"/>
              </a:tabLst>
              <a:defRPr/>
            </a:pPr>
            <a:r>
              <a:rPr lang="en-US" altLang="en-US" sz="2500" kern="0" dirty="0"/>
              <a:t>The discussions should stay </a:t>
            </a:r>
            <a:r>
              <a:rPr lang="en-US" altLang="en-US" sz="2500" i="1" u="sng" kern="0" dirty="0"/>
              <a:t>within</a:t>
            </a:r>
            <a:r>
              <a:rPr lang="en-US" altLang="en-US" sz="2500" kern="0" dirty="0"/>
              <a:t> the individual items. The goal is to get better understanding of what is commonly agreeable and what can be (even if painful) maybe left out.</a:t>
            </a:r>
          </a:p>
          <a:p>
            <a:pPr marL="200025" indent="-200025">
              <a:spcBef>
                <a:spcPts val="0"/>
              </a:spcBef>
              <a:spcAft>
                <a:spcPts val="450"/>
              </a:spcAft>
              <a:buFont typeface="+mj-lt"/>
              <a:buAutoNum type="arabicPeriod"/>
              <a:tabLst>
                <a:tab pos="267891" algn="l"/>
              </a:tabLst>
              <a:defRPr/>
            </a:pPr>
            <a:r>
              <a:rPr lang="en-US" altLang="en-US" sz="2500" kern="0" dirty="0"/>
              <a:t>The moderator should start the discussion by providing an outline document to which the involved companies can comment by means of input to the outline document. </a:t>
            </a:r>
          </a:p>
          <a:p>
            <a:pPr marL="200025" indent="-200025">
              <a:spcBef>
                <a:spcPts val="0"/>
              </a:spcBef>
              <a:spcAft>
                <a:spcPts val="450"/>
              </a:spcAft>
              <a:buFont typeface="+mj-lt"/>
              <a:buAutoNum type="arabicPeriod"/>
              <a:tabLst>
                <a:tab pos="267891" algn="l"/>
              </a:tabLst>
              <a:defRPr/>
            </a:pPr>
            <a:r>
              <a:rPr lang="en-US" altLang="en-US" sz="2500" kern="0" dirty="0"/>
              <a:t>The discussions will be based upon the SA2 decomposition of items into work tasks. These decompositions will NOT be changed. The goal of the discussions to collect company input for an initial proposal to SA#86 on the down-sized scope of the item. </a:t>
            </a:r>
          </a:p>
          <a:p>
            <a:pPr marL="200025" indent="-200025">
              <a:spcBef>
                <a:spcPts val="0"/>
              </a:spcBef>
              <a:spcAft>
                <a:spcPts val="450"/>
              </a:spcAft>
              <a:buFont typeface="+mj-lt"/>
              <a:buAutoNum type="arabicPeriod"/>
              <a:tabLst>
                <a:tab pos="267891" algn="l"/>
              </a:tabLst>
              <a:defRPr/>
            </a:pPr>
            <a:r>
              <a:rPr lang="en-US" altLang="en-US" sz="2500" kern="0" dirty="0"/>
              <a:t>If an item has only one work task it is assumed that this process may not be required for this item.</a:t>
            </a:r>
          </a:p>
          <a:p>
            <a:pPr marL="200025" indent="-200025">
              <a:spcBef>
                <a:spcPts val="0"/>
              </a:spcBef>
              <a:spcAft>
                <a:spcPts val="450"/>
              </a:spcAft>
              <a:buFont typeface="+mj-lt"/>
              <a:buAutoNum type="arabicPeriod"/>
              <a:tabLst>
                <a:tab pos="267891" algn="l"/>
              </a:tabLst>
              <a:defRPr/>
            </a:pPr>
            <a:r>
              <a:rPr lang="en-US" altLang="en-US" sz="2500" kern="0" dirty="0"/>
              <a:t>The moderators will present the summary of these discussions at SA#86.</a:t>
            </a:r>
          </a:p>
          <a:p>
            <a:pPr marL="200025" indent="-200025">
              <a:spcBef>
                <a:spcPts val="0"/>
              </a:spcBef>
              <a:spcAft>
                <a:spcPts val="450"/>
              </a:spcAft>
              <a:buFont typeface="+mj-lt"/>
              <a:buAutoNum type="arabicPeriod"/>
              <a:tabLst>
                <a:tab pos="267891" algn="l"/>
              </a:tabLst>
              <a:defRPr/>
            </a:pPr>
            <a:r>
              <a:rPr lang="en-US" altLang="en-US" sz="2500" kern="0" dirty="0"/>
              <a:t>Decisions will ONLY be made by SA#86, i.e. not on the mailing list and not by the moderators. </a:t>
            </a:r>
          </a:p>
          <a:p>
            <a:pPr marL="200025" indent="-200025">
              <a:spcBef>
                <a:spcPts val="0"/>
              </a:spcBef>
              <a:spcAft>
                <a:spcPts val="450"/>
              </a:spcAft>
              <a:buFont typeface="+mj-lt"/>
              <a:buAutoNum type="arabicPeriod"/>
              <a:tabLst>
                <a:tab pos="267891" algn="l"/>
              </a:tabLst>
              <a:defRPr/>
            </a:pPr>
            <a:endParaRPr lang="en-US" altLang="en-US" sz="1350" kern="0" dirty="0"/>
          </a:p>
          <a:p>
            <a:pPr marL="0" indent="0">
              <a:spcBef>
                <a:spcPts val="0"/>
              </a:spcBef>
              <a:spcAft>
                <a:spcPts val="450"/>
              </a:spcAft>
              <a:buFontTx/>
              <a:buNone/>
              <a:tabLst>
                <a:tab pos="267891" algn="l"/>
              </a:tabLst>
              <a:defRPr/>
            </a:pPr>
            <a:endParaRPr lang="en-US" altLang="en-US" sz="1350" kern="0" dirty="0"/>
          </a:p>
        </p:txBody>
      </p:sp>
      <p:sp>
        <p:nvSpPr>
          <p:cNvPr id="7" name="Title 1">
            <a:extLst>
              <a:ext uri="{FF2B5EF4-FFF2-40B4-BE49-F238E27FC236}">
                <a16:creationId xmlns:a16="http://schemas.microsoft.com/office/drawing/2014/main" id="{A355007C-9D6A-47AB-B38E-BFDFB0A611CD}"/>
              </a:ext>
            </a:extLst>
          </p:cNvPr>
          <p:cNvSpPr txBox="1">
            <a:spLocks/>
          </p:cNvSpPr>
          <p:nvPr/>
        </p:nvSpPr>
        <p:spPr bwMode="auto">
          <a:xfrm>
            <a:off x="528674" y="5638800"/>
            <a:ext cx="1491574" cy="24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en-US" sz="1200" b="1" kern="0" dirty="0"/>
              <a:t>Source</a:t>
            </a:r>
            <a:r>
              <a:rPr lang="en-US" altLang="en-US" sz="1200" kern="0" dirty="0"/>
              <a:t>: SP-190949</a:t>
            </a:r>
          </a:p>
        </p:txBody>
      </p:sp>
      <p:sp>
        <p:nvSpPr>
          <p:cNvPr id="8" name="Title 1">
            <a:extLst>
              <a:ext uri="{FF2B5EF4-FFF2-40B4-BE49-F238E27FC236}">
                <a16:creationId xmlns:a16="http://schemas.microsoft.com/office/drawing/2014/main" id="{D34D817B-76E2-4EE0-A6BC-EF53F259846E}"/>
              </a:ext>
            </a:extLst>
          </p:cNvPr>
          <p:cNvSpPr txBox="1">
            <a:spLocks/>
          </p:cNvSpPr>
          <p:nvPr/>
        </p:nvSpPr>
        <p:spPr bwMode="auto">
          <a:xfrm>
            <a:off x="10100351" y="5638800"/>
            <a:ext cx="1491574" cy="24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en-US" sz="1200" b="1" kern="0" dirty="0"/>
              <a:t>Source</a:t>
            </a:r>
            <a:r>
              <a:rPr lang="en-US" altLang="en-US" sz="1200" kern="0" dirty="0"/>
              <a:t>: SP-190950</a:t>
            </a:r>
          </a:p>
        </p:txBody>
      </p:sp>
    </p:spTree>
    <p:extLst>
      <p:ext uri="{BB962C8B-B14F-4D97-AF65-F5344CB8AC3E}">
        <p14:creationId xmlns:p14="http://schemas.microsoft.com/office/powerpoint/2010/main" val="12599155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612232"/>
            <a:ext cx="10815601" cy="4338821"/>
          </a:xfrm>
        </p:spPr>
        <p:txBody>
          <a:bodyPr>
            <a:normAutofit/>
          </a:bodyPr>
          <a:lstStyle/>
          <a:p>
            <a:r>
              <a:rPr lang="en-US" sz="2800" dirty="0"/>
              <a:t>23.501 CR1592R4: Resolution of Editor's Note on UCMF (S2-1908589 / SP-190617) was challenged by Nokia and Nokia maintained a sustained objection. </a:t>
            </a:r>
          </a:p>
          <a:p>
            <a:pPr marL="0" indent="0">
              <a:buNone/>
            </a:pPr>
            <a:endParaRPr lang="en-GB" sz="2800" dirty="0"/>
          </a:p>
          <a:p>
            <a:r>
              <a:rPr lang="en-GB" sz="2800" b="1" u="sng" dirty="0"/>
              <a:t>Outcome</a:t>
            </a:r>
            <a:endParaRPr lang="en-GB" sz="2800" dirty="0"/>
          </a:p>
          <a:p>
            <a:pPr lvl="1"/>
            <a:r>
              <a:rPr lang="en-US" sz="2400" dirty="0"/>
              <a:t>23.501 CR1592R4</a:t>
            </a:r>
            <a:r>
              <a:rPr lang="en-GB" sz="2400" dirty="0"/>
              <a:t> was postponed and returned to SA2. </a:t>
            </a:r>
            <a:endParaRPr lang="en-GB" sz="1600" dirty="0"/>
          </a:p>
          <a:p>
            <a:endParaRPr lang="en-GB" sz="1867" dirty="0"/>
          </a:p>
        </p:txBody>
      </p:sp>
      <p:sp>
        <p:nvSpPr>
          <p:cNvPr id="3" name="Title 2"/>
          <p:cNvSpPr>
            <a:spLocks noGrp="1"/>
          </p:cNvSpPr>
          <p:nvPr>
            <p:ph type="title"/>
          </p:nvPr>
        </p:nvSpPr>
        <p:spPr>
          <a:xfrm>
            <a:off x="341195" y="256675"/>
            <a:ext cx="9866432" cy="550016"/>
          </a:xfrm>
        </p:spPr>
        <p:txBody>
          <a:bodyPr/>
          <a:lstStyle/>
          <a:p>
            <a:r>
              <a:rPr lang="en-GB" sz="4400" dirty="0"/>
              <a:t>RACS CRs</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6</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217369590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401" y="1668395"/>
            <a:ext cx="11005172" cy="4419135"/>
          </a:xfrm>
        </p:spPr>
        <p:txBody>
          <a:bodyPr>
            <a:normAutofit/>
          </a:bodyPr>
          <a:lstStyle/>
          <a:p>
            <a:r>
              <a:rPr lang="en-US" sz="3200" dirty="0"/>
              <a:t>A one-day joint session between SA and RAN took place on Tuesday (Sep 17, 2019)</a:t>
            </a:r>
            <a:endParaRPr lang="en-US" sz="2800" dirty="0"/>
          </a:p>
          <a:p>
            <a:r>
              <a:rPr lang="en-US" sz="3200" dirty="0"/>
              <a:t>The following documents were presented from SA side</a:t>
            </a:r>
          </a:p>
          <a:p>
            <a:pPr lvl="1"/>
            <a:r>
              <a:rPr lang="en-US" sz="2400" dirty="0"/>
              <a:t>TSG SA Report to TSG RAN (</a:t>
            </a:r>
            <a:r>
              <a:rPr lang="en-US" sz="2400" b="1" dirty="0"/>
              <a:t>SP-190676 / RP-192294</a:t>
            </a:r>
            <a:r>
              <a:rPr lang="en-US" sz="2400" dirty="0"/>
              <a:t>)</a:t>
            </a:r>
          </a:p>
          <a:p>
            <a:pPr lvl="1"/>
            <a:r>
              <a:rPr lang="en-US" sz="2400" dirty="0"/>
              <a:t>SA1 Work Items related to R17 RAN work areas (</a:t>
            </a:r>
            <a:r>
              <a:rPr lang="en-US" sz="2400" b="1" dirty="0"/>
              <a:t>SP-190970 / RP-192212</a:t>
            </a:r>
            <a:r>
              <a:rPr lang="en-US" sz="2400" dirty="0"/>
              <a:t>)</a:t>
            </a:r>
          </a:p>
          <a:p>
            <a:pPr lvl="1"/>
            <a:r>
              <a:rPr lang="en-US" sz="2400" dirty="0"/>
              <a:t>SA2 R17 Requirements with foreseeable RAN Impact (</a:t>
            </a:r>
            <a:r>
              <a:rPr lang="en-US" sz="2400" b="1" dirty="0"/>
              <a:t>SP-190909 / RP-192213</a:t>
            </a:r>
            <a:r>
              <a:rPr lang="en-US" sz="2400" dirty="0"/>
              <a:t>)</a:t>
            </a:r>
          </a:p>
        </p:txBody>
      </p:sp>
      <p:sp>
        <p:nvSpPr>
          <p:cNvPr id="3" name="Title 2"/>
          <p:cNvSpPr>
            <a:spLocks noGrp="1"/>
          </p:cNvSpPr>
          <p:nvPr>
            <p:ph type="title"/>
          </p:nvPr>
        </p:nvSpPr>
        <p:spPr>
          <a:xfrm>
            <a:off x="614401" y="256675"/>
            <a:ext cx="9593225" cy="550016"/>
          </a:xfrm>
        </p:spPr>
        <p:txBody>
          <a:bodyPr/>
          <a:lstStyle/>
          <a:p>
            <a:r>
              <a:rPr lang="en-US" sz="4400" dirty="0"/>
              <a:t>SA/RAN Joint session</a:t>
            </a:r>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7</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9427410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612232"/>
            <a:ext cx="10815601" cy="4338821"/>
          </a:xfrm>
        </p:spPr>
        <p:txBody>
          <a:bodyPr>
            <a:normAutofit/>
          </a:bodyPr>
          <a:lstStyle/>
          <a:p>
            <a:r>
              <a:rPr lang="en-US" sz="2800" dirty="0"/>
              <a:t>SA sent LS response to incoming LS (SP-190876) on O-RAN Alliance &amp; 3GPP Coordination on O-RAN Alliance Outputs. </a:t>
            </a:r>
          </a:p>
          <a:p>
            <a:r>
              <a:rPr lang="en-US" sz="2800" dirty="0"/>
              <a:t>SA LS response to O-RAN alliance was approved in </a:t>
            </a:r>
            <a:r>
              <a:rPr lang="en-US" sz="2800" b="1" u="sng" dirty="0"/>
              <a:t>SP-190947</a:t>
            </a:r>
            <a:r>
              <a:rPr lang="en-US" sz="2800" dirty="0"/>
              <a:t>. </a:t>
            </a:r>
          </a:p>
          <a:p>
            <a:r>
              <a:rPr lang="en-US" sz="2800" dirty="0"/>
              <a:t>It was agreed that </a:t>
            </a:r>
            <a:r>
              <a:rPr lang="en-US" sz="2800" b="1" dirty="0"/>
              <a:t>other 3GPP WGs should not respond to this LS independently</a:t>
            </a:r>
            <a:r>
              <a:rPr lang="en-US" sz="2800" dirty="0"/>
              <a:t>. </a:t>
            </a:r>
          </a:p>
        </p:txBody>
      </p:sp>
      <p:sp>
        <p:nvSpPr>
          <p:cNvPr id="3" name="Title 2"/>
          <p:cNvSpPr>
            <a:spLocks noGrp="1"/>
          </p:cNvSpPr>
          <p:nvPr>
            <p:ph type="title"/>
          </p:nvPr>
        </p:nvSpPr>
        <p:spPr>
          <a:xfrm>
            <a:off x="341195" y="256675"/>
            <a:ext cx="9866432" cy="550016"/>
          </a:xfrm>
        </p:spPr>
        <p:txBody>
          <a:bodyPr/>
          <a:lstStyle/>
          <a:p>
            <a:r>
              <a:rPr lang="en-GB" sz="4400" dirty="0"/>
              <a:t>Reply LS to O-RAN Alliance</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8</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6883027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341195" y="1417819"/>
            <a:ext cx="10815601" cy="736829"/>
          </a:xfrm>
        </p:spPr>
        <p:txBody>
          <a:bodyPr>
            <a:normAutofit/>
          </a:bodyPr>
          <a:lstStyle/>
          <a:p>
            <a:r>
              <a:rPr lang="en-US" sz="2800" b="1" dirty="0"/>
              <a:t>SP-190948</a:t>
            </a:r>
            <a:r>
              <a:rPr lang="en-US" sz="2800" dirty="0"/>
              <a:t>. Slide 3 and the new Liaison applications were endorsed. </a:t>
            </a:r>
          </a:p>
        </p:txBody>
      </p:sp>
      <p:sp>
        <p:nvSpPr>
          <p:cNvPr id="3" name="Title 2"/>
          <p:cNvSpPr>
            <a:spLocks noGrp="1"/>
          </p:cNvSpPr>
          <p:nvPr>
            <p:ph type="title"/>
          </p:nvPr>
        </p:nvSpPr>
        <p:spPr>
          <a:xfrm>
            <a:off x="341195" y="256675"/>
            <a:ext cx="9866432" cy="550016"/>
          </a:xfrm>
        </p:spPr>
        <p:txBody>
          <a:bodyPr/>
          <a:lstStyle/>
          <a:p>
            <a:r>
              <a:rPr lang="en-GB" sz="4400" dirty="0"/>
              <a:t>3GPP Liaison Persons </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9</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graphicFrame>
        <p:nvGraphicFramePr>
          <p:cNvPr id="7" name="Table 6">
            <a:extLst>
              <a:ext uri="{FF2B5EF4-FFF2-40B4-BE49-F238E27FC236}">
                <a16:creationId xmlns:a16="http://schemas.microsoft.com/office/drawing/2014/main" id="{FD14DF75-00C4-4AD4-8EED-B5B5316CFCEF}"/>
              </a:ext>
            </a:extLst>
          </p:cNvPr>
          <p:cNvGraphicFramePr>
            <a:graphicFrameLocks noGrp="1"/>
          </p:cNvGraphicFramePr>
          <p:nvPr>
            <p:extLst>
              <p:ext uri="{D42A27DB-BD31-4B8C-83A1-F6EECF244321}">
                <p14:modId xmlns:p14="http://schemas.microsoft.com/office/powerpoint/2010/main" val="330303190"/>
              </p:ext>
            </p:extLst>
          </p:nvPr>
        </p:nvGraphicFramePr>
        <p:xfrm>
          <a:off x="1371143" y="2416855"/>
          <a:ext cx="9097160" cy="3352800"/>
        </p:xfrm>
        <a:graphic>
          <a:graphicData uri="http://schemas.openxmlformats.org/drawingml/2006/table">
            <a:tbl>
              <a:tblPr firstRow="1" firstCol="1" bandRow="1"/>
              <a:tblGrid>
                <a:gridCol w="2008430">
                  <a:extLst>
                    <a:ext uri="{9D8B030D-6E8A-4147-A177-3AD203B41FA5}">
                      <a16:colId xmlns:a16="http://schemas.microsoft.com/office/drawing/2014/main" val="2551741820"/>
                    </a:ext>
                  </a:extLst>
                </a:gridCol>
                <a:gridCol w="7088730">
                  <a:extLst>
                    <a:ext uri="{9D8B030D-6E8A-4147-A177-3AD203B41FA5}">
                      <a16:colId xmlns:a16="http://schemas.microsoft.com/office/drawing/2014/main" val="3469452240"/>
                    </a:ext>
                  </a:extLst>
                </a:gridCol>
              </a:tblGrid>
              <a:tr h="211688">
                <a:tc gridSpan="2">
                  <a:txBody>
                    <a:bodyPr/>
                    <a:lstStyle/>
                    <a:p>
                      <a:pPr marL="0" marR="0" algn="ctr" hangingPunct="0">
                        <a:spcBef>
                          <a:spcPts val="0"/>
                        </a:spcBef>
                        <a:spcAft>
                          <a:spcPts val="0"/>
                        </a:spcAft>
                      </a:pPr>
                      <a:r>
                        <a:rPr lang="en-GB" sz="2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List of Current Liaisons</a:t>
                      </a:r>
                      <a:endParaRPr lang="en-US" sz="2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41589470"/>
                  </a:ext>
                </a:extLst>
              </a:tr>
              <a:tr h="211688">
                <a:tc>
                  <a:txBody>
                    <a:bodyPr/>
                    <a:lstStyle/>
                    <a:p>
                      <a:pPr marL="0" marR="0" hangingPunct="0">
                        <a:spcBef>
                          <a:spcPts val="0"/>
                        </a:spcBef>
                        <a:spcAft>
                          <a:spcPts val="0"/>
                        </a:spcAft>
                        <a:tabLst>
                          <a:tab pos="180340" algn="l"/>
                          <a:tab pos="360045" algn="l"/>
                        </a:tabLs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IETF</a:t>
                      </a:r>
                      <a:endParaRPr lang="en-US"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Lionel Morand</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2351612"/>
                  </a:ext>
                </a:extLst>
              </a:tr>
              <a:tr h="423375">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MPEG (towards TSGs)</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David Singer</a:t>
                      </a:r>
                      <a:endParaRPr lang="en-US"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693609"/>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ITU-R</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Giovanni Romano</a:t>
                      </a:r>
                      <a:endParaRPr lang="en-US"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9624073"/>
                  </a:ext>
                </a:extLst>
              </a:tr>
              <a:tr h="211688">
                <a:tc gridSpan="2">
                  <a:txBody>
                    <a:bodyPr/>
                    <a:lstStyle/>
                    <a:p>
                      <a:pPr marL="0" marR="0" algn="ctr" hangingPunct="0">
                        <a:spcBef>
                          <a:spcPts val="0"/>
                        </a:spcBef>
                        <a:spcAft>
                          <a:spcPts val="0"/>
                        </a:spcAft>
                      </a:pPr>
                      <a:r>
                        <a:rPr lang="en-GB" sz="2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New Applications</a:t>
                      </a:r>
                      <a:endParaRPr lang="en-US" sz="2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216010197"/>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NGMN</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Kevin Holley</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0645557"/>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IALA</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Hyounhee KOO</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300046"/>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MPEG</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Mary-Luc </a:t>
                      </a:r>
                      <a:r>
                        <a:rPr lang="en-GB" sz="2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Champel</a:t>
                      </a:r>
                      <a:endParaRPr lang="en-US"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5252530"/>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ESOA</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Cyril MICHEL</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7658270"/>
                  </a:ext>
                </a:extLst>
              </a:tr>
              <a:tr h="211688">
                <a:tc>
                  <a:txBody>
                    <a:bodyPr/>
                    <a:lstStyle/>
                    <a:p>
                      <a:pPr marL="0" marR="0" hangingPunct="0">
                        <a:spcBef>
                          <a:spcPts val="0"/>
                        </a:spcBef>
                        <a:spcAft>
                          <a:spcPts val="0"/>
                        </a:spcAft>
                        <a:tabLst>
                          <a:tab pos="180340" algn="l"/>
                          <a:tab pos="360045" algn="l"/>
                        </a:tabLst>
                      </a:pPr>
                      <a:r>
                        <a:rPr lang="en-GB"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TCG</a:t>
                      </a:r>
                      <a:endParaRPr lang="en-US" sz="2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Ls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Alec </a:t>
                      </a:r>
                      <a:r>
                        <a:rPr lang="en-GB" sz="2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Brusilovsky</a:t>
                      </a:r>
                      <a:endParaRPr lang="en-US"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1430400"/>
                  </a:ext>
                </a:extLst>
              </a:tr>
            </a:tbl>
          </a:graphicData>
        </a:graphic>
      </p:graphicFrame>
    </p:spTree>
    <p:extLst>
      <p:ext uri="{BB962C8B-B14F-4D97-AF65-F5344CB8AC3E}">
        <p14:creationId xmlns:p14="http://schemas.microsoft.com/office/powerpoint/2010/main" val="255433732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7222</TotalTime>
  <Words>1519</Words>
  <Application>Microsoft Office PowerPoint</Application>
  <PresentationFormat>Widescreen</PresentationFormat>
  <Paragraphs>244</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宋体</vt:lpstr>
      <vt:lpstr>Arial</vt:lpstr>
      <vt:lpstr>Calibri</vt:lpstr>
      <vt:lpstr>Times New Roman</vt:lpstr>
      <vt:lpstr>Office Theme</vt:lpstr>
      <vt:lpstr>    Report from TSG SA#85 on SA2 specific topics </vt:lpstr>
      <vt:lpstr>Outline</vt:lpstr>
      <vt:lpstr>Rel-17 Work planning/Prioritization</vt:lpstr>
      <vt:lpstr>Prioritized Rel-17 List </vt:lpstr>
      <vt:lpstr>Way Forward for SA Rel-17 Prioritization</vt:lpstr>
      <vt:lpstr>RACS CRs</vt:lpstr>
      <vt:lpstr>SA/RAN Joint session</vt:lpstr>
      <vt:lpstr>Reply LS to O-RAN Alliance</vt:lpstr>
      <vt:lpstr>3GPP Liaison Persons </vt:lpstr>
      <vt:lpstr>Multiple Rapporteurs for a WID</vt:lpstr>
      <vt:lpstr>Rel-16 Study/work Items</vt:lpstr>
      <vt:lpstr>Rel-17 Study/Work Items</vt:lpstr>
      <vt:lpstr>Current Schedule Overview (SA/CT)</vt:lpstr>
      <vt:lpstr>Rel-16 stage-2 timelines</vt:lpstr>
      <vt:lpstr>Rel-17 Stage-2 timelines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from TSG SA#84</dc:title>
  <dc:creator>Puneet Jain</dc:creator>
  <cp:lastModifiedBy>Puneet Jain</cp:lastModifiedBy>
  <cp:revision>174</cp:revision>
  <dcterms:created xsi:type="dcterms:W3CDTF">2019-03-13T01:38:36Z</dcterms:created>
  <dcterms:modified xsi:type="dcterms:W3CDTF">2019-10-04T16:20:39Z</dcterms:modified>
</cp:coreProperties>
</file>