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
  </p:notesMasterIdLst>
  <p:handoutMasterIdLst>
    <p:handoutMasterId r:id="rId8"/>
  </p:handoutMasterIdLst>
  <p:sldIdLst>
    <p:sldId id="760" r:id="rId2"/>
    <p:sldId id="762" r:id="rId3"/>
    <p:sldId id="764" r:id="rId4"/>
    <p:sldId id="761" r:id="rId5"/>
    <p:sldId id="763" r:id="rId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C6D254"/>
    <a:srgbClr val="B1D254"/>
    <a:srgbClr val="72AF2F"/>
    <a:srgbClr val="5C88D0"/>
    <a:srgbClr val="2A6EA8"/>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84" d="100"/>
          <a:sy n="84" d="100"/>
        </p:scale>
        <p:origin x="1589"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4/2/2019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4/2/2019</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smtClean="0">
              <a:latin typeface="Arial "/>
            </a:endParaRPr>
          </a:p>
          <a:p>
            <a:r>
              <a:rPr lang="en-US" sz="1200" b="1" kern="1200" dirty="0" smtClean="0">
                <a:solidFill>
                  <a:schemeClr val="tx1"/>
                </a:solidFill>
                <a:latin typeface="Arial "/>
                <a:ea typeface="+mn-ea"/>
                <a:cs typeface="Arial" panose="020B0604020202020204" pitchFamily="34" charset="0"/>
              </a:rPr>
              <a:t>SA WG2 Meeting #132	</a:t>
            </a:r>
          </a:p>
          <a:p>
            <a:r>
              <a:rPr lang="en-US" sz="1200" b="1" kern="1200" dirty="0" smtClean="0">
                <a:solidFill>
                  <a:schemeClr val="tx1"/>
                </a:solidFill>
                <a:latin typeface="Arial "/>
                <a:ea typeface="+mn-ea"/>
                <a:cs typeface="Arial" panose="020B0604020202020204" pitchFamily="34" charset="0"/>
              </a:rPr>
              <a:t>April 8 - 12, 2019, Xi’an, China	</a:t>
            </a:r>
          </a:p>
        </p:txBody>
      </p:sp>
      <p:sp>
        <p:nvSpPr>
          <p:cNvPr id="5" name="Text Box 13"/>
          <p:cNvSpPr txBox="1">
            <a:spLocks noChangeArrowheads="1"/>
          </p:cNvSpPr>
          <p:nvPr userDrawn="1"/>
        </p:nvSpPr>
        <p:spPr bwMode="auto">
          <a:xfrm>
            <a:off x="5296430" y="423871"/>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400" dirty="0" smtClean="0">
                <a:effectLst/>
              </a:rPr>
              <a:t>S2-1903848 </a:t>
            </a:r>
            <a:endParaRPr lang="en-GB" altLang="en-US" sz="1400" dirty="0" smtClean="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de-DE" sz="1200" dirty="0" smtClean="0">
                <a:solidFill>
                  <a:schemeClr val="bg1"/>
                </a:solidFill>
              </a:rPr>
              <a:t>SA WG2 Meeting #132	April 8 - 12, 2019, Xi’an, China</a:t>
            </a: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2019</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Discussion </a:t>
            </a:r>
            <a:r>
              <a:rPr lang="en-US" altLang="zh-CN" dirty="0"/>
              <a:t>of SA Only </a:t>
            </a:r>
            <a:r>
              <a:rPr lang="en-US" altLang="zh-CN" dirty="0" smtClean="0"/>
              <a:t>Network Support Roaming Users from NSA Network</a:t>
            </a:r>
            <a:endParaRPr lang="zh-CN" altLang="en-US" dirty="0"/>
          </a:p>
        </p:txBody>
      </p:sp>
      <p:sp>
        <p:nvSpPr>
          <p:cNvPr id="3" name="副标题 2"/>
          <p:cNvSpPr>
            <a:spLocks noGrp="1"/>
          </p:cNvSpPr>
          <p:nvPr>
            <p:ph type="subTitle" idx="1"/>
          </p:nvPr>
        </p:nvSpPr>
        <p:spPr/>
        <p:txBody>
          <a:bodyPr/>
          <a:lstStyle/>
          <a:p>
            <a:r>
              <a:rPr lang="en-US" altLang="zh-CN" dirty="0" smtClean="0"/>
              <a:t>China Mobile</a:t>
            </a:r>
            <a:endParaRPr lang="zh-CN" altLang="en-US" dirty="0"/>
          </a:p>
        </p:txBody>
      </p:sp>
    </p:spTree>
    <p:extLst>
      <p:ext uri="{BB962C8B-B14F-4D97-AF65-F5344CB8AC3E}">
        <p14:creationId xmlns:p14="http://schemas.microsoft.com/office/powerpoint/2010/main" val="192029732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bwMode="auto">
          <a:xfrm>
            <a:off x="4312527" y="2055411"/>
            <a:ext cx="0" cy="2840603"/>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标题 1"/>
          <p:cNvSpPr>
            <a:spLocks noGrp="1"/>
          </p:cNvSpPr>
          <p:nvPr>
            <p:ph type="title"/>
          </p:nvPr>
        </p:nvSpPr>
        <p:spPr/>
        <p:txBody>
          <a:bodyPr/>
          <a:lstStyle/>
          <a:p>
            <a:r>
              <a:rPr lang="en-US" altLang="zh-CN" dirty="0" smtClean="0"/>
              <a:t>Scenario to be Addressed: NSA&amp;SA dual mode UE </a:t>
            </a:r>
            <a:endParaRPr lang="zh-CN" altLang="en-US" dirty="0"/>
          </a:p>
        </p:txBody>
      </p:sp>
      <p:grpSp>
        <p:nvGrpSpPr>
          <p:cNvPr id="4" name="组合 80"/>
          <p:cNvGrpSpPr/>
          <p:nvPr/>
        </p:nvGrpSpPr>
        <p:grpSpPr>
          <a:xfrm rot="20177665">
            <a:off x="2504292" y="3411076"/>
            <a:ext cx="107376" cy="964188"/>
            <a:chOff x="4940326" y="5226911"/>
            <a:chExt cx="154008" cy="716154"/>
          </a:xfrm>
        </p:grpSpPr>
        <p:cxnSp>
          <p:nvCxnSpPr>
            <p:cNvPr id="5" name="Straight Connector 12"/>
            <p:cNvCxnSpPr/>
            <p:nvPr/>
          </p:nvCxnSpPr>
          <p:spPr bwMode="auto">
            <a:xfrm flipH="1">
              <a:off x="5081260" y="5226911"/>
              <a:ext cx="13074" cy="713557"/>
            </a:xfrm>
            <a:prstGeom prst="line">
              <a:avLst/>
            </a:prstGeom>
            <a:ln>
              <a:headEnd type="none"/>
              <a:tailEnd type="none"/>
            </a:ln>
          </p:spPr>
          <p:style>
            <a:lnRef idx="2">
              <a:schemeClr val="accent1"/>
            </a:lnRef>
            <a:fillRef idx="0">
              <a:schemeClr val="accent1"/>
            </a:fillRef>
            <a:effectRef idx="1">
              <a:schemeClr val="accent1"/>
            </a:effectRef>
            <a:fontRef idx="minor">
              <a:schemeClr val="tx1"/>
            </a:fontRef>
          </p:style>
        </p:cxnSp>
        <p:cxnSp>
          <p:nvCxnSpPr>
            <p:cNvPr id="6" name="直接连接符 5"/>
            <p:cNvCxnSpPr/>
            <p:nvPr/>
          </p:nvCxnSpPr>
          <p:spPr>
            <a:xfrm flipV="1">
              <a:off x="4940326" y="5275002"/>
              <a:ext cx="16917" cy="668063"/>
            </a:xfrm>
            <a:prstGeom prst="line">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grpSp>
      <p:cxnSp>
        <p:nvCxnSpPr>
          <p:cNvPr id="7" name="Straight Connector 39"/>
          <p:cNvCxnSpPr/>
          <p:nvPr/>
        </p:nvCxnSpPr>
        <p:spPr bwMode="auto">
          <a:xfrm flipH="1">
            <a:off x="2927034" y="3690739"/>
            <a:ext cx="455159" cy="582823"/>
          </a:xfrm>
          <a:prstGeom prst="line">
            <a:avLst/>
          </a:prstGeom>
          <a:ln w="28575">
            <a:solidFill>
              <a:srgbClr val="92D050"/>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8" name="Straight Connector 39"/>
          <p:cNvCxnSpPr/>
          <p:nvPr/>
        </p:nvCxnSpPr>
        <p:spPr bwMode="auto">
          <a:xfrm flipV="1">
            <a:off x="2518685" y="3531992"/>
            <a:ext cx="631433" cy="0"/>
          </a:xfrm>
          <a:prstGeom prst="line">
            <a:avLst/>
          </a:prstGeom>
          <a:ln w="28575">
            <a:solidFill>
              <a:srgbClr val="92D050"/>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9" name="直接连接符 8"/>
          <p:cNvCxnSpPr/>
          <p:nvPr/>
        </p:nvCxnSpPr>
        <p:spPr>
          <a:xfrm flipV="1">
            <a:off x="2511828" y="3455543"/>
            <a:ext cx="584349" cy="0"/>
          </a:xfrm>
          <a:prstGeom prst="line">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0" name="Oval 125"/>
          <p:cNvSpPr/>
          <p:nvPr/>
        </p:nvSpPr>
        <p:spPr bwMode="auto">
          <a:xfrm>
            <a:off x="2967818" y="3345952"/>
            <a:ext cx="939414" cy="320931"/>
          </a:xfrm>
          <a:prstGeom prst="ellipse">
            <a:avLst/>
          </a:prstGeom>
          <a:solidFill>
            <a:srgbClr val="00B0F0"/>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71986" tIns="45711" rIns="71986" bIns="45711" numCol="1" rtlCol="0" anchor="t" anchorCtr="0" compatLnSpc="1"/>
          <a:lstStyle/>
          <a:p>
            <a:pPr fontAlgn="base">
              <a:spcBef>
                <a:spcPct val="50000"/>
              </a:spcBef>
              <a:spcAft>
                <a:spcPct val="0"/>
              </a:spcAft>
            </a:pPr>
            <a:endParaRPr lang="en-US" sz="2000" dirty="0"/>
          </a:p>
        </p:txBody>
      </p:sp>
      <p:sp>
        <p:nvSpPr>
          <p:cNvPr id="11" name="TextBox 33"/>
          <p:cNvSpPr txBox="1"/>
          <p:nvPr/>
        </p:nvSpPr>
        <p:spPr>
          <a:xfrm>
            <a:off x="3129458" y="3374138"/>
            <a:ext cx="829774" cy="276981"/>
          </a:xfrm>
          <a:prstGeom prst="rect">
            <a:avLst/>
          </a:prstGeom>
          <a:noFill/>
        </p:spPr>
        <p:txBody>
          <a:bodyPr wrap="square" lIns="91421" tIns="45711" rIns="91421" bIns="45711" rtlCol="0">
            <a:spAutoFit/>
          </a:bodyPr>
          <a:lstStyle/>
          <a:p>
            <a:r>
              <a:rPr lang="en-US" altLang="zh-CN" sz="1200" b="1" dirty="0"/>
              <a:t>5G </a:t>
            </a:r>
            <a:r>
              <a:rPr lang="en-US" sz="1200" b="1" dirty="0"/>
              <a:t>NR  </a:t>
            </a:r>
          </a:p>
        </p:txBody>
      </p:sp>
      <p:sp>
        <p:nvSpPr>
          <p:cNvPr id="12" name="Oval 127"/>
          <p:cNvSpPr/>
          <p:nvPr/>
        </p:nvSpPr>
        <p:spPr bwMode="auto">
          <a:xfrm>
            <a:off x="1808247" y="3350856"/>
            <a:ext cx="844932" cy="311349"/>
          </a:xfrm>
          <a:prstGeom prst="ellipse">
            <a:avLst/>
          </a:prstGeom>
          <a:solidFill>
            <a:schemeClr val="accent2"/>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71986" tIns="45711" rIns="71986" bIns="45711" numCol="1" rtlCol="0" anchor="t" anchorCtr="0" compatLnSpc="1"/>
          <a:lstStyle/>
          <a:p>
            <a:pPr fontAlgn="base">
              <a:spcBef>
                <a:spcPct val="50000"/>
              </a:spcBef>
              <a:spcAft>
                <a:spcPct val="0"/>
              </a:spcAft>
            </a:pPr>
            <a:endParaRPr lang="en-US" sz="2000" dirty="0"/>
          </a:p>
        </p:txBody>
      </p:sp>
      <p:sp>
        <p:nvSpPr>
          <p:cNvPr id="13" name="Freeform 3"/>
          <p:cNvSpPr>
            <a:spLocks noChangeAspect="1" noEditPoints="1"/>
          </p:cNvSpPr>
          <p:nvPr/>
        </p:nvSpPr>
        <p:spPr bwMode="auto">
          <a:xfrm>
            <a:off x="1808252" y="3189126"/>
            <a:ext cx="313811" cy="258063"/>
          </a:xfrm>
          <a:custGeom>
            <a:avLst/>
            <a:gdLst>
              <a:gd name="T0" fmla="*/ 2147483647 w 363"/>
              <a:gd name="T1" fmla="*/ 2147483647 h 447"/>
              <a:gd name="T2" fmla="*/ 2147483647 w 363"/>
              <a:gd name="T3" fmla="*/ 2147483647 h 447"/>
              <a:gd name="T4" fmla="*/ 2147483647 w 363"/>
              <a:gd name="T5" fmla="*/ 2147483647 h 447"/>
              <a:gd name="T6" fmla="*/ 2147483647 w 363"/>
              <a:gd name="T7" fmla="*/ 2147483647 h 447"/>
              <a:gd name="T8" fmla="*/ 2147483647 w 363"/>
              <a:gd name="T9" fmla="*/ 2147483647 h 447"/>
              <a:gd name="T10" fmla="*/ 2147483647 w 363"/>
              <a:gd name="T11" fmla="*/ 2147483647 h 447"/>
              <a:gd name="T12" fmla="*/ 2147483647 w 363"/>
              <a:gd name="T13" fmla="*/ 2147483647 h 447"/>
              <a:gd name="T14" fmla="*/ 2147483647 w 363"/>
              <a:gd name="T15" fmla="*/ 2147483647 h 447"/>
              <a:gd name="T16" fmla="*/ 2147483647 w 363"/>
              <a:gd name="T17" fmla="*/ 2147483647 h 447"/>
              <a:gd name="T18" fmla="*/ 2147483647 w 363"/>
              <a:gd name="T19" fmla="*/ 2147483647 h 447"/>
              <a:gd name="T20" fmla="*/ 2147483647 w 363"/>
              <a:gd name="T21" fmla="*/ 2147483647 h 447"/>
              <a:gd name="T22" fmla="*/ 2147483647 w 363"/>
              <a:gd name="T23" fmla="*/ 2147483647 h 447"/>
              <a:gd name="T24" fmla="*/ 2147483647 w 363"/>
              <a:gd name="T25" fmla="*/ 2147483647 h 447"/>
              <a:gd name="T26" fmla="*/ 2147483647 w 363"/>
              <a:gd name="T27" fmla="*/ 2147483647 h 447"/>
              <a:gd name="T28" fmla="*/ 2147483647 w 363"/>
              <a:gd name="T29" fmla="*/ 2147483647 h 447"/>
              <a:gd name="T30" fmla="*/ 2147483647 w 363"/>
              <a:gd name="T31" fmla="*/ 2147483647 h 447"/>
              <a:gd name="T32" fmla="*/ 2147483647 w 363"/>
              <a:gd name="T33" fmla="*/ 2147483647 h 447"/>
              <a:gd name="T34" fmla="*/ 2147483647 w 363"/>
              <a:gd name="T35" fmla="*/ 2147483647 h 447"/>
              <a:gd name="T36" fmla="*/ 2147483647 w 363"/>
              <a:gd name="T37" fmla="*/ 2147483647 h 447"/>
              <a:gd name="T38" fmla="*/ 2147483647 w 363"/>
              <a:gd name="T39" fmla="*/ 2147483647 h 447"/>
              <a:gd name="T40" fmla="*/ 2147483647 w 363"/>
              <a:gd name="T41" fmla="*/ 2147483647 h 447"/>
              <a:gd name="T42" fmla="*/ 0 w 363"/>
              <a:gd name="T43" fmla="*/ 2147483647 h 447"/>
              <a:gd name="T44" fmla="*/ 0 w 363"/>
              <a:gd name="T45" fmla="*/ 2147483647 h 447"/>
              <a:gd name="T46" fmla="*/ 2147483647 w 363"/>
              <a:gd name="T47" fmla="*/ 2147483647 h 447"/>
              <a:gd name="T48" fmla="*/ 2147483647 w 363"/>
              <a:gd name="T49" fmla="*/ 2147483647 h 447"/>
              <a:gd name="T50" fmla="*/ 2147483647 w 363"/>
              <a:gd name="T51" fmla="*/ 2147483647 h 447"/>
              <a:gd name="T52" fmla="*/ 2147483647 w 363"/>
              <a:gd name="T53" fmla="*/ 2147483647 h 447"/>
              <a:gd name="T54" fmla="*/ 2147483647 w 363"/>
              <a:gd name="T55" fmla="*/ 2147483647 h 447"/>
              <a:gd name="T56" fmla="*/ 2147483647 w 363"/>
              <a:gd name="T57" fmla="*/ 2147483647 h 447"/>
              <a:gd name="T58" fmla="*/ 2147483647 w 363"/>
              <a:gd name="T59" fmla="*/ 2147483647 h 447"/>
              <a:gd name="T60" fmla="*/ 2147483647 w 363"/>
              <a:gd name="T61" fmla="*/ 2147483647 h 447"/>
              <a:gd name="T62" fmla="*/ 2147483647 w 363"/>
              <a:gd name="T63" fmla="*/ 2147483647 h 447"/>
              <a:gd name="T64" fmla="*/ 2147483647 w 363"/>
              <a:gd name="T65" fmla="*/ 2147483647 h 447"/>
              <a:gd name="T66" fmla="*/ 2147483647 w 363"/>
              <a:gd name="T67" fmla="*/ 2147483647 h 447"/>
              <a:gd name="T68" fmla="*/ 2147483647 w 363"/>
              <a:gd name="T69" fmla="*/ 2147483647 h 447"/>
              <a:gd name="T70" fmla="*/ 2147483647 w 363"/>
              <a:gd name="T71" fmla="*/ 2147483647 h 447"/>
              <a:gd name="T72" fmla="*/ 2147483647 w 363"/>
              <a:gd name="T73" fmla="*/ 2147483647 h 447"/>
              <a:gd name="T74" fmla="*/ 2147483647 w 363"/>
              <a:gd name="T75" fmla="*/ 2147483647 h 447"/>
              <a:gd name="T76" fmla="*/ 2147483647 w 363"/>
              <a:gd name="T77" fmla="*/ 2147483647 h 447"/>
              <a:gd name="T78" fmla="*/ 2147483647 w 363"/>
              <a:gd name="T79" fmla="*/ 2147483647 h 447"/>
              <a:gd name="T80" fmla="*/ 2147483647 w 363"/>
              <a:gd name="T81" fmla="*/ 2147483647 h 447"/>
              <a:gd name="T82" fmla="*/ 2147483647 w 363"/>
              <a:gd name="T83" fmla="*/ 2147483647 h 447"/>
              <a:gd name="T84" fmla="*/ 2147483647 w 363"/>
              <a:gd name="T85" fmla="*/ 2147483647 h 447"/>
              <a:gd name="T86" fmla="*/ 2147483647 w 363"/>
              <a:gd name="T87" fmla="*/ 2147483647 h 447"/>
              <a:gd name="T88" fmla="*/ 2147483647 w 363"/>
              <a:gd name="T89" fmla="*/ 2147483647 h 447"/>
              <a:gd name="T90" fmla="*/ 2147483647 w 363"/>
              <a:gd name="T91" fmla="*/ 2147483647 h 447"/>
              <a:gd name="T92" fmla="*/ 2147483647 w 363"/>
              <a:gd name="T93" fmla="*/ 2147483647 h 447"/>
              <a:gd name="T94" fmla="*/ 2147483647 w 363"/>
              <a:gd name="T95" fmla="*/ 2147483647 h 447"/>
              <a:gd name="T96" fmla="*/ 2147483647 w 363"/>
              <a:gd name="T97" fmla="*/ 2147483647 h 447"/>
              <a:gd name="T98" fmla="*/ 2147483647 w 363"/>
              <a:gd name="T99" fmla="*/ 2147483647 h 4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3" h="447">
                <a:moveTo>
                  <a:pt x="85" y="38"/>
                </a:moveTo>
                <a:cubicBezTo>
                  <a:pt x="85" y="38"/>
                  <a:pt x="85" y="38"/>
                  <a:pt x="85" y="38"/>
                </a:cubicBezTo>
                <a:cubicBezTo>
                  <a:pt x="85" y="36"/>
                  <a:pt x="84" y="34"/>
                  <a:pt x="83" y="32"/>
                </a:cubicBezTo>
                <a:cubicBezTo>
                  <a:pt x="80" y="29"/>
                  <a:pt x="75" y="29"/>
                  <a:pt x="72" y="32"/>
                </a:cubicBezTo>
                <a:cubicBezTo>
                  <a:pt x="51" y="53"/>
                  <a:pt x="41" y="79"/>
                  <a:pt x="41" y="106"/>
                </a:cubicBezTo>
                <a:cubicBezTo>
                  <a:pt x="41" y="106"/>
                  <a:pt x="41" y="106"/>
                  <a:pt x="41" y="106"/>
                </a:cubicBezTo>
                <a:cubicBezTo>
                  <a:pt x="41" y="132"/>
                  <a:pt x="51" y="159"/>
                  <a:pt x="72" y="179"/>
                </a:cubicBezTo>
                <a:cubicBezTo>
                  <a:pt x="75" y="182"/>
                  <a:pt x="80" y="182"/>
                  <a:pt x="83" y="179"/>
                </a:cubicBezTo>
                <a:cubicBezTo>
                  <a:pt x="84" y="178"/>
                  <a:pt x="85" y="176"/>
                  <a:pt x="85" y="174"/>
                </a:cubicBezTo>
                <a:cubicBezTo>
                  <a:pt x="85" y="174"/>
                  <a:pt x="85" y="174"/>
                  <a:pt x="85" y="174"/>
                </a:cubicBezTo>
                <a:cubicBezTo>
                  <a:pt x="85" y="172"/>
                  <a:pt x="84" y="169"/>
                  <a:pt x="83" y="168"/>
                </a:cubicBezTo>
                <a:cubicBezTo>
                  <a:pt x="66" y="151"/>
                  <a:pt x="57" y="128"/>
                  <a:pt x="57" y="106"/>
                </a:cubicBezTo>
                <a:cubicBezTo>
                  <a:pt x="57" y="83"/>
                  <a:pt x="66" y="61"/>
                  <a:pt x="83" y="44"/>
                </a:cubicBezTo>
                <a:cubicBezTo>
                  <a:pt x="84" y="42"/>
                  <a:pt x="85" y="40"/>
                  <a:pt x="85" y="38"/>
                </a:cubicBezTo>
                <a:close/>
                <a:moveTo>
                  <a:pt x="48" y="191"/>
                </a:moveTo>
                <a:cubicBezTo>
                  <a:pt x="48" y="191"/>
                  <a:pt x="47" y="191"/>
                  <a:pt x="47" y="190"/>
                </a:cubicBezTo>
                <a:cubicBezTo>
                  <a:pt x="45" y="188"/>
                  <a:pt x="44" y="186"/>
                  <a:pt x="42" y="184"/>
                </a:cubicBezTo>
                <a:cubicBezTo>
                  <a:pt x="42" y="184"/>
                  <a:pt x="42" y="184"/>
                  <a:pt x="42" y="184"/>
                </a:cubicBezTo>
                <a:cubicBezTo>
                  <a:pt x="41" y="182"/>
                  <a:pt x="40" y="181"/>
                  <a:pt x="39" y="180"/>
                </a:cubicBezTo>
                <a:cubicBezTo>
                  <a:pt x="33" y="171"/>
                  <a:pt x="28" y="162"/>
                  <a:pt x="24" y="152"/>
                </a:cubicBezTo>
                <a:cubicBezTo>
                  <a:pt x="24" y="151"/>
                  <a:pt x="23" y="149"/>
                  <a:pt x="23" y="148"/>
                </a:cubicBezTo>
                <a:cubicBezTo>
                  <a:pt x="22" y="147"/>
                  <a:pt x="22" y="147"/>
                  <a:pt x="22" y="146"/>
                </a:cubicBezTo>
                <a:cubicBezTo>
                  <a:pt x="22" y="145"/>
                  <a:pt x="21" y="143"/>
                  <a:pt x="21" y="142"/>
                </a:cubicBezTo>
                <a:cubicBezTo>
                  <a:pt x="21" y="141"/>
                  <a:pt x="20" y="141"/>
                  <a:pt x="20" y="140"/>
                </a:cubicBezTo>
                <a:cubicBezTo>
                  <a:pt x="20" y="139"/>
                  <a:pt x="20" y="137"/>
                  <a:pt x="19" y="136"/>
                </a:cubicBezTo>
                <a:cubicBezTo>
                  <a:pt x="19" y="135"/>
                  <a:pt x="19" y="135"/>
                  <a:pt x="19" y="134"/>
                </a:cubicBezTo>
                <a:cubicBezTo>
                  <a:pt x="18" y="133"/>
                  <a:pt x="18" y="131"/>
                  <a:pt x="18" y="130"/>
                </a:cubicBezTo>
                <a:cubicBezTo>
                  <a:pt x="18" y="129"/>
                  <a:pt x="18" y="128"/>
                  <a:pt x="17" y="127"/>
                </a:cubicBezTo>
                <a:cubicBezTo>
                  <a:pt x="17" y="126"/>
                  <a:pt x="17" y="125"/>
                  <a:pt x="17" y="124"/>
                </a:cubicBezTo>
                <a:cubicBezTo>
                  <a:pt x="17" y="123"/>
                  <a:pt x="17" y="122"/>
                  <a:pt x="17" y="121"/>
                </a:cubicBezTo>
                <a:cubicBezTo>
                  <a:pt x="16" y="120"/>
                  <a:pt x="16" y="119"/>
                  <a:pt x="16" y="118"/>
                </a:cubicBezTo>
                <a:cubicBezTo>
                  <a:pt x="16" y="117"/>
                  <a:pt x="16" y="116"/>
                  <a:pt x="16" y="114"/>
                </a:cubicBezTo>
                <a:cubicBezTo>
                  <a:pt x="16" y="113"/>
                  <a:pt x="16" y="113"/>
                  <a:pt x="16" y="112"/>
                </a:cubicBezTo>
                <a:cubicBezTo>
                  <a:pt x="16" y="110"/>
                  <a:pt x="16" y="108"/>
                  <a:pt x="16" y="106"/>
                </a:cubicBezTo>
                <a:cubicBezTo>
                  <a:pt x="16" y="106"/>
                  <a:pt x="16" y="106"/>
                  <a:pt x="16" y="106"/>
                </a:cubicBezTo>
                <a:cubicBezTo>
                  <a:pt x="16" y="106"/>
                  <a:pt x="16" y="106"/>
                  <a:pt x="16" y="106"/>
                </a:cubicBezTo>
                <a:cubicBezTo>
                  <a:pt x="16" y="104"/>
                  <a:pt x="16" y="102"/>
                  <a:pt x="16" y="100"/>
                </a:cubicBezTo>
                <a:cubicBezTo>
                  <a:pt x="16" y="99"/>
                  <a:pt x="16" y="98"/>
                  <a:pt x="16" y="97"/>
                </a:cubicBezTo>
                <a:cubicBezTo>
                  <a:pt x="16" y="96"/>
                  <a:pt x="16" y="95"/>
                  <a:pt x="16" y="93"/>
                </a:cubicBezTo>
                <a:cubicBezTo>
                  <a:pt x="16" y="92"/>
                  <a:pt x="16" y="92"/>
                  <a:pt x="17" y="91"/>
                </a:cubicBezTo>
                <a:cubicBezTo>
                  <a:pt x="17" y="90"/>
                  <a:pt x="17" y="88"/>
                  <a:pt x="17" y="87"/>
                </a:cubicBezTo>
                <a:cubicBezTo>
                  <a:pt x="17" y="86"/>
                  <a:pt x="17" y="85"/>
                  <a:pt x="17" y="84"/>
                </a:cubicBezTo>
                <a:cubicBezTo>
                  <a:pt x="18" y="83"/>
                  <a:pt x="18" y="82"/>
                  <a:pt x="18" y="81"/>
                </a:cubicBezTo>
                <a:cubicBezTo>
                  <a:pt x="18" y="80"/>
                  <a:pt x="18" y="79"/>
                  <a:pt x="19" y="78"/>
                </a:cubicBezTo>
                <a:cubicBezTo>
                  <a:pt x="19" y="77"/>
                  <a:pt x="19" y="76"/>
                  <a:pt x="19" y="75"/>
                </a:cubicBezTo>
                <a:cubicBezTo>
                  <a:pt x="20" y="74"/>
                  <a:pt x="20" y="73"/>
                  <a:pt x="20" y="71"/>
                </a:cubicBezTo>
                <a:cubicBezTo>
                  <a:pt x="20" y="71"/>
                  <a:pt x="21" y="70"/>
                  <a:pt x="21" y="70"/>
                </a:cubicBezTo>
                <a:cubicBezTo>
                  <a:pt x="21" y="68"/>
                  <a:pt x="22" y="67"/>
                  <a:pt x="22" y="65"/>
                </a:cubicBezTo>
                <a:cubicBezTo>
                  <a:pt x="22" y="65"/>
                  <a:pt x="22" y="65"/>
                  <a:pt x="23" y="64"/>
                </a:cubicBezTo>
                <a:cubicBezTo>
                  <a:pt x="23" y="63"/>
                  <a:pt x="24" y="61"/>
                  <a:pt x="24" y="60"/>
                </a:cubicBezTo>
                <a:cubicBezTo>
                  <a:pt x="28" y="50"/>
                  <a:pt x="33" y="40"/>
                  <a:pt x="39" y="32"/>
                </a:cubicBezTo>
                <a:cubicBezTo>
                  <a:pt x="40" y="30"/>
                  <a:pt x="41" y="29"/>
                  <a:pt x="42" y="28"/>
                </a:cubicBezTo>
                <a:cubicBezTo>
                  <a:pt x="42" y="28"/>
                  <a:pt x="42" y="27"/>
                  <a:pt x="42" y="27"/>
                </a:cubicBezTo>
                <a:cubicBezTo>
                  <a:pt x="44" y="25"/>
                  <a:pt x="45" y="23"/>
                  <a:pt x="47" y="21"/>
                </a:cubicBezTo>
                <a:cubicBezTo>
                  <a:pt x="47" y="21"/>
                  <a:pt x="48" y="21"/>
                  <a:pt x="48" y="20"/>
                </a:cubicBezTo>
                <a:cubicBezTo>
                  <a:pt x="50" y="18"/>
                  <a:pt x="52" y="16"/>
                  <a:pt x="54" y="14"/>
                </a:cubicBezTo>
                <a:cubicBezTo>
                  <a:pt x="55" y="13"/>
                  <a:pt x="56" y="11"/>
                  <a:pt x="56" y="9"/>
                </a:cubicBezTo>
                <a:cubicBezTo>
                  <a:pt x="56" y="8"/>
                  <a:pt x="56" y="7"/>
                  <a:pt x="56" y="6"/>
                </a:cubicBezTo>
                <a:cubicBezTo>
                  <a:pt x="55" y="6"/>
                  <a:pt x="55" y="6"/>
                  <a:pt x="55" y="6"/>
                </a:cubicBezTo>
                <a:cubicBezTo>
                  <a:pt x="55" y="6"/>
                  <a:pt x="55" y="6"/>
                  <a:pt x="55" y="6"/>
                </a:cubicBezTo>
                <a:cubicBezTo>
                  <a:pt x="55" y="5"/>
                  <a:pt x="54" y="4"/>
                  <a:pt x="54" y="3"/>
                </a:cubicBezTo>
                <a:cubicBezTo>
                  <a:pt x="52" y="2"/>
                  <a:pt x="51" y="1"/>
                  <a:pt x="49" y="1"/>
                </a:cubicBezTo>
                <a:cubicBezTo>
                  <a:pt x="47" y="0"/>
                  <a:pt x="44" y="1"/>
                  <a:pt x="42" y="3"/>
                </a:cubicBezTo>
                <a:cubicBezTo>
                  <a:pt x="40" y="5"/>
                  <a:pt x="38" y="7"/>
                  <a:pt x="36" y="10"/>
                </a:cubicBezTo>
                <a:cubicBezTo>
                  <a:pt x="36" y="10"/>
                  <a:pt x="35" y="11"/>
                  <a:pt x="35" y="11"/>
                </a:cubicBezTo>
                <a:cubicBezTo>
                  <a:pt x="33" y="13"/>
                  <a:pt x="31" y="15"/>
                  <a:pt x="30" y="17"/>
                </a:cubicBezTo>
                <a:cubicBezTo>
                  <a:pt x="29" y="18"/>
                  <a:pt x="29" y="18"/>
                  <a:pt x="29" y="18"/>
                </a:cubicBezTo>
                <a:cubicBezTo>
                  <a:pt x="29" y="18"/>
                  <a:pt x="29" y="18"/>
                  <a:pt x="29" y="18"/>
                </a:cubicBezTo>
                <a:cubicBezTo>
                  <a:pt x="28" y="20"/>
                  <a:pt x="27" y="21"/>
                  <a:pt x="26" y="23"/>
                </a:cubicBezTo>
                <a:cubicBezTo>
                  <a:pt x="25" y="23"/>
                  <a:pt x="25" y="23"/>
                  <a:pt x="25" y="23"/>
                </a:cubicBezTo>
                <a:cubicBezTo>
                  <a:pt x="25" y="23"/>
                  <a:pt x="25" y="23"/>
                  <a:pt x="25" y="23"/>
                </a:cubicBezTo>
                <a:cubicBezTo>
                  <a:pt x="19" y="33"/>
                  <a:pt x="14" y="43"/>
                  <a:pt x="9" y="53"/>
                </a:cubicBezTo>
                <a:cubicBezTo>
                  <a:pt x="9" y="53"/>
                  <a:pt x="9" y="53"/>
                  <a:pt x="9" y="53"/>
                </a:cubicBezTo>
                <a:cubicBezTo>
                  <a:pt x="9" y="53"/>
                  <a:pt x="9" y="53"/>
                  <a:pt x="9" y="53"/>
                </a:cubicBezTo>
                <a:cubicBezTo>
                  <a:pt x="9" y="55"/>
                  <a:pt x="8" y="57"/>
                  <a:pt x="7" y="59"/>
                </a:cubicBezTo>
                <a:cubicBezTo>
                  <a:pt x="7" y="59"/>
                  <a:pt x="7" y="60"/>
                  <a:pt x="7" y="60"/>
                </a:cubicBezTo>
                <a:cubicBezTo>
                  <a:pt x="6" y="62"/>
                  <a:pt x="6" y="64"/>
                  <a:pt x="5" y="65"/>
                </a:cubicBezTo>
                <a:cubicBezTo>
                  <a:pt x="5" y="66"/>
                  <a:pt x="5" y="66"/>
                  <a:pt x="5" y="67"/>
                </a:cubicBezTo>
                <a:cubicBezTo>
                  <a:pt x="4" y="69"/>
                  <a:pt x="4" y="70"/>
                  <a:pt x="4" y="72"/>
                </a:cubicBezTo>
                <a:cubicBezTo>
                  <a:pt x="3" y="73"/>
                  <a:pt x="3" y="73"/>
                  <a:pt x="3" y="74"/>
                </a:cubicBezTo>
                <a:cubicBezTo>
                  <a:pt x="3" y="75"/>
                  <a:pt x="3" y="77"/>
                  <a:pt x="2" y="78"/>
                </a:cubicBezTo>
                <a:cubicBezTo>
                  <a:pt x="2" y="79"/>
                  <a:pt x="2" y="80"/>
                  <a:pt x="2" y="81"/>
                </a:cubicBezTo>
                <a:cubicBezTo>
                  <a:pt x="2" y="82"/>
                  <a:pt x="1" y="84"/>
                  <a:pt x="1" y="85"/>
                </a:cubicBezTo>
                <a:cubicBezTo>
                  <a:pt x="1" y="86"/>
                  <a:pt x="1" y="87"/>
                  <a:pt x="1" y="89"/>
                </a:cubicBezTo>
                <a:cubicBezTo>
                  <a:pt x="1" y="90"/>
                  <a:pt x="0" y="91"/>
                  <a:pt x="0" y="92"/>
                </a:cubicBezTo>
                <a:cubicBezTo>
                  <a:pt x="0" y="93"/>
                  <a:pt x="0" y="95"/>
                  <a:pt x="0" y="96"/>
                </a:cubicBezTo>
                <a:cubicBezTo>
                  <a:pt x="0" y="97"/>
                  <a:pt x="0" y="98"/>
                  <a:pt x="0" y="99"/>
                </a:cubicBezTo>
                <a:cubicBezTo>
                  <a:pt x="0" y="101"/>
                  <a:pt x="0" y="103"/>
                  <a:pt x="0" y="106"/>
                </a:cubicBezTo>
                <a:cubicBezTo>
                  <a:pt x="0" y="106"/>
                  <a:pt x="0" y="106"/>
                  <a:pt x="0" y="106"/>
                </a:cubicBezTo>
                <a:cubicBezTo>
                  <a:pt x="0" y="106"/>
                  <a:pt x="0" y="106"/>
                  <a:pt x="0" y="106"/>
                </a:cubicBezTo>
                <a:cubicBezTo>
                  <a:pt x="0" y="106"/>
                  <a:pt x="0" y="106"/>
                  <a:pt x="0" y="106"/>
                </a:cubicBezTo>
                <a:cubicBezTo>
                  <a:pt x="0" y="108"/>
                  <a:pt x="0" y="111"/>
                  <a:pt x="0" y="113"/>
                </a:cubicBezTo>
                <a:cubicBezTo>
                  <a:pt x="0" y="114"/>
                  <a:pt x="0" y="115"/>
                  <a:pt x="0" y="115"/>
                </a:cubicBezTo>
                <a:cubicBezTo>
                  <a:pt x="0" y="117"/>
                  <a:pt x="0" y="118"/>
                  <a:pt x="0" y="120"/>
                </a:cubicBezTo>
                <a:cubicBezTo>
                  <a:pt x="0" y="121"/>
                  <a:pt x="1" y="122"/>
                  <a:pt x="1" y="123"/>
                </a:cubicBezTo>
                <a:cubicBezTo>
                  <a:pt x="1" y="124"/>
                  <a:pt x="1" y="125"/>
                  <a:pt x="1" y="127"/>
                </a:cubicBezTo>
                <a:cubicBezTo>
                  <a:pt x="1" y="128"/>
                  <a:pt x="2" y="129"/>
                  <a:pt x="2" y="130"/>
                </a:cubicBezTo>
                <a:cubicBezTo>
                  <a:pt x="2" y="131"/>
                  <a:pt x="2" y="132"/>
                  <a:pt x="2" y="133"/>
                </a:cubicBezTo>
                <a:cubicBezTo>
                  <a:pt x="3" y="135"/>
                  <a:pt x="3" y="136"/>
                  <a:pt x="3" y="138"/>
                </a:cubicBezTo>
                <a:cubicBezTo>
                  <a:pt x="3" y="138"/>
                  <a:pt x="3" y="139"/>
                  <a:pt x="4" y="140"/>
                </a:cubicBezTo>
                <a:cubicBezTo>
                  <a:pt x="4" y="141"/>
                  <a:pt x="4" y="143"/>
                  <a:pt x="5" y="145"/>
                </a:cubicBezTo>
                <a:cubicBezTo>
                  <a:pt x="5" y="145"/>
                  <a:pt x="5" y="146"/>
                  <a:pt x="5" y="146"/>
                </a:cubicBezTo>
                <a:cubicBezTo>
                  <a:pt x="6" y="148"/>
                  <a:pt x="6" y="150"/>
                  <a:pt x="7" y="152"/>
                </a:cubicBezTo>
                <a:cubicBezTo>
                  <a:pt x="7" y="152"/>
                  <a:pt x="7" y="152"/>
                  <a:pt x="7" y="152"/>
                </a:cubicBezTo>
                <a:cubicBezTo>
                  <a:pt x="8" y="154"/>
                  <a:pt x="9" y="156"/>
                  <a:pt x="9" y="158"/>
                </a:cubicBezTo>
                <a:cubicBezTo>
                  <a:pt x="9" y="158"/>
                  <a:pt x="9" y="158"/>
                  <a:pt x="9" y="158"/>
                </a:cubicBezTo>
                <a:cubicBezTo>
                  <a:pt x="9" y="158"/>
                  <a:pt x="9" y="158"/>
                  <a:pt x="9" y="158"/>
                </a:cubicBezTo>
                <a:cubicBezTo>
                  <a:pt x="14" y="169"/>
                  <a:pt x="19" y="179"/>
                  <a:pt x="25" y="188"/>
                </a:cubicBezTo>
                <a:cubicBezTo>
                  <a:pt x="25" y="188"/>
                  <a:pt x="25" y="188"/>
                  <a:pt x="25" y="188"/>
                </a:cubicBezTo>
                <a:cubicBezTo>
                  <a:pt x="25" y="188"/>
                  <a:pt x="25" y="189"/>
                  <a:pt x="26" y="189"/>
                </a:cubicBezTo>
                <a:cubicBezTo>
                  <a:pt x="27" y="190"/>
                  <a:pt x="28" y="192"/>
                  <a:pt x="29" y="193"/>
                </a:cubicBezTo>
                <a:cubicBezTo>
                  <a:pt x="29" y="193"/>
                  <a:pt x="29" y="194"/>
                  <a:pt x="29" y="194"/>
                </a:cubicBezTo>
                <a:cubicBezTo>
                  <a:pt x="29" y="194"/>
                  <a:pt x="29" y="194"/>
                  <a:pt x="30" y="194"/>
                </a:cubicBezTo>
                <a:cubicBezTo>
                  <a:pt x="31" y="196"/>
                  <a:pt x="33" y="198"/>
                  <a:pt x="35" y="201"/>
                </a:cubicBezTo>
                <a:cubicBezTo>
                  <a:pt x="35" y="201"/>
                  <a:pt x="36" y="201"/>
                  <a:pt x="36" y="202"/>
                </a:cubicBezTo>
                <a:cubicBezTo>
                  <a:pt x="38" y="204"/>
                  <a:pt x="40" y="206"/>
                  <a:pt x="42" y="209"/>
                </a:cubicBezTo>
                <a:cubicBezTo>
                  <a:pt x="44" y="211"/>
                  <a:pt x="47" y="211"/>
                  <a:pt x="49" y="211"/>
                </a:cubicBezTo>
                <a:cubicBezTo>
                  <a:pt x="51" y="211"/>
                  <a:pt x="52" y="210"/>
                  <a:pt x="54" y="209"/>
                </a:cubicBezTo>
                <a:cubicBezTo>
                  <a:pt x="54" y="208"/>
                  <a:pt x="55" y="207"/>
                  <a:pt x="55" y="206"/>
                </a:cubicBezTo>
                <a:cubicBezTo>
                  <a:pt x="55" y="206"/>
                  <a:pt x="55" y="206"/>
                  <a:pt x="55" y="206"/>
                </a:cubicBezTo>
                <a:cubicBezTo>
                  <a:pt x="55" y="206"/>
                  <a:pt x="55" y="206"/>
                  <a:pt x="56" y="205"/>
                </a:cubicBezTo>
                <a:cubicBezTo>
                  <a:pt x="56" y="205"/>
                  <a:pt x="56" y="204"/>
                  <a:pt x="56" y="203"/>
                </a:cubicBezTo>
                <a:cubicBezTo>
                  <a:pt x="56" y="201"/>
                  <a:pt x="55" y="199"/>
                  <a:pt x="54" y="197"/>
                </a:cubicBezTo>
                <a:cubicBezTo>
                  <a:pt x="52" y="195"/>
                  <a:pt x="50" y="193"/>
                  <a:pt x="48" y="191"/>
                </a:cubicBezTo>
                <a:close/>
                <a:moveTo>
                  <a:pt x="207" y="60"/>
                </a:moveTo>
                <a:cubicBezTo>
                  <a:pt x="158" y="60"/>
                  <a:pt x="158" y="60"/>
                  <a:pt x="158" y="60"/>
                </a:cubicBezTo>
                <a:cubicBezTo>
                  <a:pt x="147" y="60"/>
                  <a:pt x="138" y="69"/>
                  <a:pt x="138" y="80"/>
                </a:cubicBezTo>
                <a:cubicBezTo>
                  <a:pt x="138" y="439"/>
                  <a:pt x="138" y="439"/>
                  <a:pt x="138" y="439"/>
                </a:cubicBezTo>
                <a:cubicBezTo>
                  <a:pt x="138" y="443"/>
                  <a:pt x="142" y="447"/>
                  <a:pt x="146" y="447"/>
                </a:cubicBezTo>
                <a:cubicBezTo>
                  <a:pt x="151" y="447"/>
                  <a:pt x="154" y="443"/>
                  <a:pt x="154" y="439"/>
                </a:cubicBezTo>
                <a:cubicBezTo>
                  <a:pt x="154" y="420"/>
                  <a:pt x="154" y="420"/>
                  <a:pt x="154" y="420"/>
                </a:cubicBezTo>
                <a:cubicBezTo>
                  <a:pt x="211" y="363"/>
                  <a:pt x="211" y="363"/>
                  <a:pt x="211" y="363"/>
                </a:cubicBezTo>
                <a:cubicBezTo>
                  <a:pt x="211" y="439"/>
                  <a:pt x="211" y="439"/>
                  <a:pt x="211" y="439"/>
                </a:cubicBezTo>
                <a:cubicBezTo>
                  <a:pt x="211" y="443"/>
                  <a:pt x="215" y="447"/>
                  <a:pt x="219" y="447"/>
                </a:cubicBezTo>
                <a:cubicBezTo>
                  <a:pt x="223" y="447"/>
                  <a:pt x="227" y="443"/>
                  <a:pt x="227" y="439"/>
                </a:cubicBezTo>
                <a:cubicBezTo>
                  <a:pt x="227" y="80"/>
                  <a:pt x="227" y="80"/>
                  <a:pt x="227" y="80"/>
                </a:cubicBezTo>
                <a:cubicBezTo>
                  <a:pt x="227" y="69"/>
                  <a:pt x="218" y="60"/>
                  <a:pt x="207" y="60"/>
                </a:cubicBezTo>
                <a:close/>
                <a:moveTo>
                  <a:pt x="154" y="80"/>
                </a:moveTo>
                <a:cubicBezTo>
                  <a:pt x="154" y="78"/>
                  <a:pt x="156" y="76"/>
                  <a:pt x="158" y="76"/>
                </a:cubicBezTo>
                <a:cubicBezTo>
                  <a:pt x="198" y="76"/>
                  <a:pt x="198" y="76"/>
                  <a:pt x="198" y="76"/>
                </a:cubicBezTo>
                <a:cubicBezTo>
                  <a:pt x="154" y="120"/>
                  <a:pt x="154" y="120"/>
                  <a:pt x="154" y="120"/>
                </a:cubicBezTo>
                <a:lnTo>
                  <a:pt x="154" y="80"/>
                </a:lnTo>
                <a:close/>
                <a:moveTo>
                  <a:pt x="154" y="155"/>
                </a:moveTo>
                <a:cubicBezTo>
                  <a:pt x="207" y="207"/>
                  <a:pt x="207" y="207"/>
                  <a:pt x="207" y="207"/>
                </a:cubicBezTo>
                <a:cubicBezTo>
                  <a:pt x="154" y="260"/>
                  <a:pt x="154" y="260"/>
                  <a:pt x="154" y="260"/>
                </a:cubicBezTo>
                <a:lnTo>
                  <a:pt x="154" y="155"/>
                </a:lnTo>
                <a:close/>
                <a:moveTo>
                  <a:pt x="154" y="397"/>
                </a:moveTo>
                <a:cubicBezTo>
                  <a:pt x="154" y="294"/>
                  <a:pt x="154" y="294"/>
                  <a:pt x="154" y="294"/>
                </a:cubicBezTo>
                <a:cubicBezTo>
                  <a:pt x="206" y="346"/>
                  <a:pt x="206" y="346"/>
                  <a:pt x="206" y="346"/>
                </a:cubicBezTo>
                <a:lnTo>
                  <a:pt x="154" y="397"/>
                </a:lnTo>
                <a:close/>
                <a:moveTo>
                  <a:pt x="211" y="328"/>
                </a:moveTo>
                <a:cubicBezTo>
                  <a:pt x="160" y="277"/>
                  <a:pt x="160" y="277"/>
                  <a:pt x="160" y="277"/>
                </a:cubicBezTo>
                <a:cubicBezTo>
                  <a:pt x="211" y="226"/>
                  <a:pt x="211" y="226"/>
                  <a:pt x="211" y="226"/>
                </a:cubicBezTo>
                <a:lnTo>
                  <a:pt x="211" y="328"/>
                </a:lnTo>
                <a:close/>
                <a:moveTo>
                  <a:pt x="211" y="189"/>
                </a:moveTo>
                <a:cubicBezTo>
                  <a:pt x="159" y="137"/>
                  <a:pt x="159" y="137"/>
                  <a:pt x="159" y="137"/>
                </a:cubicBezTo>
                <a:cubicBezTo>
                  <a:pt x="211" y="86"/>
                  <a:pt x="211" y="86"/>
                  <a:pt x="211" y="86"/>
                </a:cubicBezTo>
                <a:lnTo>
                  <a:pt x="211" y="189"/>
                </a:lnTo>
                <a:close/>
                <a:moveTo>
                  <a:pt x="107" y="58"/>
                </a:moveTo>
                <a:cubicBezTo>
                  <a:pt x="103" y="58"/>
                  <a:pt x="99" y="62"/>
                  <a:pt x="99" y="66"/>
                </a:cubicBezTo>
                <a:cubicBezTo>
                  <a:pt x="99" y="144"/>
                  <a:pt x="99" y="144"/>
                  <a:pt x="99" y="144"/>
                </a:cubicBezTo>
                <a:cubicBezTo>
                  <a:pt x="99" y="148"/>
                  <a:pt x="103" y="152"/>
                  <a:pt x="107" y="152"/>
                </a:cubicBezTo>
                <a:cubicBezTo>
                  <a:pt x="111" y="152"/>
                  <a:pt x="115" y="148"/>
                  <a:pt x="115" y="144"/>
                </a:cubicBezTo>
                <a:cubicBezTo>
                  <a:pt x="115" y="66"/>
                  <a:pt x="115" y="66"/>
                  <a:pt x="115" y="66"/>
                </a:cubicBezTo>
                <a:cubicBezTo>
                  <a:pt x="115" y="62"/>
                  <a:pt x="111" y="58"/>
                  <a:pt x="107" y="58"/>
                </a:cubicBezTo>
                <a:close/>
                <a:moveTo>
                  <a:pt x="320" y="28"/>
                </a:moveTo>
                <a:cubicBezTo>
                  <a:pt x="322" y="29"/>
                  <a:pt x="323" y="31"/>
                  <a:pt x="324" y="33"/>
                </a:cubicBezTo>
                <a:cubicBezTo>
                  <a:pt x="327" y="36"/>
                  <a:pt x="332" y="37"/>
                  <a:pt x="335" y="35"/>
                </a:cubicBezTo>
                <a:cubicBezTo>
                  <a:pt x="339" y="32"/>
                  <a:pt x="340" y="27"/>
                  <a:pt x="337" y="23"/>
                </a:cubicBezTo>
                <a:cubicBezTo>
                  <a:pt x="336" y="22"/>
                  <a:pt x="335" y="20"/>
                  <a:pt x="333" y="18"/>
                </a:cubicBezTo>
                <a:cubicBezTo>
                  <a:pt x="329" y="13"/>
                  <a:pt x="325" y="8"/>
                  <a:pt x="320" y="3"/>
                </a:cubicBezTo>
                <a:cubicBezTo>
                  <a:pt x="317" y="0"/>
                  <a:pt x="312" y="0"/>
                  <a:pt x="309" y="3"/>
                </a:cubicBezTo>
                <a:cubicBezTo>
                  <a:pt x="307" y="4"/>
                  <a:pt x="306" y="7"/>
                  <a:pt x="306" y="9"/>
                </a:cubicBezTo>
                <a:cubicBezTo>
                  <a:pt x="306" y="11"/>
                  <a:pt x="307" y="13"/>
                  <a:pt x="309" y="14"/>
                </a:cubicBezTo>
                <a:cubicBezTo>
                  <a:pt x="313" y="18"/>
                  <a:pt x="317" y="23"/>
                  <a:pt x="320" y="28"/>
                </a:cubicBezTo>
                <a:close/>
                <a:moveTo>
                  <a:pt x="257" y="59"/>
                </a:moveTo>
                <a:cubicBezTo>
                  <a:pt x="252" y="59"/>
                  <a:pt x="249" y="63"/>
                  <a:pt x="249" y="67"/>
                </a:cubicBezTo>
                <a:cubicBezTo>
                  <a:pt x="249" y="145"/>
                  <a:pt x="249" y="145"/>
                  <a:pt x="249" y="145"/>
                </a:cubicBezTo>
                <a:cubicBezTo>
                  <a:pt x="249" y="149"/>
                  <a:pt x="252" y="153"/>
                  <a:pt x="257" y="153"/>
                </a:cubicBezTo>
                <a:cubicBezTo>
                  <a:pt x="261" y="153"/>
                  <a:pt x="265" y="149"/>
                  <a:pt x="265" y="145"/>
                </a:cubicBezTo>
                <a:cubicBezTo>
                  <a:pt x="265" y="67"/>
                  <a:pt x="265" y="67"/>
                  <a:pt x="265" y="67"/>
                </a:cubicBezTo>
                <a:cubicBezTo>
                  <a:pt x="265" y="63"/>
                  <a:pt x="261" y="59"/>
                  <a:pt x="257" y="59"/>
                </a:cubicBezTo>
                <a:close/>
                <a:moveTo>
                  <a:pt x="291" y="32"/>
                </a:moveTo>
                <a:cubicBezTo>
                  <a:pt x="288" y="29"/>
                  <a:pt x="283" y="29"/>
                  <a:pt x="279" y="32"/>
                </a:cubicBezTo>
                <a:cubicBezTo>
                  <a:pt x="278" y="34"/>
                  <a:pt x="277" y="36"/>
                  <a:pt x="277" y="38"/>
                </a:cubicBezTo>
                <a:cubicBezTo>
                  <a:pt x="277" y="40"/>
                  <a:pt x="278" y="42"/>
                  <a:pt x="279" y="44"/>
                </a:cubicBezTo>
                <a:cubicBezTo>
                  <a:pt x="297" y="61"/>
                  <a:pt x="305" y="83"/>
                  <a:pt x="305" y="106"/>
                </a:cubicBezTo>
                <a:cubicBezTo>
                  <a:pt x="305" y="128"/>
                  <a:pt x="297" y="151"/>
                  <a:pt x="279" y="168"/>
                </a:cubicBezTo>
                <a:cubicBezTo>
                  <a:pt x="279" y="168"/>
                  <a:pt x="279" y="168"/>
                  <a:pt x="279" y="168"/>
                </a:cubicBezTo>
                <a:cubicBezTo>
                  <a:pt x="276" y="171"/>
                  <a:pt x="276" y="176"/>
                  <a:pt x="279" y="179"/>
                </a:cubicBezTo>
                <a:cubicBezTo>
                  <a:pt x="283" y="182"/>
                  <a:pt x="288" y="182"/>
                  <a:pt x="291" y="179"/>
                </a:cubicBezTo>
                <a:cubicBezTo>
                  <a:pt x="311" y="159"/>
                  <a:pt x="321" y="132"/>
                  <a:pt x="321" y="106"/>
                </a:cubicBezTo>
                <a:cubicBezTo>
                  <a:pt x="321" y="79"/>
                  <a:pt x="311" y="53"/>
                  <a:pt x="291" y="32"/>
                </a:cubicBezTo>
                <a:close/>
                <a:moveTo>
                  <a:pt x="353" y="53"/>
                </a:moveTo>
                <a:cubicBezTo>
                  <a:pt x="351" y="49"/>
                  <a:pt x="347" y="47"/>
                  <a:pt x="343" y="49"/>
                </a:cubicBezTo>
                <a:cubicBezTo>
                  <a:pt x="338" y="50"/>
                  <a:pt x="336" y="55"/>
                  <a:pt x="338" y="59"/>
                </a:cubicBezTo>
                <a:cubicBezTo>
                  <a:pt x="344" y="74"/>
                  <a:pt x="347" y="90"/>
                  <a:pt x="347" y="106"/>
                </a:cubicBezTo>
                <a:cubicBezTo>
                  <a:pt x="347" y="140"/>
                  <a:pt x="333" y="173"/>
                  <a:pt x="309" y="197"/>
                </a:cubicBezTo>
                <a:cubicBezTo>
                  <a:pt x="307" y="199"/>
                  <a:pt x="306" y="201"/>
                  <a:pt x="306" y="203"/>
                </a:cubicBezTo>
                <a:cubicBezTo>
                  <a:pt x="306" y="205"/>
                  <a:pt x="307" y="207"/>
                  <a:pt x="309" y="209"/>
                </a:cubicBezTo>
                <a:cubicBezTo>
                  <a:pt x="312" y="212"/>
                  <a:pt x="317" y="212"/>
                  <a:pt x="320" y="209"/>
                </a:cubicBezTo>
                <a:cubicBezTo>
                  <a:pt x="348" y="181"/>
                  <a:pt x="363" y="145"/>
                  <a:pt x="363" y="106"/>
                </a:cubicBezTo>
                <a:cubicBezTo>
                  <a:pt x="363" y="88"/>
                  <a:pt x="359" y="70"/>
                  <a:pt x="353" y="53"/>
                </a:cubicBezTo>
                <a:close/>
              </a:path>
            </a:pathLst>
          </a:custGeom>
          <a:solidFill>
            <a:srgbClr val="00B050"/>
          </a:solidFill>
          <a:ln>
            <a:noFill/>
          </a:ln>
        </p:spPr>
        <p:txBody>
          <a:bodyPr lIns="91421" tIns="45711" rIns="91421" bIns="45711"/>
          <a:lstStyle/>
          <a:p>
            <a:endParaRPr lang="en-US" dirty="0"/>
          </a:p>
        </p:txBody>
      </p:sp>
      <p:sp>
        <p:nvSpPr>
          <p:cNvPr id="14" name="TextBox 36"/>
          <p:cNvSpPr txBox="1"/>
          <p:nvPr/>
        </p:nvSpPr>
        <p:spPr>
          <a:xfrm>
            <a:off x="2017265" y="3418011"/>
            <a:ext cx="464961" cy="276981"/>
          </a:xfrm>
          <a:prstGeom prst="rect">
            <a:avLst/>
          </a:prstGeom>
          <a:noFill/>
        </p:spPr>
        <p:txBody>
          <a:bodyPr wrap="none" lIns="91421" tIns="45711" rIns="91421" bIns="45711" rtlCol="0">
            <a:spAutoFit/>
          </a:bodyPr>
          <a:lstStyle/>
          <a:p>
            <a:pPr algn="ctr"/>
            <a:r>
              <a:rPr lang="en-US" altLang="zh-CN" sz="1200" b="1" dirty="0"/>
              <a:t>LTE</a:t>
            </a:r>
            <a:endParaRPr lang="en-US" sz="1200" b="1" dirty="0"/>
          </a:p>
        </p:txBody>
      </p:sp>
      <p:sp>
        <p:nvSpPr>
          <p:cNvPr id="15" name="Freeform 3"/>
          <p:cNvSpPr>
            <a:spLocks noChangeAspect="1" noEditPoints="1"/>
          </p:cNvSpPr>
          <p:nvPr/>
        </p:nvSpPr>
        <p:spPr bwMode="auto">
          <a:xfrm>
            <a:off x="3541571" y="3152156"/>
            <a:ext cx="345051" cy="283752"/>
          </a:xfrm>
          <a:custGeom>
            <a:avLst/>
            <a:gdLst>
              <a:gd name="T0" fmla="*/ 2147483647 w 363"/>
              <a:gd name="T1" fmla="*/ 2147483647 h 447"/>
              <a:gd name="T2" fmla="*/ 2147483647 w 363"/>
              <a:gd name="T3" fmla="*/ 2147483647 h 447"/>
              <a:gd name="T4" fmla="*/ 2147483647 w 363"/>
              <a:gd name="T5" fmla="*/ 2147483647 h 447"/>
              <a:gd name="T6" fmla="*/ 2147483647 w 363"/>
              <a:gd name="T7" fmla="*/ 2147483647 h 447"/>
              <a:gd name="T8" fmla="*/ 2147483647 w 363"/>
              <a:gd name="T9" fmla="*/ 2147483647 h 447"/>
              <a:gd name="T10" fmla="*/ 2147483647 w 363"/>
              <a:gd name="T11" fmla="*/ 2147483647 h 447"/>
              <a:gd name="T12" fmla="*/ 2147483647 w 363"/>
              <a:gd name="T13" fmla="*/ 2147483647 h 447"/>
              <a:gd name="T14" fmla="*/ 2147483647 w 363"/>
              <a:gd name="T15" fmla="*/ 2147483647 h 447"/>
              <a:gd name="T16" fmla="*/ 2147483647 w 363"/>
              <a:gd name="T17" fmla="*/ 2147483647 h 447"/>
              <a:gd name="T18" fmla="*/ 2147483647 w 363"/>
              <a:gd name="T19" fmla="*/ 2147483647 h 447"/>
              <a:gd name="T20" fmla="*/ 2147483647 w 363"/>
              <a:gd name="T21" fmla="*/ 2147483647 h 447"/>
              <a:gd name="T22" fmla="*/ 2147483647 w 363"/>
              <a:gd name="T23" fmla="*/ 2147483647 h 447"/>
              <a:gd name="T24" fmla="*/ 2147483647 w 363"/>
              <a:gd name="T25" fmla="*/ 2147483647 h 447"/>
              <a:gd name="T26" fmla="*/ 2147483647 w 363"/>
              <a:gd name="T27" fmla="*/ 2147483647 h 447"/>
              <a:gd name="T28" fmla="*/ 2147483647 w 363"/>
              <a:gd name="T29" fmla="*/ 2147483647 h 447"/>
              <a:gd name="T30" fmla="*/ 2147483647 w 363"/>
              <a:gd name="T31" fmla="*/ 2147483647 h 447"/>
              <a:gd name="T32" fmla="*/ 2147483647 w 363"/>
              <a:gd name="T33" fmla="*/ 2147483647 h 447"/>
              <a:gd name="T34" fmla="*/ 2147483647 w 363"/>
              <a:gd name="T35" fmla="*/ 2147483647 h 447"/>
              <a:gd name="T36" fmla="*/ 2147483647 w 363"/>
              <a:gd name="T37" fmla="*/ 2147483647 h 447"/>
              <a:gd name="T38" fmla="*/ 2147483647 w 363"/>
              <a:gd name="T39" fmla="*/ 2147483647 h 447"/>
              <a:gd name="T40" fmla="*/ 2147483647 w 363"/>
              <a:gd name="T41" fmla="*/ 2147483647 h 447"/>
              <a:gd name="T42" fmla="*/ 0 w 363"/>
              <a:gd name="T43" fmla="*/ 2147483647 h 447"/>
              <a:gd name="T44" fmla="*/ 0 w 363"/>
              <a:gd name="T45" fmla="*/ 2147483647 h 447"/>
              <a:gd name="T46" fmla="*/ 2147483647 w 363"/>
              <a:gd name="T47" fmla="*/ 2147483647 h 447"/>
              <a:gd name="T48" fmla="*/ 2147483647 w 363"/>
              <a:gd name="T49" fmla="*/ 2147483647 h 447"/>
              <a:gd name="T50" fmla="*/ 2147483647 w 363"/>
              <a:gd name="T51" fmla="*/ 2147483647 h 447"/>
              <a:gd name="T52" fmla="*/ 2147483647 w 363"/>
              <a:gd name="T53" fmla="*/ 2147483647 h 447"/>
              <a:gd name="T54" fmla="*/ 2147483647 w 363"/>
              <a:gd name="T55" fmla="*/ 2147483647 h 447"/>
              <a:gd name="T56" fmla="*/ 2147483647 w 363"/>
              <a:gd name="T57" fmla="*/ 2147483647 h 447"/>
              <a:gd name="T58" fmla="*/ 2147483647 w 363"/>
              <a:gd name="T59" fmla="*/ 2147483647 h 447"/>
              <a:gd name="T60" fmla="*/ 2147483647 w 363"/>
              <a:gd name="T61" fmla="*/ 2147483647 h 447"/>
              <a:gd name="T62" fmla="*/ 2147483647 w 363"/>
              <a:gd name="T63" fmla="*/ 2147483647 h 447"/>
              <a:gd name="T64" fmla="*/ 2147483647 w 363"/>
              <a:gd name="T65" fmla="*/ 2147483647 h 447"/>
              <a:gd name="T66" fmla="*/ 2147483647 w 363"/>
              <a:gd name="T67" fmla="*/ 2147483647 h 447"/>
              <a:gd name="T68" fmla="*/ 2147483647 w 363"/>
              <a:gd name="T69" fmla="*/ 2147483647 h 447"/>
              <a:gd name="T70" fmla="*/ 2147483647 w 363"/>
              <a:gd name="T71" fmla="*/ 2147483647 h 447"/>
              <a:gd name="T72" fmla="*/ 2147483647 w 363"/>
              <a:gd name="T73" fmla="*/ 2147483647 h 447"/>
              <a:gd name="T74" fmla="*/ 2147483647 w 363"/>
              <a:gd name="T75" fmla="*/ 2147483647 h 447"/>
              <a:gd name="T76" fmla="*/ 2147483647 w 363"/>
              <a:gd name="T77" fmla="*/ 2147483647 h 447"/>
              <a:gd name="T78" fmla="*/ 2147483647 w 363"/>
              <a:gd name="T79" fmla="*/ 2147483647 h 447"/>
              <a:gd name="T80" fmla="*/ 2147483647 w 363"/>
              <a:gd name="T81" fmla="*/ 2147483647 h 447"/>
              <a:gd name="T82" fmla="*/ 2147483647 w 363"/>
              <a:gd name="T83" fmla="*/ 2147483647 h 447"/>
              <a:gd name="T84" fmla="*/ 2147483647 w 363"/>
              <a:gd name="T85" fmla="*/ 2147483647 h 447"/>
              <a:gd name="T86" fmla="*/ 2147483647 w 363"/>
              <a:gd name="T87" fmla="*/ 2147483647 h 447"/>
              <a:gd name="T88" fmla="*/ 2147483647 w 363"/>
              <a:gd name="T89" fmla="*/ 2147483647 h 447"/>
              <a:gd name="T90" fmla="*/ 2147483647 w 363"/>
              <a:gd name="T91" fmla="*/ 2147483647 h 447"/>
              <a:gd name="T92" fmla="*/ 2147483647 w 363"/>
              <a:gd name="T93" fmla="*/ 2147483647 h 447"/>
              <a:gd name="T94" fmla="*/ 2147483647 w 363"/>
              <a:gd name="T95" fmla="*/ 2147483647 h 447"/>
              <a:gd name="T96" fmla="*/ 2147483647 w 363"/>
              <a:gd name="T97" fmla="*/ 2147483647 h 447"/>
              <a:gd name="T98" fmla="*/ 2147483647 w 363"/>
              <a:gd name="T99" fmla="*/ 2147483647 h 4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3" h="447">
                <a:moveTo>
                  <a:pt x="85" y="38"/>
                </a:moveTo>
                <a:cubicBezTo>
                  <a:pt x="85" y="38"/>
                  <a:pt x="85" y="38"/>
                  <a:pt x="85" y="38"/>
                </a:cubicBezTo>
                <a:cubicBezTo>
                  <a:pt x="85" y="36"/>
                  <a:pt x="84" y="34"/>
                  <a:pt x="83" y="32"/>
                </a:cubicBezTo>
                <a:cubicBezTo>
                  <a:pt x="80" y="29"/>
                  <a:pt x="75" y="29"/>
                  <a:pt x="72" y="32"/>
                </a:cubicBezTo>
                <a:cubicBezTo>
                  <a:pt x="51" y="53"/>
                  <a:pt x="41" y="79"/>
                  <a:pt x="41" y="106"/>
                </a:cubicBezTo>
                <a:cubicBezTo>
                  <a:pt x="41" y="106"/>
                  <a:pt x="41" y="106"/>
                  <a:pt x="41" y="106"/>
                </a:cubicBezTo>
                <a:cubicBezTo>
                  <a:pt x="41" y="132"/>
                  <a:pt x="51" y="159"/>
                  <a:pt x="72" y="179"/>
                </a:cubicBezTo>
                <a:cubicBezTo>
                  <a:pt x="75" y="182"/>
                  <a:pt x="80" y="182"/>
                  <a:pt x="83" y="179"/>
                </a:cubicBezTo>
                <a:cubicBezTo>
                  <a:pt x="84" y="178"/>
                  <a:pt x="85" y="176"/>
                  <a:pt x="85" y="174"/>
                </a:cubicBezTo>
                <a:cubicBezTo>
                  <a:pt x="85" y="174"/>
                  <a:pt x="85" y="174"/>
                  <a:pt x="85" y="174"/>
                </a:cubicBezTo>
                <a:cubicBezTo>
                  <a:pt x="85" y="172"/>
                  <a:pt x="84" y="169"/>
                  <a:pt x="83" y="168"/>
                </a:cubicBezTo>
                <a:cubicBezTo>
                  <a:pt x="66" y="151"/>
                  <a:pt x="57" y="128"/>
                  <a:pt x="57" y="106"/>
                </a:cubicBezTo>
                <a:cubicBezTo>
                  <a:pt x="57" y="83"/>
                  <a:pt x="66" y="61"/>
                  <a:pt x="83" y="44"/>
                </a:cubicBezTo>
                <a:cubicBezTo>
                  <a:pt x="84" y="42"/>
                  <a:pt x="85" y="40"/>
                  <a:pt x="85" y="38"/>
                </a:cubicBezTo>
                <a:close/>
                <a:moveTo>
                  <a:pt x="48" y="191"/>
                </a:moveTo>
                <a:cubicBezTo>
                  <a:pt x="48" y="191"/>
                  <a:pt x="47" y="191"/>
                  <a:pt x="47" y="190"/>
                </a:cubicBezTo>
                <a:cubicBezTo>
                  <a:pt x="45" y="188"/>
                  <a:pt x="44" y="186"/>
                  <a:pt x="42" y="184"/>
                </a:cubicBezTo>
                <a:cubicBezTo>
                  <a:pt x="42" y="184"/>
                  <a:pt x="42" y="184"/>
                  <a:pt x="42" y="184"/>
                </a:cubicBezTo>
                <a:cubicBezTo>
                  <a:pt x="41" y="182"/>
                  <a:pt x="40" y="181"/>
                  <a:pt x="39" y="180"/>
                </a:cubicBezTo>
                <a:cubicBezTo>
                  <a:pt x="33" y="171"/>
                  <a:pt x="28" y="162"/>
                  <a:pt x="24" y="152"/>
                </a:cubicBezTo>
                <a:cubicBezTo>
                  <a:pt x="24" y="151"/>
                  <a:pt x="23" y="149"/>
                  <a:pt x="23" y="148"/>
                </a:cubicBezTo>
                <a:cubicBezTo>
                  <a:pt x="22" y="147"/>
                  <a:pt x="22" y="147"/>
                  <a:pt x="22" y="146"/>
                </a:cubicBezTo>
                <a:cubicBezTo>
                  <a:pt x="22" y="145"/>
                  <a:pt x="21" y="143"/>
                  <a:pt x="21" y="142"/>
                </a:cubicBezTo>
                <a:cubicBezTo>
                  <a:pt x="21" y="141"/>
                  <a:pt x="20" y="141"/>
                  <a:pt x="20" y="140"/>
                </a:cubicBezTo>
                <a:cubicBezTo>
                  <a:pt x="20" y="139"/>
                  <a:pt x="20" y="137"/>
                  <a:pt x="19" y="136"/>
                </a:cubicBezTo>
                <a:cubicBezTo>
                  <a:pt x="19" y="135"/>
                  <a:pt x="19" y="135"/>
                  <a:pt x="19" y="134"/>
                </a:cubicBezTo>
                <a:cubicBezTo>
                  <a:pt x="18" y="133"/>
                  <a:pt x="18" y="131"/>
                  <a:pt x="18" y="130"/>
                </a:cubicBezTo>
                <a:cubicBezTo>
                  <a:pt x="18" y="129"/>
                  <a:pt x="18" y="128"/>
                  <a:pt x="17" y="127"/>
                </a:cubicBezTo>
                <a:cubicBezTo>
                  <a:pt x="17" y="126"/>
                  <a:pt x="17" y="125"/>
                  <a:pt x="17" y="124"/>
                </a:cubicBezTo>
                <a:cubicBezTo>
                  <a:pt x="17" y="123"/>
                  <a:pt x="17" y="122"/>
                  <a:pt x="17" y="121"/>
                </a:cubicBezTo>
                <a:cubicBezTo>
                  <a:pt x="16" y="120"/>
                  <a:pt x="16" y="119"/>
                  <a:pt x="16" y="118"/>
                </a:cubicBezTo>
                <a:cubicBezTo>
                  <a:pt x="16" y="117"/>
                  <a:pt x="16" y="116"/>
                  <a:pt x="16" y="114"/>
                </a:cubicBezTo>
                <a:cubicBezTo>
                  <a:pt x="16" y="113"/>
                  <a:pt x="16" y="113"/>
                  <a:pt x="16" y="112"/>
                </a:cubicBezTo>
                <a:cubicBezTo>
                  <a:pt x="16" y="110"/>
                  <a:pt x="16" y="108"/>
                  <a:pt x="16" y="106"/>
                </a:cubicBezTo>
                <a:cubicBezTo>
                  <a:pt x="16" y="106"/>
                  <a:pt x="16" y="106"/>
                  <a:pt x="16" y="106"/>
                </a:cubicBezTo>
                <a:cubicBezTo>
                  <a:pt x="16" y="106"/>
                  <a:pt x="16" y="106"/>
                  <a:pt x="16" y="106"/>
                </a:cubicBezTo>
                <a:cubicBezTo>
                  <a:pt x="16" y="104"/>
                  <a:pt x="16" y="102"/>
                  <a:pt x="16" y="100"/>
                </a:cubicBezTo>
                <a:cubicBezTo>
                  <a:pt x="16" y="99"/>
                  <a:pt x="16" y="98"/>
                  <a:pt x="16" y="97"/>
                </a:cubicBezTo>
                <a:cubicBezTo>
                  <a:pt x="16" y="96"/>
                  <a:pt x="16" y="95"/>
                  <a:pt x="16" y="93"/>
                </a:cubicBezTo>
                <a:cubicBezTo>
                  <a:pt x="16" y="92"/>
                  <a:pt x="16" y="92"/>
                  <a:pt x="17" y="91"/>
                </a:cubicBezTo>
                <a:cubicBezTo>
                  <a:pt x="17" y="90"/>
                  <a:pt x="17" y="88"/>
                  <a:pt x="17" y="87"/>
                </a:cubicBezTo>
                <a:cubicBezTo>
                  <a:pt x="17" y="86"/>
                  <a:pt x="17" y="85"/>
                  <a:pt x="17" y="84"/>
                </a:cubicBezTo>
                <a:cubicBezTo>
                  <a:pt x="18" y="83"/>
                  <a:pt x="18" y="82"/>
                  <a:pt x="18" y="81"/>
                </a:cubicBezTo>
                <a:cubicBezTo>
                  <a:pt x="18" y="80"/>
                  <a:pt x="18" y="79"/>
                  <a:pt x="19" y="78"/>
                </a:cubicBezTo>
                <a:cubicBezTo>
                  <a:pt x="19" y="77"/>
                  <a:pt x="19" y="76"/>
                  <a:pt x="19" y="75"/>
                </a:cubicBezTo>
                <a:cubicBezTo>
                  <a:pt x="20" y="74"/>
                  <a:pt x="20" y="73"/>
                  <a:pt x="20" y="71"/>
                </a:cubicBezTo>
                <a:cubicBezTo>
                  <a:pt x="20" y="71"/>
                  <a:pt x="21" y="70"/>
                  <a:pt x="21" y="70"/>
                </a:cubicBezTo>
                <a:cubicBezTo>
                  <a:pt x="21" y="68"/>
                  <a:pt x="22" y="67"/>
                  <a:pt x="22" y="65"/>
                </a:cubicBezTo>
                <a:cubicBezTo>
                  <a:pt x="22" y="65"/>
                  <a:pt x="22" y="65"/>
                  <a:pt x="23" y="64"/>
                </a:cubicBezTo>
                <a:cubicBezTo>
                  <a:pt x="23" y="63"/>
                  <a:pt x="24" y="61"/>
                  <a:pt x="24" y="60"/>
                </a:cubicBezTo>
                <a:cubicBezTo>
                  <a:pt x="28" y="50"/>
                  <a:pt x="33" y="40"/>
                  <a:pt x="39" y="32"/>
                </a:cubicBezTo>
                <a:cubicBezTo>
                  <a:pt x="40" y="30"/>
                  <a:pt x="41" y="29"/>
                  <a:pt x="42" y="28"/>
                </a:cubicBezTo>
                <a:cubicBezTo>
                  <a:pt x="42" y="28"/>
                  <a:pt x="42" y="27"/>
                  <a:pt x="42" y="27"/>
                </a:cubicBezTo>
                <a:cubicBezTo>
                  <a:pt x="44" y="25"/>
                  <a:pt x="45" y="23"/>
                  <a:pt x="47" y="21"/>
                </a:cubicBezTo>
                <a:cubicBezTo>
                  <a:pt x="47" y="21"/>
                  <a:pt x="48" y="21"/>
                  <a:pt x="48" y="20"/>
                </a:cubicBezTo>
                <a:cubicBezTo>
                  <a:pt x="50" y="18"/>
                  <a:pt x="52" y="16"/>
                  <a:pt x="54" y="14"/>
                </a:cubicBezTo>
                <a:cubicBezTo>
                  <a:pt x="55" y="13"/>
                  <a:pt x="56" y="11"/>
                  <a:pt x="56" y="9"/>
                </a:cubicBezTo>
                <a:cubicBezTo>
                  <a:pt x="56" y="8"/>
                  <a:pt x="56" y="7"/>
                  <a:pt x="56" y="6"/>
                </a:cubicBezTo>
                <a:cubicBezTo>
                  <a:pt x="55" y="6"/>
                  <a:pt x="55" y="6"/>
                  <a:pt x="55" y="6"/>
                </a:cubicBezTo>
                <a:cubicBezTo>
                  <a:pt x="55" y="6"/>
                  <a:pt x="55" y="6"/>
                  <a:pt x="55" y="6"/>
                </a:cubicBezTo>
                <a:cubicBezTo>
                  <a:pt x="55" y="5"/>
                  <a:pt x="54" y="4"/>
                  <a:pt x="54" y="3"/>
                </a:cubicBezTo>
                <a:cubicBezTo>
                  <a:pt x="52" y="2"/>
                  <a:pt x="51" y="1"/>
                  <a:pt x="49" y="1"/>
                </a:cubicBezTo>
                <a:cubicBezTo>
                  <a:pt x="47" y="0"/>
                  <a:pt x="44" y="1"/>
                  <a:pt x="42" y="3"/>
                </a:cubicBezTo>
                <a:cubicBezTo>
                  <a:pt x="40" y="5"/>
                  <a:pt x="38" y="7"/>
                  <a:pt x="36" y="10"/>
                </a:cubicBezTo>
                <a:cubicBezTo>
                  <a:pt x="36" y="10"/>
                  <a:pt x="35" y="11"/>
                  <a:pt x="35" y="11"/>
                </a:cubicBezTo>
                <a:cubicBezTo>
                  <a:pt x="33" y="13"/>
                  <a:pt x="31" y="15"/>
                  <a:pt x="30" y="17"/>
                </a:cubicBezTo>
                <a:cubicBezTo>
                  <a:pt x="29" y="18"/>
                  <a:pt x="29" y="18"/>
                  <a:pt x="29" y="18"/>
                </a:cubicBezTo>
                <a:cubicBezTo>
                  <a:pt x="29" y="18"/>
                  <a:pt x="29" y="18"/>
                  <a:pt x="29" y="18"/>
                </a:cubicBezTo>
                <a:cubicBezTo>
                  <a:pt x="28" y="20"/>
                  <a:pt x="27" y="21"/>
                  <a:pt x="26" y="23"/>
                </a:cubicBezTo>
                <a:cubicBezTo>
                  <a:pt x="25" y="23"/>
                  <a:pt x="25" y="23"/>
                  <a:pt x="25" y="23"/>
                </a:cubicBezTo>
                <a:cubicBezTo>
                  <a:pt x="25" y="23"/>
                  <a:pt x="25" y="23"/>
                  <a:pt x="25" y="23"/>
                </a:cubicBezTo>
                <a:cubicBezTo>
                  <a:pt x="19" y="33"/>
                  <a:pt x="14" y="43"/>
                  <a:pt x="9" y="53"/>
                </a:cubicBezTo>
                <a:cubicBezTo>
                  <a:pt x="9" y="53"/>
                  <a:pt x="9" y="53"/>
                  <a:pt x="9" y="53"/>
                </a:cubicBezTo>
                <a:cubicBezTo>
                  <a:pt x="9" y="53"/>
                  <a:pt x="9" y="53"/>
                  <a:pt x="9" y="53"/>
                </a:cubicBezTo>
                <a:cubicBezTo>
                  <a:pt x="9" y="55"/>
                  <a:pt x="8" y="57"/>
                  <a:pt x="7" y="59"/>
                </a:cubicBezTo>
                <a:cubicBezTo>
                  <a:pt x="7" y="59"/>
                  <a:pt x="7" y="60"/>
                  <a:pt x="7" y="60"/>
                </a:cubicBezTo>
                <a:cubicBezTo>
                  <a:pt x="6" y="62"/>
                  <a:pt x="6" y="64"/>
                  <a:pt x="5" y="65"/>
                </a:cubicBezTo>
                <a:cubicBezTo>
                  <a:pt x="5" y="66"/>
                  <a:pt x="5" y="66"/>
                  <a:pt x="5" y="67"/>
                </a:cubicBezTo>
                <a:cubicBezTo>
                  <a:pt x="4" y="69"/>
                  <a:pt x="4" y="70"/>
                  <a:pt x="4" y="72"/>
                </a:cubicBezTo>
                <a:cubicBezTo>
                  <a:pt x="3" y="73"/>
                  <a:pt x="3" y="73"/>
                  <a:pt x="3" y="74"/>
                </a:cubicBezTo>
                <a:cubicBezTo>
                  <a:pt x="3" y="75"/>
                  <a:pt x="3" y="77"/>
                  <a:pt x="2" y="78"/>
                </a:cubicBezTo>
                <a:cubicBezTo>
                  <a:pt x="2" y="79"/>
                  <a:pt x="2" y="80"/>
                  <a:pt x="2" y="81"/>
                </a:cubicBezTo>
                <a:cubicBezTo>
                  <a:pt x="2" y="82"/>
                  <a:pt x="1" y="84"/>
                  <a:pt x="1" y="85"/>
                </a:cubicBezTo>
                <a:cubicBezTo>
                  <a:pt x="1" y="86"/>
                  <a:pt x="1" y="87"/>
                  <a:pt x="1" y="89"/>
                </a:cubicBezTo>
                <a:cubicBezTo>
                  <a:pt x="1" y="90"/>
                  <a:pt x="0" y="91"/>
                  <a:pt x="0" y="92"/>
                </a:cubicBezTo>
                <a:cubicBezTo>
                  <a:pt x="0" y="93"/>
                  <a:pt x="0" y="95"/>
                  <a:pt x="0" y="96"/>
                </a:cubicBezTo>
                <a:cubicBezTo>
                  <a:pt x="0" y="97"/>
                  <a:pt x="0" y="98"/>
                  <a:pt x="0" y="99"/>
                </a:cubicBezTo>
                <a:cubicBezTo>
                  <a:pt x="0" y="101"/>
                  <a:pt x="0" y="103"/>
                  <a:pt x="0" y="106"/>
                </a:cubicBezTo>
                <a:cubicBezTo>
                  <a:pt x="0" y="106"/>
                  <a:pt x="0" y="106"/>
                  <a:pt x="0" y="106"/>
                </a:cubicBezTo>
                <a:cubicBezTo>
                  <a:pt x="0" y="106"/>
                  <a:pt x="0" y="106"/>
                  <a:pt x="0" y="106"/>
                </a:cubicBezTo>
                <a:cubicBezTo>
                  <a:pt x="0" y="106"/>
                  <a:pt x="0" y="106"/>
                  <a:pt x="0" y="106"/>
                </a:cubicBezTo>
                <a:cubicBezTo>
                  <a:pt x="0" y="108"/>
                  <a:pt x="0" y="111"/>
                  <a:pt x="0" y="113"/>
                </a:cubicBezTo>
                <a:cubicBezTo>
                  <a:pt x="0" y="114"/>
                  <a:pt x="0" y="115"/>
                  <a:pt x="0" y="115"/>
                </a:cubicBezTo>
                <a:cubicBezTo>
                  <a:pt x="0" y="117"/>
                  <a:pt x="0" y="118"/>
                  <a:pt x="0" y="120"/>
                </a:cubicBezTo>
                <a:cubicBezTo>
                  <a:pt x="0" y="121"/>
                  <a:pt x="1" y="122"/>
                  <a:pt x="1" y="123"/>
                </a:cubicBezTo>
                <a:cubicBezTo>
                  <a:pt x="1" y="124"/>
                  <a:pt x="1" y="125"/>
                  <a:pt x="1" y="127"/>
                </a:cubicBezTo>
                <a:cubicBezTo>
                  <a:pt x="1" y="128"/>
                  <a:pt x="2" y="129"/>
                  <a:pt x="2" y="130"/>
                </a:cubicBezTo>
                <a:cubicBezTo>
                  <a:pt x="2" y="131"/>
                  <a:pt x="2" y="132"/>
                  <a:pt x="2" y="133"/>
                </a:cubicBezTo>
                <a:cubicBezTo>
                  <a:pt x="3" y="135"/>
                  <a:pt x="3" y="136"/>
                  <a:pt x="3" y="138"/>
                </a:cubicBezTo>
                <a:cubicBezTo>
                  <a:pt x="3" y="138"/>
                  <a:pt x="3" y="139"/>
                  <a:pt x="4" y="140"/>
                </a:cubicBezTo>
                <a:cubicBezTo>
                  <a:pt x="4" y="141"/>
                  <a:pt x="4" y="143"/>
                  <a:pt x="5" y="145"/>
                </a:cubicBezTo>
                <a:cubicBezTo>
                  <a:pt x="5" y="145"/>
                  <a:pt x="5" y="146"/>
                  <a:pt x="5" y="146"/>
                </a:cubicBezTo>
                <a:cubicBezTo>
                  <a:pt x="6" y="148"/>
                  <a:pt x="6" y="150"/>
                  <a:pt x="7" y="152"/>
                </a:cubicBezTo>
                <a:cubicBezTo>
                  <a:pt x="7" y="152"/>
                  <a:pt x="7" y="152"/>
                  <a:pt x="7" y="152"/>
                </a:cubicBezTo>
                <a:cubicBezTo>
                  <a:pt x="8" y="154"/>
                  <a:pt x="9" y="156"/>
                  <a:pt x="9" y="158"/>
                </a:cubicBezTo>
                <a:cubicBezTo>
                  <a:pt x="9" y="158"/>
                  <a:pt x="9" y="158"/>
                  <a:pt x="9" y="158"/>
                </a:cubicBezTo>
                <a:cubicBezTo>
                  <a:pt x="9" y="158"/>
                  <a:pt x="9" y="158"/>
                  <a:pt x="9" y="158"/>
                </a:cubicBezTo>
                <a:cubicBezTo>
                  <a:pt x="14" y="169"/>
                  <a:pt x="19" y="179"/>
                  <a:pt x="25" y="188"/>
                </a:cubicBezTo>
                <a:cubicBezTo>
                  <a:pt x="25" y="188"/>
                  <a:pt x="25" y="188"/>
                  <a:pt x="25" y="188"/>
                </a:cubicBezTo>
                <a:cubicBezTo>
                  <a:pt x="25" y="188"/>
                  <a:pt x="25" y="189"/>
                  <a:pt x="26" y="189"/>
                </a:cubicBezTo>
                <a:cubicBezTo>
                  <a:pt x="27" y="190"/>
                  <a:pt x="28" y="192"/>
                  <a:pt x="29" y="193"/>
                </a:cubicBezTo>
                <a:cubicBezTo>
                  <a:pt x="29" y="193"/>
                  <a:pt x="29" y="194"/>
                  <a:pt x="29" y="194"/>
                </a:cubicBezTo>
                <a:cubicBezTo>
                  <a:pt x="29" y="194"/>
                  <a:pt x="29" y="194"/>
                  <a:pt x="30" y="194"/>
                </a:cubicBezTo>
                <a:cubicBezTo>
                  <a:pt x="31" y="196"/>
                  <a:pt x="33" y="198"/>
                  <a:pt x="35" y="201"/>
                </a:cubicBezTo>
                <a:cubicBezTo>
                  <a:pt x="35" y="201"/>
                  <a:pt x="36" y="201"/>
                  <a:pt x="36" y="202"/>
                </a:cubicBezTo>
                <a:cubicBezTo>
                  <a:pt x="38" y="204"/>
                  <a:pt x="40" y="206"/>
                  <a:pt x="42" y="209"/>
                </a:cubicBezTo>
                <a:cubicBezTo>
                  <a:pt x="44" y="211"/>
                  <a:pt x="47" y="211"/>
                  <a:pt x="49" y="211"/>
                </a:cubicBezTo>
                <a:cubicBezTo>
                  <a:pt x="51" y="211"/>
                  <a:pt x="52" y="210"/>
                  <a:pt x="54" y="209"/>
                </a:cubicBezTo>
                <a:cubicBezTo>
                  <a:pt x="54" y="208"/>
                  <a:pt x="55" y="207"/>
                  <a:pt x="55" y="206"/>
                </a:cubicBezTo>
                <a:cubicBezTo>
                  <a:pt x="55" y="206"/>
                  <a:pt x="55" y="206"/>
                  <a:pt x="55" y="206"/>
                </a:cubicBezTo>
                <a:cubicBezTo>
                  <a:pt x="55" y="206"/>
                  <a:pt x="55" y="206"/>
                  <a:pt x="56" y="205"/>
                </a:cubicBezTo>
                <a:cubicBezTo>
                  <a:pt x="56" y="205"/>
                  <a:pt x="56" y="204"/>
                  <a:pt x="56" y="203"/>
                </a:cubicBezTo>
                <a:cubicBezTo>
                  <a:pt x="56" y="201"/>
                  <a:pt x="55" y="199"/>
                  <a:pt x="54" y="197"/>
                </a:cubicBezTo>
                <a:cubicBezTo>
                  <a:pt x="52" y="195"/>
                  <a:pt x="50" y="193"/>
                  <a:pt x="48" y="191"/>
                </a:cubicBezTo>
                <a:close/>
                <a:moveTo>
                  <a:pt x="207" y="60"/>
                </a:moveTo>
                <a:cubicBezTo>
                  <a:pt x="158" y="60"/>
                  <a:pt x="158" y="60"/>
                  <a:pt x="158" y="60"/>
                </a:cubicBezTo>
                <a:cubicBezTo>
                  <a:pt x="147" y="60"/>
                  <a:pt x="138" y="69"/>
                  <a:pt x="138" y="80"/>
                </a:cubicBezTo>
                <a:cubicBezTo>
                  <a:pt x="138" y="439"/>
                  <a:pt x="138" y="439"/>
                  <a:pt x="138" y="439"/>
                </a:cubicBezTo>
                <a:cubicBezTo>
                  <a:pt x="138" y="443"/>
                  <a:pt x="142" y="447"/>
                  <a:pt x="146" y="447"/>
                </a:cubicBezTo>
                <a:cubicBezTo>
                  <a:pt x="151" y="447"/>
                  <a:pt x="154" y="443"/>
                  <a:pt x="154" y="439"/>
                </a:cubicBezTo>
                <a:cubicBezTo>
                  <a:pt x="154" y="420"/>
                  <a:pt x="154" y="420"/>
                  <a:pt x="154" y="420"/>
                </a:cubicBezTo>
                <a:cubicBezTo>
                  <a:pt x="211" y="363"/>
                  <a:pt x="211" y="363"/>
                  <a:pt x="211" y="363"/>
                </a:cubicBezTo>
                <a:cubicBezTo>
                  <a:pt x="211" y="439"/>
                  <a:pt x="211" y="439"/>
                  <a:pt x="211" y="439"/>
                </a:cubicBezTo>
                <a:cubicBezTo>
                  <a:pt x="211" y="443"/>
                  <a:pt x="215" y="447"/>
                  <a:pt x="219" y="447"/>
                </a:cubicBezTo>
                <a:cubicBezTo>
                  <a:pt x="223" y="447"/>
                  <a:pt x="227" y="443"/>
                  <a:pt x="227" y="439"/>
                </a:cubicBezTo>
                <a:cubicBezTo>
                  <a:pt x="227" y="80"/>
                  <a:pt x="227" y="80"/>
                  <a:pt x="227" y="80"/>
                </a:cubicBezTo>
                <a:cubicBezTo>
                  <a:pt x="227" y="69"/>
                  <a:pt x="218" y="60"/>
                  <a:pt x="207" y="60"/>
                </a:cubicBezTo>
                <a:close/>
                <a:moveTo>
                  <a:pt x="154" y="80"/>
                </a:moveTo>
                <a:cubicBezTo>
                  <a:pt x="154" y="78"/>
                  <a:pt x="156" y="76"/>
                  <a:pt x="158" y="76"/>
                </a:cubicBezTo>
                <a:cubicBezTo>
                  <a:pt x="198" y="76"/>
                  <a:pt x="198" y="76"/>
                  <a:pt x="198" y="76"/>
                </a:cubicBezTo>
                <a:cubicBezTo>
                  <a:pt x="154" y="120"/>
                  <a:pt x="154" y="120"/>
                  <a:pt x="154" y="120"/>
                </a:cubicBezTo>
                <a:lnTo>
                  <a:pt x="154" y="80"/>
                </a:lnTo>
                <a:close/>
                <a:moveTo>
                  <a:pt x="154" y="155"/>
                </a:moveTo>
                <a:cubicBezTo>
                  <a:pt x="207" y="207"/>
                  <a:pt x="207" y="207"/>
                  <a:pt x="207" y="207"/>
                </a:cubicBezTo>
                <a:cubicBezTo>
                  <a:pt x="154" y="260"/>
                  <a:pt x="154" y="260"/>
                  <a:pt x="154" y="260"/>
                </a:cubicBezTo>
                <a:lnTo>
                  <a:pt x="154" y="155"/>
                </a:lnTo>
                <a:close/>
                <a:moveTo>
                  <a:pt x="154" y="397"/>
                </a:moveTo>
                <a:cubicBezTo>
                  <a:pt x="154" y="294"/>
                  <a:pt x="154" y="294"/>
                  <a:pt x="154" y="294"/>
                </a:cubicBezTo>
                <a:cubicBezTo>
                  <a:pt x="206" y="346"/>
                  <a:pt x="206" y="346"/>
                  <a:pt x="206" y="346"/>
                </a:cubicBezTo>
                <a:lnTo>
                  <a:pt x="154" y="397"/>
                </a:lnTo>
                <a:close/>
                <a:moveTo>
                  <a:pt x="211" y="328"/>
                </a:moveTo>
                <a:cubicBezTo>
                  <a:pt x="160" y="277"/>
                  <a:pt x="160" y="277"/>
                  <a:pt x="160" y="277"/>
                </a:cubicBezTo>
                <a:cubicBezTo>
                  <a:pt x="211" y="226"/>
                  <a:pt x="211" y="226"/>
                  <a:pt x="211" y="226"/>
                </a:cubicBezTo>
                <a:lnTo>
                  <a:pt x="211" y="328"/>
                </a:lnTo>
                <a:close/>
                <a:moveTo>
                  <a:pt x="211" y="189"/>
                </a:moveTo>
                <a:cubicBezTo>
                  <a:pt x="159" y="137"/>
                  <a:pt x="159" y="137"/>
                  <a:pt x="159" y="137"/>
                </a:cubicBezTo>
                <a:cubicBezTo>
                  <a:pt x="211" y="86"/>
                  <a:pt x="211" y="86"/>
                  <a:pt x="211" y="86"/>
                </a:cubicBezTo>
                <a:lnTo>
                  <a:pt x="211" y="189"/>
                </a:lnTo>
                <a:close/>
                <a:moveTo>
                  <a:pt x="107" y="58"/>
                </a:moveTo>
                <a:cubicBezTo>
                  <a:pt x="103" y="58"/>
                  <a:pt x="99" y="62"/>
                  <a:pt x="99" y="66"/>
                </a:cubicBezTo>
                <a:cubicBezTo>
                  <a:pt x="99" y="144"/>
                  <a:pt x="99" y="144"/>
                  <a:pt x="99" y="144"/>
                </a:cubicBezTo>
                <a:cubicBezTo>
                  <a:pt x="99" y="148"/>
                  <a:pt x="103" y="152"/>
                  <a:pt x="107" y="152"/>
                </a:cubicBezTo>
                <a:cubicBezTo>
                  <a:pt x="111" y="152"/>
                  <a:pt x="115" y="148"/>
                  <a:pt x="115" y="144"/>
                </a:cubicBezTo>
                <a:cubicBezTo>
                  <a:pt x="115" y="66"/>
                  <a:pt x="115" y="66"/>
                  <a:pt x="115" y="66"/>
                </a:cubicBezTo>
                <a:cubicBezTo>
                  <a:pt x="115" y="62"/>
                  <a:pt x="111" y="58"/>
                  <a:pt x="107" y="58"/>
                </a:cubicBezTo>
                <a:close/>
                <a:moveTo>
                  <a:pt x="320" y="28"/>
                </a:moveTo>
                <a:cubicBezTo>
                  <a:pt x="322" y="29"/>
                  <a:pt x="323" y="31"/>
                  <a:pt x="324" y="33"/>
                </a:cubicBezTo>
                <a:cubicBezTo>
                  <a:pt x="327" y="36"/>
                  <a:pt x="332" y="37"/>
                  <a:pt x="335" y="35"/>
                </a:cubicBezTo>
                <a:cubicBezTo>
                  <a:pt x="339" y="32"/>
                  <a:pt x="340" y="27"/>
                  <a:pt x="337" y="23"/>
                </a:cubicBezTo>
                <a:cubicBezTo>
                  <a:pt x="336" y="22"/>
                  <a:pt x="335" y="20"/>
                  <a:pt x="333" y="18"/>
                </a:cubicBezTo>
                <a:cubicBezTo>
                  <a:pt x="329" y="13"/>
                  <a:pt x="325" y="8"/>
                  <a:pt x="320" y="3"/>
                </a:cubicBezTo>
                <a:cubicBezTo>
                  <a:pt x="317" y="0"/>
                  <a:pt x="312" y="0"/>
                  <a:pt x="309" y="3"/>
                </a:cubicBezTo>
                <a:cubicBezTo>
                  <a:pt x="307" y="4"/>
                  <a:pt x="306" y="7"/>
                  <a:pt x="306" y="9"/>
                </a:cubicBezTo>
                <a:cubicBezTo>
                  <a:pt x="306" y="11"/>
                  <a:pt x="307" y="13"/>
                  <a:pt x="309" y="14"/>
                </a:cubicBezTo>
                <a:cubicBezTo>
                  <a:pt x="313" y="18"/>
                  <a:pt x="317" y="23"/>
                  <a:pt x="320" y="28"/>
                </a:cubicBezTo>
                <a:close/>
                <a:moveTo>
                  <a:pt x="257" y="59"/>
                </a:moveTo>
                <a:cubicBezTo>
                  <a:pt x="252" y="59"/>
                  <a:pt x="249" y="63"/>
                  <a:pt x="249" y="67"/>
                </a:cubicBezTo>
                <a:cubicBezTo>
                  <a:pt x="249" y="145"/>
                  <a:pt x="249" y="145"/>
                  <a:pt x="249" y="145"/>
                </a:cubicBezTo>
                <a:cubicBezTo>
                  <a:pt x="249" y="149"/>
                  <a:pt x="252" y="153"/>
                  <a:pt x="257" y="153"/>
                </a:cubicBezTo>
                <a:cubicBezTo>
                  <a:pt x="261" y="153"/>
                  <a:pt x="265" y="149"/>
                  <a:pt x="265" y="145"/>
                </a:cubicBezTo>
                <a:cubicBezTo>
                  <a:pt x="265" y="67"/>
                  <a:pt x="265" y="67"/>
                  <a:pt x="265" y="67"/>
                </a:cubicBezTo>
                <a:cubicBezTo>
                  <a:pt x="265" y="63"/>
                  <a:pt x="261" y="59"/>
                  <a:pt x="257" y="59"/>
                </a:cubicBezTo>
                <a:close/>
                <a:moveTo>
                  <a:pt x="291" y="32"/>
                </a:moveTo>
                <a:cubicBezTo>
                  <a:pt x="288" y="29"/>
                  <a:pt x="283" y="29"/>
                  <a:pt x="279" y="32"/>
                </a:cubicBezTo>
                <a:cubicBezTo>
                  <a:pt x="278" y="34"/>
                  <a:pt x="277" y="36"/>
                  <a:pt x="277" y="38"/>
                </a:cubicBezTo>
                <a:cubicBezTo>
                  <a:pt x="277" y="40"/>
                  <a:pt x="278" y="42"/>
                  <a:pt x="279" y="44"/>
                </a:cubicBezTo>
                <a:cubicBezTo>
                  <a:pt x="297" y="61"/>
                  <a:pt x="305" y="83"/>
                  <a:pt x="305" y="106"/>
                </a:cubicBezTo>
                <a:cubicBezTo>
                  <a:pt x="305" y="128"/>
                  <a:pt x="297" y="151"/>
                  <a:pt x="279" y="168"/>
                </a:cubicBezTo>
                <a:cubicBezTo>
                  <a:pt x="279" y="168"/>
                  <a:pt x="279" y="168"/>
                  <a:pt x="279" y="168"/>
                </a:cubicBezTo>
                <a:cubicBezTo>
                  <a:pt x="276" y="171"/>
                  <a:pt x="276" y="176"/>
                  <a:pt x="279" y="179"/>
                </a:cubicBezTo>
                <a:cubicBezTo>
                  <a:pt x="283" y="182"/>
                  <a:pt x="288" y="182"/>
                  <a:pt x="291" y="179"/>
                </a:cubicBezTo>
                <a:cubicBezTo>
                  <a:pt x="311" y="159"/>
                  <a:pt x="321" y="132"/>
                  <a:pt x="321" y="106"/>
                </a:cubicBezTo>
                <a:cubicBezTo>
                  <a:pt x="321" y="79"/>
                  <a:pt x="311" y="53"/>
                  <a:pt x="291" y="32"/>
                </a:cubicBezTo>
                <a:close/>
                <a:moveTo>
                  <a:pt x="353" y="53"/>
                </a:moveTo>
                <a:cubicBezTo>
                  <a:pt x="351" y="49"/>
                  <a:pt x="347" y="47"/>
                  <a:pt x="343" y="49"/>
                </a:cubicBezTo>
                <a:cubicBezTo>
                  <a:pt x="338" y="50"/>
                  <a:pt x="336" y="55"/>
                  <a:pt x="338" y="59"/>
                </a:cubicBezTo>
                <a:cubicBezTo>
                  <a:pt x="344" y="74"/>
                  <a:pt x="347" y="90"/>
                  <a:pt x="347" y="106"/>
                </a:cubicBezTo>
                <a:cubicBezTo>
                  <a:pt x="347" y="140"/>
                  <a:pt x="333" y="173"/>
                  <a:pt x="309" y="197"/>
                </a:cubicBezTo>
                <a:cubicBezTo>
                  <a:pt x="307" y="199"/>
                  <a:pt x="306" y="201"/>
                  <a:pt x="306" y="203"/>
                </a:cubicBezTo>
                <a:cubicBezTo>
                  <a:pt x="306" y="205"/>
                  <a:pt x="307" y="207"/>
                  <a:pt x="309" y="209"/>
                </a:cubicBezTo>
                <a:cubicBezTo>
                  <a:pt x="312" y="212"/>
                  <a:pt x="317" y="212"/>
                  <a:pt x="320" y="209"/>
                </a:cubicBezTo>
                <a:cubicBezTo>
                  <a:pt x="348" y="181"/>
                  <a:pt x="363" y="145"/>
                  <a:pt x="363" y="106"/>
                </a:cubicBezTo>
                <a:cubicBezTo>
                  <a:pt x="363" y="88"/>
                  <a:pt x="359" y="70"/>
                  <a:pt x="353" y="53"/>
                </a:cubicBezTo>
                <a:close/>
              </a:path>
            </a:pathLst>
          </a:custGeom>
          <a:solidFill>
            <a:schemeClr val="tx1">
              <a:lumMod val="60000"/>
              <a:lumOff val="40000"/>
            </a:schemeClr>
          </a:solidFill>
          <a:ln>
            <a:noFill/>
          </a:ln>
        </p:spPr>
        <p:txBody>
          <a:bodyPr lIns="91421" tIns="45711" rIns="91421" bIns="45711"/>
          <a:lstStyle/>
          <a:p>
            <a:endParaRPr lang="en-US" dirty="0"/>
          </a:p>
        </p:txBody>
      </p:sp>
      <p:sp>
        <p:nvSpPr>
          <p:cNvPr id="16" name="Rectangle: Rounded Corners 141"/>
          <p:cNvSpPr/>
          <p:nvPr/>
        </p:nvSpPr>
        <p:spPr bwMode="auto">
          <a:xfrm>
            <a:off x="2353915" y="2554912"/>
            <a:ext cx="998683" cy="207561"/>
          </a:xfrm>
          <a:prstGeom prst="roundRect">
            <a:avLst/>
          </a:prstGeom>
          <a:solidFill>
            <a:srgbClr val="698A17"/>
          </a:solidFill>
          <a:ln w="12700" cap="flat" cmpd="sng" algn="ctr">
            <a:solidFill>
              <a:srgbClr val="698A17"/>
            </a:solidFill>
            <a:prstDash val="solid"/>
            <a:round/>
            <a:headEnd type="none" w="med" len="med"/>
            <a:tailEnd type="none" w="med" len="med"/>
          </a:ln>
          <a:effectLst/>
        </p:spPr>
        <p:txBody>
          <a:bodyPr vert="horz" wrap="none" lIns="71986" tIns="45711" rIns="71986" bIns="45711" numCol="1" rtlCol="0" anchor="ctr" anchorCtr="0" compatLnSpc="1"/>
          <a:lstStyle/>
          <a:p>
            <a:pPr algn="ctr"/>
            <a:r>
              <a:rPr lang="en-US" sz="1200" dirty="0" smtClean="0"/>
              <a:t>EPC</a:t>
            </a:r>
            <a:r>
              <a:rPr lang="en-US" altLang="zh-CN" sz="1200" dirty="0" smtClean="0"/>
              <a:t>+</a:t>
            </a:r>
            <a:endParaRPr lang="en-US" sz="1200" dirty="0"/>
          </a:p>
        </p:txBody>
      </p:sp>
      <p:cxnSp>
        <p:nvCxnSpPr>
          <p:cNvPr id="17" name="Straight Connector 39"/>
          <p:cNvCxnSpPr/>
          <p:nvPr/>
        </p:nvCxnSpPr>
        <p:spPr bwMode="auto">
          <a:xfrm>
            <a:off x="2879292" y="2771031"/>
            <a:ext cx="502901" cy="552056"/>
          </a:xfrm>
          <a:prstGeom prst="line">
            <a:avLst/>
          </a:prstGeom>
          <a:ln w="28575">
            <a:solidFill>
              <a:srgbClr val="92D050"/>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18" name="Straight Connector 12"/>
          <p:cNvCxnSpPr/>
          <p:nvPr/>
        </p:nvCxnSpPr>
        <p:spPr bwMode="auto">
          <a:xfrm flipH="1">
            <a:off x="2413466" y="2739069"/>
            <a:ext cx="350450" cy="625417"/>
          </a:xfrm>
          <a:prstGeom prst="line">
            <a:avLst/>
          </a:prstGeom>
          <a:ln>
            <a:headEnd type="none"/>
            <a:tailEnd type="none"/>
          </a:ln>
        </p:spPr>
        <p:style>
          <a:lnRef idx="2">
            <a:schemeClr val="accent1"/>
          </a:lnRef>
          <a:fillRef idx="0">
            <a:schemeClr val="accent1"/>
          </a:fillRef>
          <a:effectRef idx="1">
            <a:schemeClr val="accent1"/>
          </a:effectRef>
          <a:fontRef idx="minor">
            <a:schemeClr val="tx1"/>
          </a:fontRef>
        </p:style>
      </p:cxnSp>
      <p:cxnSp>
        <p:nvCxnSpPr>
          <p:cNvPr id="19" name="直接连接符 18"/>
          <p:cNvCxnSpPr/>
          <p:nvPr/>
        </p:nvCxnSpPr>
        <p:spPr>
          <a:xfrm flipV="1">
            <a:off x="2338913" y="2773140"/>
            <a:ext cx="295115" cy="540843"/>
          </a:xfrm>
          <a:prstGeom prst="line">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pic>
        <p:nvPicPr>
          <p:cNvPr id="20" name="Picture 13"/>
          <p:cNvPicPr>
            <a:picLocks noChangeAspect="1" noChangeArrowheads="1"/>
          </p:cNvPicPr>
          <p:nvPr/>
        </p:nvPicPr>
        <p:blipFill>
          <a:blip r:embed="rId2" cstate="print"/>
          <a:srcRect/>
          <a:stretch>
            <a:fillRect/>
          </a:stretch>
        </p:blipFill>
        <p:spPr bwMode="auto">
          <a:xfrm>
            <a:off x="2697980" y="4160786"/>
            <a:ext cx="269390" cy="486439"/>
          </a:xfrm>
          <a:prstGeom prst="rect">
            <a:avLst/>
          </a:prstGeom>
          <a:noFill/>
          <a:ln w="9525">
            <a:noFill/>
            <a:miter lim="800000"/>
            <a:headEnd/>
            <a:tailEnd/>
          </a:ln>
        </p:spPr>
      </p:pic>
      <p:cxnSp>
        <p:nvCxnSpPr>
          <p:cNvPr id="22" name="Straight Connector 12"/>
          <p:cNvCxnSpPr/>
          <p:nvPr/>
        </p:nvCxnSpPr>
        <p:spPr bwMode="auto">
          <a:xfrm flipH="1">
            <a:off x="4861516" y="2637315"/>
            <a:ext cx="636976" cy="0"/>
          </a:xfrm>
          <a:prstGeom prst="line">
            <a:avLst/>
          </a:prstGeom>
          <a:ln>
            <a:headEnd type="none"/>
            <a:tailEnd type="none"/>
          </a:ln>
        </p:spPr>
        <p:style>
          <a:lnRef idx="2">
            <a:schemeClr val="accent1"/>
          </a:lnRef>
          <a:fillRef idx="0">
            <a:schemeClr val="accent1"/>
          </a:fillRef>
          <a:effectRef idx="1">
            <a:schemeClr val="accent1"/>
          </a:effectRef>
          <a:fontRef idx="minor">
            <a:schemeClr val="tx1"/>
          </a:fontRef>
        </p:style>
      </p:cxnSp>
      <p:cxnSp>
        <p:nvCxnSpPr>
          <p:cNvPr id="27" name="Straight Connector 39"/>
          <p:cNvCxnSpPr/>
          <p:nvPr/>
        </p:nvCxnSpPr>
        <p:spPr bwMode="auto">
          <a:xfrm>
            <a:off x="5854666" y="2734611"/>
            <a:ext cx="0" cy="621939"/>
          </a:xfrm>
          <a:prstGeom prst="line">
            <a:avLst/>
          </a:prstGeom>
          <a:ln w="28575">
            <a:solidFill>
              <a:srgbClr val="92D050"/>
            </a:solidFill>
            <a:headEnd type="none"/>
            <a:tailEnd type="none"/>
          </a:ln>
        </p:spPr>
        <p:style>
          <a:lnRef idx="2">
            <a:schemeClr val="accent1"/>
          </a:lnRef>
          <a:fillRef idx="0">
            <a:schemeClr val="accent1"/>
          </a:fillRef>
          <a:effectRef idx="1">
            <a:schemeClr val="accent1"/>
          </a:effectRef>
          <a:fontRef idx="minor">
            <a:schemeClr val="tx1"/>
          </a:fontRef>
        </p:style>
      </p:cxnSp>
      <p:sp>
        <p:nvSpPr>
          <p:cNvPr id="28" name="Rectangle: Rounded Corners 141"/>
          <p:cNvSpPr/>
          <p:nvPr/>
        </p:nvSpPr>
        <p:spPr bwMode="auto">
          <a:xfrm>
            <a:off x="3814086" y="2538833"/>
            <a:ext cx="965112" cy="398112"/>
          </a:xfrm>
          <a:prstGeom prst="roundRect">
            <a:avLst/>
          </a:prstGeom>
          <a:solidFill>
            <a:schemeClr val="bg1"/>
          </a:solidFill>
          <a:ln w="28575" cap="flat" cmpd="sng" algn="ctr">
            <a:solidFill>
              <a:srgbClr val="FF0000"/>
            </a:solidFill>
            <a:prstDash val="dash"/>
            <a:round/>
            <a:headEnd type="none" w="med" len="med"/>
            <a:tailEnd type="none" w="med" len="med"/>
          </a:ln>
          <a:effectLst/>
        </p:spPr>
        <p:txBody>
          <a:bodyPr vert="horz" wrap="none" lIns="71986" tIns="45711" rIns="71986" bIns="45711" numCol="1" rtlCol="0" anchor="ctr" anchorCtr="0" compatLnSpc="1"/>
          <a:lstStyle/>
          <a:p>
            <a:pPr algn="ctr"/>
            <a:r>
              <a:rPr lang="en-US" sz="1100" dirty="0" smtClean="0"/>
              <a:t>Interworking</a:t>
            </a:r>
          </a:p>
          <a:p>
            <a:pPr algn="ctr"/>
            <a:r>
              <a:rPr lang="en-US" sz="1100" dirty="0" smtClean="0"/>
              <a:t>Function</a:t>
            </a:r>
            <a:endParaRPr lang="en-US" sz="1100" dirty="0"/>
          </a:p>
        </p:txBody>
      </p:sp>
      <p:cxnSp>
        <p:nvCxnSpPr>
          <p:cNvPr id="29" name="Straight Connector 39"/>
          <p:cNvCxnSpPr/>
          <p:nvPr/>
        </p:nvCxnSpPr>
        <p:spPr bwMode="auto">
          <a:xfrm>
            <a:off x="5736414" y="2770554"/>
            <a:ext cx="0" cy="644517"/>
          </a:xfrm>
          <a:prstGeom prst="line">
            <a:avLst/>
          </a:prstGeom>
          <a:ln w="28575">
            <a:solidFill>
              <a:srgbClr val="92D050"/>
            </a:solidFill>
            <a:prstDash val="sysDash"/>
            <a:headEnd type="none"/>
            <a:tailEnd type="none"/>
          </a:ln>
        </p:spPr>
        <p:style>
          <a:lnRef idx="2">
            <a:schemeClr val="accent1"/>
          </a:lnRef>
          <a:fillRef idx="0">
            <a:schemeClr val="accent1"/>
          </a:fillRef>
          <a:effectRef idx="1">
            <a:schemeClr val="accent1"/>
          </a:effectRef>
          <a:fontRef idx="minor">
            <a:schemeClr val="tx1"/>
          </a:fontRef>
        </p:style>
      </p:cxnSp>
      <p:sp>
        <p:nvSpPr>
          <p:cNvPr id="30" name="Rectangle: Rounded Corners 141"/>
          <p:cNvSpPr/>
          <p:nvPr/>
        </p:nvSpPr>
        <p:spPr bwMode="auto">
          <a:xfrm>
            <a:off x="5292419" y="2538833"/>
            <a:ext cx="965112" cy="200236"/>
          </a:xfrm>
          <a:prstGeom prst="roundRect">
            <a:avLst/>
          </a:prstGeom>
          <a:solidFill>
            <a:srgbClr val="698A17"/>
          </a:solidFill>
          <a:ln w="12700" cap="flat" cmpd="sng" algn="ctr">
            <a:solidFill>
              <a:srgbClr val="698A17"/>
            </a:solidFill>
            <a:prstDash val="solid"/>
            <a:round/>
            <a:headEnd type="none" w="med" len="med"/>
            <a:tailEnd type="none" w="med" len="med"/>
          </a:ln>
          <a:effectLst/>
        </p:spPr>
        <p:txBody>
          <a:bodyPr vert="horz" wrap="none" lIns="71986" tIns="45711" rIns="71986" bIns="45711" numCol="1" rtlCol="0" anchor="ctr" anchorCtr="0" compatLnSpc="1"/>
          <a:lstStyle/>
          <a:p>
            <a:pPr algn="ctr"/>
            <a:r>
              <a:rPr lang="en-US" sz="1100" dirty="0"/>
              <a:t>5</a:t>
            </a:r>
            <a:r>
              <a:rPr lang="en-US" altLang="zh-CN" sz="1100" dirty="0"/>
              <a:t>G</a:t>
            </a:r>
            <a:r>
              <a:rPr lang="en-US" sz="1100" dirty="0"/>
              <a:t>C</a:t>
            </a:r>
          </a:p>
        </p:txBody>
      </p:sp>
      <p:cxnSp>
        <p:nvCxnSpPr>
          <p:cNvPr id="31" name="Straight Connector 39"/>
          <p:cNvCxnSpPr/>
          <p:nvPr/>
        </p:nvCxnSpPr>
        <p:spPr bwMode="auto">
          <a:xfrm>
            <a:off x="5880155" y="3633862"/>
            <a:ext cx="0" cy="621939"/>
          </a:xfrm>
          <a:prstGeom prst="line">
            <a:avLst/>
          </a:prstGeom>
          <a:ln w="28575">
            <a:solidFill>
              <a:schemeClr val="accent2"/>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32" name="Straight Connector 39"/>
          <p:cNvCxnSpPr/>
          <p:nvPr/>
        </p:nvCxnSpPr>
        <p:spPr bwMode="auto">
          <a:xfrm>
            <a:off x="5742441" y="3637599"/>
            <a:ext cx="0" cy="621939"/>
          </a:xfrm>
          <a:prstGeom prst="line">
            <a:avLst/>
          </a:prstGeom>
          <a:ln w="28575">
            <a:solidFill>
              <a:srgbClr val="92D050"/>
            </a:solidFill>
            <a:prstDash val="sysDash"/>
            <a:headEnd type="none"/>
            <a:tailEnd type="none"/>
          </a:ln>
        </p:spPr>
        <p:style>
          <a:lnRef idx="2">
            <a:schemeClr val="accent1"/>
          </a:lnRef>
          <a:fillRef idx="0">
            <a:schemeClr val="accent1"/>
          </a:fillRef>
          <a:effectRef idx="1">
            <a:schemeClr val="accent1"/>
          </a:effectRef>
          <a:fontRef idx="minor">
            <a:schemeClr val="tx1"/>
          </a:fontRef>
        </p:style>
      </p:cxnSp>
      <p:pic>
        <p:nvPicPr>
          <p:cNvPr id="35" name="Picture 13"/>
          <p:cNvPicPr>
            <a:picLocks noChangeAspect="1" noChangeArrowheads="1"/>
          </p:cNvPicPr>
          <p:nvPr/>
        </p:nvPicPr>
        <p:blipFill>
          <a:blip r:embed="rId2" cstate="print"/>
          <a:srcRect/>
          <a:stretch>
            <a:fillRect/>
          </a:stretch>
        </p:blipFill>
        <p:spPr bwMode="auto">
          <a:xfrm>
            <a:off x="5641290" y="4251912"/>
            <a:ext cx="260334" cy="469272"/>
          </a:xfrm>
          <a:prstGeom prst="rect">
            <a:avLst/>
          </a:prstGeom>
          <a:noFill/>
          <a:ln w="9525">
            <a:noFill/>
            <a:miter lim="800000"/>
            <a:headEnd/>
            <a:tailEnd/>
          </a:ln>
        </p:spPr>
      </p:pic>
      <p:sp>
        <p:nvSpPr>
          <p:cNvPr id="36" name="Oval 125"/>
          <p:cNvSpPr/>
          <p:nvPr/>
        </p:nvSpPr>
        <p:spPr bwMode="auto">
          <a:xfrm>
            <a:off x="5360951" y="3362289"/>
            <a:ext cx="907835" cy="309604"/>
          </a:xfrm>
          <a:prstGeom prst="ellipse">
            <a:avLst/>
          </a:prstGeom>
          <a:solidFill>
            <a:srgbClr val="00B0F0"/>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71986" tIns="45711" rIns="71986" bIns="45711" numCol="1" rtlCol="0" anchor="t" anchorCtr="0" compatLnSpc="1"/>
          <a:lstStyle/>
          <a:p>
            <a:pPr fontAlgn="base">
              <a:spcBef>
                <a:spcPct val="50000"/>
              </a:spcBef>
              <a:spcAft>
                <a:spcPct val="0"/>
              </a:spcAft>
            </a:pPr>
            <a:endParaRPr lang="en-US" sz="2000" dirty="0"/>
          </a:p>
        </p:txBody>
      </p:sp>
      <p:sp>
        <p:nvSpPr>
          <p:cNvPr id="37" name="TextBox 36"/>
          <p:cNvSpPr txBox="1"/>
          <p:nvPr/>
        </p:nvSpPr>
        <p:spPr>
          <a:xfrm>
            <a:off x="5478069" y="3373104"/>
            <a:ext cx="654308" cy="276981"/>
          </a:xfrm>
          <a:prstGeom prst="rect">
            <a:avLst/>
          </a:prstGeom>
          <a:noFill/>
        </p:spPr>
        <p:txBody>
          <a:bodyPr wrap="none" lIns="91421" tIns="45711" rIns="91421" bIns="45711" rtlCol="0">
            <a:spAutoFit/>
          </a:bodyPr>
          <a:lstStyle/>
          <a:p>
            <a:pPr algn="ctr"/>
            <a:r>
              <a:rPr lang="en-US" sz="1200" b="1" dirty="0" smtClean="0"/>
              <a:t>5</a:t>
            </a:r>
            <a:r>
              <a:rPr lang="en-US" altLang="zh-CN" sz="1200" b="1" dirty="0" smtClean="0"/>
              <a:t>G NR</a:t>
            </a:r>
            <a:endParaRPr lang="en-US" sz="1200" b="1" dirty="0"/>
          </a:p>
        </p:txBody>
      </p:sp>
      <p:sp>
        <p:nvSpPr>
          <p:cNvPr id="38" name="Freeform 3"/>
          <p:cNvSpPr>
            <a:spLocks noChangeAspect="1" noEditPoints="1"/>
          </p:cNvSpPr>
          <p:nvPr/>
        </p:nvSpPr>
        <p:spPr bwMode="auto">
          <a:xfrm>
            <a:off x="5958677" y="3201974"/>
            <a:ext cx="333452" cy="273739"/>
          </a:xfrm>
          <a:custGeom>
            <a:avLst/>
            <a:gdLst>
              <a:gd name="T0" fmla="*/ 2147483647 w 363"/>
              <a:gd name="T1" fmla="*/ 2147483647 h 447"/>
              <a:gd name="T2" fmla="*/ 2147483647 w 363"/>
              <a:gd name="T3" fmla="*/ 2147483647 h 447"/>
              <a:gd name="T4" fmla="*/ 2147483647 w 363"/>
              <a:gd name="T5" fmla="*/ 2147483647 h 447"/>
              <a:gd name="T6" fmla="*/ 2147483647 w 363"/>
              <a:gd name="T7" fmla="*/ 2147483647 h 447"/>
              <a:gd name="T8" fmla="*/ 2147483647 w 363"/>
              <a:gd name="T9" fmla="*/ 2147483647 h 447"/>
              <a:gd name="T10" fmla="*/ 2147483647 w 363"/>
              <a:gd name="T11" fmla="*/ 2147483647 h 447"/>
              <a:gd name="T12" fmla="*/ 2147483647 w 363"/>
              <a:gd name="T13" fmla="*/ 2147483647 h 447"/>
              <a:gd name="T14" fmla="*/ 2147483647 w 363"/>
              <a:gd name="T15" fmla="*/ 2147483647 h 447"/>
              <a:gd name="T16" fmla="*/ 2147483647 w 363"/>
              <a:gd name="T17" fmla="*/ 2147483647 h 447"/>
              <a:gd name="T18" fmla="*/ 2147483647 w 363"/>
              <a:gd name="T19" fmla="*/ 2147483647 h 447"/>
              <a:gd name="T20" fmla="*/ 2147483647 w 363"/>
              <a:gd name="T21" fmla="*/ 2147483647 h 447"/>
              <a:gd name="T22" fmla="*/ 2147483647 w 363"/>
              <a:gd name="T23" fmla="*/ 2147483647 h 447"/>
              <a:gd name="T24" fmla="*/ 2147483647 w 363"/>
              <a:gd name="T25" fmla="*/ 2147483647 h 447"/>
              <a:gd name="T26" fmla="*/ 2147483647 w 363"/>
              <a:gd name="T27" fmla="*/ 2147483647 h 447"/>
              <a:gd name="T28" fmla="*/ 2147483647 w 363"/>
              <a:gd name="T29" fmla="*/ 2147483647 h 447"/>
              <a:gd name="T30" fmla="*/ 2147483647 w 363"/>
              <a:gd name="T31" fmla="*/ 2147483647 h 447"/>
              <a:gd name="T32" fmla="*/ 2147483647 w 363"/>
              <a:gd name="T33" fmla="*/ 2147483647 h 447"/>
              <a:gd name="T34" fmla="*/ 2147483647 w 363"/>
              <a:gd name="T35" fmla="*/ 2147483647 h 447"/>
              <a:gd name="T36" fmla="*/ 2147483647 w 363"/>
              <a:gd name="T37" fmla="*/ 2147483647 h 447"/>
              <a:gd name="T38" fmla="*/ 2147483647 w 363"/>
              <a:gd name="T39" fmla="*/ 2147483647 h 447"/>
              <a:gd name="T40" fmla="*/ 2147483647 w 363"/>
              <a:gd name="T41" fmla="*/ 2147483647 h 447"/>
              <a:gd name="T42" fmla="*/ 0 w 363"/>
              <a:gd name="T43" fmla="*/ 2147483647 h 447"/>
              <a:gd name="T44" fmla="*/ 0 w 363"/>
              <a:gd name="T45" fmla="*/ 2147483647 h 447"/>
              <a:gd name="T46" fmla="*/ 2147483647 w 363"/>
              <a:gd name="T47" fmla="*/ 2147483647 h 447"/>
              <a:gd name="T48" fmla="*/ 2147483647 w 363"/>
              <a:gd name="T49" fmla="*/ 2147483647 h 447"/>
              <a:gd name="T50" fmla="*/ 2147483647 w 363"/>
              <a:gd name="T51" fmla="*/ 2147483647 h 447"/>
              <a:gd name="T52" fmla="*/ 2147483647 w 363"/>
              <a:gd name="T53" fmla="*/ 2147483647 h 447"/>
              <a:gd name="T54" fmla="*/ 2147483647 w 363"/>
              <a:gd name="T55" fmla="*/ 2147483647 h 447"/>
              <a:gd name="T56" fmla="*/ 2147483647 w 363"/>
              <a:gd name="T57" fmla="*/ 2147483647 h 447"/>
              <a:gd name="T58" fmla="*/ 2147483647 w 363"/>
              <a:gd name="T59" fmla="*/ 2147483647 h 447"/>
              <a:gd name="T60" fmla="*/ 2147483647 w 363"/>
              <a:gd name="T61" fmla="*/ 2147483647 h 447"/>
              <a:gd name="T62" fmla="*/ 2147483647 w 363"/>
              <a:gd name="T63" fmla="*/ 2147483647 h 447"/>
              <a:gd name="T64" fmla="*/ 2147483647 w 363"/>
              <a:gd name="T65" fmla="*/ 2147483647 h 447"/>
              <a:gd name="T66" fmla="*/ 2147483647 w 363"/>
              <a:gd name="T67" fmla="*/ 2147483647 h 447"/>
              <a:gd name="T68" fmla="*/ 2147483647 w 363"/>
              <a:gd name="T69" fmla="*/ 2147483647 h 447"/>
              <a:gd name="T70" fmla="*/ 2147483647 w 363"/>
              <a:gd name="T71" fmla="*/ 2147483647 h 447"/>
              <a:gd name="T72" fmla="*/ 2147483647 w 363"/>
              <a:gd name="T73" fmla="*/ 2147483647 h 447"/>
              <a:gd name="T74" fmla="*/ 2147483647 w 363"/>
              <a:gd name="T75" fmla="*/ 2147483647 h 447"/>
              <a:gd name="T76" fmla="*/ 2147483647 w 363"/>
              <a:gd name="T77" fmla="*/ 2147483647 h 447"/>
              <a:gd name="T78" fmla="*/ 2147483647 w 363"/>
              <a:gd name="T79" fmla="*/ 2147483647 h 447"/>
              <a:gd name="T80" fmla="*/ 2147483647 w 363"/>
              <a:gd name="T81" fmla="*/ 2147483647 h 447"/>
              <a:gd name="T82" fmla="*/ 2147483647 w 363"/>
              <a:gd name="T83" fmla="*/ 2147483647 h 447"/>
              <a:gd name="T84" fmla="*/ 2147483647 w 363"/>
              <a:gd name="T85" fmla="*/ 2147483647 h 447"/>
              <a:gd name="T86" fmla="*/ 2147483647 w 363"/>
              <a:gd name="T87" fmla="*/ 2147483647 h 447"/>
              <a:gd name="T88" fmla="*/ 2147483647 w 363"/>
              <a:gd name="T89" fmla="*/ 2147483647 h 447"/>
              <a:gd name="T90" fmla="*/ 2147483647 w 363"/>
              <a:gd name="T91" fmla="*/ 2147483647 h 447"/>
              <a:gd name="T92" fmla="*/ 2147483647 w 363"/>
              <a:gd name="T93" fmla="*/ 2147483647 h 447"/>
              <a:gd name="T94" fmla="*/ 2147483647 w 363"/>
              <a:gd name="T95" fmla="*/ 2147483647 h 447"/>
              <a:gd name="T96" fmla="*/ 2147483647 w 363"/>
              <a:gd name="T97" fmla="*/ 2147483647 h 447"/>
              <a:gd name="T98" fmla="*/ 2147483647 w 363"/>
              <a:gd name="T99" fmla="*/ 2147483647 h 4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3" h="447">
                <a:moveTo>
                  <a:pt x="85" y="38"/>
                </a:moveTo>
                <a:cubicBezTo>
                  <a:pt x="85" y="38"/>
                  <a:pt x="85" y="38"/>
                  <a:pt x="85" y="38"/>
                </a:cubicBezTo>
                <a:cubicBezTo>
                  <a:pt x="85" y="36"/>
                  <a:pt x="84" y="34"/>
                  <a:pt x="83" y="32"/>
                </a:cubicBezTo>
                <a:cubicBezTo>
                  <a:pt x="80" y="29"/>
                  <a:pt x="75" y="29"/>
                  <a:pt x="72" y="32"/>
                </a:cubicBezTo>
                <a:cubicBezTo>
                  <a:pt x="51" y="53"/>
                  <a:pt x="41" y="79"/>
                  <a:pt x="41" y="106"/>
                </a:cubicBezTo>
                <a:cubicBezTo>
                  <a:pt x="41" y="106"/>
                  <a:pt x="41" y="106"/>
                  <a:pt x="41" y="106"/>
                </a:cubicBezTo>
                <a:cubicBezTo>
                  <a:pt x="41" y="132"/>
                  <a:pt x="51" y="159"/>
                  <a:pt x="72" y="179"/>
                </a:cubicBezTo>
                <a:cubicBezTo>
                  <a:pt x="75" y="182"/>
                  <a:pt x="80" y="182"/>
                  <a:pt x="83" y="179"/>
                </a:cubicBezTo>
                <a:cubicBezTo>
                  <a:pt x="84" y="178"/>
                  <a:pt x="85" y="176"/>
                  <a:pt x="85" y="174"/>
                </a:cubicBezTo>
                <a:cubicBezTo>
                  <a:pt x="85" y="174"/>
                  <a:pt x="85" y="174"/>
                  <a:pt x="85" y="174"/>
                </a:cubicBezTo>
                <a:cubicBezTo>
                  <a:pt x="85" y="172"/>
                  <a:pt x="84" y="169"/>
                  <a:pt x="83" y="168"/>
                </a:cubicBezTo>
                <a:cubicBezTo>
                  <a:pt x="66" y="151"/>
                  <a:pt x="57" y="128"/>
                  <a:pt x="57" y="106"/>
                </a:cubicBezTo>
                <a:cubicBezTo>
                  <a:pt x="57" y="83"/>
                  <a:pt x="66" y="61"/>
                  <a:pt x="83" y="44"/>
                </a:cubicBezTo>
                <a:cubicBezTo>
                  <a:pt x="84" y="42"/>
                  <a:pt x="85" y="40"/>
                  <a:pt x="85" y="38"/>
                </a:cubicBezTo>
                <a:close/>
                <a:moveTo>
                  <a:pt x="48" y="191"/>
                </a:moveTo>
                <a:cubicBezTo>
                  <a:pt x="48" y="191"/>
                  <a:pt x="47" y="191"/>
                  <a:pt x="47" y="190"/>
                </a:cubicBezTo>
                <a:cubicBezTo>
                  <a:pt x="45" y="188"/>
                  <a:pt x="44" y="186"/>
                  <a:pt x="42" y="184"/>
                </a:cubicBezTo>
                <a:cubicBezTo>
                  <a:pt x="42" y="184"/>
                  <a:pt x="42" y="184"/>
                  <a:pt x="42" y="184"/>
                </a:cubicBezTo>
                <a:cubicBezTo>
                  <a:pt x="41" y="182"/>
                  <a:pt x="40" y="181"/>
                  <a:pt x="39" y="180"/>
                </a:cubicBezTo>
                <a:cubicBezTo>
                  <a:pt x="33" y="171"/>
                  <a:pt x="28" y="162"/>
                  <a:pt x="24" y="152"/>
                </a:cubicBezTo>
                <a:cubicBezTo>
                  <a:pt x="24" y="151"/>
                  <a:pt x="23" y="149"/>
                  <a:pt x="23" y="148"/>
                </a:cubicBezTo>
                <a:cubicBezTo>
                  <a:pt x="22" y="147"/>
                  <a:pt x="22" y="147"/>
                  <a:pt x="22" y="146"/>
                </a:cubicBezTo>
                <a:cubicBezTo>
                  <a:pt x="22" y="145"/>
                  <a:pt x="21" y="143"/>
                  <a:pt x="21" y="142"/>
                </a:cubicBezTo>
                <a:cubicBezTo>
                  <a:pt x="21" y="141"/>
                  <a:pt x="20" y="141"/>
                  <a:pt x="20" y="140"/>
                </a:cubicBezTo>
                <a:cubicBezTo>
                  <a:pt x="20" y="139"/>
                  <a:pt x="20" y="137"/>
                  <a:pt x="19" y="136"/>
                </a:cubicBezTo>
                <a:cubicBezTo>
                  <a:pt x="19" y="135"/>
                  <a:pt x="19" y="135"/>
                  <a:pt x="19" y="134"/>
                </a:cubicBezTo>
                <a:cubicBezTo>
                  <a:pt x="18" y="133"/>
                  <a:pt x="18" y="131"/>
                  <a:pt x="18" y="130"/>
                </a:cubicBezTo>
                <a:cubicBezTo>
                  <a:pt x="18" y="129"/>
                  <a:pt x="18" y="128"/>
                  <a:pt x="17" y="127"/>
                </a:cubicBezTo>
                <a:cubicBezTo>
                  <a:pt x="17" y="126"/>
                  <a:pt x="17" y="125"/>
                  <a:pt x="17" y="124"/>
                </a:cubicBezTo>
                <a:cubicBezTo>
                  <a:pt x="17" y="123"/>
                  <a:pt x="17" y="122"/>
                  <a:pt x="17" y="121"/>
                </a:cubicBezTo>
                <a:cubicBezTo>
                  <a:pt x="16" y="120"/>
                  <a:pt x="16" y="119"/>
                  <a:pt x="16" y="118"/>
                </a:cubicBezTo>
                <a:cubicBezTo>
                  <a:pt x="16" y="117"/>
                  <a:pt x="16" y="116"/>
                  <a:pt x="16" y="114"/>
                </a:cubicBezTo>
                <a:cubicBezTo>
                  <a:pt x="16" y="113"/>
                  <a:pt x="16" y="113"/>
                  <a:pt x="16" y="112"/>
                </a:cubicBezTo>
                <a:cubicBezTo>
                  <a:pt x="16" y="110"/>
                  <a:pt x="16" y="108"/>
                  <a:pt x="16" y="106"/>
                </a:cubicBezTo>
                <a:cubicBezTo>
                  <a:pt x="16" y="106"/>
                  <a:pt x="16" y="106"/>
                  <a:pt x="16" y="106"/>
                </a:cubicBezTo>
                <a:cubicBezTo>
                  <a:pt x="16" y="106"/>
                  <a:pt x="16" y="106"/>
                  <a:pt x="16" y="106"/>
                </a:cubicBezTo>
                <a:cubicBezTo>
                  <a:pt x="16" y="104"/>
                  <a:pt x="16" y="102"/>
                  <a:pt x="16" y="100"/>
                </a:cubicBezTo>
                <a:cubicBezTo>
                  <a:pt x="16" y="99"/>
                  <a:pt x="16" y="98"/>
                  <a:pt x="16" y="97"/>
                </a:cubicBezTo>
                <a:cubicBezTo>
                  <a:pt x="16" y="96"/>
                  <a:pt x="16" y="95"/>
                  <a:pt x="16" y="93"/>
                </a:cubicBezTo>
                <a:cubicBezTo>
                  <a:pt x="16" y="92"/>
                  <a:pt x="16" y="92"/>
                  <a:pt x="17" y="91"/>
                </a:cubicBezTo>
                <a:cubicBezTo>
                  <a:pt x="17" y="90"/>
                  <a:pt x="17" y="88"/>
                  <a:pt x="17" y="87"/>
                </a:cubicBezTo>
                <a:cubicBezTo>
                  <a:pt x="17" y="86"/>
                  <a:pt x="17" y="85"/>
                  <a:pt x="17" y="84"/>
                </a:cubicBezTo>
                <a:cubicBezTo>
                  <a:pt x="18" y="83"/>
                  <a:pt x="18" y="82"/>
                  <a:pt x="18" y="81"/>
                </a:cubicBezTo>
                <a:cubicBezTo>
                  <a:pt x="18" y="80"/>
                  <a:pt x="18" y="79"/>
                  <a:pt x="19" y="78"/>
                </a:cubicBezTo>
                <a:cubicBezTo>
                  <a:pt x="19" y="77"/>
                  <a:pt x="19" y="76"/>
                  <a:pt x="19" y="75"/>
                </a:cubicBezTo>
                <a:cubicBezTo>
                  <a:pt x="20" y="74"/>
                  <a:pt x="20" y="73"/>
                  <a:pt x="20" y="71"/>
                </a:cubicBezTo>
                <a:cubicBezTo>
                  <a:pt x="20" y="71"/>
                  <a:pt x="21" y="70"/>
                  <a:pt x="21" y="70"/>
                </a:cubicBezTo>
                <a:cubicBezTo>
                  <a:pt x="21" y="68"/>
                  <a:pt x="22" y="67"/>
                  <a:pt x="22" y="65"/>
                </a:cubicBezTo>
                <a:cubicBezTo>
                  <a:pt x="22" y="65"/>
                  <a:pt x="22" y="65"/>
                  <a:pt x="23" y="64"/>
                </a:cubicBezTo>
                <a:cubicBezTo>
                  <a:pt x="23" y="63"/>
                  <a:pt x="24" y="61"/>
                  <a:pt x="24" y="60"/>
                </a:cubicBezTo>
                <a:cubicBezTo>
                  <a:pt x="28" y="50"/>
                  <a:pt x="33" y="40"/>
                  <a:pt x="39" y="32"/>
                </a:cubicBezTo>
                <a:cubicBezTo>
                  <a:pt x="40" y="30"/>
                  <a:pt x="41" y="29"/>
                  <a:pt x="42" y="28"/>
                </a:cubicBezTo>
                <a:cubicBezTo>
                  <a:pt x="42" y="28"/>
                  <a:pt x="42" y="27"/>
                  <a:pt x="42" y="27"/>
                </a:cubicBezTo>
                <a:cubicBezTo>
                  <a:pt x="44" y="25"/>
                  <a:pt x="45" y="23"/>
                  <a:pt x="47" y="21"/>
                </a:cubicBezTo>
                <a:cubicBezTo>
                  <a:pt x="47" y="21"/>
                  <a:pt x="48" y="21"/>
                  <a:pt x="48" y="20"/>
                </a:cubicBezTo>
                <a:cubicBezTo>
                  <a:pt x="50" y="18"/>
                  <a:pt x="52" y="16"/>
                  <a:pt x="54" y="14"/>
                </a:cubicBezTo>
                <a:cubicBezTo>
                  <a:pt x="55" y="13"/>
                  <a:pt x="56" y="11"/>
                  <a:pt x="56" y="9"/>
                </a:cubicBezTo>
                <a:cubicBezTo>
                  <a:pt x="56" y="8"/>
                  <a:pt x="56" y="7"/>
                  <a:pt x="56" y="6"/>
                </a:cubicBezTo>
                <a:cubicBezTo>
                  <a:pt x="55" y="6"/>
                  <a:pt x="55" y="6"/>
                  <a:pt x="55" y="6"/>
                </a:cubicBezTo>
                <a:cubicBezTo>
                  <a:pt x="55" y="6"/>
                  <a:pt x="55" y="6"/>
                  <a:pt x="55" y="6"/>
                </a:cubicBezTo>
                <a:cubicBezTo>
                  <a:pt x="55" y="5"/>
                  <a:pt x="54" y="4"/>
                  <a:pt x="54" y="3"/>
                </a:cubicBezTo>
                <a:cubicBezTo>
                  <a:pt x="52" y="2"/>
                  <a:pt x="51" y="1"/>
                  <a:pt x="49" y="1"/>
                </a:cubicBezTo>
                <a:cubicBezTo>
                  <a:pt x="47" y="0"/>
                  <a:pt x="44" y="1"/>
                  <a:pt x="42" y="3"/>
                </a:cubicBezTo>
                <a:cubicBezTo>
                  <a:pt x="40" y="5"/>
                  <a:pt x="38" y="7"/>
                  <a:pt x="36" y="10"/>
                </a:cubicBezTo>
                <a:cubicBezTo>
                  <a:pt x="36" y="10"/>
                  <a:pt x="35" y="11"/>
                  <a:pt x="35" y="11"/>
                </a:cubicBezTo>
                <a:cubicBezTo>
                  <a:pt x="33" y="13"/>
                  <a:pt x="31" y="15"/>
                  <a:pt x="30" y="17"/>
                </a:cubicBezTo>
                <a:cubicBezTo>
                  <a:pt x="29" y="18"/>
                  <a:pt x="29" y="18"/>
                  <a:pt x="29" y="18"/>
                </a:cubicBezTo>
                <a:cubicBezTo>
                  <a:pt x="29" y="18"/>
                  <a:pt x="29" y="18"/>
                  <a:pt x="29" y="18"/>
                </a:cubicBezTo>
                <a:cubicBezTo>
                  <a:pt x="28" y="20"/>
                  <a:pt x="27" y="21"/>
                  <a:pt x="26" y="23"/>
                </a:cubicBezTo>
                <a:cubicBezTo>
                  <a:pt x="25" y="23"/>
                  <a:pt x="25" y="23"/>
                  <a:pt x="25" y="23"/>
                </a:cubicBezTo>
                <a:cubicBezTo>
                  <a:pt x="25" y="23"/>
                  <a:pt x="25" y="23"/>
                  <a:pt x="25" y="23"/>
                </a:cubicBezTo>
                <a:cubicBezTo>
                  <a:pt x="19" y="33"/>
                  <a:pt x="14" y="43"/>
                  <a:pt x="9" y="53"/>
                </a:cubicBezTo>
                <a:cubicBezTo>
                  <a:pt x="9" y="53"/>
                  <a:pt x="9" y="53"/>
                  <a:pt x="9" y="53"/>
                </a:cubicBezTo>
                <a:cubicBezTo>
                  <a:pt x="9" y="53"/>
                  <a:pt x="9" y="53"/>
                  <a:pt x="9" y="53"/>
                </a:cubicBezTo>
                <a:cubicBezTo>
                  <a:pt x="9" y="55"/>
                  <a:pt x="8" y="57"/>
                  <a:pt x="7" y="59"/>
                </a:cubicBezTo>
                <a:cubicBezTo>
                  <a:pt x="7" y="59"/>
                  <a:pt x="7" y="60"/>
                  <a:pt x="7" y="60"/>
                </a:cubicBezTo>
                <a:cubicBezTo>
                  <a:pt x="6" y="62"/>
                  <a:pt x="6" y="64"/>
                  <a:pt x="5" y="65"/>
                </a:cubicBezTo>
                <a:cubicBezTo>
                  <a:pt x="5" y="66"/>
                  <a:pt x="5" y="66"/>
                  <a:pt x="5" y="67"/>
                </a:cubicBezTo>
                <a:cubicBezTo>
                  <a:pt x="4" y="69"/>
                  <a:pt x="4" y="70"/>
                  <a:pt x="4" y="72"/>
                </a:cubicBezTo>
                <a:cubicBezTo>
                  <a:pt x="3" y="73"/>
                  <a:pt x="3" y="73"/>
                  <a:pt x="3" y="74"/>
                </a:cubicBezTo>
                <a:cubicBezTo>
                  <a:pt x="3" y="75"/>
                  <a:pt x="3" y="77"/>
                  <a:pt x="2" y="78"/>
                </a:cubicBezTo>
                <a:cubicBezTo>
                  <a:pt x="2" y="79"/>
                  <a:pt x="2" y="80"/>
                  <a:pt x="2" y="81"/>
                </a:cubicBezTo>
                <a:cubicBezTo>
                  <a:pt x="2" y="82"/>
                  <a:pt x="1" y="84"/>
                  <a:pt x="1" y="85"/>
                </a:cubicBezTo>
                <a:cubicBezTo>
                  <a:pt x="1" y="86"/>
                  <a:pt x="1" y="87"/>
                  <a:pt x="1" y="89"/>
                </a:cubicBezTo>
                <a:cubicBezTo>
                  <a:pt x="1" y="90"/>
                  <a:pt x="0" y="91"/>
                  <a:pt x="0" y="92"/>
                </a:cubicBezTo>
                <a:cubicBezTo>
                  <a:pt x="0" y="93"/>
                  <a:pt x="0" y="95"/>
                  <a:pt x="0" y="96"/>
                </a:cubicBezTo>
                <a:cubicBezTo>
                  <a:pt x="0" y="97"/>
                  <a:pt x="0" y="98"/>
                  <a:pt x="0" y="99"/>
                </a:cubicBezTo>
                <a:cubicBezTo>
                  <a:pt x="0" y="101"/>
                  <a:pt x="0" y="103"/>
                  <a:pt x="0" y="106"/>
                </a:cubicBezTo>
                <a:cubicBezTo>
                  <a:pt x="0" y="106"/>
                  <a:pt x="0" y="106"/>
                  <a:pt x="0" y="106"/>
                </a:cubicBezTo>
                <a:cubicBezTo>
                  <a:pt x="0" y="106"/>
                  <a:pt x="0" y="106"/>
                  <a:pt x="0" y="106"/>
                </a:cubicBezTo>
                <a:cubicBezTo>
                  <a:pt x="0" y="106"/>
                  <a:pt x="0" y="106"/>
                  <a:pt x="0" y="106"/>
                </a:cubicBezTo>
                <a:cubicBezTo>
                  <a:pt x="0" y="108"/>
                  <a:pt x="0" y="111"/>
                  <a:pt x="0" y="113"/>
                </a:cubicBezTo>
                <a:cubicBezTo>
                  <a:pt x="0" y="114"/>
                  <a:pt x="0" y="115"/>
                  <a:pt x="0" y="115"/>
                </a:cubicBezTo>
                <a:cubicBezTo>
                  <a:pt x="0" y="117"/>
                  <a:pt x="0" y="118"/>
                  <a:pt x="0" y="120"/>
                </a:cubicBezTo>
                <a:cubicBezTo>
                  <a:pt x="0" y="121"/>
                  <a:pt x="1" y="122"/>
                  <a:pt x="1" y="123"/>
                </a:cubicBezTo>
                <a:cubicBezTo>
                  <a:pt x="1" y="124"/>
                  <a:pt x="1" y="125"/>
                  <a:pt x="1" y="127"/>
                </a:cubicBezTo>
                <a:cubicBezTo>
                  <a:pt x="1" y="128"/>
                  <a:pt x="2" y="129"/>
                  <a:pt x="2" y="130"/>
                </a:cubicBezTo>
                <a:cubicBezTo>
                  <a:pt x="2" y="131"/>
                  <a:pt x="2" y="132"/>
                  <a:pt x="2" y="133"/>
                </a:cubicBezTo>
                <a:cubicBezTo>
                  <a:pt x="3" y="135"/>
                  <a:pt x="3" y="136"/>
                  <a:pt x="3" y="138"/>
                </a:cubicBezTo>
                <a:cubicBezTo>
                  <a:pt x="3" y="138"/>
                  <a:pt x="3" y="139"/>
                  <a:pt x="4" y="140"/>
                </a:cubicBezTo>
                <a:cubicBezTo>
                  <a:pt x="4" y="141"/>
                  <a:pt x="4" y="143"/>
                  <a:pt x="5" y="145"/>
                </a:cubicBezTo>
                <a:cubicBezTo>
                  <a:pt x="5" y="145"/>
                  <a:pt x="5" y="146"/>
                  <a:pt x="5" y="146"/>
                </a:cubicBezTo>
                <a:cubicBezTo>
                  <a:pt x="6" y="148"/>
                  <a:pt x="6" y="150"/>
                  <a:pt x="7" y="152"/>
                </a:cubicBezTo>
                <a:cubicBezTo>
                  <a:pt x="7" y="152"/>
                  <a:pt x="7" y="152"/>
                  <a:pt x="7" y="152"/>
                </a:cubicBezTo>
                <a:cubicBezTo>
                  <a:pt x="8" y="154"/>
                  <a:pt x="9" y="156"/>
                  <a:pt x="9" y="158"/>
                </a:cubicBezTo>
                <a:cubicBezTo>
                  <a:pt x="9" y="158"/>
                  <a:pt x="9" y="158"/>
                  <a:pt x="9" y="158"/>
                </a:cubicBezTo>
                <a:cubicBezTo>
                  <a:pt x="9" y="158"/>
                  <a:pt x="9" y="158"/>
                  <a:pt x="9" y="158"/>
                </a:cubicBezTo>
                <a:cubicBezTo>
                  <a:pt x="14" y="169"/>
                  <a:pt x="19" y="179"/>
                  <a:pt x="25" y="188"/>
                </a:cubicBezTo>
                <a:cubicBezTo>
                  <a:pt x="25" y="188"/>
                  <a:pt x="25" y="188"/>
                  <a:pt x="25" y="188"/>
                </a:cubicBezTo>
                <a:cubicBezTo>
                  <a:pt x="25" y="188"/>
                  <a:pt x="25" y="189"/>
                  <a:pt x="26" y="189"/>
                </a:cubicBezTo>
                <a:cubicBezTo>
                  <a:pt x="27" y="190"/>
                  <a:pt x="28" y="192"/>
                  <a:pt x="29" y="193"/>
                </a:cubicBezTo>
                <a:cubicBezTo>
                  <a:pt x="29" y="193"/>
                  <a:pt x="29" y="194"/>
                  <a:pt x="29" y="194"/>
                </a:cubicBezTo>
                <a:cubicBezTo>
                  <a:pt x="29" y="194"/>
                  <a:pt x="29" y="194"/>
                  <a:pt x="30" y="194"/>
                </a:cubicBezTo>
                <a:cubicBezTo>
                  <a:pt x="31" y="196"/>
                  <a:pt x="33" y="198"/>
                  <a:pt x="35" y="201"/>
                </a:cubicBezTo>
                <a:cubicBezTo>
                  <a:pt x="35" y="201"/>
                  <a:pt x="36" y="201"/>
                  <a:pt x="36" y="202"/>
                </a:cubicBezTo>
                <a:cubicBezTo>
                  <a:pt x="38" y="204"/>
                  <a:pt x="40" y="206"/>
                  <a:pt x="42" y="209"/>
                </a:cubicBezTo>
                <a:cubicBezTo>
                  <a:pt x="44" y="211"/>
                  <a:pt x="47" y="211"/>
                  <a:pt x="49" y="211"/>
                </a:cubicBezTo>
                <a:cubicBezTo>
                  <a:pt x="51" y="211"/>
                  <a:pt x="52" y="210"/>
                  <a:pt x="54" y="209"/>
                </a:cubicBezTo>
                <a:cubicBezTo>
                  <a:pt x="54" y="208"/>
                  <a:pt x="55" y="207"/>
                  <a:pt x="55" y="206"/>
                </a:cubicBezTo>
                <a:cubicBezTo>
                  <a:pt x="55" y="206"/>
                  <a:pt x="55" y="206"/>
                  <a:pt x="55" y="206"/>
                </a:cubicBezTo>
                <a:cubicBezTo>
                  <a:pt x="55" y="206"/>
                  <a:pt x="55" y="206"/>
                  <a:pt x="56" y="205"/>
                </a:cubicBezTo>
                <a:cubicBezTo>
                  <a:pt x="56" y="205"/>
                  <a:pt x="56" y="204"/>
                  <a:pt x="56" y="203"/>
                </a:cubicBezTo>
                <a:cubicBezTo>
                  <a:pt x="56" y="201"/>
                  <a:pt x="55" y="199"/>
                  <a:pt x="54" y="197"/>
                </a:cubicBezTo>
                <a:cubicBezTo>
                  <a:pt x="52" y="195"/>
                  <a:pt x="50" y="193"/>
                  <a:pt x="48" y="191"/>
                </a:cubicBezTo>
                <a:close/>
                <a:moveTo>
                  <a:pt x="207" y="60"/>
                </a:moveTo>
                <a:cubicBezTo>
                  <a:pt x="158" y="60"/>
                  <a:pt x="158" y="60"/>
                  <a:pt x="158" y="60"/>
                </a:cubicBezTo>
                <a:cubicBezTo>
                  <a:pt x="147" y="60"/>
                  <a:pt x="138" y="69"/>
                  <a:pt x="138" y="80"/>
                </a:cubicBezTo>
                <a:cubicBezTo>
                  <a:pt x="138" y="439"/>
                  <a:pt x="138" y="439"/>
                  <a:pt x="138" y="439"/>
                </a:cubicBezTo>
                <a:cubicBezTo>
                  <a:pt x="138" y="443"/>
                  <a:pt x="142" y="447"/>
                  <a:pt x="146" y="447"/>
                </a:cubicBezTo>
                <a:cubicBezTo>
                  <a:pt x="151" y="447"/>
                  <a:pt x="154" y="443"/>
                  <a:pt x="154" y="439"/>
                </a:cubicBezTo>
                <a:cubicBezTo>
                  <a:pt x="154" y="420"/>
                  <a:pt x="154" y="420"/>
                  <a:pt x="154" y="420"/>
                </a:cubicBezTo>
                <a:cubicBezTo>
                  <a:pt x="211" y="363"/>
                  <a:pt x="211" y="363"/>
                  <a:pt x="211" y="363"/>
                </a:cubicBezTo>
                <a:cubicBezTo>
                  <a:pt x="211" y="439"/>
                  <a:pt x="211" y="439"/>
                  <a:pt x="211" y="439"/>
                </a:cubicBezTo>
                <a:cubicBezTo>
                  <a:pt x="211" y="443"/>
                  <a:pt x="215" y="447"/>
                  <a:pt x="219" y="447"/>
                </a:cubicBezTo>
                <a:cubicBezTo>
                  <a:pt x="223" y="447"/>
                  <a:pt x="227" y="443"/>
                  <a:pt x="227" y="439"/>
                </a:cubicBezTo>
                <a:cubicBezTo>
                  <a:pt x="227" y="80"/>
                  <a:pt x="227" y="80"/>
                  <a:pt x="227" y="80"/>
                </a:cubicBezTo>
                <a:cubicBezTo>
                  <a:pt x="227" y="69"/>
                  <a:pt x="218" y="60"/>
                  <a:pt x="207" y="60"/>
                </a:cubicBezTo>
                <a:close/>
                <a:moveTo>
                  <a:pt x="154" y="80"/>
                </a:moveTo>
                <a:cubicBezTo>
                  <a:pt x="154" y="78"/>
                  <a:pt x="156" y="76"/>
                  <a:pt x="158" y="76"/>
                </a:cubicBezTo>
                <a:cubicBezTo>
                  <a:pt x="198" y="76"/>
                  <a:pt x="198" y="76"/>
                  <a:pt x="198" y="76"/>
                </a:cubicBezTo>
                <a:cubicBezTo>
                  <a:pt x="154" y="120"/>
                  <a:pt x="154" y="120"/>
                  <a:pt x="154" y="120"/>
                </a:cubicBezTo>
                <a:lnTo>
                  <a:pt x="154" y="80"/>
                </a:lnTo>
                <a:close/>
                <a:moveTo>
                  <a:pt x="154" y="155"/>
                </a:moveTo>
                <a:cubicBezTo>
                  <a:pt x="207" y="207"/>
                  <a:pt x="207" y="207"/>
                  <a:pt x="207" y="207"/>
                </a:cubicBezTo>
                <a:cubicBezTo>
                  <a:pt x="154" y="260"/>
                  <a:pt x="154" y="260"/>
                  <a:pt x="154" y="260"/>
                </a:cubicBezTo>
                <a:lnTo>
                  <a:pt x="154" y="155"/>
                </a:lnTo>
                <a:close/>
                <a:moveTo>
                  <a:pt x="154" y="397"/>
                </a:moveTo>
                <a:cubicBezTo>
                  <a:pt x="154" y="294"/>
                  <a:pt x="154" y="294"/>
                  <a:pt x="154" y="294"/>
                </a:cubicBezTo>
                <a:cubicBezTo>
                  <a:pt x="206" y="346"/>
                  <a:pt x="206" y="346"/>
                  <a:pt x="206" y="346"/>
                </a:cubicBezTo>
                <a:lnTo>
                  <a:pt x="154" y="397"/>
                </a:lnTo>
                <a:close/>
                <a:moveTo>
                  <a:pt x="211" y="328"/>
                </a:moveTo>
                <a:cubicBezTo>
                  <a:pt x="160" y="277"/>
                  <a:pt x="160" y="277"/>
                  <a:pt x="160" y="277"/>
                </a:cubicBezTo>
                <a:cubicBezTo>
                  <a:pt x="211" y="226"/>
                  <a:pt x="211" y="226"/>
                  <a:pt x="211" y="226"/>
                </a:cubicBezTo>
                <a:lnTo>
                  <a:pt x="211" y="328"/>
                </a:lnTo>
                <a:close/>
                <a:moveTo>
                  <a:pt x="211" y="189"/>
                </a:moveTo>
                <a:cubicBezTo>
                  <a:pt x="159" y="137"/>
                  <a:pt x="159" y="137"/>
                  <a:pt x="159" y="137"/>
                </a:cubicBezTo>
                <a:cubicBezTo>
                  <a:pt x="211" y="86"/>
                  <a:pt x="211" y="86"/>
                  <a:pt x="211" y="86"/>
                </a:cubicBezTo>
                <a:lnTo>
                  <a:pt x="211" y="189"/>
                </a:lnTo>
                <a:close/>
                <a:moveTo>
                  <a:pt x="107" y="58"/>
                </a:moveTo>
                <a:cubicBezTo>
                  <a:pt x="103" y="58"/>
                  <a:pt x="99" y="62"/>
                  <a:pt x="99" y="66"/>
                </a:cubicBezTo>
                <a:cubicBezTo>
                  <a:pt x="99" y="144"/>
                  <a:pt x="99" y="144"/>
                  <a:pt x="99" y="144"/>
                </a:cubicBezTo>
                <a:cubicBezTo>
                  <a:pt x="99" y="148"/>
                  <a:pt x="103" y="152"/>
                  <a:pt x="107" y="152"/>
                </a:cubicBezTo>
                <a:cubicBezTo>
                  <a:pt x="111" y="152"/>
                  <a:pt x="115" y="148"/>
                  <a:pt x="115" y="144"/>
                </a:cubicBezTo>
                <a:cubicBezTo>
                  <a:pt x="115" y="66"/>
                  <a:pt x="115" y="66"/>
                  <a:pt x="115" y="66"/>
                </a:cubicBezTo>
                <a:cubicBezTo>
                  <a:pt x="115" y="62"/>
                  <a:pt x="111" y="58"/>
                  <a:pt x="107" y="58"/>
                </a:cubicBezTo>
                <a:close/>
                <a:moveTo>
                  <a:pt x="320" y="28"/>
                </a:moveTo>
                <a:cubicBezTo>
                  <a:pt x="322" y="29"/>
                  <a:pt x="323" y="31"/>
                  <a:pt x="324" y="33"/>
                </a:cubicBezTo>
                <a:cubicBezTo>
                  <a:pt x="327" y="36"/>
                  <a:pt x="332" y="37"/>
                  <a:pt x="335" y="35"/>
                </a:cubicBezTo>
                <a:cubicBezTo>
                  <a:pt x="339" y="32"/>
                  <a:pt x="340" y="27"/>
                  <a:pt x="337" y="23"/>
                </a:cubicBezTo>
                <a:cubicBezTo>
                  <a:pt x="336" y="22"/>
                  <a:pt x="335" y="20"/>
                  <a:pt x="333" y="18"/>
                </a:cubicBezTo>
                <a:cubicBezTo>
                  <a:pt x="329" y="13"/>
                  <a:pt x="325" y="8"/>
                  <a:pt x="320" y="3"/>
                </a:cubicBezTo>
                <a:cubicBezTo>
                  <a:pt x="317" y="0"/>
                  <a:pt x="312" y="0"/>
                  <a:pt x="309" y="3"/>
                </a:cubicBezTo>
                <a:cubicBezTo>
                  <a:pt x="307" y="4"/>
                  <a:pt x="306" y="7"/>
                  <a:pt x="306" y="9"/>
                </a:cubicBezTo>
                <a:cubicBezTo>
                  <a:pt x="306" y="11"/>
                  <a:pt x="307" y="13"/>
                  <a:pt x="309" y="14"/>
                </a:cubicBezTo>
                <a:cubicBezTo>
                  <a:pt x="313" y="18"/>
                  <a:pt x="317" y="23"/>
                  <a:pt x="320" y="28"/>
                </a:cubicBezTo>
                <a:close/>
                <a:moveTo>
                  <a:pt x="257" y="59"/>
                </a:moveTo>
                <a:cubicBezTo>
                  <a:pt x="252" y="59"/>
                  <a:pt x="249" y="63"/>
                  <a:pt x="249" y="67"/>
                </a:cubicBezTo>
                <a:cubicBezTo>
                  <a:pt x="249" y="145"/>
                  <a:pt x="249" y="145"/>
                  <a:pt x="249" y="145"/>
                </a:cubicBezTo>
                <a:cubicBezTo>
                  <a:pt x="249" y="149"/>
                  <a:pt x="252" y="153"/>
                  <a:pt x="257" y="153"/>
                </a:cubicBezTo>
                <a:cubicBezTo>
                  <a:pt x="261" y="153"/>
                  <a:pt x="265" y="149"/>
                  <a:pt x="265" y="145"/>
                </a:cubicBezTo>
                <a:cubicBezTo>
                  <a:pt x="265" y="67"/>
                  <a:pt x="265" y="67"/>
                  <a:pt x="265" y="67"/>
                </a:cubicBezTo>
                <a:cubicBezTo>
                  <a:pt x="265" y="63"/>
                  <a:pt x="261" y="59"/>
                  <a:pt x="257" y="59"/>
                </a:cubicBezTo>
                <a:close/>
                <a:moveTo>
                  <a:pt x="291" y="32"/>
                </a:moveTo>
                <a:cubicBezTo>
                  <a:pt x="288" y="29"/>
                  <a:pt x="283" y="29"/>
                  <a:pt x="279" y="32"/>
                </a:cubicBezTo>
                <a:cubicBezTo>
                  <a:pt x="278" y="34"/>
                  <a:pt x="277" y="36"/>
                  <a:pt x="277" y="38"/>
                </a:cubicBezTo>
                <a:cubicBezTo>
                  <a:pt x="277" y="40"/>
                  <a:pt x="278" y="42"/>
                  <a:pt x="279" y="44"/>
                </a:cubicBezTo>
                <a:cubicBezTo>
                  <a:pt x="297" y="61"/>
                  <a:pt x="305" y="83"/>
                  <a:pt x="305" y="106"/>
                </a:cubicBezTo>
                <a:cubicBezTo>
                  <a:pt x="305" y="128"/>
                  <a:pt x="297" y="151"/>
                  <a:pt x="279" y="168"/>
                </a:cubicBezTo>
                <a:cubicBezTo>
                  <a:pt x="279" y="168"/>
                  <a:pt x="279" y="168"/>
                  <a:pt x="279" y="168"/>
                </a:cubicBezTo>
                <a:cubicBezTo>
                  <a:pt x="276" y="171"/>
                  <a:pt x="276" y="176"/>
                  <a:pt x="279" y="179"/>
                </a:cubicBezTo>
                <a:cubicBezTo>
                  <a:pt x="283" y="182"/>
                  <a:pt x="288" y="182"/>
                  <a:pt x="291" y="179"/>
                </a:cubicBezTo>
                <a:cubicBezTo>
                  <a:pt x="311" y="159"/>
                  <a:pt x="321" y="132"/>
                  <a:pt x="321" y="106"/>
                </a:cubicBezTo>
                <a:cubicBezTo>
                  <a:pt x="321" y="79"/>
                  <a:pt x="311" y="53"/>
                  <a:pt x="291" y="32"/>
                </a:cubicBezTo>
                <a:close/>
                <a:moveTo>
                  <a:pt x="353" y="53"/>
                </a:moveTo>
                <a:cubicBezTo>
                  <a:pt x="351" y="49"/>
                  <a:pt x="347" y="47"/>
                  <a:pt x="343" y="49"/>
                </a:cubicBezTo>
                <a:cubicBezTo>
                  <a:pt x="338" y="50"/>
                  <a:pt x="336" y="55"/>
                  <a:pt x="338" y="59"/>
                </a:cubicBezTo>
                <a:cubicBezTo>
                  <a:pt x="344" y="74"/>
                  <a:pt x="347" y="90"/>
                  <a:pt x="347" y="106"/>
                </a:cubicBezTo>
                <a:cubicBezTo>
                  <a:pt x="347" y="140"/>
                  <a:pt x="333" y="173"/>
                  <a:pt x="309" y="197"/>
                </a:cubicBezTo>
                <a:cubicBezTo>
                  <a:pt x="307" y="199"/>
                  <a:pt x="306" y="201"/>
                  <a:pt x="306" y="203"/>
                </a:cubicBezTo>
                <a:cubicBezTo>
                  <a:pt x="306" y="205"/>
                  <a:pt x="307" y="207"/>
                  <a:pt x="309" y="209"/>
                </a:cubicBezTo>
                <a:cubicBezTo>
                  <a:pt x="312" y="212"/>
                  <a:pt x="317" y="212"/>
                  <a:pt x="320" y="209"/>
                </a:cubicBezTo>
                <a:cubicBezTo>
                  <a:pt x="348" y="181"/>
                  <a:pt x="363" y="145"/>
                  <a:pt x="363" y="106"/>
                </a:cubicBezTo>
                <a:cubicBezTo>
                  <a:pt x="363" y="88"/>
                  <a:pt x="359" y="70"/>
                  <a:pt x="353" y="53"/>
                </a:cubicBezTo>
                <a:close/>
              </a:path>
            </a:pathLst>
          </a:custGeom>
          <a:solidFill>
            <a:schemeClr val="tx1">
              <a:lumMod val="60000"/>
              <a:lumOff val="40000"/>
            </a:schemeClr>
          </a:solidFill>
          <a:ln>
            <a:noFill/>
          </a:ln>
        </p:spPr>
        <p:txBody>
          <a:bodyPr lIns="91421" tIns="45711" rIns="91421" bIns="45711"/>
          <a:lstStyle/>
          <a:p>
            <a:endParaRPr lang="en-US" dirty="0"/>
          </a:p>
        </p:txBody>
      </p:sp>
      <p:cxnSp>
        <p:nvCxnSpPr>
          <p:cNvPr id="39" name="直接箭头连接符 38"/>
          <p:cNvCxnSpPr/>
          <p:nvPr/>
        </p:nvCxnSpPr>
        <p:spPr>
          <a:xfrm>
            <a:off x="3694176" y="4355699"/>
            <a:ext cx="1085022"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47" name="TextBox 33"/>
          <p:cNvSpPr txBox="1"/>
          <p:nvPr/>
        </p:nvSpPr>
        <p:spPr>
          <a:xfrm>
            <a:off x="3234327" y="2042758"/>
            <a:ext cx="829774" cy="276981"/>
          </a:xfrm>
          <a:prstGeom prst="rect">
            <a:avLst/>
          </a:prstGeom>
          <a:noFill/>
        </p:spPr>
        <p:txBody>
          <a:bodyPr wrap="square" lIns="91421" tIns="45711" rIns="91421" bIns="45711" rtlCol="0">
            <a:spAutoFit/>
          </a:bodyPr>
          <a:lstStyle/>
          <a:p>
            <a:r>
              <a:rPr lang="en-US" altLang="zh-CN" sz="1200" b="1" dirty="0" smtClean="0"/>
              <a:t>HPLMN</a:t>
            </a:r>
            <a:endParaRPr lang="en-US" sz="1200" b="1" dirty="0"/>
          </a:p>
        </p:txBody>
      </p:sp>
      <p:sp>
        <p:nvSpPr>
          <p:cNvPr id="48" name="TextBox 33"/>
          <p:cNvSpPr txBox="1"/>
          <p:nvPr/>
        </p:nvSpPr>
        <p:spPr>
          <a:xfrm>
            <a:off x="4422689" y="2040479"/>
            <a:ext cx="829774" cy="276981"/>
          </a:xfrm>
          <a:prstGeom prst="rect">
            <a:avLst/>
          </a:prstGeom>
          <a:noFill/>
        </p:spPr>
        <p:txBody>
          <a:bodyPr wrap="square" lIns="91421" tIns="45711" rIns="91421" bIns="45711" rtlCol="0">
            <a:spAutoFit/>
          </a:bodyPr>
          <a:lstStyle/>
          <a:p>
            <a:r>
              <a:rPr lang="en-US" altLang="zh-CN" sz="1200" b="1" dirty="0"/>
              <a:t>V</a:t>
            </a:r>
            <a:r>
              <a:rPr lang="en-US" altLang="zh-CN" sz="1200" b="1" dirty="0" smtClean="0"/>
              <a:t>PLMN</a:t>
            </a:r>
            <a:endParaRPr lang="en-US" sz="1200" b="1" dirty="0"/>
          </a:p>
        </p:txBody>
      </p:sp>
      <p:cxnSp>
        <p:nvCxnSpPr>
          <p:cNvPr id="51" name="Straight Connector 12"/>
          <p:cNvCxnSpPr/>
          <p:nvPr/>
        </p:nvCxnSpPr>
        <p:spPr bwMode="auto">
          <a:xfrm flipH="1">
            <a:off x="3382193" y="2637315"/>
            <a:ext cx="444530" cy="0"/>
          </a:xfrm>
          <a:prstGeom prst="line">
            <a:avLst/>
          </a:prstGeom>
          <a:ln>
            <a:headEnd type="none"/>
            <a:tailEnd type="none"/>
          </a:ln>
        </p:spPr>
        <p:style>
          <a:lnRef idx="2">
            <a:schemeClr val="accent1"/>
          </a:lnRef>
          <a:fillRef idx="0">
            <a:schemeClr val="accent1"/>
          </a:fillRef>
          <a:effectRef idx="1">
            <a:schemeClr val="accent1"/>
          </a:effectRef>
          <a:fontRef idx="minor">
            <a:schemeClr val="tx1"/>
          </a:fontRef>
        </p:style>
      </p:cxnSp>
      <p:sp>
        <p:nvSpPr>
          <p:cNvPr id="53" name="内容占位符 2"/>
          <p:cNvSpPr>
            <a:spLocks noGrp="1"/>
          </p:cNvSpPr>
          <p:nvPr>
            <p:ph idx="1"/>
          </p:nvPr>
        </p:nvSpPr>
        <p:spPr>
          <a:xfrm>
            <a:off x="485775" y="1454150"/>
            <a:ext cx="8388350" cy="407851"/>
          </a:xfrm>
        </p:spPr>
        <p:txBody>
          <a:bodyPr>
            <a:noAutofit/>
          </a:bodyPr>
          <a:lstStyle/>
          <a:p>
            <a:r>
              <a:rPr lang="en-US" altLang="zh-CN" sz="1800" dirty="0" smtClean="0"/>
              <a:t>SA (option 2) only network support NSA&amp;SA </a:t>
            </a:r>
            <a:r>
              <a:rPr lang="en-US" altLang="zh-CN" sz="1800" dirty="0"/>
              <a:t>dual mode </a:t>
            </a:r>
            <a:r>
              <a:rPr lang="en-US" altLang="zh-CN" sz="1800" dirty="0" smtClean="0"/>
              <a:t>UE, with NSA (option 3) as HPLMN</a:t>
            </a:r>
          </a:p>
        </p:txBody>
      </p:sp>
      <p:sp>
        <p:nvSpPr>
          <p:cNvPr id="54" name="内容占位符 2"/>
          <p:cNvSpPr txBox="1">
            <a:spLocks/>
          </p:cNvSpPr>
          <p:nvPr/>
        </p:nvSpPr>
        <p:spPr bwMode="auto">
          <a:xfrm>
            <a:off x="485775" y="5131187"/>
            <a:ext cx="8388350" cy="6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dirty="0"/>
              <a:t>The requirement cam from GSMA (S2-180019/S2-178937)</a:t>
            </a:r>
          </a:p>
          <a:p>
            <a:pPr lvl="1"/>
            <a:r>
              <a:rPr lang="en-GB" altLang="zh-CN" sz="1600" dirty="0"/>
              <a:t>GSMA NG SIGNAL would like to ask clarification on how the roaming interworking is envisaged between</a:t>
            </a:r>
            <a:r>
              <a:rPr lang="en-US" altLang="zh-CN" sz="1600" dirty="0"/>
              <a:t> 5G networks with NGC and 5G networks with EPC.</a:t>
            </a:r>
          </a:p>
          <a:p>
            <a:pPr lvl="1"/>
            <a:endParaRPr lang="en-US" altLang="zh-CN" sz="1400" kern="0" dirty="0" smtClean="0"/>
          </a:p>
        </p:txBody>
      </p:sp>
    </p:spTree>
    <p:extLst>
      <p:ext uri="{BB962C8B-B14F-4D97-AF65-F5344CB8AC3E}">
        <p14:creationId xmlns:p14="http://schemas.microsoft.com/office/powerpoint/2010/main" val="20157780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Discussion</a:t>
            </a:r>
            <a:endParaRPr lang="zh-CN" altLang="en-US" dirty="0"/>
          </a:p>
        </p:txBody>
      </p:sp>
      <p:sp>
        <p:nvSpPr>
          <p:cNvPr id="3" name="内容占位符 2"/>
          <p:cNvSpPr>
            <a:spLocks noGrp="1"/>
          </p:cNvSpPr>
          <p:nvPr>
            <p:ph idx="1"/>
          </p:nvPr>
        </p:nvSpPr>
        <p:spPr>
          <a:xfrm>
            <a:off x="488950" y="1271270"/>
            <a:ext cx="8388350" cy="4830763"/>
          </a:xfrm>
        </p:spPr>
        <p:txBody>
          <a:bodyPr/>
          <a:lstStyle/>
          <a:p>
            <a:r>
              <a:rPr lang="en-US" altLang="zh-CN" sz="2000" dirty="0" smtClean="0"/>
              <a:t>Similar problem has been done by CT4 in R8</a:t>
            </a:r>
          </a:p>
          <a:p>
            <a:pPr lvl="1"/>
            <a:r>
              <a:rPr lang="en-US" altLang="zh-CN" sz="1800" dirty="0" smtClean="0"/>
              <a:t>TS </a:t>
            </a:r>
            <a:r>
              <a:rPr lang="en-US" altLang="zh-CN" sz="1800" dirty="0"/>
              <a:t>29.305 “</a:t>
            </a:r>
            <a:r>
              <a:rPr lang="en-US" altLang="zh-CN" sz="1800" dirty="0" err="1"/>
              <a:t>InterWorking</a:t>
            </a:r>
            <a:r>
              <a:rPr lang="en-US" altLang="zh-CN" sz="1800" dirty="0"/>
              <a:t> Function (IWF) between MAP </a:t>
            </a:r>
            <a:r>
              <a:rPr lang="en-US" altLang="zh-CN" sz="1800" dirty="0" smtClean="0"/>
              <a:t>based and </a:t>
            </a:r>
            <a:r>
              <a:rPr lang="en-US" altLang="zh-CN" sz="1800" dirty="0"/>
              <a:t>Diameter based </a:t>
            </a:r>
            <a:r>
              <a:rPr lang="en-US" altLang="zh-CN" sz="1800" dirty="0" smtClean="0"/>
              <a:t>interfaces”</a:t>
            </a:r>
          </a:p>
          <a:p>
            <a:pPr lvl="1"/>
            <a:r>
              <a:rPr lang="en-US" altLang="zh-CN" sz="1800" dirty="0" smtClean="0"/>
              <a:t>It is not deployed in real network</a:t>
            </a:r>
            <a:endParaRPr lang="en-US" altLang="zh-CN" sz="1800" dirty="0"/>
          </a:p>
          <a:p>
            <a:r>
              <a:rPr lang="en-US" altLang="zh-CN" sz="2000" dirty="0" smtClean="0"/>
              <a:t>Motivation: the Option 3 to 2 roaming is important in view of</a:t>
            </a:r>
          </a:p>
          <a:p>
            <a:pPr marL="914400" lvl="1" indent="-457200">
              <a:buFont typeface="+mj-lt"/>
              <a:buAutoNum type="arabicPeriod"/>
            </a:pPr>
            <a:r>
              <a:rPr lang="en-US" altLang="zh-CN" sz="1800" dirty="0" smtClean="0"/>
              <a:t>Both Option 3 and Option 2 are considered as “5G”. Roaming support rely on 4G may limit the user experience</a:t>
            </a:r>
          </a:p>
          <a:p>
            <a:pPr marL="914400" lvl="1" indent="-457200">
              <a:buFont typeface="+mj-lt"/>
              <a:buAutoNum type="arabicPeriod"/>
            </a:pPr>
            <a:r>
              <a:rPr lang="en-US" altLang="zh-CN" sz="1800" dirty="0" smtClean="0"/>
              <a:t>Option 2 only operator (either deployed in the initial phase or migrated, e.g., from Option 3) may want to support inbound 5G roaming users from NSA, which may exist for some period in some market</a:t>
            </a:r>
          </a:p>
          <a:p>
            <a:pPr marL="914400" lvl="1" indent="-457200">
              <a:buFont typeface="+mj-lt"/>
              <a:buAutoNum type="arabicPeriod"/>
            </a:pPr>
            <a:endParaRPr lang="zh-CN" altLang="en-US" sz="1800" dirty="0"/>
          </a:p>
        </p:txBody>
      </p:sp>
      <p:pic>
        <p:nvPicPr>
          <p:cNvPr id="5" name="图片 4"/>
          <p:cNvPicPr>
            <a:picLocks noChangeAspect="1"/>
          </p:cNvPicPr>
          <p:nvPr/>
        </p:nvPicPr>
        <p:blipFill>
          <a:blip r:embed="rId2"/>
          <a:stretch>
            <a:fillRect/>
          </a:stretch>
        </p:blipFill>
        <p:spPr>
          <a:xfrm>
            <a:off x="1631251" y="4550982"/>
            <a:ext cx="5076825" cy="1743075"/>
          </a:xfrm>
          <a:prstGeom prst="rect">
            <a:avLst/>
          </a:prstGeom>
        </p:spPr>
      </p:pic>
    </p:spTree>
    <p:extLst>
      <p:ext uri="{BB962C8B-B14F-4D97-AF65-F5344CB8AC3E}">
        <p14:creationId xmlns:p14="http://schemas.microsoft.com/office/powerpoint/2010/main" val="251859576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Roaming Requirement has been Discussed</a:t>
            </a:r>
            <a:r>
              <a:rPr lang="zh-CN" altLang="en-US" dirty="0"/>
              <a:t> </a:t>
            </a:r>
            <a:r>
              <a:rPr lang="en-US" altLang="zh-CN" dirty="0" smtClean="0"/>
              <a:t>but not Addressed Yet</a:t>
            </a:r>
            <a:endParaRPr lang="zh-CN" altLang="en-US" dirty="0"/>
          </a:p>
        </p:txBody>
      </p:sp>
      <p:sp>
        <p:nvSpPr>
          <p:cNvPr id="3" name="内容占位符 2"/>
          <p:cNvSpPr>
            <a:spLocks noGrp="1"/>
          </p:cNvSpPr>
          <p:nvPr>
            <p:ph idx="1"/>
          </p:nvPr>
        </p:nvSpPr>
        <p:spPr/>
        <p:txBody>
          <a:bodyPr>
            <a:noAutofit/>
          </a:bodyPr>
          <a:lstStyle/>
          <a:p>
            <a:r>
              <a:rPr lang="en-US" altLang="zh-CN" sz="1800" dirty="0" smtClean="0"/>
              <a:t>SA2 has discussed such scenario and replies GSMA (S2-180810)</a:t>
            </a:r>
          </a:p>
          <a:p>
            <a:pPr lvl="1"/>
            <a:r>
              <a:rPr lang="en-GB" altLang="zh-CN" sz="1600" dirty="0" smtClean="0"/>
              <a:t>Recognises </a:t>
            </a:r>
            <a:r>
              <a:rPr lang="en-GB" altLang="zh-CN" sz="1600" dirty="0"/>
              <a:t>that the different nature of 5GC and EPC, and the expected difference from protocol perspective, </a:t>
            </a:r>
            <a:r>
              <a:rPr lang="en-GB" altLang="zh-CN" sz="1600" dirty="0">
                <a:solidFill>
                  <a:srgbClr val="FF0000"/>
                </a:solidFill>
              </a:rPr>
              <a:t>may demand an interworking function to be deployed </a:t>
            </a:r>
            <a:r>
              <a:rPr lang="en-GB" altLang="zh-CN" sz="1600" dirty="0"/>
              <a:t>when roaming agreements are expected between networks with different stand-alone core network deployments. </a:t>
            </a:r>
            <a:endParaRPr lang="zh-CN" altLang="zh-CN" sz="1600" dirty="0"/>
          </a:p>
          <a:p>
            <a:pPr lvl="1"/>
            <a:r>
              <a:rPr lang="en-GB" altLang="zh-CN" sz="1600" dirty="0" smtClean="0"/>
              <a:t>Strongly </a:t>
            </a:r>
            <a:r>
              <a:rPr lang="en-GB" altLang="zh-CN" sz="1600" dirty="0"/>
              <a:t>recommend GSMA analysing the different architectures of the Core Networks, i.e. SBA in 5GC versus point-to-point interfaces in EPC, when addressing any potential interworking function as well as comparing the 5GS and EPS roaming interfaces to </a:t>
            </a:r>
            <a:r>
              <a:rPr lang="en-GB" altLang="zh-CN" sz="1600" dirty="0">
                <a:solidFill>
                  <a:srgbClr val="FF0000"/>
                </a:solidFill>
              </a:rPr>
              <a:t>identify what mapping may be possible and what additional functionality and information a potential interworking function may need to provide</a:t>
            </a:r>
            <a:r>
              <a:rPr lang="en-GB" altLang="zh-CN" sz="1600" dirty="0"/>
              <a:t>.</a:t>
            </a:r>
            <a:endParaRPr lang="zh-CN" altLang="zh-CN" sz="1600" dirty="0"/>
          </a:p>
          <a:p>
            <a:pPr lvl="1"/>
            <a:r>
              <a:rPr lang="en-GB" altLang="zh-CN" sz="1600" dirty="0" smtClean="0"/>
              <a:t>Draw </a:t>
            </a:r>
            <a:r>
              <a:rPr lang="en-GB" altLang="zh-CN" sz="1600" dirty="0"/>
              <a:t>GSMA attention to </a:t>
            </a:r>
            <a:r>
              <a:rPr lang="en-GB" altLang="zh-CN" sz="1600" dirty="0" smtClean="0"/>
              <a:t>the </a:t>
            </a:r>
            <a:r>
              <a:rPr lang="en-GB" altLang="zh-CN" sz="1600" dirty="0"/>
              <a:t>Security Edge Protection Proxy (SEPP), that introduces functionality for topology hiding, message filtering and policing of inter-PLMN control plane </a:t>
            </a:r>
            <a:r>
              <a:rPr lang="en-GB" altLang="zh-CN" sz="1600" dirty="0" smtClean="0"/>
              <a:t>interfaces. </a:t>
            </a:r>
          </a:p>
          <a:p>
            <a:r>
              <a:rPr lang="en-US" altLang="zh-CN" sz="2000" dirty="0" smtClean="0"/>
              <a:t>It is therefore, however, the solution still missing</a:t>
            </a:r>
          </a:p>
          <a:p>
            <a:r>
              <a:rPr lang="en-US" altLang="zh-CN" sz="2000" dirty="0" smtClean="0"/>
              <a:t>Our understanding is that such work shall mainly be done by CT4</a:t>
            </a:r>
            <a:endParaRPr lang="en-US" altLang="zh-CN" sz="2000" dirty="0"/>
          </a:p>
        </p:txBody>
      </p:sp>
    </p:spTree>
    <p:extLst>
      <p:ext uri="{BB962C8B-B14F-4D97-AF65-F5344CB8AC3E}">
        <p14:creationId xmlns:p14="http://schemas.microsoft.com/office/powerpoint/2010/main" val="134605823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a:t>
            </a:r>
            <a:endParaRPr lang="zh-CN" altLang="en-US" dirty="0"/>
          </a:p>
        </p:txBody>
      </p:sp>
      <p:sp>
        <p:nvSpPr>
          <p:cNvPr id="3" name="内容占位符 2"/>
          <p:cNvSpPr>
            <a:spLocks noGrp="1"/>
          </p:cNvSpPr>
          <p:nvPr>
            <p:ph idx="1"/>
          </p:nvPr>
        </p:nvSpPr>
        <p:spPr/>
        <p:txBody>
          <a:bodyPr/>
          <a:lstStyle/>
          <a:p>
            <a:pPr marL="514350" indent="-514350">
              <a:buFont typeface="+mj-lt"/>
              <a:buAutoNum type="arabicPeriod"/>
            </a:pPr>
            <a:r>
              <a:rPr lang="en-US" altLang="zh-CN" sz="2400" dirty="0"/>
              <a:t>Address the problem in </a:t>
            </a:r>
            <a:r>
              <a:rPr lang="en-US" altLang="zh-CN" sz="2400" dirty="0" smtClean="0"/>
              <a:t>R16: investigate the solutions, applicability, and defines interworking functions</a:t>
            </a:r>
          </a:p>
          <a:p>
            <a:pPr marL="514350" indent="-514350">
              <a:buFont typeface="+mj-lt"/>
              <a:buAutoNum type="arabicPeriod"/>
            </a:pPr>
            <a:r>
              <a:rPr lang="en-US" altLang="zh-CN" sz="2400" dirty="0" smtClean="0"/>
              <a:t>The solution shall avoid impact to UE, RAN, existing 5G NF and EPC</a:t>
            </a:r>
          </a:p>
          <a:p>
            <a:pPr marL="514350" indent="-514350">
              <a:buFont typeface="+mj-lt"/>
              <a:buAutoNum type="arabicPeriod"/>
            </a:pPr>
            <a:r>
              <a:rPr lang="en-US" altLang="zh-CN" sz="2400" smtClean="0"/>
              <a:t>The </a:t>
            </a:r>
            <a:r>
              <a:rPr lang="en-US" altLang="zh-CN" sz="2400" dirty="0"/>
              <a:t>main work be done by CT4 and SA3. SA2 shall be informed if any alignment on the architecture is </a:t>
            </a:r>
            <a:r>
              <a:rPr lang="en-US" altLang="zh-CN" sz="2400" dirty="0" smtClean="0"/>
              <a:t>required</a:t>
            </a:r>
          </a:p>
          <a:p>
            <a:pPr marL="514350" indent="-514350">
              <a:buFont typeface="+mj-lt"/>
              <a:buAutoNum type="arabicPeriod"/>
            </a:pPr>
            <a:r>
              <a:rPr lang="en-US" altLang="zh-CN" sz="2400" dirty="0" smtClean="0"/>
              <a:t>SA2 send LS to CT4 and SA3 as above</a:t>
            </a:r>
          </a:p>
        </p:txBody>
      </p:sp>
    </p:spTree>
    <p:extLst>
      <p:ext uri="{BB962C8B-B14F-4D97-AF65-F5344CB8AC3E}">
        <p14:creationId xmlns:p14="http://schemas.microsoft.com/office/powerpoint/2010/main" val="164966457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TotalTime>
  <Words>432</Words>
  <Application>Microsoft Office PowerPoint</Application>
  <PresentationFormat>全屏显示(4:3)</PresentationFormat>
  <Paragraphs>34</Paragraphs>
  <Slides>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Arial </vt:lpstr>
      <vt:lpstr>宋体</vt:lpstr>
      <vt:lpstr>Arial</vt:lpstr>
      <vt:lpstr>Calibri</vt:lpstr>
      <vt:lpstr>Times New Roman</vt:lpstr>
      <vt:lpstr>Office Theme</vt:lpstr>
      <vt:lpstr>Discussion of SA Only Network Support Roaming Users from NSA Network</vt:lpstr>
      <vt:lpstr>Scenario to be Addressed: NSA&amp;SA dual mode UE </vt:lpstr>
      <vt:lpstr>Discussion</vt:lpstr>
      <vt:lpstr>Roaming Requirement has been Discussed but not Addressed Yet</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cmcc</cp:lastModifiedBy>
  <cp:revision>916</cp:revision>
  <dcterms:created xsi:type="dcterms:W3CDTF">2008-08-30T09:32:10Z</dcterms:created>
  <dcterms:modified xsi:type="dcterms:W3CDTF">2019-04-02T13:21:37Z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1544171946</vt:lpwstr>
  </property>
</Properties>
</file>