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vsdx" ContentType="application/vnd.ms-visio.drawing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  <p:sldMasterId id="2147483747" r:id="rId2"/>
  </p:sldMasterIdLst>
  <p:notesMasterIdLst>
    <p:notesMasterId r:id="rId8"/>
  </p:notesMasterIdLst>
  <p:handoutMasterIdLst>
    <p:handoutMasterId r:id="rId9"/>
  </p:handoutMasterIdLst>
  <p:sldIdLst>
    <p:sldId id="789" r:id="rId3"/>
    <p:sldId id="938" r:id="rId4"/>
    <p:sldId id="940" r:id="rId5"/>
    <p:sldId id="939" r:id="rId6"/>
    <p:sldId id="795" r:id="rId7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E7E7"/>
    <a:srgbClr val="FFFFFF"/>
    <a:srgbClr val="C1C3C3"/>
    <a:srgbClr val="0000FF"/>
    <a:srgbClr val="FF7070"/>
    <a:srgbClr val="979B9B"/>
    <a:srgbClr val="98949E"/>
    <a:srgbClr val="7FD7F7"/>
    <a:srgbClr val="72AF2F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594" autoAdjust="0"/>
    <p:restoredTop sz="90764" autoAdjust="0"/>
  </p:normalViewPr>
  <p:slideViewPr>
    <p:cSldViewPr snapToGrid="0">
      <p:cViewPr varScale="1">
        <p:scale>
          <a:sx n="102" d="100"/>
          <a:sy n="102" d="100"/>
        </p:scale>
        <p:origin x="606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3954" y="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DFAEEE76-387C-4915-B0BF-213EFBBF6431}" type="datetime1">
              <a:rPr lang="en-US" altLang="zh-CN"/>
              <a:pPr>
                <a:defRPr/>
              </a:pPr>
              <a:t>4/2/2019</a:t>
            </a:fld>
            <a:endParaRPr lang="en-US" altLang="zh-CN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7F4EDFFB-7906-4EE4-AFFB-9C1E5D12A570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23173760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ABAF846-3954-43F4-ACA8-526D9629D70F}" type="datetime1">
              <a:rPr lang="en-US" altLang="zh-CN"/>
              <a:pPr>
                <a:defRPr/>
              </a:pPr>
              <a:t>4/2/2019</a:t>
            </a:fld>
            <a:endParaRPr lang="en-US" altLang="zh-CN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8425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A819218E-849D-4E86-A2D9-142525684592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47655000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699AB5E-D6AB-4DCA-9519-2191C81192E4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 smtClean="0">
              <a:latin typeface="Times New Roman" panose="02020603050405020304" pitchFamily="18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448321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431800" y="73026"/>
            <a:ext cx="7747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zh-CN" sz="1200" b="1" dirty="0" smtClean="0">
                <a:latin typeface="+mj-lt"/>
              </a:rPr>
              <a:t>SA WG2 Meeting #132</a:t>
            </a:r>
          </a:p>
          <a:p>
            <a:pPr algn="l" rtl="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zh-CN" sz="1200" b="1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8 - 12 April 2019, Xi’An, China</a:t>
            </a:r>
            <a:endParaRPr lang="sv-SE" altLang="zh-CN" sz="1200" b="1" kern="1200" dirty="0" smtClean="0">
              <a:solidFill>
                <a:schemeClr val="tx1"/>
              </a:solidFill>
              <a:latin typeface="+mj-lt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139923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9386928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0687503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9349" y="157198"/>
            <a:ext cx="10327216" cy="87153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198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6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6EF57B1A-FC41-48B3-80D4-00FF3063FDB5}" type="datetimeFigureOut">
              <a:rPr lang="en-US" smtClean="0">
                <a:solidFill>
                  <a:prstClr val="white"/>
                </a:solidFill>
              </a:rPr>
              <a:pPr/>
              <a:t>4/2/2019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8" y="6356353"/>
            <a:ext cx="3860800" cy="365125"/>
          </a:xfrm>
          <a:prstGeom prst="rect">
            <a:avLst/>
          </a:prstGeom>
        </p:spPr>
        <p:txBody>
          <a:bodyPr lIns="121935" tIns="60968" rIns="121935" bIns="60968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9" y="6356353"/>
            <a:ext cx="2844800" cy="365125"/>
          </a:xfrm>
          <a:prstGeom prst="rect">
            <a:avLst/>
          </a:prstGeom>
        </p:spPr>
        <p:txBody>
          <a:bodyPr lIns="121935" tIns="60968" rIns="121935" bIns="60968"/>
          <a:lstStyle/>
          <a:p>
            <a:fld id="{E781DF1C-04E0-49AB-83FC-D443CC59D123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25746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3" y="372333"/>
            <a:ext cx="10972800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498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327842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7493" y="372333"/>
            <a:ext cx="10972800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557498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565151" y="1449917"/>
            <a:ext cx="5376333" cy="3393016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6144684" y="1449747"/>
            <a:ext cx="5376333" cy="3393016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7634640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498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000034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emf"/><Relationship Id="rId3" Type="http://schemas.openxmlformats.org/officeDocument/2006/relationships/slideLayout" Target="../slideLayouts/slideLayout7.xml"/><Relationship Id="rId7" Type="http://schemas.openxmlformats.org/officeDocument/2006/relationships/oleObject" Target="../embeddings/oleObject1.bin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tags" Target="../tags/tag1.xml"/><Relationship Id="rId5" Type="http://schemas.openxmlformats.org/officeDocument/2006/relationships/vmlDrawing" Target="../drawings/vmlDrawing1.vml"/><Relationship Id="rId4" Type="http://schemas.openxmlformats.org/officeDocument/2006/relationships/theme" Target="../theme/theme2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787401" y="6373813"/>
            <a:ext cx="8225367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zh-CN" sz="1000" smtClean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1933" y="228600"/>
            <a:ext cx="910378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1"/>
            <a:ext cx="11184467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 smtClean="0"/>
              <a:t> Click to edit Master text styles</a:t>
            </a:r>
          </a:p>
          <a:p>
            <a:pPr lvl="1"/>
            <a:r>
              <a:rPr lang="en-US" altLang="en-US" dirty="0" smtClean="0"/>
              <a:t>Second level</a:t>
            </a:r>
          </a:p>
          <a:p>
            <a:pPr lvl="2"/>
            <a:r>
              <a:rPr lang="en-US" altLang="en-US" dirty="0" smtClean="0"/>
              <a:t>Third level</a:t>
            </a:r>
          </a:p>
          <a:p>
            <a:pPr lvl="3"/>
            <a:r>
              <a:rPr lang="en-US" altLang="en-US" dirty="0" smtClean="0"/>
              <a:t>Fourth level</a:t>
            </a:r>
          </a:p>
          <a:p>
            <a:pPr lvl="4"/>
            <a:r>
              <a:rPr lang="en-US" altLang="en-US" dirty="0" smtClean="0"/>
              <a:t>Fifth level</a:t>
            </a:r>
            <a:endParaRPr lang="en-GB" altLang="en-US" dirty="0" smtClean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793752" y="6394450"/>
            <a:ext cx="5897033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zh-CN" sz="1000" dirty="0" smtClean="0"/>
              <a:t>3GPP TSG SA WG2, 8-15. April 2019</a:t>
            </a:r>
            <a:endParaRPr lang="en-GB" altLang="zh-CN" sz="1000" dirty="0" smtClean="0">
              <a:solidFill>
                <a:schemeClr val="bg1"/>
              </a:solidFill>
            </a:endParaRPr>
          </a:p>
        </p:txBody>
      </p:sp>
      <p:sp>
        <p:nvSpPr>
          <p:cNvPr id="1030" name="Oval 11"/>
          <p:cNvSpPr>
            <a:spLocks noChangeArrowheads="1"/>
          </p:cNvSpPr>
          <p:nvPr userDrawn="1"/>
        </p:nvSpPr>
        <p:spPr bwMode="auto">
          <a:xfrm>
            <a:off x="11091334" y="6383338"/>
            <a:ext cx="681567" cy="296862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B522A0EE-3CC5-4780-9F44-5219D9C8D8B3}" type="slidenum">
              <a:rPr lang="en-GB" altLang="en-US" sz="1000" b="1" smtClean="0"/>
              <a:pPr algn="ctr">
                <a:defRPr/>
              </a:pPr>
              <a:t>‹#›</a:t>
            </a:fld>
            <a:endParaRPr lang="en-GB" altLang="en-US" sz="1000" b="1" smtClean="0"/>
          </a:p>
          <a:p>
            <a:pPr>
              <a:defRPr/>
            </a:pPr>
            <a:endParaRPr lang="en-GB" altLang="en-US" sz="1000" smtClean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97174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zh-CN" sz="1000" smtClean="0">
                <a:solidFill>
                  <a:schemeClr val="bg1"/>
                </a:solidFill>
              </a:rPr>
              <a:t>© 3GPP 2012</a:t>
            </a:r>
            <a:endParaRPr lang="en-GB" altLang="zh-CN" sz="1000" smtClean="0"/>
          </a:p>
        </p:txBody>
      </p:sp>
      <p:sp>
        <p:nvSpPr>
          <p:cNvPr id="8" name="Text Box 14"/>
          <p:cNvSpPr txBox="1">
            <a:spLocks noChangeArrowheads="1"/>
          </p:cNvSpPr>
          <p:nvPr userDrawn="1"/>
        </p:nvSpPr>
        <p:spPr bwMode="auto">
          <a:xfrm>
            <a:off x="10859205" y="38343"/>
            <a:ext cx="114582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zh-CN" sz="1200" b="1" dirty="0" smtClean="0">
                <a:latin typeface="+mj-lt"/>
              </a:rPr>
              <a:t>S2-1903811</a:t>
            </a:r>
            <a:endParaRPr lang="sv-SE" altLang="zh-CN" sz="1200" b="1" kern="1200" dirty="0" smtClean="0">
              <a:solidFill>
                <a:schemeClr val="tx1"/>
              </a:solidFill>
              <a:latin typeface="+mj-lt"/>
              <a:ea typeface="+mn-ea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6" r:id="rId1"/>
    <p:sldLayoutId id="2147483810" r:id="rId2"/>
    <p:sldLayoutId id="2147483811" r:id="rId3"/>
    <p:sldLayoutId id="214748381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30" hidden="1"/>
          <p:cNvGraphicFramePr>
            <a:graphicFrameLocks noChangeAspect="1"/>
          </p:cNvGraphicFramePr>
          <p:nvPr>
            <p:custDataLst>
              <p:tags r:id="rId6"/>
            </p:custDataLst>
          </p:nvPr>
        </p:nvGraphicFramePr>
        <p:xfrm>
          <a:off x="2118" y="1589"/>
          <a:ext cx="2116" cy="3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92" name="think-cell Slide" r:id="rId7" imgW="360" imgH="360" progId="">
                  <p:embed/>
                </p:oleObj>
              </mc:Choice>
              <mc:Fallback>
                <p:oleObj name="think-cell Slide" r:id="rId7" imgW="360" imgH="360" progId="">
                  <p:embed/>
                  <p:pic>
                    <p:nvPicPr>
                      <p:cNvPr id="0" name="Object 30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18" y="1589"/>
                        <a:ext cx="2116" cy="3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1" name="Line 9"/>
          <p:cNvSpPr>
            <a:spLocks noChangeShapeType="1"/>
          </p:cNvSpPr>
          <p:nvPr/>
        </p:nvSpPr>
        <p:spPr bwMode="auto">
          <a:xfrm flipV="1">
            <a:off x="-239184" y="792163"/>
            <a:ext cx="12670368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 sz="1000"/>
          </a:p>
        </p:txBody>
      </p:sp>
      <p:sp>
        <p:nvSpPr>
          <p:cNvPr id="2052" name="Line 12"/>
          <p:cNvSpPr>
            <a:spLocks noChangeShapeType="1"/>
          </p:cNvSpPr>
          <p:nvPr/>
        </p:nvSpPr>
        <p:spPr bwMode="auto">
          <a:xfrm flipV="1">
            <a:off x="-239184" y="6553200"/>
            <a:ext cx="12670368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 sz="1000"/>
          </a:p>
        </p:txBody>
      </p:sp>
      <p:sp>
        <p:nvSpPr>
          <p:cNvPr id="2053" name="Line 9"/>
          <p:cNvSpPr>
            <a:spLocks noChangeShapeType="1"/>
          </p:cNvSpPr>
          <p:nvPr/>
        </p:nvSpPr>
        <p:spPr bwMode="auto">
          <a:xfrm flipV="1">
            <a:off x="-239184" y="1128713"/>
            <a:ext cx="12670368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 sz="1000"/>
          </a:p>
        </p:txBody>
      </p:sp>
      <p:sp>
        <p:nvSpPr>
          <p:cNvPr id="2054" name="Line 10"/>
          <p:cNvSpPr>
            <a:spLocks noChangeShapeType="1"/>
          </p:cNvSpPr>
          <p:nvPr/>
        </p:nvSpPr>
        <p:spPr bwMode="auto">
          <a:xfrm flipH="1">
            <a:off x="-239184" y="1455738"/>
            <a:ext cx="12670368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 sz="1000"/>
          </a:p>
        </p:txBody>
      </p:sp>
      <p:sp>
        <p:nvSpPr>
          <p:cNvPr id="2055" name="Line 12"/>
          <p:cNvSpPr>
            <a:spLocks noChangeShapeType="1"/>
          </p:cNvSpPr>
          <p:nvPr/>
        </p:nvSpPr>
        <p:spPr bwMode="auto">
          <a:xfrm flipV="1">
            <a:off x="-239184" y="6221413"/>
            <a:ext cx="12670368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 sz="1000"/>
          </a:p>
        </p:txBody>
      </p:sp>
      <p:sp>
        <p:nvSpPr>
          <p:cNvPr id="2056" name="Line 13"/>
          <p:cNvSpPr>
            <a:spLocks noChangeShapeType="1"/>
          </p:cNvSpPr>
          <p:nvPr/>
        </p:nvSpPr>
        <p:spPr bwMode="auto">
          <a:xfrm flipH="1" flipV="1">
            <a:off x="-239184" y="5867400"/>
            <a:ext cx="12670368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 sz="1000"/>
          </a:p>
        </p:txBody>
      </p:sp>
      <p:sp>
        <p:nvSpPr>
          <p:cNvPr id="2057" name="Line 14"/>
          <p:cNvSpPr>
            <a:spLocks noChangeShapeType="1"/>
          </p:cNvSpPr>
          <p:nvPr/>
        </p:nvSpPr>
        <p:spPr bwMode="auto">
          <a:xfrm>
            <a:off x="-239184" y="374650"/>
            <a:ext cx="12670368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 sz="1000"/>
          </a:p>
        </p:txBody>
      </p:sp>
      <p:sp>
        <p:nvSpPr>
          <p:cNvPr id="2058" name="Line 15"/>
          <p:cNvSpPr>
            <a:spLocks noChangeShapeType="1"/>
          </p:cNvSpPr>
          <p:nvPr/>
        </p:nvSpPr>
        <p:spPr bwMode="auto">
          <a:xfrm flipH="1">
            <a:off x="556684" y="-196849"/>
            <a:ext cx="0" cy="7345363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 sz="1000"/>
          </a:p>
        </p:txBody>
      </p:sp>
      <p:sp>
        <p:nvSpPr>
          <p:cNvPr id="2059" name="Line 17"/>
          <p:cNvSpPr>
            <a:spLocks noChangeShapeType="1"/>
          </p:cNvSpPr>
          <p:nvPr/>
        </p:nvSpPr>
        <p:spPr bwMode="auto">
          <a:xfrm>
            <a:off x="11542184" y="-196849"/>
            <a:ext cx="0" cy="7345363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 sz="1000"/>
          </a:p>
        </p:txBody>
      </p:sp>
      <p:sp>
        <p:nvSpPr>
          <p:cNvPr id="2060" name="Title Placeholder 1"/>
          <p:cNvSpPr>
            <a:spLocks noGrp="1"/>
          </p:cNvSpPr>
          <p:nvPr>
            <p:ph type="title"/>
          </p:nvPr>
        </p:nvSpPr>
        <p:spPr bwMode="auto">
          <a:xfrm>
            <a:off x="556684" y="373064"/>
            <a:ext cx="1097280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206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556684" y="1452563"/>
            <a:ext cx="10972800" cy="440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2062" name="Text Box 9"/>
          <p:cNvSpPr txBox="1">
            <a:spLocks noChangeArrowheads="1"/>
          </p:cNvSpPr>
          <p:nvPr/>
        </p:nvSpPr>
        <p:spPr bwMode="auto">
          <a:xfrm>
            <a:off x="0" y="-469900"/>
            <a:ext cx="12192000" cy="233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defTabSz="7620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7620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7620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7620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7620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lnSpc>
                <a:spcPct val="90000"/>
              </a:lnSpc>
              <a:spcBef>
                <a:spcPct val="50000"/>
              </a:spcBef>
              <a:buClr>
                <a:srgbClr val="00C9FF"/>
              </a:buClr>
              <a:defRPr/>
            </a:pPr>
            <a:r>
              <a:rPr lang="en-US" altLang="zh-CN" sz="1000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  <a:t>To change the document information in the footer, press [Alt + F8] and use the “FORM“</a:t>
            </a:r>
          </a:p>
        </p:txBody>
      </p:sp>
      <p:sp>
        <p:nvSpPr>
          <p:cNvPr id="2063" name="AutoShape 57"/>
          <p:cNvSpPr>
            <a:spLocks noChangeArrowheads="1"/>
          </p:cNvSpPr>
          <p:nvPr/>
        </p:nvSpPr>
        <p:spPr bwMode="auto">
          <a:xfrm>
            <a:off x="1966385" y="6945314"/>
            <a:ext cx="383116" cy="17938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8000" tIns="252000" rIns="18000" bIns="0"/>
          <a:lstStyle>
            <a:lvl1pPr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altLang="zh-CN" sz="500" b="1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  <a:t>R 18 </a:t>
            </a:r>
            <a:br>
              <a:rPr lang="en-GB" altLang="zh-CN" sz="500" b="1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</a:br>
            <a:r>
              <a:rPr lang="en-GB" altLang="zh-CN" sz="500" b="1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  <a:t>G 65 </a:t>
            </a:r>
            <a:br>
              <a:rPr lang="en-GB" altLang="zh-CN" sz="500" b="1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</a:br>
            <a:r>
              <a:rPr lang="en-GB" altLang="zh-CN" sz="500" b="1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  <a:t>B 145</a:t>
            </a:r>
          </a:p>
        </p:txBody>
      </p:sp>
      <p:sp>
        <p:nvSpPr>
          <p:cNvPr id="2064" name="AutoShape 58"/>
          <p:cNvSpPr>
            <a:spLocks noChangeArrowheads="1"/>
          </p:cNvSpPr>
          <p:nvPr/>
        </p:nvSpPr>
        <p:spPr bwMode="auto">
          <a:xfrm>
            <a:off x="2446867" y="6945314"/>
            <a:ext cx="383117" cy="17938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8000" tIns="252000" rIns="18000" bIns="0"/>
          <a:lstStyle>
            <a:lvl1pPr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altLang="zh-CN" sz="500" b="1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  <a:t>R 0 </a:t>
            </a:r>
            <a:br>
              <a:rPr lang="en-GB" altLang="zh-CN" sz="500" b="1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</a:br>
            <a:r>
              <a:rPr lang="en-GB" altLang="zh-CN" sz="500" b="1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  <a:t>G 201 </a:t>
            </a:r>
            <a:br>
              <a:rPr lang="en-GB" altLang="zh-CN" sz="500" b="1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</a:br>
            <a:r>
              <a:rPr lang="en-GB" altLang="zh-CN" sz="500" b="1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927351" y="6945314"/>
            <a:ext cx="383116" cy="17938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fontAlgn="auto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 dirty="0">
                <a:solidFill>
                  <a:srgbClr val="FFFFFF"/>
                </a:solidFill>
                <a:latin typeface="Nokia Pure Text Light"/>
              </a:rPr>
              <a:t>R 104</a:t>
            </a:r>
            <a:br>
              <a:rPr lang="en-US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US" sz="500" b="1" dirty="0">
                <a:solidFill>
                  <a:srgbClr val="FFFFFF"/>
                </a:solidFill>
                <a:latin typeface="Nokia Pure Text Light"/>
              </a:rPr>
              <a:t>G 113</a:t>
            </a:r>
            <a:br>
              <a:rPr lang="en-US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US" sz="500" b="1" dirty="0">
                <a:solidFill>
                  <a:srgbClr val="FFFFFF"/>
                </a:solidFill>
                <a:latin typeface="Nokia Pure Text Light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3888318" y="6945314"/>
            <a:ext cx="383116" cy="17938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R 216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G 217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3407834" y="6945314"/>
            <a:ext cx="383117" cy="17938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R 168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G 187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B 192</a:t>
            </a:r>
          </a:p>
        </p:txBody>
      </p:sp>
      <p:sp>
        <p:nvSpPr>
          <p:cNvPr id="2068" name="Rectangle 68"/>
          <p:cNvSpPr>
            <a:spLocks noChangeArrowheads="1"/>
          </p:cNvSpPr>
          <p:nvPr/>
        </p:nvSpPr>
        <p:spPr bwMode="auto">
          <a:xfrm>
            <a:off x="863601" y="6945314"/>
            <a:ext cx="1056217" cy="179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8000" tIns="0" rIns="36000" bIns="0" anchor="ctr"/>
          <a:lstStyle>
            <a:lvl1pPr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altLang="zh-CN" sz="500" b="1" smtClean="0">
                <a:solidFill>
                  <a:srgbClr val="FFFFFF"/>
                </a:solidFill>
                <a:ea typeface="宋体" panose="02010600030101010101" pitchFamily="2" charset="-122"/>
              </a:rPr>
              <a:t>Core and </a:t>
            </a:r>
            <a:r>
              <a:rPr lang="en-GB" altLang="zh-CN" sz="500" b="1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  <a:t>background</a:t>
            </a:r>
            <a:r>
              <a:rPr lang="en-GB" altLang="zh-CN" sz="500" b="1" smtClean="0">
                <a:solidFill>
                  <a:srgbClr val="FFFFFF"/>
                </a:solidFill>
                <a:ea typeface="宋体" panose="02010600030101010101" pitchFamily="2" charset="-122"/>
              </a:rPr>
              <a:t> colors:</a:t>
            </a:r>
          </a:p>
        </p:txBody>
      </p:sp>
      <p:sp>
        <p:nvSpPr>
          <p:cNvPr id="2069" name="AutoShape 57"/>
          <p:cNvSpPr>
            <a:spLocks noChangeArrowheads="1"/>
          </p:cNvSpPr>
          <p:nvPr/>
        </p:nvSpPr>
        <p:spPr bwMode="auto">
          <a:xfrm>
            <a:off x="1966385" y="6945314"/>
            <a:ext cx="383116" cy="17938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8000" tIns="252000" rIns="18000" bIns="0"/>
          <a:lstStyle>
            <a:lvl1pPr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altLang="zh-CN" sz="500" b="1" smtClean="0">
              <a:solidFill>
                <a:srgbClr val="FFFFFF"/>
              </a:solidFill>
              <a:latin typeface="Nokia Pure Text Light"/>
              <a:ea typeface="宋体" panose="02010600030101010101" pitchFamily="2" charset="-122"/>
            </a:endParaRPr>
          </a:p>
        </p:txBody>
      </p:sp>
      <p:sp>
        <p:nvSpPr>
          <p:cNvPr id="2070" name="AutoShape 58"/>
          <p:cNvSpPr>
            <a:spLocks noChangeArrowheads="1"/>
          </p:cNvSpPr>
          <p:nvPr/>
        </p:nvSpPr>
        <p:spPr bwMode="auto">
          <a:xfrm>
            <a:off x="2446867" y="6945314"/>
            <a:ext cx="383117" cy="17938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8000" tIns="252000" rIns="18000" bIns="0"/>
          <a:lstStyle>
            <a:lvl1pPr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altLang="zh-CN" sz="500" b="1" smtClean="0">
              <a:solidFill>
                <a:srgbClr val="FFFFFF"/>
              </a:solidFill>
              <a:latin typeface="Nokia Pure Text Light"/>
              <a:ea typeface="宋体" panose="02010600030101010101" pitchFamily="2" charset="-122"/>
            </a:endParaRPr>
          </a:p>
        </p:txBody>
      </p:sp>
      <p:sp>
        <p:nvSpPr>
          <p:cNvPr id="2071" name="AutoShape 59"/>
          <p:cNvSpPr>
            <a:spLocks noChangeArrowheads="1"/>
          </p:cNvSpPr>
          <p:nvPr/>
        </p:nvSpPr>
        <p:spPr bwMode="auto">
          <a:xfrm>
            <a:off x="2927351" y="6945314"/>
            <a:ext cx="383116" cy="17938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8000" tIns="252000" rIns="18000" bIns="0"/>
          <a:lstStyle>
            <a:lvl1pPr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altLang="zh-CN" sz="500" b="1" smtClean="0">
              <a:solidFill>
                <a:srgbClr val="FFFFFF"/>
              </a:solidFill>
              <a:latin typeface="Nokia Pure Text Light"/>
              <a:ea typeface="宋体" panose="02010600030101010101" pitchFamily="2" charset="-122"/>
            </a:endParaRPr>
          </a:p>
        </p:txBody>
      </p:sp>
      <p:sp>
        <p:nvSpPr>
          <p:cNvPr id="2072" name="Rectangle 68"/>
          <p:cNvSpPr>
            <a:spLocks noChangeArrowheads="1"/>
          </p:cNvSpPr>
          <p:nvPr/>
        </p:nvSpPr>
        <p:spPr bwMode="auto">
          <a:xfrm>
            <a:off x="863601" y="6945314"/>
            <a:ext cx="1056217" cy="179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8000" tIns="0" rIns="36000" bIns="0" anchor="ctr"/>
          <a:lstStyle>
            <a:lvl1pPr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altLang="zh-CN" sz="500" b="1" smtClean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52" name="Date Placeholder 3"/>
          <p:cNvSpPr txBox="1">
            <a:spLocks/>
          </p:cNvSpPr>
          <p:nvPr/>
        </p:nvSpPr>
        <p:spPr>
          <a:xfrm>
            <a:off x="963085" y="6191250"/>
            <a:ext cx="916516" cy="184150"/>
          </a:xfrm>
          <a:prstGeom prst="rect">
            <a:avLst/>
          </a:prstGeom>
        </p:spPr>
        <p:txBody>
          <a:bodyPr lIns="0" tIns="0" rIns="0" bIns="0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fld id="{2BAE746B-DF28-4EDE-A5A1-6C383097A924}" type="datetime1">
              <a:rPr lang="en-GB" altLang="zh-CN" sz="800" smtClean="0">
                <a:solidFill>
                  <a:srgbClr val="68717A"/>
                </a:solidFill>
                <a:latin typeface="Nokia Pure Text Light"/>
                <a:ea typeface="宋体" panose="02010600030101010101" pitchFamily="2" charset="-122"/>
              </a:rPr>
              <a:pPr eaLnBrk="1" hangingPunct="1">
                <a:defRPr/>
              </a:pPr>
              <a:t>02/04/2019</a:t>
            </a:fld>
            <a:endParaRPr lang="en-GB" altLang="zh-CN" sz="800" smtClean="0">
              <a:solidFill>
                <a:srgbClr val="68717A"/>
              </a:solidFill>
              <a:latin typeface="Nokia Pure Text Light"/>
              <a:ea typeface="宋体" panose="02010600030101010101" pitchFamily="2" charset="-122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577851" y="6191250"/>
            <a:ext cx="192616" cy="184150"/>
          </a:xfrm>
          <a:prstGeom prst="rect">
            <a:avLst/>
          </a:prstGeom>
        </p:spPr>
        <p:txBody>
          <a:bodyPr lIns="0" tIns="0" rIns="0" bIns="0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fld id="{B2492509-1C68-4D21-984B-3DF05DC87241}" type="slidenum">
              <a:rPr lang="en-GB" altLang="zh-CN" sz="800" smtClean="0">
                <a:solidFill>
                  <a:srgbClr val="68717A"/>
                </a:solidFill>
                <a:latin typeface="Nokia Pure Text Light"/>
                <a:ea typeface="宋体" panose="02010600030101010101" pitchFamily="2" charset="-122"/>
              </a:rPr>
              <a:pPr eaLnBrk="1" hangingPunct="1">
                <a:defRPr/>
              </a:pPr>
              <a:t>‹#›</a:t>
            </a:fld>
            <a:endParaRPr lang="en-GB" altLang="zh-CN" sz="1000" smtClean="0">
              <a:solidFill>
                <a:srgbClr val="68717A"/>
              </a:solidFill>
              <a:latin typeface="Nokia Pure Text Light"/>
              <a:ea typeface="宋体" panose="02010600030101010101" pitchFamily="2" charset="-122"/>
            </a:endParaRPr>
          </a:p>
        </p:txBody>
      </p:sp>
      <p:sp>
        <p:nvSpPr>
          <p:cNvPr id="2075" name="TextBox 2"/>
          <p:cNvSpPr txBox="1">
            <a:spLocks noChangeArrowheads="1"/>
          </p:cNvSpPr>
          <p:nvPr/>
        </p:nvSpPr>
        <p:spPr bwMode="auto">
          <a:xfrm>
            <a:off x="1788585" y="6191251"/>
            <a:ext cx="8104716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zh-CN" sz="800" smtClean="0">
                <a:solidFill>
                  <a:srgbClr val="68717A"/>
                </a:solidFill>
                <a:latin typeface="Nokia Pure Text Light"/>
                <a:ea typeface="宋体" panose="02010600030101010101" pitchFamily="2" charset="-122"/>
              </a:rPr>
              <a:t>© Huawei 20157</a:t>
            </a:r>
          </a:p>
        </p:txBody>
      </p:sp>
      <p:sp>
        <p:nvSpPr>
          <p:cNvPr id="2076" name="TextBox 27"/>
          <p:cNvSpPr txBox="1">
            <a:spLocks noChangeArrowheads="1"/>
          </p:cNvSpPr>
          <p:nvPr/>
        </p:nvSpPr>
        <p:spPr bwMode="auto">
          <a:xfrm>
            <a:off x="2004485" y="6332539"/>
            <a:ext cx="8104716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en-GB" altLang="zh-CN" sz="800" smtClean="0">
              <a:solidFill>
                <a:srgbClr val="68717A"/>
              </a:solidFill>
              <a:ea typeface="宋体" panose="02010600030101010101" pitchFamily="2" charset="-122"/>
            </a:endParaRPr>
          </a:p>
          <a:p>
            <a:pPr eaLnBrk="1" hangingPunct="1">
              <a:defRPr/>
            </a:pPr>
            <a:endParaRPr lang="en-GB" altLang="zh-CN" sz="800" smtClean="0">
              <a:solidFill>
                <a:srgbClr val="68717A"/>
              </a:solidFill>
              <a:ea typeface="宋体" panose="02010600030101010101" pitchFamily="2" charset="-122"/>
            </a:endParaRPr>
          </a:p>
        </p:txBody>
      </p:sp>
      <p:sp>
        <p:nvSpPr>
          <p:cNvPr id="2077" name="TextBox 28"/>
          <p:cNvSpPr txBox="1">
            <a:spLocks noChangeArrowheads="1"/>
          </p:cNvSpPr>
          <p:nvPr/>
        </p:nvSpPr>
        <p:spPr bwMode="auto">
          <a:xfrm>
            <a:off x="575734" y="6383339"/>
            <a:ext cx="810471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zh-CN" sz="800" smtClean="0">
                <a:solidFill>
                  <a:srgbClr val="68717A"/>
                </a:solidFill>
                <a:latin typeface="Nokia Pure Text Light"/>
                <a:ea typeface="宋体" panose="02010600030101010101" pitchFamily="2" charset="-122"/>
              </a:rPr>
              <a:t>Confidential</a:t>
            </a:r>
          </a:p>
        </p:txBody>
      </p:sp>
      <p:sp>
        <p:nvSpPr>
          <p:cNvPr id="2078" name="Text Box 13"/>
          <p:cNvSpPr txBox="1">
            <a:spLocks noChangeArrowheads="1"/>
          </p:cNvSpPr>
          <p:nvPr userDrawn="1"/>
        </p:nvSpPr>
        <p:spPr bwMode="auto">
          <a:xfrm>
            <a:off x="10200218" y="68263"/>
            <a:ext cx="1951567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zh-CN" sz="1200" b="1" dirty="0" smtClean="0">
                <a:ea typeface="宋体" panose="02010600030101010101" pitchFamily="2" charset="-122"/>
              </a:rPr>
              <a:t>S2-188028</a:t>
            </a:r>
            <a:endParaRPr lang="en-GB" altLang="zh-CN" sz="1200" dirty="0" smtClean="0">
              <a:solidFill>
                <a:schemeClr val="bg2"/>
              </a:solidFill>
              <a:ea typeface="宋体" panose="02010600030101010101" pitchFamily="2" charset="-122"/>
            </a:endParaRPr>
          </a:p>
        </p:txBody>
      </p:sp>
      <p:pic>
        <p:nvPicPr>
          <p:cNvPr id="2079" name="图片 4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9900" y="6169026"/>
            <a:ext cx="711200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  <p:sldLayoutId id="2147483814" r:id="rId2"/>
    <p:sldLayoutId id="2147483815" r:id="rId3"/>
  </p:sldLayoutIdLst>
  <p:timing>
    <p:tnLst>
      <p:par>
        <p:cTn id="1" dur="indefinite" restart="never" nodeType="tmRoot"/>
      </p:par>
    </p:tnLst>
  </p:timing>
  <p:hf sldNum="0" hdr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b="1">
          <a:solidFill>
            <a:schemeClr val="tx1"/>
          </a:solidFill>
          <a:latin typeface="Nokia Pure Headline Light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b="1">
          <a:solidFill>
            <a:schemeClr val="tx1"/>
          </a:solidFill>
          <a:latin typeface="Nokia Pure Headline Light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b="1">
          <a:solidFill>
            <a:schemeClr val="tx1"/>
          </a:solidFill>
          <a:latin typeface="Nokia Pure Headline Light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b="1">
          <a:solidFill>
            <a:schemeClr val="tx1"/>
          </a:solidFill>
          <a:latin typeface="Nokia Pure Headline Light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600"/>
        </a:spcAft>
        <a:buFont typeface="Arial" panose="020B0604020202020204" pitchFamily="34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600"/>
        </a:spcAft>
        <a:buFont typeface="Arial" panose="020B0604020202020204" pitchFamily="34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600"/>
        </a:spcAft>
        <a:buFont typeface="Arial" panose="020B0604020202020204" pitchFamily="34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7.wmf"/><Relationship Id="rId4" Type="http://schemas.openxmlformats.org/officeDocument/2006/relationships/package" Target="../embeddings/Microsoft_Visio_Drawing1.vsd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8.emf"/><Relationship Id="rId4" Type="http://schemas.openxmlformats.org/officeDocument/2006/relationships/package" Target="../embeddings/Microsoft_Visio_Drawing2.vsdx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09800" y="1617133"/>
            <a:ext cx="7772400" cy="2815018"/>
          </a:xfrm>
        </p:spPr>
        <p:txBody>
          <a:bodyPr/>
          <a:lstStyle/>
          <a:p>
            <a:r>
              <a:rPr lang="en-US" altLang="zh-CN" dirty="0" smtClean="0"/>
              <a:t>Discussion </a:t>
            </a:r>
            <a:r>
              <a:rPr lang="en-US" altLang="zh-CN" dirty="0"/>
              <a:t>on </a:t>
            </a:r>
            <a:r>
              <a:rPr lang="en-US" altLang="zh-CN" dirty="0" smtClean="0"/>
              <a:t>Further Criteria for NWDAF Discovery and Selection</a:t>
            </a:r>
            <a:r>
              <a:rPr lang="en-GB" altLang="zh-CN" sz="2800" dirty="0"/>
              <a:t/>
            </a:r>
            <a:br>
              <a:rPr lang="en-GB" altLang="zh-CN" sz="2800" dirty="0"/>
            </a:br>
            <a:r>
              <a:rPr lang="en-GB" altLang="zh-CN" sz="2800" dirty="0" smtClean="0"/>
              <a:t/>
            </a:r>
            <a:br>
              <a:rPr lang="en-GB" altLang="zh-CN" sz="2800" dirty="0" smtClean="0"/>
            </a:br>
            <a:r>
              <a:rPr lang="en-GB" sz="2800" dirty="0"/>
              <a:t>Huawei, </a:t>
            </a:r>
            <a:r>
              <a:rPr lang="en-GB" sz="2800" dirty="0" smtClean="0"/>
              <a:t>Hi</a:t>
            </a:r>
            <a:r>
              <a:rPr lang="en-US" altLang="zh-CN" sz="2800" dirty="0" smtClean="0"/>
              <a:t>S</a:t>
            </a:r>
            <a:r>
              <a:rPr lang="en-GB" sz="2800" dirty="0" err="1" smtClean="0"/>
              <a:t>ilicon</a:t>
            </a:r>
            <a:r>
              <a:rPr lang="en-GB" altLang="zh-CN" sz="2800" dirty="0" smtClean="0"/>
              <a:t>, Orange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76800524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1"/>
          <p:cNvSpPr txBox="1">
            <a:spLocks/>
          </p:cNvSpPr>
          <p:nvPr/>
        </p:nvSpPr>
        <p:spPr bwMode="auto">
          <a:xfrm>
            <a:off x="230891" y="32130"/>
            <a:ext cx="11958729" cy="728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2" tIns="45711" rIns="91422" bIns="45711" numCol="1" anchor="ctr" anchorCtr="0" compatLnSpc="1">
            <a:prstTxWarp prst="textNoShape">
              <a:avLst/>
            </a:prstTxWarp>
            <a:normAutofit/>
          </a:bodyPr>
          <a:lstStyle>
            <a:defPPr>
              <a:defRPr lang="en-US"/>
            </a:defPPr>
            <a:lvl1pPr defTabSz="1187798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rgbClr val="00009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en-GB" altLang="zh-CN" sz="2799" dirty="0" smtClean="0">
                <a:solidFill>
                  <a:srgbClr val="C00000"/>
                </a:solidFill>
              </a:rPr>
              <a:t>Background &amp; Problem</a:t>
            </a:r>
            <a:endParaRPr lang="de-DE" altLang="de-DE" sz="2799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37198" y="838774"/>
            <a:ext cx="25314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b="1" dirty="0" smtClean="0"/>
              <a:t>Extracted from TS 23.288 (V0.3.0):</a:t>
            </a:r>
            <a:endParaRPr lang="en-US" sz="11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992" y="1264727"/>
            <a:ext cx="5158744" cy="165535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30891" y="924128"/>
            <a:ext cx="42867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b="1" dirty="0" smtClean="0"/>
              <a:t>Extracted from CR 0987 for TS 23.501 revision3 - </a:t>
            </a:r>
            <a:r>
              <a:rPr lang="en-GB" sz="1100" b="1" i="1" dirty="0" smtClean="0"/>
              <a:t>S2-1902556:</a:t>
            </a:r>
            <a:endParaRPr lang="en-US" sz="11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230890" y="3500231"/>
            <a:ext cx="5123845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/>
              <a:t>The </a:t>
            </a:r>
            <a:r>
              <a:rPr lang="en-GB" sz="1400" u="sng" dirty="0" smtClean="0"/>
              <a:t>need for further criteria for NWAF selection </a:t>
            </a:r>
            <a:r>
              <a:rPr lang="en-GB" sz="1400" dirty="0" smtClean="0"/>
              <a:t>is motivated </a:t>
            </a:r>
            <a:r>
              <a:rPr lang="en-GB" sz="1400" u="sng" dirty="0" smtClean="0"/>
              <a:t>by factors included in </a:t>
            </a:r>
            <a:r>
              <a:rPr lang="en-GB" sz="1400" dirty="0" smtClean="0"/>
              <a:t>TS 23.288:</a:t>
            </a:r>
          </a:p>
          <a:p>
            <a:endParaRPr lang="en-GB" sz="1400" dirty="0" smtClean="0"/>
          </a:p>
          <a:p>
            <a:pPr marL="342900" indent="-342900">
              <a:buFont typeface="+mj-lt"/>
              <a:buAutoNum type="arabicPeriod"/>
            </a:pPr>
            <a:r>
              <a:rPr lang="en-GB" sz="1400" dirty="0" smtClean="0"/>
              <a:t>Possibility of different NWDAF deployment alternatives (Clause 4.1)</a:t>
            </a:r>
          </a:p>
          <a:p>
            <a:pPr marL="342900" indent="-342900">
              <a:buFont typeface="+mj-lt"/>
              <a:buAutoNum type="arabicPeriod"/>
            </a:pPr>
            <a:r>
              <a:rPr lang="en-GB" sz="1400" dirty="0" smtClean="0"/>
              <a:t>NWDAF needing to generate analytics for Areas of Interest requested by consumer of analytics (Clause 6.6)</a:t>
            </a:r>
            <a:endParaRPr lang="en-US" sz="1400" dirty="0"/>
          </a:p>
        </p:txBody>
      </p:sp>
      <p:sp>
        <p:nvSpPr>
          <p:cNvPr id="9" name="Bent Arrow 8"/>
          <p:cNvSpPr/>
          <p:nvPr/>
        </p:nvSpPr>
        <p:spPr bwMode="auto">
          <a:xfrm rot="16200000" flipH="1">
            <a:off x="209221" y="2799997"/>
            <a:ext cx="660179" cy="440663"/>
          </a:xfrm>
          <a:prstGeom prst="bentArrow">
            <a:avLst/>
          </a:prstGeom>
          <a:ln>
            <a:headEnd type="none" w="med" len="med"/>
            <a:tailEnd type="triangle" w="med" len="me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759642" y="2597285"/>
            <a:ext cx="4035641" cy="322794"/>
          </a:xfrm>
          <a:prstGeom prst="rect">
            <a:avLst/>
          </a:prstGeom>
          <a:noFill/>
          <a:ln w="6350" cap="flat" cmpd="sng" algn="ctr">
            <a:solidFill>
              <a:srgbClr val="FF0000"/>
            </a:solidFill>
            <a:prstDash val="sysDash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37198" y="1100385"/>
            <a:ext cx="3695353" cy="243868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37198" y="4052632"/>
            <a:ext cx="4244476" cy="2053779"/>
          </a:xfrm>
          <a:prstGeom prst="rect">
            <a:avLst/>
          </a:prstGeom>
        </p:spPr>
      </p:pic>
      <p:sp>
        <p:nvSpPr>
          <p:cNvPr id="16" name="Left Brace 15"/>
          <p:cNvSpPr/>
          <p:nvPr/>
        </p:nvSpPr>
        <p:spPr bwMode="auto">
          <a:xfrm>
            <a:off x="5290937" y="924128"/>
            <a:ext cx="206093" cy="5147063"/>
          </a:xfrm>
          <a:prstGeom prst="leftBrace">
            <a:avLst>
              <a:gd name="adj1" fmla="val 8333"/>
              <a:gd name="adj2" fmla="val 71071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928822" y="1968756"/>
            <a:ext cx="2260797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>
                <a:solidFill>
                  <a:srgbClr val="C00000"/>
                </a:solidFill>
              </a:rPr>
              <a:t>Problem</a:t>
            </a:r>
          </a:p>
          <a:p>
            <a:endParaRPr lang="en-GB" dirty="0" smtClean="0"/>
          </a:p>
          <a:p>
            <a:r>
              <a:rPr lang="en-GB" sz="1200" dirty="0" smtClean="0"/>
              <a:t>Assuming a scenario of multiple NWDAFs with some NWDAFs with the same analytics ID:</a:t>
            </a:r>
          </a:p>
          <a:p>
            <a:endParaRPr lang="en-GB" sz="1200" dirty="0" smtClean="0"/>
          </a:p>
          <a:p>
            <a:r>
              <a:rPr lang="en-GB" sz="1200" dirty="0" smtClean="0">
                <a:solidFill>
                  <a:srgbClr val="C00000"/>
                </a:solidFill>
              </a:rPr>
              <a:t>How can a consumer of Network Performance Analytics ID discovery the NWDAF that can provide analytics for the “are of Interest” required by the consumer of such analytics?</a:t>
            </a:r>
            <a:endParaRPr lang="en-US" sz="1200" dirty="0">
              <a:solidFill>
                <a:srgbClr val="C00000"/>
              </a:solidFill>
            </a:endParaRPr>
          </a:p>
        </p:txBody>
      </p:sp>
      <p:sp>
        <p:nvSpPr>
          <p:cNvPr id="27" name="Left Brace 26"/>
          <p:cNvSpPr/>
          <p:nvPr/>
        </p:nvSpPr>
        <p:spPr bwMode="auto">
          <a:xfrm flipH="1">
            <a:off x="9714861" y="1968756"/>
            <a:ext cx="213962" cy="3057806"/>
          </a:xfrm>
          <a:prstGeom prst="leftBrace">
            <a:avLst>
              <a:gd name="adj1" fmla="val 8333"/>
              <a:gd name="adj2" fmla="val 10653"/>
            </a:avLst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2519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1"/>
          <p:cNvSpPr txBox="1">
            <a:spLocks/>
          </p:cNvSpPr>
          <p:nvPr/>
        </p:nvSpPr>
        <p:spPr bwMode="auto">
          <a:xfrm>
            <a:off x="230891" y="32130"/>
            <a:ext cx="11958729" cy="728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2" tIns="45711" rIns="91422" bIns="45711" numCol="1" anchor="ctr" anchorCtr="0" compatLnSpc="1">
            <a:prstTxWarp prst="textNoShape">
              <a:avLst/>
            </a:prstTxWarp>
            <a:normAutofit/>
          </a:bodyPr>
          <a:lstStyle>
            <a:defPPr>
              <a:defRPr lang="en-US"/>
            </a:defPPr>
            <a:lvl1pPr defTabSz="1187798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rgbClr val="00009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en-GB" altLang="zh-CN" sz="2799" dirty="0" smtClean="0">
                <a:solidFill>
                  <a:srgbClr val="C00000"/>
                </a:solidFill>
              </a:rPr>
              <a:t>Details of Problem</a:t>
            </a:r>
            <a:endParaRPr lang="de-DE" altLang="de-DE" sz="2799" dirty="0">
              <a:solidFill>
                <a:srgbClr val="C00000"/>
              </a:solidFill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447675" y="1765300"/>
            <a:ext cx="5726113" cy="3023255"/>
            <a:chOff x="231132" y="1091171"/>
            <a:chExt cx="6546646" cy="3492850"/>
          </a:xfrm>
        </p:grpSpPr>
        <p:graphicFrame>
          <p:nvGraphicFramePr>
            <p:cNvPr id="10" name="Object 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819114660"/>
                </p:ext>
              </p:extLst>
            </p:nvPr>
          </p:nvGraphicFramePr>
          <p:xfrm>
            <a:off x="231132" y="1091171"/>
            <a:ext cx="6546646" cy="349209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7392" name="Visio" r:id="rId4" imgW="5173920" imgH="2759400" progId="Visio.Drawing.15">
                    <p:embed/>
                  </p:oleObj>
                </mc:Choice>
                <mc:Fallback>
                  <p:oleObj name="Visio" r:id="rId4" imgW="5173920" imgH="2759400" progId="Visio.Drawing.15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231132" y="1091171"/>
                          <a:ext cx="6546646" cy="349209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19" name="Oval 218"/>
            <p:cNvSpPr/>
            <p:nvPr/>
          </p:nvSpPr>
          <p:spPr>
            <a:xfrm>
              <a:off x="249399" y="3916632"/>
              <a:ext cx="432048" cy="288032"/>
            </a:xfrm>
            <a:prstGeom prst="ellipse">
              <a:avLst/>
            </a:prstGeom>
            <a:solidFill>
              <a:srgbClr val="FFC1C1"/>
            </a:solidFill>
            <a:ln w="3175">
              <a:solidFill>
                <a:srgbClr val="C000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b="1" dirty="0" smtClean="0">
                  <a:solidFill>
                    <a:srgbClr val="C00000"/>
                  </a:solidFill>
                </a:rPr>
                <a:t>B</a:t>
              </a:r>
              <a:endParaRPr lang="en-US" sz="1200" b="1" dirty="0">
                <a:solidFill>
                  <a:srgbClr val="C00000"/>
                </a:solidFill>
              </a:endParaRPr>
            </a:p>
          </p:txBody>
        </p:sp>
        <p:sp>
          <p:nvSpPr>
            <p:cNvPr id="11" name="Left Brace 10"/>
            <p:cNvSpPr/>
            <p:nvPr/>
          </p:nvSpPr>
          <p:spPr bwMode="auto">
            <a:xfrm>
              <a:off x="681447" y="3916631"/>
              <a:ext cx="217111" cy="667390"/>
            </a:xfrm>
            <a:prstGeom prst="leftBrac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20" name="Oval 219"/>
            <p:cNvSpPr/>
            <p:nvPr/>
          </p:nvSpPr>
          <p:spPr>
            <a:xfrm>
              <a:off x="246416" y="3187448"/>
              <a:ext cx="432048" cy="288032"/>
            </a:xfrm>
            <a:prstGeom prst="ellipse">
              <a:avLst/>
            </a:prstGeom>
            <a:solidFill>
              <a:srgbClr val="FFC1C1"/>
            </a:solidFill>
            <a:ln w="3175">
              <a:solidFill>
                <a:srgbClr val="C000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b="1" dirty="0" smtClean="0">
                  <a:solidFill>
                    <a:srgbClr val="C00000"/>
                  </a:solidFill>
                </a:rPr>
                <a:t>A</a:t>
              </a:r>
              <a:endParaRPr lang="en-US" sz="1200" b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222" name="TextBox 221"/>
          <p:cNvSpPr txBox="1"/>
          <p:nvPr/>
        </p:nvSpPr>
        <p:spPr>
          <a:xfrm>
            <a:off x="6821905" y="1613812"/>
            <a:ext cx="4981074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lphaUcPeriod"/>
            </a:pPr>
            <a:r>
              <a:rPr lang="en-GB" sz="1400" dirty="0" smtClean="0"/>
              <a:t>CR 0987 </a:t>
            </a:r>
            <a:r>
              <a:rPr lang="en-GB" sz="1400" dirty="0"/>
              <a:t>for TS 23.501 </a:t>
            </a:r>
            <a:r>
              <a:rPr lang="en-GB" sz="1400" dirty="0" smtClean="0"/>
              <a:t>(S2-1902556)  defines only S-NSSAI and Analytics ID as information for selection. </a:t>
            </a:r>
          </a:p>
          <a:p>
            <a:pPr marL="685800" lvl="1" indent="-228600">
              <a:buFont typeface="Arial" panose="020B0604020202020204" pitchFamily="34" charset="0"/>
              <a:buChar char="•"/>
            </a:pPr>
            <a:r>
              <a:rPr lang="en-GB" sz="1400" u="sng" dirty="0" smtClean="0"/>
              <a:t>Information is not enough </a:t>
            </a:r>
            <a:r>
              <a:rPr lang="en-GB" sz="1400" dirty="0" smtClean="0"/>
              <a:t>to allow consumer to identify the criteria to select a NWDAF that can serve the analytics information </a:t>
            </a:r>
          </a:p>
          <a:p>
            <a:pPr marL="685800" lvl="1" indent="-228600">
              <a:buFont typeface="Arial" panose="020B0604020202020204" pitchFamily="34" charset="0"/>
              <a:buChar char="•"/>
            </a:pPr>
            <a:endParaRPr lang="en-GB" sz="1400" dirty="0" smtClean="0"/>
          </a:p>
          <a:p>
            <a:pPr marL="342900" indent="-342900">
              <a:buFont typeface="+mj-lt"/>
              <a:buAutoNum type="alphaUcPeriod"/>
            </a:pPr>
            <a:r>
              <a:rPr lang="en-GB" sz="1400" dirty="0" smtClean="0"/>
              <a:t>In case of multiple NWDAFs supporting the same analytics ID, consumers can rely on criteria related to generic description of NFs, such as load of NF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1400" dirty="0" smtClean="0"/>
              <a:t>In this case, this criteria will not help, because even if NWDAF#1 and #2 provide the same analytics ID, they do not support the same area of interest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1400" dirty="0" smtClean="0"/>
              <a:t>This will lead to increase in rejection signalling. </a:t>
            </a:r>
          </a:p>
          <a:p>
            <a:pPr marL="685800" lvl="1" indent="-228600">
              <a:buFont typeface="Arial" panose="020B0604020202020204" pitchFamily="34" charset="0"/>
              <a:buChar char="•"/>
            </a:pPr>
            <a:endParaRPr lang="en-US" sz="1400" dirty="0"/>
          </a:p>
        </p:txBody>
      </p:sp>
      <p:sp>
        <p:nvSpPr>
          <p:cNvPr id="223" name="Left Brace 222"/>
          <p:cNvSpPr/>
          <p:nvPr/>
        </p:nvSpPr>
        <p:spPr bwMode="auto">
          <a:xfrm>
            <a:off x="847545" y="3415567"/>
            <a:ext cx="189899" cy="577663"/>
          </a:xfrm>
          <a:prstGeom prst="leftBrace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6937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1DF1C-04E0-49AB-83FC-D443CC59D123}" type="slidenum">
              <a:rPr lang="en-US" smtClean="0">
                <a:solidFill>
                  <a:prstClr val="white"/>
                </a:solidFill>
              </a:rPr>
              <a:pPr/>
              <a:t>4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230891" y="32130"/>
            <a:ext cx="11958729" cy="728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2" tIns="45711" rIns="91422" bIns="45711" numCol="1" anchor="ctr" anchorCtr="0" compatLnSpc="1">
            <a:prstTxWarp prst="textNoShape">
              <a:avLst/>
            </a:prstTxWarp>
            <a:normAutofit/>
          </a:bodyPr>
          <a:lstStyle>
            <a:defPPr>
              <a:defRPr lang="en-US"/>
            </a:defPPr>
            <a:lvl1pPr defTabSz="1187798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rgbClr val="00009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en-GB" altLang="zh-CN" sz="2799" dirty="0" smtClean="0">
                <a:solidFill>
                  <a:srgbClr val="C00000"/>
                </a:solidFill>
              </a:rPr>
              <a:t>Need for Further Criteria for NWDAF Discovery and Selection</a:t>
            </a:r>
            <a:endParaRPr lang="de-DE" altLang="de-DE" sz="2799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0891" y="1041240"/>
            <a:ext cx="11351518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400" dirty="0" smtClean="0"/>
              <a:t>Consumers of NWDAF analytics should be able to select NWDAF also based on the </a:t>
            </a:r>
            <a:r>
              <a:rPr lang="en-GB" sz="1400" dirty="0" smtClean="0">
                <a:solidFill>
                  <a:srgbClr val="C00000"/>
                </a:solidFill>
              </a:rPr>
              <a:t>Analytics Serving Area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dirty="0" smtClean="0">
              <a:solidFill>
                <a:srgbClr val="C0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400" dirty="0" smtClean="0">
                <a:solidFill>
                  <a:srgbClr val="C00000"/>
                </a:solidFill>
              </a:rPr>
              <a:t>Analytics Serving Area defines the area of interest (or a set of area of interest) that can be covered by analytics generated by a NWDAF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GB" sz="1200" dirty="0" smtClean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1200" b="1" dirty="0" smtClean="0"/>
              <a:t>Analytics Serving Area information is identified by: </a:t>
            </a:r>
          </a:p>
          <a:p>
            <a:pPr lvl="1"/>
            <a:endParaRPr lang="en-GB" sz="1200" dirty="0" smtClean="0"/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GB" sz="1200" u="sng" smtClean="0"/>
              <a:t>List of TAIs </a:t>
            </a:r>
            <a:r>
              <a:rPr lang="en-GB" sz="1200" dirty="0" smtClean="0"/>
              <a:t>: Aligned with </a:t>
            </a:r>
            <a:r>
              <a:rPr lang="en-GB" sz="1200" dirty="0"/>
              <a:t>interpretation of area of interest defined in </a:t>
            </a:r>
            <a:r>
              <a:rPr lang="en-GB" sz="1200" dirty="0" smtClean="0"/>
              <a:t>TS 23.501 </a:t>
            </a:r>
            <a:r>
              <a:rPr lang="en-GB" sz="1200" dirty="0"/>
              <a:t>Clause 5.3.4.4 </a:t>
            </a:r>
            <a:r>
              <a:rPr lang="en-GB" sz="1200" dirty="0" smtClean="0"/>
              <a:t>(“</a:t>
            </a:r>
            <a:r>
              <a:rPr lang="en-GB" sz="1200" dirty="0"/>
              <a:t>The Area Of Interest is represented by a list of Tracking Areas, list of cells or list of (R)AN node identifiers</a:t>
            </a:r>
            <a:r>
              <a:rPr lang="en-GB" sz="1200" dirty="0" smtClean="0"/>
              <a:t>”)</a:t>
            </a: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4532362"/>
              </p:ext>
            </p:extLst>
          </p:nvPr>
        </p:nvGraphicFramePr>
        <p:xfrm>
          <a:off x="2411413" y="3330608"/>
          <a:ext cx="6497637" cy="2697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415" name="Visio" r:id="rId4" imgW="8858154" imgH="3676811" progId="Visio.Drawing.15">
                  <p:embed/>
                </p:oleObj>
              </mc:Choice>
              <mc:Fallback>
                <p:oleObj name="Visio" r:id="rId4" imgW="8858154" imgH="3676811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411413" y="3330608"/>
                        <a:ext cx="6497637" cy="2697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1" name="Straight Connector 10"/>
          <p:cNvCxnSpPr/>
          <p:nvPr/>
        </p:nvCxnSpPr>
        <p:spPr bwMode="auto">
          <a:xfrm flipV="1">
            <a:off x="4876800" y="5322920"/>
            <a:ext cx="0" cy="92710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2" name="TextBox 11"/>
          <p:cNvSpPr txBox="1"/>
          <p:nvPr/>
        </p:nvSpPr>
        <p:spPr>
          <a:xfrm>
            <a:off x="4981575" y="6027770"/>
            <a:ext cx="52610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City B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4248150" y="6027770"/>
            <a:ext cx="52610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City 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3841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60757" y="2517664"/>
            <a:ext cx="5075929" cy="843603"/>
          </a:xfrm>
        </p:spPr>
        <p:txBody>
          <a:bodyPr/>
          <a:lstStyle/>
          <a:p>
            <a:pPr marL="0" indent="0" algn="ctr">
              <a:buNone/>
            </a:pPr>
            <a:r>
              <a:rPr lang="en-US" altLang="zh-CN" sz="4400" dirty="0">
                <a:solidFill>
                  <a:srgbClr val="C00000"/>
                </a:solidFill>
              </a:rPr>
              <a:t>Thanks!</a:t>
            </a:r>
            <a:endParaRPr lang="zh-CN" altLang="en-US" sz="4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707237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44450" cap="flat" cmpd="sng" algn="ctr">
          <a:solidFill>
            <a:srgbClr val="0000FF"/>
          </a:solidFill>
          <a:prstDash val="sysDash"/>
          <a:round/>
          <a:headEnd type="none" w="med" len="med"/>
          <a:tailEnd type="triangle" w="med" len="med"/>
        </a:ln>
        <a:effectLst/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nokia powerpoint template nokia pure v13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okia PowerPoint Template Nokia Pure v12" id="{7AC05BEF-BBDF-4CF1-AA23-A676535EABCE}" vid="{991539CA-B441-4AED-8339-F6770207F6A2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51632</TotalTime>
  <Words>347</Words>
  <Application>Microsoft Office PowerPoint</Application>
  <PresentationFormat>宽屏</PresentationFormat>
  <Paragraphs>35</Paragraphs>
  <Slides>5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18" baseType="lpstr">
      <vt:lpstr>Lucida Grande</vt:lpstr>
      <vt:lpstr>Nokia Pure Headline Light</vt:lpstr>
      <vt:lpstr>Nokia Pure Text Light</vt:lpstr>
      <vt:lpstr>ヒラギノ角ゴ Pro W3</vt:lpstr>
      <vt:lpstr>宋体</vt:lpstr>
      <vt:lpstr>微软雅黑</vt:lpstr>
      <vt:lpstr>Arial</vt:lpstr>
      <vt:lpstr>Calibri</vt:lpstr>
      <vt:lpstr>Times New Roman</vt:lpstr>
      <vt:lpstr>Office Theme</vt:lpstr>
      <vt:lpstr>nokia powerpoint template nokia pure v13</vt:lpstr>
      <vt:lpstr>think-cell Slide</vt:lpstr>
      <vt:lpstr>Visio</vt:lpstr>
      <vt:lpstr>Discussion on Further Criteria for NWDAF Discovery and Selection  Huawei, HiSilicon, Orange</vt:lpstr>
      <vt:lpstr>PowerPoint 演示文稿</vt:lpstr>
      <vt:lpstr>PowerPoint 演示文稿</vt:lpstr>
      <vt:lpstr>PowerPoint 演示文稿</vt:lpstr>
      <vt:lpstr>PowerPoint 演示文稿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hw user</cp:lastModifiedBy>
  <cp:revision>2176</cp:revision>
  <dcterms:created xsi:type="dcterms:W3CDTF">2008-08-30T09:32:10Z</dcterms:created>
  <dcterms:modified xsi:type="dcterms:W3CDTF">2019-04-02T12:21:26Z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(3)NAy5krlcv5PDtWfuubpsPqMUZYdetv7EtAGi5DTqUBz39oM4LsHeg+hdCKA9BDo29qyiNpWT
nNqrVGnaQm68IepPgIhWocKGLEIOeElyyPVR9G5Q4KE44sad+bOpudS/OAOUCc/xKfQql8g7
pv4pBUTVPQ2VFWztBDlh+KpNTD9nOwlzqqHYCXGyv3LB2Jrg0+TUYpiNTpzCc+nzUBMPiy35
d7UfHxknACYWAR1NHK</vt:lpwstr>
  </property>
  <property fmtid="{D5CDD505-2E9C-101B-9397-08002B2CF9AE}" pid="3" name="_2015_ms_pID_7253431">
    <vt:lpwstr>iepJBEx0dyJuXsBfGQ6ShGV1/k/0d0l521RBvfwc5jxHBd6qLxChEv
JHxWkJdM0KUkVUzU0BjlBsR1sruZSDb53YMAw2RB3bbBgVHKzQvH/l1WwTOvr8ePJrcHrwqx
Y1vsvv73TbyWshiN8/lQw5JTFveDGI1rPU06EpQmaQaIsIR+F0r3bo+iWVjgUShLR35vIply
pwxMEhp8zYprz7mxWchTmIGyDenE/ewv1wam</vt:lpwstr>
  </property>
  <property fmtid="{D5CDD505-2E9C-101B-9397-08002B2CF9AE}" pid="4" name="_2015_ms_pID_7253432">
    <vt:lpwstr>dScV6WYLNUFV+sr9uYYHhVM=</vt:lpwstr>
  </property>
  <property fmtid="{D5CDD505-2E9C-101B-9397-08002B2CF9AE}" pid="5" name="_2015_ms_pID_725343_00">
    <vt:lpwstr>_2015_ms_pID_725343</vt:lpwstr>
  </property>
  <property fmtid="{D5CDD505-2E9C-101B-9397-08002B2CF9AE}" pid="6" name="_2015_ms_pID_7253431_00">
    <vt:lpwstr>_2015_ms_pID_7253431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1553909266</vt:lpwstr>
  </property>
</Properties>
</file>