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1"/>
    <p:sldMasterId id="2147483747" r:id="rId2"/>
  </p:sldMasterIdLst>
  <p:notesMasterIdLst>
    <p:notesMasterId r:id="rId12"/>
  </p:notesMasterIdLst>
  <p:handoutMasterIdLst>
    <p:handoutMasterId r:id="rId13"/>
  </p:handoutMasterIdLst>
  <p:sldIdLst>
    <p:sldId id="940" r:id="rId3"/>
    <p:sldId id="945" r:id="rId4"/>
    <p:sldId id="944" r:id="rId5"/>
    <p:sldId id="939" r:id="rId6"/>
    <p:sldId id="949" r:id="rId7"/>
    <p:sldId id="950" r:id="rId8"/>
    <p:sldId id="951" r:id="rId9"/>
    <p:sldId id="795" r:id="rId10"/>
    <p:sldId id="929" r:id="rId11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98949E"/>
    <a:srgbClr val="7FD7F7"/>
    <a:srgbClr val="FF7070"/>
    <a:srgbClr val="FFFF00"/>
    <a:srgbClr val="C1C3C3"/>
    <a:srgbClr val="979B9B"/>
    <a:srgbClr val="FFFFFF"/>
    <a:srgbClr val="72AF2F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75849" autoAdjust="0"/>
  </p:normalViewPr>
  <p:slideViewPr>
    <p:cSldViewPr snapToGrid="0">
      <p:cViewPr varScale="1">
        <p:scale>
          <a:sx n="84" d="100"/>
          <a:sy n="84" d="100"/>
        </p:scale>
        <p:origin x="538" y="8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58" d="100"/>
          <a:sy n="58" d="100"/>
        </p:scale>
        <p:origin x="2678" y="4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13" Type="http://schemas.openxmlformats.org/officeDocument/2006/relationships/image" Target="../media/image24.wmf"/><Relationship Id="rId3" Type="http://schemas.openxmlformats.org/officeDocument/2006/relationships/image" Target="../media/image14.wmf"/><Relationship Id="rId7" Type="http://schemas.openxmlformats.org/officeDocument/2006/relationships/image" Target="../media/image18.wmf"/><Relationship Id="rId12" Type="http://schemas.openxmlformats.org/officeDocument/2006/relationships/image" Target="../media/image23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6" Type="http://schemas.openxmlformats.org/officeDocument/2006/relationships/image" Target="../media/image17.wmf"/><Relationship Id="rId11" Type="http://schemas.openxmlformats.org/officeDocument/2006/relationships/image" Target="../media/image22.wmf"/><Relationship Id="rId5" Type="http://schemas.openxmlformats.org/officeDocument/2006/relationships/image" Target="../media/image16.wmf"/><Relationship Id="rId10" Type="http://schemas.openxmlformats.org/officeDocument/2006/relationships/image" Target="../media/image21.wmf"/><Relationship Id="rId4" Type="http://schemas.openxmlformats.org/officeDocument/2006/relationships/image" Target="../media/image15.wmf"/><Relationship Id="rId9" Type="http://schemas.openxmlformats.org/officeDocument/2006/relationships/image" Target="../media/image20.wmf"/><Relationship Id="rId14" Type="http://schemas.openxmlformats.org/officeDocument/2006/relationships/image" Target="../media/image2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FAEEE76-387C-4915-B0BF-213EFBBF6431}" type="datetime1">
              <a:rPr lang="en-US" altLang="zh-CN"/>
              <a:pPr>
                <a:defRPr/>
              </a:pPr>
              <a:t>4/2/2019</a:t>
            </a:fld>
            <a:endParaRPr lang="en-US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7F4EDFFB-7906-4EE4-AFFB-9C1E5D12A570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317376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ABAF846-3954-43F4-ACA8-526D9629D70F}" type="datetime1">
              <a:rPr lang="en-US" altLang="zh-CN"/>
              <a:pPr>
                <a:defRPr/>
              </a:pPr>
              <a:t>4/2/2019</a:t>
            </a:fld>
            <a:endParaRPr lang="en-US" altLang="zh-CN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8425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A819218E-849D-4E86-A2D9-142525684592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765500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699AB5E-D6AB-4DCA-9519-2191C81192E4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8791943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938DE-7226-46A7-9B76-C6699F1F2429}" type="slidenum">
              <a:rPr lang="zh-CN" altLang="en-US" smtClean="0"/>
              <a:pPr/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269343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938DE-7226-46A7-9B76-C6699F1F2429}" type="slidenum">
              <a:rPr lang="zh-CN" altLang="en-US" smtClean="0"/>
              <a:pPr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60445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938DE-7226-46A7-9B76-C6699F1F2429}" type="slidenum">
              <a:rPr lang="zh-CN" altLang="en-US" smtClean="0"/>
              <a:pPr/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026664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938DE-7226-46A7-9B76-C6699F1F2429}" type="slidenum">
              <a:rPr lang="zh-CN" altLang="en-US" smtClean="0"/>
              <a:pPr/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9084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938DE-7226-46A7-9B76-C6699F1F2429}" type="slidenum">
              <a:rPr lang="zh-CN" altLang="en-US" smtClean="0"/>
              <a:pPr/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301141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13992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38692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687503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0"/>
          <p:cNvSpPr>
            <a:spLocks noGrp="1" noChangeArrowheads="1"/>
          </p:cNvSpPr>
          <p:nvPr>
            <p:ph type="dt" sz="half" idx="10"/>
          </p:nvPr>
        </p:nvSpPr>
        <p:spPr>
          <a:xfrm>
            <a:off x="7908454" y="6402388"/>
            <a:ext cx="1409333" cy="11017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>
              <a:solidFill>
                <a:srgbClr val="000000"/>
              </a:solidFill>
            </a:endParaRPr>
          </a:p>
          <a:p>
            <a:pPr>
              <a:defRPr/>
            </a:pPr>
            <a:r>
              <a:rPr lang="de-DE" altLang="zh-CN">
                <a:solidFill>
                  <a:srgbClr val="000000"/>
                </a:solidFill>
              </a:rPr>
              <a:t>Page </a:t>
            </a:r>
            <a:fld id="{4B8EBF8E-49C8-4BB9-9923-38D0D6529478}" type="slidenum">
              <a:rPr lang="de-DE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>
          <a:xfrm>
            <a:off x="239350" y="1124745"/>
            <a:ext cx="11713301" cy="4992553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0381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3" y="372333"/>
            <a:ext cx="109728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8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327842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7493" y="372333"/>
            <a:ext cx="109728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557498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565151" y="1449917"/>
            <a:ext cx="5376333" cy="3393016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44684" y="1449747"/>
            <a:ext cx="5376333" cy="3393016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763464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8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00003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slideLayout" Target="../slideLayouts/slideLayout7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tags" Target="../tags/tag1.xml"/><Relationship Id="rId5" Type="http://schemas.openxmlformats.org/officeDocument/2006/relationships/vmlDrawing" Target="../drawings/vmlDrawing1.vml"/><Relationship Id="rId4" Type="http://schemas.openxmlformats.org/officeDocument/2006/relationships/theme" Target="../theme/theme2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zh-CN" sz="1000" smtClean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 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  <a:endParaRPr lang="en-GB" altLang="en-US" dirty="0" smtClean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93752" y="6394450"/>
            <a:ext cx="5897033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GB" altLang="zh-CN" sz="1000" dirty="0" smtClean="0">
              <a:solidFill>
                <a:schemeClr val="bg1"/>
              </a:solidFill>
            </a:endParaRPr>
          </a:p>
        </p:txBody>
      </p:sp>
      <p:sp>
        <p:nvSpPr>
          <p:cNvPr id="1030" name="Oval 11"/>
          <p:cNvSpPr>
            <a:spLocks noChangeArrowheads="1"/>
          </p:cNvSpPr>
          <p:nvPr userDrawn="1"/>
        </p:nvSpPr>
        <p:spPr bwMode="auto">
          <a:xfrm>
            <a:off x="11091334" y="6383338"/>
            <a:ext cx="681567" cy="296862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B522A0EE-3CC5-4780-9F44-5219D9C8D8B3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smtClean="0"/>
          </a:p>
          <a:p>
            <a:pPr>
              <a:defRPr/>
            </a:pPr>
            <a:endParaRPr lang="en-GB" altLang="en-US" sz="1000" smtClean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1000" smtClean="0">
                <a:solidFill>
                  <a:schemeClr val="bg1"/>
                </a:solidFill>
              </a:rPr>
              <a:t>© 3GPP 2012</a:t>
            </a:r>
            <a:endParaRPr lang="en-GB" altLang="zh-CN" sz="100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0" r:id="rId2"/>
    <p:sldLayoutId id="2147483811" r:id="rId3"/>
    <p:sldLayoutId id="2147483817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30" hidden="1"/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2118" y="1589"/>
          <a:ext cx="2116" cy="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8" name="think-cell Slide" r:id="rId7" imgW="360" imgH="360" progId="">
                  <p:embed/>
                </p:oleObj>
              </mc:Choice>
              <mc:Fallback>
                <p:oleObj name="think-cell Slide" r:id="rId7" imgW="360" imgH="360" progId="">
                  <p:embed/>
                  <p:pic>
                    <p:nvPicPr>
                      <p:cNvPr id="0" name="Object 30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8" y="1589"/>
                        <a:ext cx="2116" cy="3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1" name="Line 9"/>
          <p:cNvSpPr>
            <a:spLocks noChangeShapeType="1"/>
          </p:cNvSpPr>
          <p:nvPr/>
        </p:nvSpPr>
        <p:spPr bwMode="auto">
          <a:xfrm flipV="1">
            <a:off x="-239184" y="792163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2" name="Line 12"/>
          <p:cNvSpPr>
            <a:spLocks noChangeShapeType="1"/>
          </p:cNvSpPr>
          <p:nvPr/>
        </p:nvSpPr>
        <p:spPr bwMode="auto">
          <a:xfrm flipV="1">
            <a:off x="-239184" y="6553200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3" name="Line 9"/>
          <p:cNvSpPr>
            <a:spLocks noChangeShapeType="1"/>
          </p:cNvSpPr>
          <p:nvPr/>
        </p:nvSpPr>
        <p:spPr bwMode="auto">
          <a:xfrm flipV="1">
            <a:off x="-239184" y="1128713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4" name="Line 10"/>
          <p:cNvSpPr>
            <a:spLocks noChangeShapeType="1"/>
          </p:cNvSpPr>
          <p:nvPr/>
        </p:nvSpPr>
        <p:spPr bwMode="auto">
          <a:xfrm flipH="1">
            <a:off x="-239184" y="1455738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5" name="Line 12"/>
          <p:cNvSpPr>
            <a:spLocks noChangeShapeType="1"/>
          </p:cNvSpPr>
          <p:nvPr/>
        </p:nvSpPr>
        <p:spPr bwMode="auto">
          <a:xfrm flipV="1">
            <a:off x="-239184" y="6221413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6" name="Line 13"/>
          <p:cNvSpPr>
            <a:spLocks noChangeShapeType="1"/>
          </p:cNvSpPr>
          <p:nvPr/>
        </p:nvSpPr>
        <p:spPr bwMode="auto">
          <a:xfrm flipH="1" flipV="1">
            <a:off x="-239184" y="5867400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7" name="Line 14"/>
          <p:cNvSpPr>
            <a:spLocks noChangeShapeType="1"/>
          </p:cNvSpPr>
          <p:nvPr/>
        </p:nvSpPr>
        <p:spPr bwMode="auto">
          <a:xfrm>
            <a:off x="-239184" y="374650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8" name="Line 15"/>
          <p:cNvSpPr>
            <a:spLocks noChangeShapeType="1"/>
          </p:cNvSpPr>
          <p:nvPr/>
        </p:nvSpPr>
        <p:spPr bwMode="auto">
          <a:xfrm flipH="1">
            <a:off x="556684" y="-196849"/>
            <a:ext cx="0" cy="7345363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9" name="Line 17"/>
          <p:cNvSpPr>
            <a:spLocks noChangeShapeType="1"/>
          </p:cNvSpPr>
          <p:nvPr/>
        </p:nvSpPr>
        <p:spPr bwMode="auto">
          <a:xfrm>
            <a:off x="11542184" y="-196849"/>
            <a:ext cx="0" cy="7345363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60" name="Title Placeholder 1"/>
          <p:cNvSpPr>
            <a:spLocks noGrp="1"/>
          </p:cNvSpPr>
          <p:nvPr>
            <p:ph type="title"/>
          </p:nvPr>
        </p:nvSpPr>
        <p:spPr bwMode="auto">
          <a:xfrm>
            <a:off x="556684" y="373064"/>
            <a:ext cx="109728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6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56684" y="1452563"/>
            <a:ext cx="10972800" cy="440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2062" name="Text Box 9"/>
          <p:cNvSpPr txBox="1">
            <a:spLocks noChangeArrowheads="1"/>
          </p:cNvSpPr>
          <p:nvPr/>
        </p:nvSpPr>
        <p:spPr bwMode="auto">
          <a:xfrm>
            <a:off x="0" y="-469900"/>
            <a:ext cx="12192000" cy="23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altLang="zh-CN" sz="1000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To change the document information in the footer, press [Alt + F8] and use the “FORM“</a:t>
            </a:r>
          </a:p>
        </p:txBody>
      </p:sp>
      <p:sp>
        <p:nvSpPr>
          <p:cNvPr id="2063" name="AutoShape 57"/>
          <p:cNvSpPr>
            <a:spLocks noChangeArrowheads="1"/>
          </p:cNvSpPr>
          <p:nvPr/>
        </p:nvSpPr>
        <p:spPr bwMode="auto">
          <a:xfrm>
            <a:off x="1966385" y="6945314"/>
            <a:ext cx="383116" cy="17938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R 18 </a:t>
            </a:r>
            <a:b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</a:b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G 65 </a:t>
            </a:r>
            <a:b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</a:b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B 145</a:t>
            </a:r>
          </a:p>
        </p:txBody>
      </p:sp>
      <p:sp>
        <p:nvSpPr>
          <p:cNvPr id="2064" name="AutoShape 58"/>
          <p:cNvSpPr>
            <a:spLocks noChangeArrowheads="1"/>
          </p:cNvSpPr>
          <p:nvPr/>
        </p:nvSpPr>
        <p:spPr bwMode="auto">
          <a:xfrm>
            <a:off x="2446867" y="6945314"/>
            <a:ext cx="383117" cy="17938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R 0 </a:t>
            </a:r>
            <a:b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</a:b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G 201 </a:t>
            </a:r>
            <a:b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</a:b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927351" y="6945314"/>
            <a:ext cx="383116" cy="17938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fontAlgn="auto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3888318" y="6945314"/>
            <a:ext cx="383116" cy="17938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3407834" y="6945314"/>
            <a:ext cx="383117" cy="17938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192</a:t>
            </a:r>
          </a:p>
        </p:txBody>
      </p:sp>
      <p:sp>
        <p:nvSpPr>
          <p:cNvPr id="2068" name="Rectangle 68"/>
          <p:cNvSpPr>
            <a:spLocks noChangeArrowheads="1"/>
          </p:cNvSpPr>
          <p:nvPr/>
        </p:nvSpPr>
        <p:spPr bwMode="auto">
          <a:xfrm>
            <a:off x="863601" y="6945314"/>
            <a:ext cx="1056217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000" tIns="0" rIns="36000" bIns="0" anchor="ctr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altLang="zh-CN" sz="500" b="1" smtClean="0">
                <a:solidFill>
                  <a:srgbClr val="FFFFFF"/>
                </a:solidFill>
                <a:ea typeface="宋体" panose="02010600030101010101" pitchFamily="2" charset="-122"/>
              </a:rPr>
              <a:t>Core and </a:t>
            </a: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background</a:t>
            </a:r>
            <a:r>
              <a:rPr lang="en-GB" altLang="zh-CN" sz="500" b="1" smtClean="0">
                <a:solidFill>
                  <a:srgbClr val="FFFFFF"/>
                </a:solidFill>
                <a:ea typeface="宋体" panose="02010600030101010101" pitchFamily="2" charset="-122"/>
              </a:rPr>
              <a:t> colors:</a:t>
            </a:r>
          </a:p>
        </p:txBody>
      </p:sp>
      <p:sp>
        <p:nvSpPr>
          <p:cNvPr id="2069" name="AutoShape 57"/>
          <p:cNvSpPr>
            <a:spLocks noChangeArrowheads="1"/>
          </p:cNvSpPr>
          <p:nvPr/>
        </p:nvSpPr>
        <p:spPr bwMode="auto">
          <a:xfrm>
            <a:off x="1966385" y="6945314"/>
            <a:ext cx="383116" cy="17938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altLang="zh-CN" sz="500" b="1" smtClean="0">
              <a:solidFill>
                <a:srgbClr val="FFFFFF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2070" name="AutoShape 58"/>
          <p:cNvSpPr>
            <a:spLocks noChangeArrowheads="1"/>
          </p:cNvSpPr>
          <p:nvPr/>
        </p:nvSpPr>
        <p:spPr bwMode="auto">
          <a:xfrm>
            <a:off x="2446867" y="6945314"/>
            <a:ext cx="383117" cy="17938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altLang="zh-CN" sz="500" b="1" smtClean="0">
              <a:solidFill>
                <a:srgbClr val="FFFFFF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2071" name="AutoShape 59"/>
          <p:cNvSpPr>
            <a:spLocks noChangeArrowheads="1"/>
          </p:cNvSpPr>
          <p:nvPr/>
        </p:nvSpPr>
        <p:spPr bwMode="auto">
          <a:xfrm>
            <a:off x="2927351" y="6945314"/>
            <a:ext cx="383116" cy="17938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altLang="zh-CN" sz="500" b="1" smtClean="0">
              <a:solidFill>
                <a:srgbClr val="FFFFFF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2072" name="Rectangle 68"/>
          <p:cNvSpPr>
            <a:spLocks noChangeArrowheads="1"/>
          </p:cNvSpPr>
          <p:nvPr/>
        </p:nvSpPr>
        <p:spPr bwMode="auto">
          <a:xfrm>
            <a:off x="863601" y="6945314"/>
            <a:ext cx="1056217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000" tIns="0" rIns="36000" bIns="0" anchor="ctr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altLang="zh-CN" sz="500" b="1" smtClean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963085" y="6191250"/>
            <a:ext cx="916516" cy="184150"/>
          </a:xfrm>
          <a:prstGeom prst="rect">
            <a:avLst/>
          </a:prstGeom>
        </p:spPr>
        <p:txBody>
          <a:bodyPr lIns="0" tIns="0" rIns="0" bIns="0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2BAE746B-DF28-4EDE-A5A1-6C383097A924}" type="datetime1">
              <a:rPr lang="en-GB" altLang="zh-CN" sz="800" smtClean="0">
                <a:solidFill>
                  <a:srgbClr val="68717A"/>
                </a:solidFill>
                <a:latin typeface="Nokia Pure Text Light"/>
                <a:ea typeface="宋体" panose="02010600030101010101" pitchFamily="2" charset="-122"/>
              </a:rPr>
              <a:pPr eaLnBrk="1" hangingPunct="1">
                <a:defRPr/>
              </a:pPr>
              <a:t>02/04/2019</a:t>
            </a:fld>
            <a:endParaRPr lang="en-GB" altLang="zh-CN" sz="800" smtClean="0">
              <a:solidFill>
                <a:srgbClr val="68717A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577851" y="6191250"/>
            <a:ext cx="192616" cy="184150"/>
          </a:xfrm>
          <a:prstGeom prst="rect">
            <a:avLst/>
          </a:prstGeom>
        </p:spPr>
        <p:txBody>
          <a:bodyPr lIns="0" tIns="0" rIns="0" bIns="0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B2492509-1C68-4D21-984B-3DF05DC87241}" type="slidenum">
              <a:rPr lang="en-GB" altLang="zh-CN" sz="800" smtClean="0">
                <a:solidFill>
                  <a:srgbClr val="68717A"/>
                </a:solidFill>
                <a:latin typeface="Nokia Pure Text Light"/>
                <a:ea typeface="宋体" panose="02010600030101010101" pitchFamily="2" charset="-122"/>
              </a:rPr>
              <a:pPr eaLnBrk="1" hangingPunct="1">
                <a:defRPr/>
              </a:pPr>
              <a:t>‹#›</a:t>
            </a:fld>
            <a:endParaRPr lang="en-GB" altLang="zh-CN" sz="1000" smtClean="0">
              <a:solidFill>
                <a:srgbClr val="68717A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2075" name="TextBox 2"/>
          <p:cNvSpPr txBox="1">
            <a:spLocks noChangeArrowheads="1"/>
          </p:cNvSpPr>
          <p:nvPr/>
        </p:nvSpPr>
        <p:spPr bwMode="auto">
          <a:xfrm>
            <a:off x="1788585" y="6191251"/>
            <a:ext cx="8104716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800" smtClean="0">
                <a:solidFill>
                  <a:srgbClr val="68717A"/>
                </a:solidFill>
                <a:latin typeface="Nokia Pure Text Light"/>
                <a:ea typeface="宋体" panose="02010600030101010101" pitchFamily="2" charset="-122"/>
              </a:rPr>
              <a:t>© Huawei 20157</a:t>
            </a:r>
          </a:p>
        </p:txBody>
      </p:sp>
      <p:sp>
        <p:nvSpPr>
          <p:cNvPr id="2076" name="TextBox 27"/>
          <p:cNvSpPr txBox="1">
            <a:spLocks noChangeArrowheads="1"/>
          </p:cNvSpPr>
          <p:nvPr/>
        </p:nvSpPr>
        <p:spPr bwMode="auto">
          <a:xfrm>
            <a:off x="2004485" y="6332539"/>
            <a:ext cx="8104716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GB" altLang="zh-CN" sz="800" smtClean="0">
              <a:solidFill>
                <a:srgbClr val="68717A"/>
              </a:solidFill>
              <a:ea typeface="宋体" panose="02010600030101010101" pitchFamily="2" charset="-122"/>
            </a:endParaRPr>
          </a:p>
          <a:p>
            <a:pPr eaLnBrk="1" hangingPunct="1">
              <a:defRPr/>
            </a:pPr>
            <a:endParaRPr lang="en-GB" altLang="zh-CN" sz="800" smtClean="0">
              <a:solidFill>
                <a:srgbClr val="68717A"/>
              </a:solidFill>
              <a:ea typeface="宋体" panose="02010600030101010101" pitchFamily="2" charset="-122"/>
            </a:endParaRPr>
          </a:p>
        </p:txBody>
      </p:sp>
      <p:sp>
        <p:nvSpPr>
          <p:cNvPr id="2077" name="TextBox 28"/>
          <p:cNvSpPr txBox="1">
            <a:spLocks noChangeArrowheads="1"/>
          </p:cNvSpPr>
          <p:nvPr/>
        </p:nvSpPr>
        <p:spPr bwMode="auto">
          <a:xfrm>
            <a:off x="575734" y="6383339"/>
            <a:ext cx="810471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800" smtClean="0">
                <a:solidFill>
                  <a:srgbClr val="68717A"/>
                </a:solidFill>
                <a:latin typeface="Nokia Pure Text Light"/>
                <a:ea typeface="宋体" panose="02010600030101010101" pitchFamily="2" charset="-122"/>
              </a:rPr>
              <a:t>Confidential</a:t>
            </a:r>
          </a:p>
        </p:txBody>
      </p:sp>
      <p:sp>
        <p:nvSpPr>
          <p:cNvPr id="2078" name="Text Box 13"/>
          <p:cNvSpPr txBox="1">
            <a:spLocks noChangeArrowheads="1"/>
          </p:cNvSpPr>
          <p:nvPr userDrawn="1"/>
        </p:nvSpPr>
        <p:spPr bwMode="auto">
          <a:xfrm>
            <a:off x="10200218" y="68263"/>
            <a:ext cx="195156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zh-CN" sz="1200" b="1" dirty="0" smtClean="0">
                <a:ea typeface="宋体" panose="02010600030101010101" pitchFamily="2" charset="-122"/>
              </a:rPr>
              <a:t>S2-188028</a:t>
            </a:r>
            <a:endParaRPr lang="en-GB" altLang="zh-CN" sz="1200" dirty="0" smtClean="0">
              <a:solidFill>
                <a:schemeClr val="bg2"/>
              </a:solidFill>
              <a:ea typeface="宋体" panose="02010600030101010101" pitchFamily="2" charset="-122"/>
            </a:endParaRPr>
          </a:p>
        </p:txBody>
      </p:sp>
      <p:pic>
        <p:nvPicPr>
          <p:cNvPr id="2079" name="图片 4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9900" y="6169026"/>
            <a:ext cx="7112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panose="020B0604020202020204" pitchFamily="34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panose="020B0604020202020204" pitchFamily="34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13" Type="http://schemas.openxmlformats.org/officeDocument/2006/relationships/oleObject" Target="../embeddings/oleObject7.bin"/><Relationship Id="rId18" Type="http://schemas.openxmlformats.org/officeDocument/2006/relationships/image" Target="../media/image19.wmf"/><Relationship Id="rId26" Type="http://schemas.openxmlformats.org/officeDocument/2006/relationships/image" Target="../media/image23.wmf"/><Relationship Id="rId3" Type="http://schemas.openxmlformats.org/officeDocument/2006/relationships/oleObject" Target="../embeddings/oleObject2.bin"/><Relationship Id="rId21" Type="http://schemas.openxmlformats.org/officeDocument/2006/relationships/oleObject" Target="../embeddings/oleObject11.bin"/><Relationship Id="rId7" Type="http://schemas.openxmlformats.org/officeDocument/2006/relationships/oleObject" Target="../embeddings/oleObject4.bin"/><Relationship Id="rId12" Type="http://schemas.openxmlformats.org/officeDocument/2006/relationships/image" Target="../media/image16.wmf"/><Relationship Id="rId17" Type="http://schemas.openxmlformats.org/officeDocument/2006/relationships/oleObject" Target="../embeddings/oleObject9.bin"/><Relationship Id="rId25" Type="http://schemas.openxmlformats.org/officeDocument/2006/relationships/oleObject" Target="../embeddings/oleObject13.bin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18.wmf"/><Relationship Id="rId20" Type="http://schemas.openxmlformats.org/officeDocument/2006/relationships/image" Target="../media/image20.wmf"/><Relationship Id="rId29" Type="http://schemas.openxmlformats.org/officeDocument/2006/relationships/oleObject" Target="../embeddings/oleObject15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13.wmf"/><Relationship Id="rId11" Type="http://schemas.openxmlformats.org/officeDocument/2006/relationships/oleObject" Target="../embeddings/oleObject6.bin"/><Relationship Id="rId24" Type="http://schemas.openxmlformats.org/officeDocument/2006/relationships/image" Target="../media/image22.wmf"/><Relationship Id="rId5" Type="http://schemas.openxmlformats.org/officeDocument/2006/relationships/oleObject" Target="../embeddings/oleObject3.bin"/><Relationship Id="rId15" Type="http://schemas.openxmlformats.org/officeDocument/2006/relationships/oleObject" Target="../embeddings/oleObject8.bin"/><Relationship Id="rId23" Type="http://schemas.openxmlformats.org/officeDocument/2006/relationships/oleObject" Target="../embeddings/oleObject12.bin"/><Relationship Id="rId28" Type="http://schemas.openxmlformats.org/officeDocument/2006/relationships/image" Target="../media/image24.wmf"/><Relationship Id="rId10" Type="http://schemas.openxmlformats.org/officeDocument/2006/relationships/image" Target="../media/image15.wmf"/><Relationship Id="rId19" Type="http://schemas.openxmlformats.org/officeDocument/2006/relationships/oleObject" Target="../embeddings/oleObject10.bin"/><Relationship Id="rId4" Type="http://schemas.openxmlformats.org/officeDocument/2006/relationships/image" Target="../media/image12.wmf"/><Relationship Id="rId9" Type="http://schemas.openxmlformats.org/officeDocument/2006/relationships/oleObject" Target="../embeddings/oleObject5.bin"/><Relationship Id="rId14" Type="http://schemas.openxmlformats.org/officeDocument/2006/relationships/image" Target="../media/image17.wmf"/><Relationship Id="rId22" Type="http://schemas.openxmlformats.org/officeDocument/2006/relationships/image" Target="../media/image21.wmf"/><Relationship Id="rId27" Type="http://schemas.openxmlformats.org/officeDocument/2006/relationships/oleObject" Target="../embeddings/oleObject14.bin"/><Relationship Id="rId30" Type="http://schemas.openxmlformats.org/officeDocument/2006/relationships/image" Target="../media/image2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14499" y="1617133"/>
            <a:ext cx="9060951" cy="2815018"/>
          </a:xfrm>
        </p:spPr>
        <p:txBody>
          <a:bodyPr/>
          <a:lstStyle/>
          <a:p>
            <a:r>
              <a:rPr lang="en-GB" altLang="zh-CN" dirty="0"/>
              <a:t/>
            </a:r>
            <a:br>
              <a:rPr lang="en-GB" altLang="zh-CN" dirty="0"/>
            </a:br>
            <a:r>
              <a:rPr lang="en-GB" altLang="zh-CN" dirty="0"/>
              <a:t>Data Analytics based 5G Slice SLA </a:t>
            </a:r>
            <a:r>
              <a:rPr lang="en-GB" altLang="zh-CN" dirty="0" smtClean="0"/>
              <a:t>Guarantee</a:t>
            </a:r>
            <a:br>
              <a:rPr lang="en-GB" altLang="zh-CN" dirty="0" smtClean="0"/>
            </a:br>
            <a:r>
              <a:rPr lang="en-GB" altLang="zh-CN" dirty="0"/>
              <a:t/>
            </a:r>
            <a:br>
              <a:rPr lang="en-GB" altLang="zh-CN" dirty="0"/>
            </a:br>
            <a:r>
              <a:rPr lang="en-GB" altLang="zh-CN" dirty="0" smtClean="0"/>
              <a:t>China Mobile</a:t>
            </a:r>
            <a:r>
              <a:rPr lang="en-GB" altLang="zh-CN" dirty="0"/>
              <a:t/>
            </a:r>
            <a:br>
              <a:rPr lang="en-GB" altLang="zh-CN" dirty="0"/>
            </a:b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29086469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8600" y="30803"/>
            <a:ext cx="11963400" cy="72840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l" eaLnBrk="1" hangingPunct="1"/>
            <a:r>
              <a:rPr lang="en-US" altLang="zh-CN" sz="2400" dirty="0" smtClean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Slice provisioning stage </a:t>
            </a:r>
            <a:r>
              <a:rPr lang="en-US" altLang="zh-CN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(</a:t>
            </a: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Agreed in 3GPP) </a:t>
            </a:r>
            <a:endParaRPr lang="de-DE" altLang="de-DE" sz="2400" b="1" dirty="0">
              <a:solidFill>
                <a:srgbClr val="C00000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1505869" y="2183400"/>
            <a:ext cx="749705" cy="1023164"/>
            <a:chOff x="349610" y="2733341"/>
            <a:chExt cx="562279" cy="767373"/>
          </a:xfrm>
        </p:grpSpPr>
        <p:sp>
          <p:nvSpPr>
            <p:cNvPr id="79" name="Freeform 280"/>
            <p:cNvSpPr>
              <a:spLocks/>
            </p:cNvSpPr>
            <p:nvPr/>
          </p:nvSpPr>
          <p:spPr bwMode="auto">
            <a:xfrm>
              <a:off x="627881" y="3110321"/>
              <a:ext cx="2869" cy="1491"/>
            </a:xfrm>
            <a:custGeom>
              <a:avLst/>
              <a:gdLst>
                <a:gd name="T0" fmla="*/ 0 w 1"/>
                <a:gd name="T1" fmla="*/ 0 h 1588"/>
                <a:gd name="T2" fmla="*/ 2147483647 w 1"/>
                <a:gd name="T3" fmla="*/ 0 h 1588"/>
                <a:gd name="T4" fmla="*/ 0 w 1"/>
                <a:gd name="T5" fmla="*/ 0 h 1588"/>
                <a:gd name="T6" fmla="*/ 0 60000 65536"/>
                <a:gd name="T7" fmla="*/ 0 60000 65536"/>
                <a:gd name="T8" fmla="*/ 0 60000 65536"/>
                <a:gd name="T9" fmla="*/ 0 w 1"/>
                <a:gd name="T10" fmla="*/ 0 h 1588"/>
                <a:gd name="T11" fmla="*/ 1 w 1"/>
                <a:gd name="T12" fmla="*/ 1588 h 15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588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lIns="64000" tIns="64000" rIns="64000" bIns="64000"/>
            <a:lstStyle/>
            <a:p>
              <a:endParaRPr lang="zh-CN" altLang="en-US" sz="14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80" name="Freeform 281"/>
            <p:cNvSpPr>
              <a:spLocks/>
            </p:cNvSpPr>
            <p:nvPr/>
          </p:nvSpPr>
          <p:spPr bwMode="auto">
            <a:xfrm>
              <a:off x="627881" y="3110321"/>
              <a:ext cx="2869" cy="1491"/>
            </a:xfrm>
            <a:custGeom>
              <a:avLst/>
              <a:gdLst>
                <a:gd name="T0" fmla="*/ 0 w 1"/>
                <a:gd name="T1" fmla="*/ 0 h 1588"/>
                <a:gd name="T2" fmla="*/ 2147483647 w 1"/>
                <a:gd name="T3" fmla="*/ 0 h 1588"/>
                <a:gd name="T4" fmla="*/ 0 w 1"/>
                <a:gd name="T5" fmla="*/ 0 h 1588"/>
                <a:gd name="T6" fmla="*/ 0 60000 65536"/>
                <a:gd name="T7" fmla="*/ 0 60000 65536"/>
                <a:gd name="T8" fmla="*/ 0 60000 65536"/>
                <a:gd name="T9" fmla="*/ 0 w 1"/>
                <a:gd name="T10" fmla="*/ 0 h 1588"/>
                <a:gd name="T11" fmla="*/ 1 w 1"/>
                <a:gd name="T12" fmla="*/ 1588 h 15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588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lIns="64000" tIns="64000" rIns="64000" bIns="64000"/>
            <a:lstStyle/>
            <a:p>
              <a:endParaRPr lang="zh-CN" altLang="en-US" sz="14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82" name="Freeform 282"/>
            <p:cNvSpPr>
              <a:spLocks noEditPoints="1"/>
            </p:cNvSpPr>
            <p:nvPr/>
          </p:nvSpPr>
          <p:spPr bwMode="auto">
            <a:xfrm>
              <a:off x="480552" y="3064130"/>
              <a:ext cx="298351" cy="436584"/>
            </a:xfrm>
            <a:custGeom>
              <a:avLst/>
              <a:gdLst>
                <a:gd name="T0" fmla="*/ 2147483647 w 88"/>
                <a:gd name="T1" fmla="*/ 2147483647 h 124"/>
                <a:gd name="T2" fmla="*/ 2147483647 w 88"/>
                <a:gd name="T3" fmla="*/ 2147483647 h 124"/>
                <a:gd name="T4" fmla="*/ 2147483647 w 88"/>
                <a:gd name="T5" fmla="*/ 2147483647 h 124"/>
                <a:gd name="T6" fmla="*/ 2147483647 w 88"/>
                <a:gd name="T7" fmla="*/ 2147483647 h 124"/>
                <a:gd name="T8" fmla="*/ 2147483647 w 88"/>
                <a:gd name="T9" fmla="*/ 0 h 124"/>
                <a:gd name="T10" fmla="*/ 2147483647 w 88"/>
                <a:gd name="T11" fmla="*/ 0 h 124"/>
                <a:gd name="T12" fmla="*/ 2147483647 w 88"/>
                <a:gd name="T13" fmla="*/ 0 h 124"/>
                <a:gd name="T14" fmla="*/ 2147483647 w 88"/>
                <a:gd name="T15" fmla="*/ 2147483647 h 124"/>
                <a:gd name="T16" fmla="*/ 2147483647 w 88"/>
                <a:gd name="T17" fmla="*/ 2147483647 h 124"/>
                <a:gd name="T18" fmla="*/ 0 w 88"/>
                <a:gd name="T19" fmla="*/ 2147483647 h 124"/>
                <a:gd name="T20" fmla="*/ 2147483647 w 88"/>
                <a:gd name="T21" fmla="*/ 2147483647 h 124"/>
                <a:gd name="T22" fmla="*/ 2147483647 w 88"/>
                <a:gd name="T23" fmla="*/ 2147483647 h 124"/>
                <a:gd name="T24" fmla="*/ 2147483647 w 88"/>
                <a:gd name="T25" fmla="*/ 2147483647 h 124"/>
                <a:gd name="T26" fmla="*/ 2147483647 w 88"/>
                <a:gd name="T27" fmla="*/ 2147483647 h 124"/>
                <a:gd name="T28" fmla="*/ 2147483647 w 88"/>
                <a:gd name="T29" fmla="*/ 2147483647 h 124"/>
                <a:gd name="T30" fmla="*/ 2147483647 w 88"/>
                <a:gd name="T31" fmla="*/ 2147483647 h 124"/>
                <a:gd name="T32" fmla="*/ 2147483647 w 88"/>
                <a:gd name="T33" fmla="*/ 2147483647 h 124"/>
                <a:gd name="T34" fmla="*/ 2147483647 w 88"/>
                <a:gd name="T35" fmla="*/ 2147483647 h 124"/>
                <a:gd name="T36" fmla="*/ 2147483647 w 88"/>
                <a:gd name="T37" fmla="*/ 2147483647 h 124"/>
                <a:gd name="T38" fmla="*/ 2147483647 w 88"/>
                <a:gd name="T39" fmla="*/ 2147483647 h 124"/>
                <a:gd name="T40" fmla="*/ 2147483647 w 88"/>
                <a:gd name="T41" fmla="*/ 2147483647 h 124"/>
                <a:gd name="T42" fmla="*/ 2147483647 w 88"/>
                <a:gd name="T43" fmla="*/ 2147483647 h 124"/>
                <a:gd name="T44" fmla="*/ 2147483647 w 88"/>
                <a:gd name="T45" fmla="*/ 2147483647 h 12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8"/>
                <a:gd name="T70" fmla="*/ 0 h 124"/>
                <a:gd name="T71" fmla="*/ 88 w 88"/>
                <a:gd name="T72" fmla="*/ 124 h 12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8" h="124">
                  <a:moveTo>
                    <a:pt x="69" y="124"/>
                  </a:moveTo>
                  <a:cubicBezTo>
                    <a:pt x="88" y="124"/>
                    <a:pt x="88" y="124"/>
                    <a:pt x="88" y="124"/>
                  </a:cubicBezTo>
                  <a:cubicBezTo>
                    <a:pt x="87" y="123"/>
                    <a:pt x="87" y="121"/>
                    <a:pt x="87" y="120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0" y="2"/>
                    <a:pt x="47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0" y="0"/>
                    <a:pt x="37" y="2"/>
                    <a:pt x="36" y="6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0" y="121"/>
                    <a:pt x="0" y="123"/>
                    <a:pt x="0" y="124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64" y="107"/>
                    <a:pt x="64" y="107"/>
                    <a:pt x="64" y="107"/>
                  </a:cubicBezTo>
                  <a:lnTo>
                    <a:pt x="69" y="124"/>
                  </a:lnTo>
                  <a:close/>
                  <a:moveTo>
                    <a:pt x="48" y="55"/>
                  </a:moveTo>
                  <a:cubicBezTo>
                    <a:pt x="39" y="55"/>
                    <a:pt x="39" y="55"/>
                    <a:pt x="39" y="55"/>
                  </a:cubicBezTo>
                  <a:cubicBezTo>
                    <a:pt x="44" y="40"/>
                    <a:pt x="44" y="40"/>
                    <a:pt x="44" y="40"/>
                  </a:cubicBezTo>
                  <a:lnTo>
                    <a:pt x="48" y="55"/>
                  </a:lnTo>
                  <a:close/>
                  <a:moveTo>
                    <a:pt x="29" y="89"/>
                  </a:moveTo>
                  <a:cubicBezTo>
                    <a:pt x="33" y="73"/>
                    <a:pt x="33" y="73"/>
                    <a:pt x="33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9" y="89"/>
                    <a:pt x="59" y="89"/>
                    <a:pt x="59" y="89"/>
                  </a:cubicBezTo>
                  <a:lnTo>
                    <a:pt x="29" y="89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lIns="64000" tIns="64000" rIns="64000" bIns="64000"/>
            <a:lstStyle/>
            <a:p>
              <a:endParaRPr lang="zh-CN" altLang="en-US" sz="14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83" name="Freeform 283"/>
            <p:cNvSpPr>
              <a:spLocks/>
            </p:cNvSpPr>
            <p:nvPr/>
          </p:nvSpPr>
          <p:spPr bwMode="auto">
            <a:xfrm>
              <a:off x="702469" y="2815293"/>
              <a:ext cx="104710" cy="277147"/>
            </a:xfrm>
            <a:custGeom>
              <a:avLst/>
              <a:gdLst>
                <a:gd name="T0" fmla="*/ 2147483647 w 31"/>
                <a:gd name="T1" fmla="*/ 2147483647 h 79"/>
                <a:gd name="T2" fmla="*/ 2147483647 w 31"/>
                <a:gd name="T3" fmla="*/ 2147483647 h 79"/>
                <a:gd name="T4" fmla="*/ 2147483647 w 31"/>
                <a:gd name="T5" fmla="*/ 2147483647 h 79"/>
                <a:gd name="T6" fmla="*/ 2147483647 w 31"/>
                <a:gd name="T7" fmla="*/ 2147483647 h 79"/>
                <a:gd name="T8" fmla="*/ 2147483647 w 31"/>
                <a:gd name="T9" fmla="*/ 2147483647 h 79"/>
                <a:gd name="T10" fmla="*/ 2147483647 w 31"/>
                <a:gd name="T11" fmla="*/ 2147483647 h 79"/>
                <a:gd name="T12" fmla="*/ 2147483647 w 31"/>
                <a:gd name="T13" fmla="*/ 2147483647 h 79"/>
                <a:gd name="T14" fmla="*/ 2147483647 w 31"/>
                <a:gd name="T15" fmla="*/ 2147483647 h 79"/>
                <a:gd name="T16" fmla="*/ 2147483647 w 31"/>
                <a:gd name="T17" fmla="*/ 2147483647 h 79"/>
                <a:gd name="T18" fmla="*/ 2147483647 w 31"/>
                <a:gd name="T19" fmla="*/ 2147483647 h 79"/>
                <a:gd name="T20" fmla="*/ 2147483647 w 31"/>
                <a:gd name="T21" fmla="*/ 2147483647 h 79"/>
                <a:gd name="T22" fmla="*/ 2147483647 w 31"/>
                <a:gd name="T23" fmla="*/ 2147483647 h 79"/>
                <a:gd name="T24" fmla="*/ 2147483647 w 31"/>
                <a:gd name="T25" fmla="*/ 2147483647 h 79"/>
                <a:gd name="T26" fmla="*/ 2147483647 w 31"/>
                <a:gd name="T27" fmla="*/ 2147483647 h 79"/>
                <a:gd name="T28" fmla="*/ 2147483647 w 31"/>
                <a:gd name="T29" fmla="*/ 2147483647 h 79"/>
                <a:gd name="T30" fmla="*/ 2147483647 w 31"/>
                <a:gd name="T31" fmla="*/ 2147483647 h 79"/>
                <a:gd name="T32" fmla="*/ 2147483647 w 31"/>
                <a:gd name="T33" fmla="*/ 2147483647 h 79"/>
                <a:gd name="T34" fmla="*/ 2147483647 w 31"/>
                <a:gd name="T35" fmla="*/ 2147483647 h 79"/>
                <a:gd name="T36" fmla="*/ 2147483647 w 31"/>
                <a:gd name="T37" fmla="*/ 2147483647 h 79"/>
                <a:gd name="T38" fmla="*/ 2147483647 w 31"/>
                <a:gd name="T39" fmla="*/ 2147483647 h 79"/>
                <a:gd name="T40" fmla="*/ 2147483647 w 31"/>
                <a:gd name="T41" fmla="*/ 2147483647 h 79"/>
                <a:gd name="T42" fmla="*/ 2147483647 w 31"/>
                <a:gd name="T43" fmla="*/ 2147483647 h 79"/>
                <a:gd name="T44" fmla="*/ 2147483647 w 31"/>
                <a:gd name="T45" fmla="*/ 2147483647 h 79"/>
                <a:gd name="T46" fmla="*/ 2147483647 w 31"/>
                <a:gd name="T47" fmla="*/ 2147483647 h 7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1"/>
                <a:gd name="T73" fmla="*/ 0 h 79"/>
                <a:gd name="T74" fmla="*/ 31 w 31"/>
                <a:gd name="T75" fmla="*/ 79 h 7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1" h="79">
                  <a:moveTo>
                    <a:pt x="6" y="78"/>
                  </a:moveTo>
                  <a:cubicBezTo>
                    <a:pt x="3" y="75"/>
                    <a:pt x="2" y="70"/>
                    <a:pt x="5" y="67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3" y="56"/>
                    <a:pt x="15" y="47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26"/>
                    <a:pt x="4" y="16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2"/>
                    <a:pt x="0" y="7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0"/>
                    <a:pt x="10" y="0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31" y="16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51"/>
                    <a:pt x="27" y="64"/>
                    <a:pt x="17" y="7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6" y="78"/>
                    <a:pt x="14" y="79"/>
                    <a:pt x="11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9" y="79"/>
                    <a:pt x="8" y="79"/>
                    <a:pt x="6" y="7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lIns="64000" tIns="64000" rIns="64000" bIns="64000"/>
            <a:lstStyle/>
            <a:p>
              <a:endParaRPr lang="zh-CN" altLang="en-US" sz="14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84" name="Freeform 284"/>
            <p:cNvSpPr>
              <a:spLocks/>
            </p:cNvSpPr>
            <p:nvPr/>
          </p:nvSpPr>
          <p:spPr bwMode="auto">
            <a:xfrm>
              <a:off x="769885" y="2733341"/>
              <a:ext cx="142004" cy="433604"/>
            </a:xfrm>
            <a:custGeom>
              <a:avLst/>
              <a:gdLst>
                <a:gd name="T0" fmla="*/ 2147483647 w 42"/>
                <a:gd name="T1" fmla="*/ 2147483647 h 123"/>
                <a:gd name="T2" fmla="*/ 2147483647 w 42"/>
                <a:gd name="T3" fmla="*/ 2147483647 h 123"/>
                <a:gd name="T4" fmla="*/ 2147483647 w 42"/>
                <a:gd name="T5" fmla="*/ 2147483647 h 123"/>
                <a:gd name="T6" fmla="*/ 2147483647 w 42"/>
                <a:gd name="T7" fmla="*/ 2147483647 h 123"/>
                <a:gd name="T8" fmla="*/ 2147483647 w 42"/>
                <a:gd name="T9" fmla="*/ 2147483647 h 123"/>
                <a:gd name="T10" fmla="*/ 2147483647 w 42"/>
                <a:gd name="T11" fmla="*/ 2147483647 h 123"/>
                <a:gd name="T12" fmla="*/ 2147483647 w 42"/>
                <a:gd name="T13" fmla="*/ 2147483647 h 123"/>
                <a:gd name="T14" fmla="*/ 2147483647 w 42"/>
                <a:gd name="T15" fmla="*/ 2147483647 h 123"/>
                <a:gd name="T16" fmla="*/ 2147483647 w 42"/>
                <a:gd name="T17" fmla="*/ 2147483647 h 123"/>
                <a:gd name="T18" fmla="*/ 2147483647 w 42"/>
                <a:gd name="T19" fmla="*/ 2147483647 h 123"/>
                <a:gd name="T20" fmla="*/ 2147483647 w 42"/>
                <a:gd name="T21" fmla="*/ 2147483647 h 123"/>
                <a:gd name="T22" fmla="*/ 2147483647 w 42"/>
                <a:gd name="T23" fmla="*/ 2147483647 h 123"/>
                <a:gd name="T24" fmla="*/ 2147483647 w 42"/>
                <a:gd name="T25" fmla="*/ 2147483647 h 123"/>
                <a:gd name="T26" fmla="*/ 2147483647 w 42"/>
                <a:gd name="T27" fmla="*/ 2147483647 h 123"/>
                <a:gd name="T28" fmla="*/ 2147483647 w 42"/>
                <a:gd name="T29" fmla="*/ 2147483647 h 123"/>
                <a:gd name="T30" fmla="*/ 2147483647 w 42"/>
                <a:gd name="T31" fmla="*/ 2147483647 h 123"/>
                <a:gd name="T32" fmla="*/ 2147483647 w 42"/>
                <a:gd name="T33" fmla="*/ 2147483647 h 123"/>
                <a:gd name="T34" fmla="*/ 2147483647 w 42"/>
                <a:gd name="T35" fmla="*/ 2147483647 h 123"/>
                <a:gd name="T36" fmla="*/ 2147483647 w 42"/>
                <a:gd name="T37" fmla="*/ 2147483647 h 123"/>
                <a:gd name="T38" fmla="*/ 2147483647 w 42"/>
                <a:gd name="T39" fmla="*/ 2147483647 h 123"/>
                <a:gd name="T40" fmla="*/ 2147483647 w 42"/>
                <a:gd name="T41" fmla="*/ 2147483647 h 12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2"/>
                <a:gd name="T64" fmla="*/ 0 h 123"/>
                <a:gd name="T65" fmla="*/ 42 w 42"/>
                <a:gd name="T66" fmla="*/ 123 h 12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2" h="123">
                  <a:moveTo>
                    <a:pt x="10" y="121"/>
                  </a:moveTo>
                  <a:cubicBezTo>
                    <a:pt x="7" y="119"/>
                    <a:pt x="6" y="114"/>
                    <a:pt x="8" y="110"/>
                  </a:cubicBezTo>
                  <a:cubicBezTo>
                    <a:pt x="8" y="110"/>
                    <a:pt x="8" y="110"/>
                    <a:pt x="8" y="110"/>
                  </a:cubicBezTo>
                  <a:cubicBezTo>
                    <a:pt x="22" y="92"/>
                    <a:pt x="26" y="77"/>
                    <a:pt x="26" y="6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6" y="38"/>
                    <a:pt x="9" y="19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" y="12"/>
                    <a:pt x="0" y="7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0"/>
                    <a:pt x="11" y="0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3"/>
                    <a:pt x="41" y="26"/>
                    <a:pt x="42" y="64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42" y="80"/>
                    <a:pt x="36" y="100"/>
                    <a:pt x="21" y="120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19" y="122"/>
                    <a:pt x="17" y="123"/>
                    <a:pt x="15" y="123"/>
                  </a:cubicBezTo>
                  <a:cubicBezTo>
                    <a:pt x="15" y="123"/>
                    <a:pt x="15" y="123"/>
                    <a:pt x="15" y="123"/>
                  </a:cubicBezTo>
                  <a:cubicBezTo>
                    <a:pt x="13" y="123"/>
                    <a:pt x="11" y="122"/>
                    <a:pt x="10" y="12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lIns="64000" tIns="64000" rIns="64000" bIns="64000"/>
            <a:lstStyle/>
            <a:p>
              <a:endParaRPr lang="zh-CN" altLang="en-US" sz="14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85" name="Freeform 285"/>
            <p:cNvSpPr>
              <a:spLocks/>
            </p:cNvSpPr>
            <p:nvPr/>
          </p:nvSpPr>
          <p:spPr bwMode="auto">
            <a:xfrm>
              <a:off x="451451" y="2815293"/>
              <a:ext cx="109014" cy="277147"/>
            </a:xfrm>
            <a:custGeom>
              <a:avLst/>
              <a:gdLst>
                <a:gd name="T0" fmla="*/ 2147483647 w 32"/>
                <a:gd name="T1" fmla="*/ 2147483647 h 79"/>
                <a:gd name="T2" fmla="*/ 0 w 32"/>
                <a:gd name="T3" fmla="*/ 2147483647 h 79"/>
                <a:gd name="T4" fmla="*/ 0 w 32"/>
                <a:gd name="T5" fmla="*/ 2147483647 h 79"/>
                <a:gd name="T6" fmla="*/ 0 w 32"/>
                <a:gd name="T7" fmla="*/ 2147483647 h 79"/>
                <a:gd name="T8" fmla="*/ 0 w 32"/>
                <a:gd name="T9" fmla="*/ 2147483647 h 79"/>
                <a:gd name="T10" fmla="*/ 2147483647 w 32"/>
                <a:gd name="T11" fmla="*/ 2147483647 h 79"/>
                <a:gd name="T12" fmla="*/ 2147483647 w 32"/>
                <a:gd name="T13" fmla="*/ 2147483647 h 79"/>
                <a:gd name="T14" fmla="*/ 2147483647 w 32"/>
                <a:gd name="T15" fmla="*/ 2147483647 h 79"/>
                <a:gd name="T16" fmla="*/ 2147483647 w 32"/>
                <a:gd name="T17" fmla="*/ 2147483647 h 79"/>
                <a:gd name="T18" fmla="*/ 2147483647 w 32"/>
                <a:gd name="T19" fmla="*/ 2147483647 h 79"/>
                <a:gd name="T20" fmla="*/ 2147483647 w 32"/>
                <a:gd name="T21" fmla="*/ 2147483647 h 79"/>
                <a:gd name="T22" fmla="*/ 2147483647 w 32"/>
                <a:gd name="T23" fmla="*/ 2147483647 h 79"/>
                <a:gd name="T24" fmla="*/ 2147483647 w 32"/>
                <a:gd name="T25" fmla="*/ 2147483647 h 79"/>
                <a:gd name="T26" fmla="*/ 2147483647 w 32"/>
                <a:gd name="T27" fmla="*/ 2147483647 h 79"/>
                <a:gd name="T28" fmla="*/ 2147483647 w 32"/>
                <a:gd name="T29" fmla="*/ 2147483647 h 79"/>
                <a:gd name="T30" fmla="*/ 2147483647 w 32"/>
                <a:gd name="T31" fmla="*/ 2147483647 h 79"/>
                <a:gd name="T32" fmla="*/ 2147483647 w 32"/>
                <a:gd name="T33" fmla="*/ 2147483647 h 79"/>
                <a:gd name="T34" fmla="*/ 2147483647 w 32"/>
                <a:gd name="T35" fmla="*/ 2147483647 h 79"/>
                <a:gd name="T36" fmla="*/ 2147483647 w 32"/>
                <a:gd name="T37" fmla="*/ 2147483647 h 79"/>
                <a:gd name="T38" fmla="*/ 2147483647 w 32"/>
                <a:gd name="T39" fmla="*/ 2147483647 h 79"/>
                <a:gd name="T40" fmla="*/ 2147483647 w 32"/>
                <a:gd name="T41" fmla="*/ 2147483647 h 79"/>
                <a:gd name="T42" fmla="*/ 2147483647 w 32"/>
                <a:gd name="T43" fmla="*/ 2147483647 h 79"/>
                <a:gd name="T44" fmla="*/ 2147483647 w 32"/>
                <a:gd name="T45" fmla="*/ 2147483647 h 79"/>
                <a:gd name="T46" fmla="*/ 2147483647 w 32"/>
                <a:gd name="T47" fmla="*/ 2147483647 h 79"/>
                <a:gd name="T48" fmla="*/ 2147483647 w 32"/>
                <a:gd name="T49" fmla="*/ 2147483647 h 79"/>
                <a:gd name="T50" fmla="*/ 2147483647 w 32"/>
                <a:gd name="T51" fmla="*/ 2147483647 h 79"/>
                <a:gd name="T52" fmla="*/ 2147483647 w 32"/>
                <a:gd name="T53" fmla="*/ 2147483647 h 79"/>
                <a:gd name="T54" fmla="*/ 2147483647 w 32"/>
                <a:gd name="T55" fmla="*/ 2147483647 h 79"/>
                <a:gd name="T56" fmla="*/ 2147483647 w 32"/>
                <a:gd name="T57" fmla="*/ 2147483647 h 7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2"/>
                <a:gd name="T88" fmla="*/ 0 h 79"/>
                <a:gd name="T89" fmla="*/ 32 w 32"/>
                <a:gd name="T90" fmla="*/ 79 h 7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2" h="79">
                  <a:moveTo>
                    <a:pt x="14" y="76"/>
                  </a:moveTo>
                  <a:cubicBezTo>
                    <a:pt x="4" y="64"/>
                    <a:pt x="0" y="51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" y="16"/>
                    <a:pt x="17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21" y="0"/>
                    <a:pt x="26" y="0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2" y="7"/>
                    <a:pt x="31" y="12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5" y="18"/>
                    <a:pt x="24" y="19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9" y="26"/>
                    <a:pt x="16" y="32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7"/>
                    <a:pt x="18" y="56"/>
                    <a:pt x="26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9" y="70"/>
                    <a:pt x="28" y="75"/>
                    <a:pt x="25" y="78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23" y="79"/>
                    <a:pt x="22" y="79"/>
                    <a:pt x="20" y="79"/>
                  </a:cubicBezTo>
                  <a:cubicBezTo>
                    <a:pt x="20" y="79"/>
                    <a:pt x="20" y="79"/>
                    <a:pt x="20" y="79"/>
                  </a:cubicBezTo>
                  <a:cubicBezTo>
                    <a:pt x="18" y="79"/>
                    <a:pt x="15" y="78"/>
                    <a:pt x="14" y="7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lIns="64000" tIns="64000" rIns="64000" bIns="64000"/>
            <a:lstStyle/>
            <a:p>
              <a:endParaRPr lang="zh-CN" altLang="en-US" sz="14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86" name="Freeform 286"/>
            <p:cNvSpPr>
              <a:spLocks/>
            </p:cNvSpPr>
            <p:nvPr/>
          </p:nvSpPr>
          <p:spPr bwMode="auto">
            <a:xfrm>
              <a:off x="349610" y="2733341"/>
              <a:ext cx="139135" cy="433604"/>
            </a:xfrm>
            <a:custGeom>
              <a:avLst/>
              <a:gdLst>
                <a:gd name="T0" fmla="*/ 2147483647 w 41"/>
                <a:gd name="T1" fmla="*/ 2147483647 h 123"/>
                <a:gd name="T2" fmla="*/ 0 w 41"/>
                <a:gd name="T3" fmla="*/ 2147483647 h 123"/>
                <a:gd name="T4" fmla="*/ 0 w 41"/>
                <a:gd name="T5" fmla="*/ 2147483647 h 123"/>
                <a:gd name="T6" fmla="*/ 2147483647 w 41"/>
                <a:gd name="T7" fmla="*/ 2147483647 h 123"/>
                <a:gd name="T8" fmla="*/ 2147483647 w 41"/>
                <a:gd name="T9" fmla="*/ 2147483647 h 123"/>
                <a:gd name="T10" fmla="*/ 2147483647 w 41"/>
                <a:gd name="T11" fmla="*/ 2147483647 h 123"/>
                <a:gd name="T12" fmla="*/ 2147483647 w 41"/>
                <a:gd name="T13" fmla="*/ 2147483647 h 123"/>
                <a:gd name="T14" fmla="*/ 2147483647 w 41"/>
                <a:gd name="T15" fmla="*/ 2147483647 h 123"/>
                <a:gd name="T16" fmla="*/ 2147483647 w 41"/>
                <a:gd name="T17" fmla="*/ 2147483647 h 123"/>
                <a:gd name="T18" fmla="*/ 2147483647 w 41"/>
                <a:gd name="T19" fmla="*/ 2147483647 h 123"/>
                <a:gd name="T20" fmla="*/ 2147483647 w 41"/>
                <a:gd name="T21" fmla="*/ 2147483647 h 123"/>
                <a:gd name="T22" fmla="*/ 2147483647 w 41"/>
                <a:gd name="T23" fmla="*/ 2147483647 h 123"/>
                <a:gd name="T24" fmla="*/ 2147483647 w 41"/>
                <a:gd name="T25" fmla="*/ 2147483647 h 123"/>
                <a:gd name="T26" fmla="*/ 2147483647 w 41"/>
                <a:gd name="T27" fmla="*/ 2147483647 h 123"/>
                <a:gd name="T28" fmla="*/ 2147483647 w 41"/>
                <a:gd name="T29" fmla="*/ 2147483647 h 123"/>
                <a:gd name="T30" fmla="*/ 2147483647 w 41"/>
                <a:gd name="T31" fmla="*/ 2147483647 h 123"/>
                <a:gd name="T32" fmla="*/ 2147483647 w 41"/>
                <a:gd name="T33" fmla="*/ 2147483647 h 123"/>
                <a:gd name="T34" fmla="*/ 2147483647 w 41"/>
                <a:gd name="T35" fmla="*/ 2147483647 h 123"/>
                <a:gd name="T36" fmla="*/ 2147483647 w 41"/>
                <a:gd name="T37" fmla="*/ 2147483647 h 123"/>
                <a:gd name="T38" fmla="*/ 2147483647 w 41"/>
                <a:gd name="T39" fmla="*/ 2147483647 h 123"/>
                <a:gd name="T40" fmla="*/ 2147483647 w 41"/>
                <a:gd name="T41" fmla="*/ 2147483647 h 123"/>
                <a:gd name="T42" fmla="*/ 2147483647 w 41"/>
                <a:gd name="T43" fmla="*/ 2147483647 h 123"/>
                <a:gd name="T44" fmla="*/ 2147483647 w 41"/>
                <a:gd name="T45" fmla="*/ 2147483647 h 123"/>
                <a:gd name="T46" fmla="*/ 2147483647 w 41"/>
                <a:gd name="T47" fmla="*/ 2147483647 h 123"/>
                <a:gd name="T48" fmla="*/ 2147483647 w 41"/>
                <a:gd name="T49" fmla="*/ 2147483647 h 12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1"/>
                <a:gd name="T76" fmla="*/ 0 h 123"/>
                <a:gd name="T77" fmla="*/ 41 w 41"/>
                <a:gd name="T78" fmla="*/ 123 h 12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1" h="123">
                  <a:moveTo>
                    <a:pt x="20" y="120"/>
                  </a:moveTo>
                  <a:cubicBezTo>
                    <a:pt x="5" y="100"/>
                    <a:pt x="0" y="80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26"/>
                    <a:pt x="26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30" y="0"/>
                    <a:pt x="35" y="0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41" y="7"/>
                    <a:pt x="41" y="12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5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6" y="16"/>
                    <a:pt x="35" y="17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2" y="20"/>
                    <a:pt x="29" y="23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1" y="37"/>
                    <a:pt x="15" y="49"/>
                    <a:pt x="15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5" y="77"/>
                    <a:pt x="20" y="92"/>
                    <a:pt x="33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5" y="114"/>
                    <a:pt x="35" y="119"/>
                    <a:pt x="31" y="121"/>
                  </a:cubicBezTo>
                  <a:cubicBezTo>
                    <a:pt x="31" y="121"/>
                    <a:pt x="31" y="121"/>
                    <a:pt x="31" y="121"/>
                  </a:cubicBezTo>
                  <a:cubicBezTo>
                    <a:pt x="30" y="122"/>
                    <a:pt x="28" y="123"/>
                    <a:pt x="27" y="123"/>
                  </a:cubicBezTo>
                  <a:cubicBezTo>
                    <a:pt x="27" y="123"/>
                    <a:pt x="27" y="123"/>
                    <a:pt x="27" y="123"/>
                  </a:cubicBezTo>
                  <a:cubicBezTo>
                    <a:pt x="24" y="123"/>
                    <a:pt x="22" y="122"/>
                    <a:pt x="20" y="12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lIns="64000" tIns="64000" rIns="64000" bIns="64000"/>
            <a:lstStyle/>
            <a:p>
              <a:endParaRPr lang="zh-CN" altLang="en-US" sz="14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87" name="Oval 287"/>
            <p:cNvSpPr>
              <a:spLocks noChangeArrowheads="1"/>
            </p:cNvSpPr>
            <p:nvPr/>
          </p:nvSpPr>
          <p:spPr bwMode="auto">
            <a:xfrm>
              <a:off x="580546" y="2906187"/>
              <a:ext cx="97537" cy="10281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lIns="64000" tIns="64000" rIns="64000" bIns="64000"/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400" b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</p:grpSp>
      <p:sp>
        <p:nvSpPr>
          <p:cNvPr id="88" name="Rectangle 292"/>
          <p:cNvSpPr/>
          <p:nvPr/>
        </p:nvSpPr>
        <p:spPr bwMode="auto">
          <a:xfrm>
            <a:off x="801168" y="1729321"/>
            <a:ext cx="1906054" cy="3121007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162560" tIns="81280" rIns="162560" bIns="8128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sz="1600" b="1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RAN</a:t>
            </a:r>
          </a:p>
        </p:txBody>
      </p:sp>
      <p:sp>
        <p:nvSpPr>
          <p:cNvPr id="89" name="矩形 76"/>
          <p:cNvSpPr/>
          <p:nvPr/>
        </p:nvSpPr>
        <p:spPr>
          <a:xfrm>
            <a:off x="2901001" y="2191923"/>
            <a:ext cx="2298196" cy="570448"/>
          </a:xfrm>
          <a:prstGeom prst="rect">
            <a:avLst/>
          </a:prstGeom>
          <a:solidFill>
            <a:srgbClr val="0070C0"/>
          </a:solidFill>
          <a:ln w="19050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0" tIns="64000" rIns="64000" bIns="64000"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NSSF/PCF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91" name="Rectangle 244"/>
          <p:cNvSpPr/>
          <p:nvPr/>
        </p:nvSpPr>
        <p:spPr bwMode="auto">
          <a:xfrm>
            <a:off x="2824384" y="1751362"/>
            <a:ext cx="6260133" cy="309896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162560" tIns="81280" rIns="162560" bIns="8128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</a:pPr>
            <a:r>
              <a:rPr lang="en-US" sz="1600" b="1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CN</a:t>
            </a:r>
          </a:p>
        </p:txBody>
      </p:sp>
      <p:sp>
        <p:nvSpPr>
          <p:cNvPr id="92" name="Rectangle 244"/>
          <p:cNvSpPr/>
          <p:nvPr/>
        </p:nvSpPr>
        <p:spPr bwMode="auto">
          <a:xfrm>
            <a:off x="801168" y="692650"/>
            <a:ext cx="8283349" cy="389727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162560" tIns="81280" rIns="162560" bIns="8128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altLang="zh-CN" sz="1600" b="1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OAM </a:t>
            </a:r>
            <a:r>
              <a:rPr lang="en-US" altLang="zh-CN" sz="1467" b="1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(Slice Creation + Slice Resource Configuration)</a:t>
            </a:r>
            <a:endParaRPr lang="en-US" sz="1467" b="1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87" name="矩形 76"/>
          <p:cNvSpPr/>
          <p:nvPr/>
        </p:nvSpPr>
        <p:spPr>
          <a:xfrm>
            <a:off x="7365693" y="2220899"/>
            <a:ext cx="1369151" cy="528000"/>
          </a:xfrm>
          <a:prstGeom prst="rect">
            <a:avLst/>
          </a:prstGeom>
          <a:solidFill>
            <a:srgbClr val="0070C0"/>
          </a:solidFill>
          <a:ln w="19050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0" tIns="64000" rIns="64000" bIns="64000" rtlCol="0" anchor="ctr"/>
          <a:lstStyle/>
          <a:p>
            <a:pPr algn="ctr"/>
            <a:r>
              <a:rPr lang="en-US" altLang="zh-CN" sz="1267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NWDAF</a:t>
            </a:r>
            <a:endParaRPr lang="en-US" altLang="zh-CN" sz="1267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94" name="Parallelogram 71"/>
          <p:cNvSpPr/>
          <p:nvPr/>
        </p:nvSpPr>
        <p:spPr bwMode="auto">
          <a:xfrm>
            <a:off x="3394333" y="3713614"/>
            <a:ext cx="1017523" cy="1097271"/>
          </a:xfrm>
          <a:custGeom>
            <a:avLst/>
            <a:gdLst>
              <a:gd name="connsiteX0" fmla="*/ 0 w 2438725"/>
              <a:gd name="connsiteY0" fmla="*/ 521335 h 521335"/>
              <a:gd name="connsiteX1" fmla="*/ 595365 w 2438725"/>
              <a:gd name="connsiteY1" fmla="*/ 0 h 521335"/>
              <a:gd name="connsiteX2" fmla="*/ 2438725 w 2438725"/>
              <a:gd name="connsiteY2" fmla="*/ 0 h 521335"/>
              <a:gd name="connsiteX3" fmla="*/ 1843360 w 2438725"/>
              <a:gd name="connsiteY3" fmla="*/ 521335 h 521335"/>
              <a:gd name="connsiteX4" fmla="*/ 0 w 2438725"/>
              <a:gd name="connsiteY4" fmla="*/ 521335 h 521335"/>
              <a:gd name="connsiteX0" fmla="*/ 0 w 2438725"/>
              <a:gd name="connsiteY0" fmla="*/ 683260 h 683260"/>
              <a:gd name="connsiteX1" fmla="*/ 481065 w 2438725"/>
              <a:gd name="connsiteY1" fmla="*/ 0 h 683260"/>
              <a:gd name="connsiteX2" fmla="*/ 2438725 w 2438725"/>
              <a:gd name="connsiteY2" fmla="*/ 161925 h 683260"/>
              <a:gd name="connsiteX3" fmla="*/ 1843360 w 2438725"/>
              <a:gd name="connsiteY3" fmla="*/ 683260 h 683260"/>
              <a:gd name="connsiteX4" fmla="*/ 0 w 2438725"/>
              <a:gd name="connsiteY4" fmla="*/ 683260 h 683260"/>
              <a:gd name="connsiteX0" fmla="*/ 0 w 2438725"/>
              <a:gd name="connsiteY0" fmla="*/ 673735 h 673735"/>
              <a:gd name="connsiteX1" fmla="*/ 433440 w 2438725"/>
              <a:gd name="connsiteY1" fmla="*/ 0 h 673735"/>
              <a:gd name="connsiteX2" fmla="*/ 2438725 w 2438725"/>
              <a:gd name="connsiteY2" fmla="*/ 152400 h 673735"/>
              <a:gd name="connsiteX3" fmla="*/ 1843360 w 2438725"/>
              <a:gd name="connsiteY3" fmla="*/ 673735 h 673735"/>
              <a:gd name="connsiteX4" fmla="*/ 0 w 2438725"/>
              <a:gd name="connsiteY4" fmla="*/ 673735 h 673735"/>
              <a:gd name="connsiteX0" fmla="*/ 0 w 2438725"/>
              <a:gd name="connsiteY0" fmla="*/ 676116 h 676116"/>
              <a:gd name="connsiteX1" fmla="*/ 447728 w 2438725"/>
              <a:gd name="connsiteY1" fmla="*/ 0 h 676116"/>
              <a:gd name="connsiteX2" fmla="*/ 2438725 w 2438725"/>
              <a:gd name="connsiteY2" fmla="*/ 154781 h 676116"/>
              <a:gd name="connsiteX3" fmla="*/ 1843360 w 2438725"/>
              <a:gd name="connsiteY3" fmla="*/ 676116 h 676116"/>
              <a:gd name="connsiteX4" fmla="*/ 0 w 2438725"/>
              <a:gd name="connsiteY4" fmla="*/ 676116 h 676116"/>
              <a:gd name="connsiteX0" fmla="*/ 0 w 2588743"/>
              <a:gd name="connsiteY0" fmla="*/ 523716 h 676116"/>
              <a:gd name="connsiteX1" fmla="*/ 597746 w 2588743"/>
              <a:gd name="connsiteY1" fmla="*/ 0 h 676116"/>
              <a:gd name="connsiteX2" fmla="*/ 2588743 w 2588743"/>
              <a:gd name="connsiteY2" fmla="*/ 154781 h 676116"/>
              <a:gd name="connsiteX3" fmla="*/ 1993378 w 2588743"/>
              <a:gd name="connsiteY3" fmla="*/ 676116 h 676116"/>
              <a:gd name="connsiteX4" fmla="*/ 0 w 2588743"/>
              <a:gd name="connsiteY4" fmla="*/ 523716 h 676116"/>
              <a:gd name="connsiteX0" fmla="*/ 540272 w 3129015"/>
              <a:gd name="connsiteY0" fmla="*/ 523716 h 1180941"/>
              <a:gd name="connsiteX1" fmla="*/ 1138018 w 3129015"/>
              <a:gd name="connsiteY1" fmla="*/ 0 h 1180941"/>
              <a:gd name="connsiteX2" fmla="*/ 3129015 w 3129015"/>
              <a:gd name="connsiteY2" fmla="*/ 154781 h 1180941"/>
              <a:gd name="connsiteX3" fmla="*/ 0 w 3129015"/>
              <a:gd name="connsiteY3" fmla="*/ 1180941 h 1180941"/>
              <a:gd name="connsiteX4" fmla="*/ 540272 w 3129015"/>
              <a:gd name="connsiteY4" fmla="*/ 523716 h 1180941"/>
              <a:gd name="connsiteX0" fmla="*/ 597422 w 3186165"/>
              <a:gd name="connsiteY0" fmla="*/ 523716 h 1252379"/>
              <a:gd name="connsiteX1" fmla="*/ 1195168 w 3186165"/>
              <a:gd name="connsiteY1" fmla="*/ 0 h 1252379"/>
              <a:gd name="connsiteX2" fmla="*/ 3186165 w 3186165"/>
              <a:gd name="connsiteY2" fmla="*/ 154781 h 1252379"/>
              <a:gd name="connsiteX3" fmla="*/ 0 w 3186165"/>
              <a:gd name="connsiteY3" fmla="*/ 1252379 h 1252379"/>
              <a:gd name="connsiteX4" fmla="*/ 597422 w 3186165"/>
              <a:gd name="connsiteY4" fmla="*/ 523716 h 1252379"/>
              <a:gd name="connsiteX0" fmla="*/ 597422 w 1195168"/>
              <a:gd name="connsiteY0" fmla="*/ 523716 h 1252379"/>
              <a:gd name="connsiteX1" fmla="*/ 1195168 w 1195168"/>
              <a:gd name="connsiteY1" fmla="*/ 0 h 1252379"/>
              <a:gd name="connsiteX2" fmla="*/ 581078 w 1195168"/>
              <a:gd name="connsiteY2" fmla="*/ 745331 h 1252379"/>
              <a:gd name="connsiteX3" fmla="*/ 0 w 1195168"/>
              <a:gd name="connsiteY3" fmla="*/ 1252379 h 1252379"/>
              <a:gd name="connsiteX4" fmla="*/ 597422 w 1195168"/>
              <a:gd name="connsiteY4" fmla="*/ 523716 h 1252379"/>
              <a:gd name="connsiteX0" fmla="*/ 597422 w 1195168"/>
              <a:gd name="connsiteY0" fmla="*/ 523716 h 1252379"/>
              <a:gd name="connsiteX1" fmla="*/ 1195168 w 1195168"/>
              <a:gd name="connsiteY1" fmla="*/ 0 h 1252379"/>
              <a:gd name="connsiteX2" fmla="*/ 596953 w 1195168"/>
              <a:gd name="connsiteY2" fmla="*/ 732631 h 1252379"/>
              <a:gd name="connsiteX3" fmla="*/ 0 w 1195168"/>
              <a:gd name="connsiteY3" fmla="*/ 1252379 h 1252379"/>
              <a:gd name="connsiteX4" fmla="*/ 597422 w 1195168"/>
              <a:gd name="connsiteY4" fmla="*/ 523716 h 1252379"/>
              <a:gd name="connsiteX0" fmla="*/ 597422 w 1857428"/>
              <a:gd name="connsiteY0" fmla="*/ 523716 h 1252379"/>
              <a:gd name="connsiteX1" fmla="*/ 1195168 w 1857428"/>
              <a:gd name="connsiteY1" fmla="*/ 0 h 1252379"/>
              <a:gd name="connsiteX2" fmla="*/ 1857428 w 1857428"/>
              <a:gd name="connsiteY2" fmla="*/ 732631 h 1252379"/>
              <a:gd name="connsiteX3" fmla="*/ 0 w 1857428"/>
              <a:gd name="connsiteY3" fmla="*/ 1252379 h 1252379"/>
              <a:gd name="connsiteX4" fmla="*/ 597422 w 1857428"/>
              <a:gd name="connsiteY4" fmla="*/ 523716 h 1252379"/>
              <a:gd name="connsiteX0" fmla="*/ 0 w 1260006"/>
              <a:gd name="connsiteY0" fmla="*/ 523716 h 1252379"/>
              <a:gd name="connsiteX1" fmla="*/ 597746 w 1260006"/>
              <a:gd name="connsiteY1" fmla="*/ 0 h 1252379"/>
              <a:gd name="connsiteX2" fmla="*/ 1260006 w 1260006"/>
              <a:gd name="connsiteY2" fmla="*/ 732631 h 1252379"/>
              <a:gd name="connsiteX3" fmla="*/ 609078 w 1260006"/>
              <a:gd name="connsiteY3" fmla="*/ 1252379 h 1252379"/>
              <a:gd name="connsiteX4" fmla="*/ 0 w 1260006"/>
              <a:gd name="connsiteY4" fmla="*/ 523716 h 1252379"/>
              <a:gd name="connsiteX0" fmla="*/ 0 w 1199681"/>
              <a:gd name="connsiteY0" fmla="*/ 523716 h 1252379"/>
              <a:gd name="connsiteX1" fmla="*/ 597746 w 1199681"/>
              <a:gd name="connsiteY1" fmla="*/ 0 h 1252379"/>
              <a:gd name="connsiteX2" fmla="*/ 1199681 w 1199681"/>
              <a:gd name="connsiteY2" fmla="*/ 729456 h 1252379"/>
              <a:gd name="connsiteX3" fmla="*/ 609078 w 1199681"/>
              <a:gd name="connsiteY3" fmla="*/ 1252379 h 1252379"/>
              <a:gd name="connsiteX4" fmla="*/ 0 w 1199681"/>
              <a:gd name="connsiteY4" fmla="*/ 523716 h 1252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9681" h="1252379">
                <a:moveTo>
                  <a:pt x="0" y="523716"/>
                </a:moveTo>
                <a:lnTo>
                  <a:pt x="597746" y="0"/>
                </a:lnTo>
                <a:lnTo>
                  <a:pt x="1199681" y="729456"/>
                </a:lnTo>
                <a:lnTo>
                  <a:pt x="609078" y="1252379"/>
                </a:lnTo>
                <a:lnTo>
                  <a:pt x="0" y="523716"/>
                </a:lnTo>
                <a:close/>
              </a:path>
            </a:pathLst>
          </a:custGeom>
          <a:solidFill>
            <a:srgbClr val="006699">
              <a:alpha val="61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000" tIns="64000" rIns="64000" bIns="6400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</a:pPr>
            <a:endParaRPr lang="en-US" sz="240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95" name="Parallelogram 211"/>
          <p:cNvSpPr/>
          <p:nvPr/>
        </p:nvSpPr>
        <p:spPr bwMode="auto">
          <a:xfrm>
            <a:off x="2992489" y="3756772"/>
            <a:ext cx="2107899" cy="501784"/>
          </a:xfrm>
          <a:prstGeom prst="parallelogram">
            <a:avLst>
              <a:gd name="adj" fmla="val 120776"/>
            </a:avLst>
          </a:prstGeom>
          <a:solidFill>
            <a:srgbClr val="99C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000" tIns="64000" rIns="64000" bIns="6400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</a:pPr>
            <a:endParaRPr lang="en-US" sz="2133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96" name="矩形 76"/>
          <p:cNvSpPr/>
          <p:nvPr/>
        </p:nvSpPr>
        <p:spPr>
          <a:xfrm>
            <a:off x="3657286" y="3820546"/>
            <a:ext cx="606579" cy="348507"/>
          </a:xfrm>
          <a:prstGeom prst="rect">
            <a:avLst/>
          </a:prstGeom>
          <a:solidFill>
            <a:srgbClr val="0070C0"/>
          </a:solidFill>
          <a:ln w="3175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0" tIns="64000" rIns="64000" bIns="64000" rtlCol="0" anchor="t" anchorCtr="0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AMF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97" name="Parallelogram 214"/>
          <p:cNvSpPr/>
          <p:nvPr/>
        </p:nvSpPr>
        <p:spPr bwMode="auto">
          <a:xfrm>
            <a:off x="4240044" y="3758364"/>
            <a:ext cx="4775000" cy="500193"/>
          </a:xfrm>
          <a:prstGeom prst="parallelogram">
            <a:avLst>
              <a:gd name="adj" fmla="val 114200"/>
            </a:avLst>
          </a:prstGeom>
          <a:solidFill>
            <a:srgbClr val="00B0F0">
              <a:alpha val="8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000" tIns="64000" rIns="64000" bIns="6400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</a:pPr>
            <a:endParaRPr lang="en-US" sz="2133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98" name="矩形 76"/>
          <p:cNvSpPr/>
          <p:nvPr/>
        </p:nvSpPr>
        <p:spPr>
          <a:xfrm>
            <a:off x="6790267" y="3852790"/>
            <a:ext cx="1347153" cy="302307"/>
          </a:xfrm>
          <a:prstGeom prst="rect">
            <a:avLst/>
          </a:prstGeom>
          <a:noFill/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0" tIns="64000" rIns="64000" bIns="64000"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New Slice</a:t>
            </a:r>
            <a:endParaRPr lang="en-US" altLang="zh-CN" sz="14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99" name="Parallelogram 214"/>
          <p:cNvSpPr/>
          <p:nvPr/>
        </p:nvSpPr>
        <p:spPr bwMode="auto">
          <a:xfrm>
            <a:off x="3869494" y="4321274"/>
            <a:ext cx="5128973" cy="488717"/>
          </a:xfrm>
          <a:prstGeom prst="parallelogram">
            <a:avLst>
              <a:gd name="adj" fmla="val 114200"/>
            </a:avLst>
          </a:prstGeom>
          <a:solidFill>
            <a:srgbClr val="006699">
              <a:alpha val="61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000" tIns="64000" rIns="64000" bIns="6400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</a:pPr>
            <a:endParaRPr lang="en-US" sz="240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00" name="矩形 76"/>
          <p:cNvSpPr/>
          <p:nvPr/>
        </p:nvSpPr>
        <p:spPr>
          <a:xfrm>
            <a:off x="6790267" y="4368842"/>
            <a:ext cx="1347153" cy="280083"/>
          </a:xfrm>
          <a:prstGeom prst="rect">
            <a:avLst/>
          </a:prstGeom>
          <a:noFill/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0" tIns="64000" rIns="64000" bIns="64000"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Existing Slice</a:t>
            </a:r>
            <a:endParaRPr lang="en-US" altLang="zh-CN" sz="14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01" name="矩形 76"/>
          <p:cNvSpPr/>
          <p:nvPr/>
        </p:nvSpPr>
        <p:spPr>
          <a:xfrm>
            <a:off x="4857114" y="4376300"/>
            <a:ext cx="535833" cy="316673"/>
          </a:xfrm>
          <a:prstGeom prst="rect">
            <a:avLst/>
          </a:prstGeom>
          <a:solidFill>
            <a:srgbClr val="0070C0"/>
          </a:solidFill>
          <a:ln w="19050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0" tIns="64000" rIns="64000" bIns="64000" rtlCol="0" anchor="ctr"/>
          <a:lstStyle/>
          <a:p>
            <a:pPr algn="ctr"/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PCF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02" name="矩形 76"/>
          <p:cNvSpPr/>
          <p:nvPr/>
        </p:nvSpPr>
        <p:spPr>
          <a:xfrm>
            <a:off x="4857114" y="3845881"/>
            <a:ext cx="535833" cy="316673"/>
          </a:xfrm>
          <a:prstGeom prst="rect">
            <a:avLst/>
          </a:prstGeom>
          <a:solidFill>
            <a:srgbClr val="0070C0"/>
          </a:solidFill>
          <a:ln w="19050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0" tIns="64000" rIns="64000" bIns="64000" rtlCol="0" anchor="ctr"/>
          <a:lstStyle/>
          <a:p>
            <a:pPr algn="ctr"/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PCF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grpSp>
        <p:nvGrpSpPr>
          <p:cNvPr id="233" name="组合 232"/>
          <p:cNvGrpSpPr/>
          <p:nvPr/>
        </p:nvGrpSpPr>
        <p:grpSpPr>
          <a:xfrm>
            <a:off x="1900408" y="1082379"/>
            <a:ext cx="1493925" cy="668983"/>
            <a:chOff x="889109" y="1499174"/>
            <a:chExt cx="720080" cy="301044"/>
          </a:xfrm>
        </p:grpSpPr>
        <p:cxnSp>
          <p:nvCxnSpPr>
            <p:cNvPr id="234" name="直接箭头连接符 233"/>
            <p:cNvCxnSpPr/>
            <p:nvPr/>
          </p:nvCxnSpPr>
          <p:spPr bwMode="auto">
            <a:xfrm flipV="1">
              <a:off x="1345864" y="1499174"/>
              <a:ext cx="0" cy="150522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35" name="直接箭头连接符 234"/>
            <p:cNvCxnSpPr/>
            <p:nvPr/>
          </p:nvCxnSpPr>
          <p:spPr bwMode="auto">
            <a:xfrm>
              <a:off x="889109" y="1649696"/>
              <a:ext cx="720080" cy="0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36" name="直接箭头连接符 235"/>
            <p:cNvCxnSpPr/>
            <p:nvPr/>
          </p:nvCxnSpPr>
          <p:spPr bwMode="auto">
            <a:xfrm flipV="1">
              <a:off x="889109" y="1649696"/>
              <a:ext cx="0" cy="150522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rgbClr val="00B050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</p:cxnSp>
        <p:cxnSp>
          <p:nvCxnSpPr>
            <p:cNvPr id="237" name="直接箭头连接符 236"/>
            <p:cNvCxnSpPr/>
            <p:nvPr/>
          </p:nvCxnSpPr>
          <p:spPr bwMode="auto">
            <a:xfrm flipV="1">
              <a:off x="1609189" y="1649696"/>
              <a:ext cx="0" cy="150522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rgbClr val="00B050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</p:cxnSp>
      </p:grpSp>
      <p:sp>
        <p:nvSpPr>
          <p:cNvPr id="90" name="文本框 89"/>
          <p:cNvSpPr txBox="1"/>
          <p:nvPr/>
        </p:nvSpPr>
        <p:spPr>
          <a:xfrm>
            <a:off x="2607093" y="1424417"/>
            <a:ext cx="18047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 sz="1050" b="1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altLang="zh-CN" sz="800" b="0" dirty="0" smtClean="0">
                <a:latin typeface="微软雅黑" panose="020B0503020204020204" pitchFamily="34" charset="-122"/>
              </a:rPr>
              <a:t>CN Resource Configuration</a:t>
            </a:r>
          </a:p>
        </p:txBody>
      </p:sp>
      <p:sp>
        <p:nvSpPr>
          <p:cNvPr id="93" name="Rectangle 292"/>
          <p:cNvSpPr/>
          <p:nvPr/>
        </p:nvSpPr>
        <p:spPr bwMode="auto">
          <a:xfrm>
            <a:off x="9690037" y="701964"/>
            <a:ext cx="2084960" cy="414836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162560" tIns="81280" rIns="162560" bIns="8128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altLang="zh-CN" sz="1333" b="1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3</a:t>
            </a:r>
            <a:r>
              <a:rPr lang="en-US" altLang="zh-CN" sz="1333" b="1" baseline="3000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rd</a:t>
            </a:r>
            <a:r>
              <a:rPr lang="en-US" altLang="zh-CN" sz="1333" b="1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Party</a:t>
            </a:r>
            <a:endParaRPr lang="en-US" altLang="zh-CN" sz="1333" b="1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96" name="Freeform 1224"/>
          <p:cNvSpPr>
            <a:spLocks/>
          </p:cNvSpPr>
          <p:nvPr/>
        </p:nvSpPr>
        <p:spPr bwMode="auto">
          <a:xfrm>
            <a:off x="9943372" y="3493241"/>
            <a:ext cx="1629696" cy="930324"/>
          </a:xfrm>
          <a:custGeom>
            <a:avLst/>
            <a:gdLst>
              <a:gd name="T0" fmla="*/ 2147483647 w 219"/>
              <a:gd name="T1" fmla="*/ 2147483647 h 128"/>
              <a:gd name="T2" fmla="*/ 2147483647 w 219"/>
              <a:gd name="T3" fmla="*/ 2147483647 h 128"/>
              <a:gd name="T4" fmla="*/ 2147483647 w 219"/>
              <a:gd name="T5" fmla="*/ 2147483647 h 128"/>
              <a:gd name="T6" fmla="*/ 2147483647 w 219"/>
              <a:gd name="T7" fmla="*/ 2147483647 h 128"/>
              <a:gd name="T8" fmla="*/ 2147483647 w 219"/>
              <a:gd name="T9" fmla="*/ 2147483647 h 128"/>
              <a:gd name="T10" fmla="*/ 2147483647 w 219"/>
              <a:gd name="T11" fmla="*/ 0 h 128"/>
              <a:gd name="T12" fmla="*/ 2147483647 w 219"/>
              <a:gd name="T13" fmla="*/ 2147483647 h 128"/>
              <a:gd name="T14" fmla="*/ 0 w 219"/>
              <a:gd name="T15" fmla="*/ 2147483647 h 128"/>
              <a:gd name="T16" fmla="*/ 2147483647 w 219"/>
              <a:gd name="T17" fmla="*/ 2147483647 h 128"/>
              <a:gd name="T18" fmla="*/ 2147483647 w 219"/>
              <a:gd name="T19" fmla="*/ 2147483647 h 128"/>
              <a:gd name="T20" fmla="*/ 2147483647 w 219"/>
              <a:gd name="T21" fmla="*/ 2147483647 h 12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19"/>
              <a:gd name="T34" fmla="*/ 0 h 128"/>
              <a:gd name="T35" fmla="*/ 219 w 219"/>
              <a:gd name="T36" fmla="*/ 128 h 12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19" h="128">
                <a:moveTo>
                  <a:pt x="91" y="120"/>
                </a:moveTo>
                <a:cubicBezTo>
                  <a:pt x="100" y="125"/>
                  <a:pt x="112" y="128"/>
                  <a:pt x="124" y="128"/>
                </a:cubicBezTo>
                <a:cubicBezTo>
                  <a:pt x="144" y="128"/>
                  <a:pt x="161" y="121"/>
                  <a:pt x="171" y="110"/>
                </a:cubicBezTo>
                <a:cubicBezTo>
                  <a:pt x="198" y="107"/>
                  <a:pt x="219" y="89"/>
                  <a:pt x="219" y="67"/>
                </a:cubicBezTo>
                <a:cubicBezTo>
                  <a:pt x="219" y="43"/>
                  <a:pt x="194" y="23"/>
                  <a:pt x="163" y="23"/>
                </a:cubicBezTo>
                <a:cubicBezTo>
                  <a:pt x="155" y="10"/>
                  <a:pt x="134" y="0"/>
                  <a:pt x="109" y="0"/>
                </a:cubicBezTo>
                <a:cubicBezTo>
                  <a:pt x="84" y="0"/>
                  <a:pt x="63" y="10"/>
                  <a:pt x="55" y="23"/>
                </a:cubicBezTo>
                <a:cubicBezTo>
                  <a:pt x="24" y="23"/>
                  <a:pt x="0" y="41"/>
                  <a:pt x="0" y="63"/>
                </a:cubicBezTo>
                <a:cubicBezTo>
                  <a:pt x="0" y="78"/>
                  <a:pt x="12" y="91"/>
                  <a:pt x="29" y="98"/>
                </a:cubicBezTo>
                <a:cubicBezTo>
                  <a:pt x="31" y="109"/>
                  <a:pt x="42" y="118"/>
                  <a:pt x="57" y="121"/>
                </a:cubicBezTo>
                <a:cubicBezTo>
                  <a:pt x="57" y="121"/>
                  <a:pt x="75" y="125"/>
                  <a:pt x="91" y="120"/>
                </a:cubicBezTo>
              </a:path>
            </a:pathLst>
          </a:custGeom>
          <a:noFill/>
          <a:ln w="28575">
            <a:solidFill>
              <a:srgbClr val="006699"/>
            </a:solidFill>
          </a:ln>
        </p:spPr>
        <p:txBody>
          <a:bodyPr lIns="48000" tIns="48000" rIns="48000" bIns="48000" anchor="ctr"/>
          <a:lstStyle/>
          <a:p>
            <a:pPr algn="ctr"/>
            <a:endParaRPr lang="en-US" sz="1333" dirty="0">
              <a:solidFill>
                <a:srgbClr val="0066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Freeform 8"/>
          <p:cNvSpPr>
            <a:spLocks/>
          </p:cNvSpPr>
          <p:nvPr/>
        </p:nvSpPr>
        <p:spPr bwMode="auto">
          <a:xfrm>
            <a:off x="10386601" y="3741904"/>
            <a:ext cx="175033" cy="326675"/>
          </a:xfrm>
          <a:custGeom>
            <a:avLst/>
            <a:gdLst>
              <a:gd name="T0" fmla="*/ 2147483647 w 150"/>
              <a:gd name="T1" fmla="*/ 2147483647 h 366"/>
              <a:gd name="T2" fmla="*/ 0 w 150"/>
              <a:gd name="T3" fmla="*/ 2147483647 h 366"/>
              <a:gd name="T4" fmla="*/ 0 w 150"/>
              <a:gd name="T5" fmla="*/ 0 h 366"/>
              <a:gd name="T6" fmla="*/ 2147483647 w 150"/>
              <a:gd name="T7" fmla="*/ 2147483647 h 366"/>
              <a:gd name="T8" fmla="*/ 2147483647 w 150"/>
              <a:gd name="T9" fmla="*/ 2147483647 h 3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0"/>
              <a:gd name="T16" fmla="*/ 0 h 366"/>
              <a:gd name="T17" fmla="*/ 150 w 150"/>
              <a:gd name="T18" fmla="*/ 366 h 36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0" h="366">
                <a:moveTo>
                  <a:pt x="150" y="366"/>
                </a:moveTo>
                <a:lnTo>
                  <a:pt x="0" y="342"/>
                </a:lnTo>
                <a:lnTo>
                  <a:pt x="0" y="0"/>
                </a:lnTo>
                <a:lnTo>
                  <a:pt x="150" y="26"/>
                </a:lnTo>
                <a:lnTo>
                  <a:pt x="150" y="366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99" name="Freeform 9"/>
          <p:cNvSpPr>
            <a:spLocks/>
          </p:cNvSpPr>
          <p:nvPr/>
        </p:nvSpPr>
        <p:spPr bwMode="auto">
          <a:xfrm>
            <a:off x="10385434" y="3766895"/>
            <a:ext cx="178535" cy="30347"/>
          </a:xfrm>
          <a:custGeom>
            <a:avLst/>
            <a:gdLst>
              <a:gd name="T0" fmla="*/ 2147483647 w 153"/>
              <a:gd name="T1" fmla="*/ 2147483647 h 34"/>
              <a:gd name="T2" fmla="*/ 0 w 153"/>
              <a:gd name="T3" fmla="*/ 2147483647 h 34"/>
              <a:gd name="T4" fmla="*/ 0 w 153"/>
              <a:gd name="T5" fmla="*/ 0 h 34"/>
              <a:gd name="T6" fmla="*/ 2147483647 w 153"/>
              <a:gd name="T7" fmla="*/ 2147483647 h 34"/>
              <a:gd name="T8" fmla="*/ 2147483647 w 153"/>
              <a:gd name="T9" fmla="*/ 2147483647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3"/>
              <a:gd name="T16" fmla="*/ 0 h 34"/>
              <a:gd name="T17" fmla="*/ 153 w 153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3" h="34">
                <a:moveTo>
                  <a:pt x="153" y="34"/>
                </a:moveTo>
                <a:lnTo>
                  <a:pt x="0" y="8"/>
                </a:lnTo>
                <a:lnTo>
                  <a:pt x="0" y="0"/>
                </a:lnTo>
                <a:lnTo>
                  <a:pt x="153" y="26"/>
                </a:lnTo>
                <a:lnTo>
                  <a:pt x="153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00" name="Freeform 10"/>
          <p:cNvSpPr>
            <a:spLocks/>
          </p:cNvSpPr>
          <p:nvPr/>
        </p:nvSpPr>
        <p:spPr bwMode="auto">
          <a:xfrm>
            <a:off x="10441444" y="3966829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5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01" name="Freeform 11"/>
          <p:cNvSpPr>
            <a:spLocks/>
          </p:cNvSpPr>
          <p:nvPr/>
        </p:nvSpPr>
        <p:spPr bwMode="auto">
          <a:xfrm>
            <a:off x="10441444" y="3977540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6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02" name="Freeform 12"/>
          <p:cNvSpPr>
            <a:spLocks/>
          </p:cNvSpPr>
          <p:nvPr/>
        </p:nvSpPr>
        <p:spPr bwMode="auto">
          <a:xfrm>
            <a:off x="10441444" y="3988251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6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03" name="Freeform 13"/>
          <p:cNvSpPr>
            <a:spLocks/>
          </p:cNvSpPr>
          <p:nvPr/>
        </p:nvSpPr>
        <p:spPr bwMode="auto">
          <a:xfrm>
            <a:off x="10441444" y="3999853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5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04" name="Freeform 14"/>
          <p:cNvSpPr>
            <a:spLocks/>
          </p:cNvSpPr>
          <p:nvPr/>
        </p:nvSpPr>
        <p:spPr bwMode="auto">
          <a:xfrm>
            <a:off x="10441444" y="4010564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05" name="Freeform 15"/>
          <p:cNvSpPr>
            <a:spLocks/>
          </p:cNvSpPr>
          <p:nvPr/>
        </p:nvSpPr>
        <p:spPr bwMode="auto">
          <a:xfrm>
            <a:off x="10441444" y="4021274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06" name="Freeform 16"/>
          <p:cNvSpPr>
            <a:spLocks/>
          </p:cNvSpPr>
          <p:nvPr/>
        </p:nvSpPr>
        <p:spPr bwMode="auto">
          <a:xfrm>
            <a:off x="10441444" y="4031985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07" name="Freeform 17"/>
          <p:cNvSpPr>
            <a:spLocks/>
          </p:cNvSpPr>
          <p:nvPr/>
        </p:nvSpPr>
        <p:spPr bwMode="auto">
          <a:xfrm>
            <a:off x="10391269" y="3643724"/>
            <a:ext cx="344233" cy="115140"/>
          </a:xfrm>
          <a:custGeom>
            <a:avLst/>
            <a:gdLst>
              <a:gd name="T0" fmla="*/ 2147483647 w 295"/>
              <a:gd name="T1" fmla="*/ 2147483647 h 129"/>
              <a:gd name="T2" fmla="*/ 0 w 295"/>
              <a:gd name="T3" fmla="*/ 2147483647 h 129"/>
              <a:gd name="T4" fmla="*/ 2147483647 w 295"/>
              <a:gd name="T5" fmla="*/ 0 h 129"/>
              <a:gd name="T6" fmla="*/ 2147483647 w 295"/>
              <a:gd name="T7" fmla="*/ 2147483647 h 129"/>
              <a:gd name="T8" fmla="*/ 2147483647 w 295"/>
              <a:gd name="T9" fmla="*/ 2147483647 h 1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5"/>
              <a:gd name="T16" fmla="*/ 0 h 129"/>
              <a:gd name="T17" fmla="*/ 295 w 295"/>
              <a:gd name="T18" fmla="*/ 129 h 1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5" h="129">
                <a:moveTo>
                  <a:pt x="150" y="129"/>
                </a:moveTo>
                <a:lnTo>
                  <a:pt x="0" y="103"/>
                </a:lnTo>
                <a:lnTo>
                  <a:pt x="148" y="0"/>
                </a:lnTo>
                <a:lnTo>
                  <a:pt x="295" y="15"/>
                </a:lnTo>
                <a:lnTo>
                  <a:pt x="150" y="129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08" name="Freeform 18"/>
          <p:cNvSpPr>
            <a:spLocks/>
          </p:cNvSpPr>
          <p:nvPr/>
        </p:nvSpPr>
        <p:spPr bwMode="auto">
          <a:xfrm>
            <a:off x="10572136" y="3661574"/>
            <a:ext cx="171533" cy="406112"/>
          </a:xfrm>
          <a:custGeom>
            <a:avLst/>
            <a:gdLst>
              <a:gd name="T0" fmla="*/ 2147483647 w 147"/>
              <a:gd name="T1" fmla="*/ 2147483647 h 455"/>
              <a:gd name="T2" fmla="*/ 0 w 147"/>
              <a:gd name="T3" fmla="*/ 2147483647 h 455"/>
              <a:gd name="T4" fmla="*/ 0 w 147"/>
              <a:gd name="T5" fmla="*/ 2147483647 h 455"/>
              <a:gd name="T6" fmla="*/ 2147483647 w 147"/>
              <a:gd name="T7" fmla="*/ 0 h 455"/>
              <a:gd name="T8" fmla="*/ 2147483647 w 147"/>
              <a:gd name="T9" fmla="*/ 2147483647 h 4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7"/>
              <a:gd name="T16" fmla="*/ 0 h 455"/>
              <a:gd name="T17" fmla="*/ 147 w 147"/>
              <a:gd name="T18" fmla="*/ 455 h 45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7" h="455">
                <a:moveTo>
                  <a:pt x="147" y="318"/>
                </a:moveTo>
                <a:lnTo>
                  <a:pt x="0" y="455"/>
                </a:lnTo>
                <a:lnTo>
                  <a:pt x="0" y="114"/>
                </a:lnTo>
                <a:lnTo>
                  <a:pt x="147" y="0"/>
                </a:lnTo>
                <a:lnTo>
                  <a:pt x="147" y="318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09" name="Freeform 19"/>
          <p:cNvSpPr>
            <a:spLocks/>
          </p:cNvSpPr>
          <p:nvPr/>
        </p:nvSpPr>
        <p:spPr bwMode="auto">
          <a:xfrm>
            <a:off x="10408771" y="3785639"/>
            <a:ext cx="133025" cy="24099"/>
          </a:xfrm>
          <a:custGeom>
            <a:avLst/>
            <a:gdLst>
              <a:gd name="T0" fmla="*/ 2147483647 w 66"/>
              <a:gd name="T1" fmla="*/ 2147483647 h 16"/>
              <a:gd name="T2" fmla="*/ 2147483647 w 66"/>
              <a:gd name="T3" fmla="*/ 2147483647 h 16"/>
              <a:gd name="T4" fmla="*/ 2147483647 w 66"/>
              <a:gd name="T5" fmla="*/ 2147483647 h 16"/>
              <a:gd name="T6" fmla="*/ 0 w 66"/>
              <a:gd name="T7" fmla="*/ 2147483647 h 16"/>
              <a:gd name="T8" fmla="*/ 0 w 66"/>
              <a:gd name="T9" fmla="*/ 2147483647 h 16"/>
              <a:gd name="T10" fmla="*/ 2147483647 w 66"/>
              <a:gd name="T11" fmla="*/ 0 h 16"/>
              <a:gd name="T12" fmla="*/ 2147483647 w 66"/>
              <a:gd name="T13" fmla="*/ 2147483647 h 16"/>
              <a:gd name="T14" fmla="*/ 2147483647 w 66"/>
              <a:gd name="T15" fmla="*/ 2147483647 h 1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6"/>
              <a:gd name="T25" fmla="*/ 0 h 16"/>
              <a:gd name="T26" fmla="*/ 66 w 66"/>
              <a:gd name="T27" fmla="*/ 16 h 1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6" h="16">
                <a:moveTo>
                  <a:pt x="66" y="14"/>
                </a:moveTo>
                <a:cubicBezTo>
                  <a:pt x="66" y="15"/>
                  <a:pt x="65" y="16"/>
                  <a:pt x="64" y="16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64" y="11"/>
                  <a:pt x="64" y="11"/>
                  <a:pt x="64" y="11"/>
                </a:cubicBezTo>
                <a:cubicBezTo>
                  <a:pt x="65" y="11"/>
                  <a:pt x="66" y="12"/>
                  <a:pt x="66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10" name="Freeform 8"/>
          <p:cNvSpPr>
            <a:spLocks/>
          </p:cNvSpPr>
          <p:nvPr/>
        </p:nvSpPr>
        <p:spPr bwMode="auto">
          <a:xfrm>
            <a:off x="10705365" y="3865014"/>
            <a:ext cx="175033" cy="326675"/>
          </a:xfrm>
          <a:custGeom>
            <a:avLst/>
            <a:gdLst>
              <a:gd name="T0" fmla="*/ 2147483647 w 150"/>
              <a:gd name="T1" fmla="*/ 2147483647 h 366"/>
              <a:gd name="T2" fmla="*/ 0 w 150"/>
              <a:gd name="T3" fmla="*/ 2147483647 h 366"/>
              <a:gd name="T4" fmla="*/ 0 w 150"/>
              <a:gd name="T5" fmla="*/ 0 h 366"/>
              <a:gd name="T6" fmla="*/ 2147483647 w 150"/>
              <a:gd name="T7" fmla="*/ 2147483647 h 366"/>
              <a:gd name="T8" fmla="*/ 2147483647 w 150"/>
              <a:gd name="T9" fmla="*/ 2147483647 h 3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0"/>
              <a:gd name="T16" fmla="*/ 0 h 366"/>
              <a:gd name="T17" fmla="*/ 150 w 150"/>
              <a:gd name="T18" fmla="*/ 366 h 36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0" h="366">
                <a:moveTo>
                  <a:pt x="150" y="366"/>
                </a:moveTo>
                <a:lnTo>
                  <a:pt x="0" y="342"/>
                </a:lnTo>
                <a:lnTo>
                  <a:pt x="0" y="0"/>
                </a:lnTo>
                <a:lnTo>
                  <a:pt x="150" y="26"/>
                </a:lnTo>
                <a:lnTo>
                  <a:pt x="150" y="366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11" name="Freeform 9"/>
          <p:cNvSpPr>
            <a:spLocks/>
          </p:cNvSpPr>
          <p:nvPr/>
        </p:nvSpPr>
        <p:spPr bwMode="auto">
          <a:xfrm>
            <a:off x="10704198" y="3890004"/>
            <a:ext cx="178535" cy="30347"/>
          </a:xfrm>
          <a:custGeom>
            <a:avLst/>
            <a:gdLst>
              <a:gd name="T0" fmla="*/ 2147483647 w 153"/>
              <a:gd name="T1" fmla="*/ 2147483647 h 34"/>
              <a:gd name="T2" fmla="*/ 0 w 153"/>
              <a:gd name="T3" fmla="*/ 2147483647 h 34"/>
              <a:gd name="T4" fmla="*/ 0 w 153"/>
              <a:gd name="T5" fmla="*/ 0 h 34"/>
              <a:gd name="T6" fmla="*/ 2147483647 w 153"/>
              <a:gd name="T7" fmla="*/ 2147483647 h 34"/>
              <a:gd name="T8" fmla="*/ 2147483647 w 153"/>
              <a:gd name="T9" fmla="*/ 2147483647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3"/>
              <a:gd name="T16" fmla="*/ 0 h 34"/>
              <a:gd name="T17" fmla="*/ 153 w 153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3" h="34">
                <a:moveTo>
                  <a:pt x="153" y="34"/>
                </a:moveTo>
                <a:lnTo>
                  <a:pt x="0" y="8"/>
                </a:lnTo>
                <a:lnTo>
                  <a:pt x="0" y="0"/>
                </a:lnTo>
                <a:lnTo>
                  <a:pt x="153" y="26"/>
                </a:lnTo>
                <a:lnTo>
                  <a:pt x="153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12" name="Freeform 10"/>
          <p:cNvSpPr>
            <a:spLocks/>
          </p:cNvSpPr>
          <p:nvPr/>
        </p:nvSpPr>
        <p:spPr bwMode="auto">
          <a:xfrm>
            <a:off x="10760208" y="4089939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5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13" name="Freeform 11"/>
          <p:cNvSpPr>
            <a:spLocks/>
          </p:cNvSpPr>
          <p:nvPr/>
        </p:nvSpPr>
        <p:spPr bwMode="auto">
          <a:xfrm>
            <a:off x="10760208" y="4100649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6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14" name="Freeform 12"/>
          <p:cNvSpPr>
            <a:spLocks/>
          </p:cNvSpPr>
          <p:nvPr/>
        </p:nvSpPr>
        <p:spPr bwMode="auto">
          <a:xfrm>
            <a:off x="10760208" y="4111360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6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15" name="Freeform 13"/>
          <p:cNvSpPr>
            <a:spLocks/>
          </p:cNvSpPr>
          <p:nvPr/>
        </p:nvSpPr>
        <p:spPr bwMode="auto">
          <a:xfrm>
            <a:off x="10760208" y="4122962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5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16" name="Freeform 14"/>
          <p:cNvSpPr>
            <a:spLocks/>
          </p:cNvSpPr>
          <p:nvPr/>
        </p:nvSpPr>
        <p:spPr bwMode="auto">
          <a:xfrm>
            <a:off x="10760208" y="4133673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17" name="Freeform 15"/>
          <p:cNvSpPr>
            <a:spLocks/>
          </p:cNvSpPr>
          <p:nvPr/>
        </p:nvSpPr>
        <p:spPr bwMode="auto">
          <a:xfrm>
            <a:off x="10760208" y="4144384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18" name="Freeform 16"/>
          <p:cNvSpPr>
            <a:spLocks/>
          </p:cNvSpPr>
          <p:nvPr/>
        </p:nvSpPr>
        <p:spPr bwMode="auto">
          <a:xfrm>
            <a:off x="10760208" y="4155094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19" name="Freeform 17"/>
          <p:cNvSpPr>
            <a:spLocks/>
          </p:cNvSpPr>
          <p:nvPr/>
        </p:nvSpPr>
        <p:spPr bwMode="auto">
          <a:xfrm>
            <a:off x="10710033" y="3766833"/>
            <a:ext cx="344233" cy="115140"/>
          </a:xfrm>
          <a:custGeom>
            <a:avLst/>
            <a:gdLst>
              <a:gd name="T0" fmla="*/ 2147483647 w 295"/>
              <a:gd name="T1" fmla="*/ 2147483647 h 129"/>
              <a:gd name="T2" fmla="*/ 0 w 295"/>
              <a:gd name="T3" fmla="*/ 2147483647 h 129"/>
              <a:gd name="T4" fmla="*/ 2147483647 w 295"/>
              <a:gd name="T5" fmla="*/ 0 h 129"/>
              <a:gd name="T6" fmla="*/ 2147483647 w 295"/>
              <a:gd name="T7" fmla="*/ 2147483647 h 129"/>
              <a:gd name="T8" fmla="*/ 2147483647 w 295"/>
              <a:gd name="T9" fmla="*/ 2147483647 h 1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5"/>
              <a:gd name="T16" fmla="*/ 0 h 129"/>
              <a:gd name="T17" fmla="*/ 295 w 295"/>
              <a:gd name="T18" fmla="*/ 129 h 1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5" h="129">
                <a:moveTo>
                  <a:pt x="150" y="129"/>
                </a:moveTo>
                <a:lnTo>
                  <a:pt x="0" y="103"/>
                </a:lnTo>
                <a:lnTo>
                  <a:pt x="148" y="0"/>
                </a:lnTo>
                <a:lnTo>
                  <a:pt x="295" y="15"/>
                </a:lnTo>
                <a:lnTo>
                  <a:pt x="150" y="129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20" name="Freeform 18"/>
          <p:cNvSpPr>
            <a:spLocks/>
          </p:cNvSpPr>
          <p:nvPr/>
        </p:nvSpPr>
        <p:spPr bwMode="auto">
          <a:xfrm>
            <a:off x="10890900" y="3784683"/>
            <a:ext cx="171533" cy="406112"/>
          </a:xfrm>
          <a:custGeom>
            <a:avLst/>
            <a:gdLst>
              <a:gd name="T0" fmla="*/ 2147483647 w 147"/>
              <a:gd name="T1" fmla="*/ 2147483647 h 455"/>
              <a:gd name="T2" fmla="*/ 0 w 147"/>
              <a:gd name="T3" fmla="*/ 2147483647 h 455"/>
              <a:gd name="T4" fmla="*/ 0 w 147"/>
              <a:gd name="T5" fmla="*/ 2147483647 h 455"/>
              <a:gd name="T6" fmla="*/ 2147483647 w 147"/>
              <a:gd name="T7" fmla="*/ 0 h 455"/>
              <a:gd name="T8" fmla="*/ 2147483647 w 147"/>
              <a:gd name="T9" fmla="*/ 2147483647 h 4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7"/>
              <a:gd name="T16" fmla="*/ 0 h 455"/>
              <a:gd name="T17" fmla="*/ 147 w 147"/>
              <a:gd name="T18" fmla="*/ 455 h 45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7" h="455">
                <a:moveTo>
                  <a:pt x="147" y="318"/>
                </a:moveTo>
                <a:lnTo>
                  <a:pt x="0" y="455"/>
                </a:lnTo>
                <a:lnTo>
                  <a:pt x="0" y="114"/>
                </a:lnTo>
                <a:lnTo>
                  <a:pt x="147" y="0"/>
                </a:lnTo>
                <a:lnTo>
                  <a:pt x="147" y="318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21" name="Freeform 19"/>
          <p:cNvSpPr>
            <a:spLocks/>
          </p:cNvSpPr>
          <p:nvPr/>
        </p:nvSpPr>
        <p:spPr bwMode="auto">
          <a:xfrm>
            <a:off x="10727535" y="3908748"/>
            <a:ext cx="133025" cy="24099"/>
          </a:xfrm>
          <a:custGeom>
            <a:avLst/>
            <a:gdLst>
              <a:gd name="T0" fmla="*/ 2147483647 w 66"/>
              <a:gd name="T1" fmla="*/ 2147483647 h 16"/>
              <a:gd name="T2" fmla="*/ 2147483647 w 66"/>
              <a:gd name="T3" fmla="*/ 2147483647 h 16"/>
              <a:gd name="T4" fmla="*/ 2147483647 w 66"/>
              <a:gd name="T5" fmla="*/ 2147483647 h 16"/>
              <a:gd name="T6" fmla="*/ 0 w 66"/>
              <a:gd name="T7" fmla="*/ 2147483647 h 16"/>
              <a:gd name="T8" fmla="*/ 0 w 66"/>
              <a:gd name="T9" fmla="*/ 2147483647 h 16"/>
              <a:gd name="T10" fmla="*/ 2147483647 w 66"/>
              <a:gd name="T11" fmla="*/ 0 h 16"/>
              <a:gd name="T12" fmla="*/ 2147483647 w 66"/>
              <a:gd name="T13" fmla="*/ 2147483647 h 16"/>
              <a:gd name="T14" fmla="*/ 2147483647 w 66"/>
              <a:gd name="T15" fmla="*/ 2147483647 h 1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6"/>
              <a:gd name="T25" fmla="*/ 0 h 16"/>
              <a:gd name="T26" fmla="*/ 66 w 66"/>
              <a:gd name="T27" fmla="*/ 16 h 1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6" h="16">
                <a:moveTo>
                  <a:pt x="66" y="14"/>
                </a:moveTo>
                <a:cubicBezTo>
                  <a:pt x="66" y="15"/>
                  <a:pt x="65" y="16"/>
                  <a:pt x="64" y="16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64" y="11"/>
                  <a:pt x="64" y="11"/>
                  <a:pt x="64" y="11"/>
                </a:cubicBezTo>
                <a:cubicBezTo>
                  <a:pt x="65" y="11"/>
                  <a:pt x="66" y="12"/>
                  <a:pt x="66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22" name="Freeform 1224"/>
          <p:cNvSpPr>
            <a:spLocks/>
          </p:cNvSpPr>
          <p:nvPr/>
        </p:nvSpPr>
        <p:spPr bwMode="auto">
          <a:xfrm>
            <a:off x="10058481" y="2736334"/>
            <a:ext cx="1629696" cy="930324"/>
          </a:xfrm>
          <a:custGeom>
            <a:avLst/>
            <a:gdLst>
              <a:gd name="T0" fmla="*/ 2147483647 w 219"/>
              <a:gd name="T1" fmla="*/ 2147483647 h 128"/>
              <a:gd name="T2" fmla="*/ 2147483647 w 219"/>
              <a:gd name="T3" fmla="*/ 2147483647 h 128"/>
              <a:gd name="T4" fmla="*/ 2147483647 w 219"/>
              <a:gd name="T5" fmla="*/ 2147483647 h 128"/>
              <a:gd name="T6" fmla="*/ 2147483647 w 219"/>
              <a:gd name="T7" fmla="*/ 2147483647 h 128"/>
              <a:gd name="T8" fmla="*/ 2147483647 w 219"/>
              <a:gd name="T9" fmla="*/ 2147483647 h 128"/>
              <a:gd name="T10" fmla="*/ 2147483647 w 219"/>
              <a:gd name="T11" fmla="*/ 0 h 128"/>
              <a:gd name="T12" fmla="*/ 2147483647 w 219"/>
              <a:gd name="T13" fmla="*/ 2147483647 h 128"/>
              <a:gd name="T14" fmla="*/ 0 w 219"/>
              <a:gd name="T15" fmla="*/ 2147483647 h 128"/>
              <a:gd name="T16" fmla="*/ 2147483647 w 219"/>
              <a:gd name="T17" fmla="*/ 2147483647 h 128"/>
              <a:gd name="T18" fmla="*/ 2147483647 w 219"/>
              <a:gd name="T19" fmla="*/ 2147483647 h 128"/>
              <a:gd name="T20" fmla="*/ 2147483647 w 219"/>
              <a:gd name="T21" fmla="*/ 2147483647 h 12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19"/>
              <a:gd name="T34" fmla="*/ 0 h 128"/>
              <a:gd name="T35" fmla="*/ 219 w 219"/>
              <a:gd name="T36" fmla="*/ 128 h 12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19" h="128">
                <a:moveTo>
                  <a:pt x="91" y="120"/>
                </a:moveTo>
                <a:cubicBezTo>
                  <a:pt x="100" y="125"/>
                  <a:pt x="112" y="128"/>
                  <a:pt x="124" y="128"/>
                </a:cubicBezTo>
                <a:cubicBezTo>
                  <a:pt x="144" y="128"/>
                  <a:pt x="161" y="121"/>
                  <a:pt x="171" y="110"/>
                </a:cubicBezTo>
                <a:cubicBezTo>
                  <a:pt x="198" y="107"/>
                  <a:pt x="219" y="89"/>
                  <a:pt x="219" y="67"/>
                </a:cubicBezTo>
                <a:cubicBezTo>
                  <a:pt x="219" y="43"/>
                  <a:pt x="194" y="23"/>
                  <a:pt x="163" y="23"/>
                </a:cubicBezTo>
                <a:cubicBezTo>
                  <a:pt x="155" y="10"/>
                  <a:pt x="134" y="0"/>
                  <a:pt x="109" y="0"/>
                </a:cubicBezTo>
                <a:cubicBezTo>
                  <a:pt x="84" y="0"/>
                  <a:pt x="63" y="10"/>
                  <a:pt x="55" y="23"/>
                </a:cubicBezTo>
                <a:cubicBezTo>
                  <a:pt x="24" y="23"/>
                  <a:pt x="0" y="41"/>
                  <a:pt x="0" y="63"/>
                </a:cubicBezTo>
                <a:cubicBezTo>
                  <a:pt x="0" y="78"/>
                  <a:pt x="12" y="91"/>
                  <a:pt x="29" y="98"/>
                </a:cubicBezTo>
                <a:cubicBezTo>
                  <a:pt x="31" y="109"/>
                  <a:pt x="42" y="118"/>
                  <a:pt x="57" y="121"/>
                </a:cubicBezTo>
                <a:cubicBezTo>
                  <a:pt x="57" y="121"/>
                  <a:pt x="75" y="125"/>
                  <a:pt x="91" y="120"/>
                </a:cubicBezTo>
              </a:path>
            </a:pathLst>
          </a:custGeom>
          <a:noFill/>
          <a:ln w="28575">
            <a:solidFill>
              <a:srgbClr val="006699"/>
            </a:solidFill>
          </a:ln>
        </p:spPr>
        <p:txBody>
          <a:bodyPr lIns="48000" tIns="48000" rIns="48000" bIns="48000" anchor="ctr"/>
          <a:lstStyle/>
          <a:p>
            <a:pPr algn="ctr"/>
            <a:endParaRPr lang="en-US" sz="1333" dirty="0">
              <a:solidFill>
                <a:srgbClr val="0066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Freeform 8"/>
          <p:cNvSpPr>
            <a:spLocks/>
          </p:cNvSpPr>
          <p:nvPr/>
        </p:nvSpPr>
        <p:spPr bwMode="auto">
          <a:xfrm>
            <a:off x="10501710" y="2984998"/>
            <a:ext cx="175033" cy="326675"/>
          </a:xfrm>
          <a:custGeom>
            <a:avLst/>
            <a:gdLst>
              <a:gd name="T0" fmla="*/ 2147483647 w 150"/>
              <a:gd name="T1" fmla="*/ 2147483647 h 366"/>
              <a:gd name="T2" fmla="*/ 0 w 150"/>
              <a:gd name="T3" fmla="*/ 2147483647 h 366"/>
              <a:gd name="T4" fmla="*/ 0 w 150"/>
              <a:gd name="T5" fmla="*/ 0 h 366"/>
              <a:gd name="T6" fmla="*/ 2147483647 w 150"/>
              <a:gd name="T7" fmla="*/ 2147483647 h 366"/>
              <a:gd name="T8" fmla="*/ 2147483647 w 150"/>
              <a:gd name="T9" fmla="*/ 2147483647 h 3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0"/>
              <a:gd name="T16" fmla="*/ 0 h 366"/>
              <a:gd name="T17" fmla="*/ 150 w 150"/>
              <a:gd name="T18" fmla="*/ 366 h 36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0" h="366">
                <a:moveTo>
                  <a:pt x="150" y="366"/>
                </a:moveTo>
                <a:lnTo>
                  <a:pt x="0" y="342"/>
                </a:lnTo>
                <a:lnTo>
                  <a:pt x="0" y="0"/>
                </a:lnTo>
                <a:lnTo>
                  <a:pt x="150" y="26"/>
                </a:lnTo>
                <a:lnTo>
                  <a:pt x="150" y="366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24" name="Freeform 9"/>
          <p:cNvSpPr>
            <a:spLocks/>
          </p:cNvSpPr>
          <p:nvPr/>
        </p:nvSpPr>
        <p:spPr bwMode="auto">
          <a:xfrm>
            <a:off x="10500543" y="3009988"/>
            <a:ext cx="178535" cy="30347"/>
          </a:xfrm>
          <a:custGeom>
            <a:avLst/>
            <a:gdLst>
              <a:gd name="T0" fmla="*/ 2147483647 w 153"/>
              <a:gd name="T1" fmla="*/ 2147483647 h 34"/>
              <a:gd name="T2" fmla="*/ 0 w 153"/>
              <a:gd name="T3" fmla="*/ 2147483647 h 34"/>
              <a:gd name="T4" fmla="*/ 0 w 153"/>
              <a:gd name="T5" fmla="*/ 0 h 34"/>
              <a:gd name="T6" fmla="*/ 2147483647 w 153"/>
              <a:gd name="T7" fmla="*/ 2147483647 h 34"/>
              <a:gd name="T8" fmla="*/ 2147483647 w 153"/>
              <a:gd name="T9" fmla="*/ 2147483647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3"/>
              <a:gd name="T16" fmla="*/ 0 h 34"/>
              <a:gd name="T17" fmla="*/ 153 w 153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3" h="34">
                <a:moveTo>
                  <a:pt x="153" y="34"/>
                </a:moveTo>
                <a:lnTo>
                  <a:pt x="0" y="8"/>
                </a:lnTo>
                <a:lnTo>
                  <a:pt x="0" y="0"/>
                </a:lnTo>
                <a:lnTo>
                  <a:pt x="153" y="26"/>
                </a:lnTo>
                <a:lnTo>
                  <a:pt x="153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25" name="Freeform 10"/>
          <p:cNvSpPr>
            <a:spLocks/>
          </p:cNvSpPr>
          <p:nvPr/>
        </p:nvSpPr>
        <p:spPr bwMode="auto">
          <a:xfrm>
            <a:off x="10556554" y="3209923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5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26" name="Freeform 11"/>
          <p:cNvSpPr>
            <a:spLocks/>
          </p:cNvSpPr>
          <p:nvPr/>
        </p:nvSpPr>
        <p:spPr bwMode="auto">
          <a:xfrm>
            <a:off x="10556554" y="3220633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6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27" name="Freeform 12"/>
          <p:cNvSpPr>
            <a:spLocks/>
          </p:cNvSpPr>
          <p:nvPr/>
        </p:nvSpPr>
        <p:spPr bwMode="auto">
          <a:xfrm>
            <a:off x="10556554" y="3231344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6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28" name="Freeform 13"/>
          <p:cNvSpPr>
            <a:spLocks/>
          </p:cNvSpPr>
          <p:nvPr/>
        </p:nvSpPr>
        <p:spPr bwMode="auto">
          <a:xfrm>
            <a:off x="10556554" y="3242946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5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29" name="Freeform 14"/>
          <p:cNvSpPr>
            <a:spLocks/>
          </p:cNvSpPr>
          <p:nvPr/>
        </p:nvSpPr>
        <p:spPr bwMode="auto">
          <a:xfrm>
            <a:off x="10556554" y="3253657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30" name="Freeform 15"/>
          <p:cNvSpPr>
            <a:spLocks/>
          </p:cNvSpPr>
          <p:nvPr/>
        </p:nvSpPr>
        <p:spPr bwMode="auto">
          <a:xfrm>
            <a:off x="10556554" y="3264368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31" name="Freeform 16"/>
          <p:cNvSpPr>
            <a:spLocks/>
          </p:cNvSpPr>
          <p:nvPr/>
        </p:nvSpPr>
        <p:spPr bwMode="auto">
          <a:xfrm>
            <a:off x="10556554" y="3275078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32" name="Freeform 17"/>
          <p:cNvSpPr>
            <a:spLocks/>
          </p:cNvSpPr>
          <p:nvPr/>
        </p:nvSpPr>
        <p:spPr bwMode="auto">
          <a:xfrm>
            <a:off x="10506378" y="2886817"/>
            <a:ext cx="344233" cy="115140"/>
          </a:xfrm>
          <a:custGeom>
            <a:avLst/>
            <a:gdLst>
              <a:gd name="T0" fmla="*/ 2147483647 w 295"/>
              <a:gd name="T1" fmla="*/ 2147483647 h 129"/>
              <a:gd name="T2" fmla="*/ 0 w 295"/>
              <a:gd name="T3" fmla="*/ 2147483647 h 129"/>
              <a:gd name="T4" fmla="*/ 2147483647 w 295"/>
              <a:gd name="T5" fmla="*/ 0 h 129"/>
              <a:gd name="T6" fmla="*/ 2147483647 w 295"/>
              <a:gd name="T7" fmla="*/ 2147483647 h 129"/>
              <a:gd name="T8" fmla="*/ 2147483647 w 295"/>
              <a:gd name="T9" fmla="*/ 2147483647 h 1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5"/>
              <a:gd name="T16" fmla="*/ 0 h 129"/>
              <a:gd name="T17" fmla="*/ 295 w 295"/>
              <a:gd name="T18" fmla="*/ 129 h 1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5" h="129">
                <a:moveTo>
                  <a:pt x="150" y="129"/>
                </a:moveTo>
                <a:lnTo>
                  <a:pt x="0" y="103"/>
                </a:lnTo>
                <a:lnTo>
                  <a:pt x="148" y="0"/>
                </a:lnTo>
                <a:lnTo>
                  <a:pt x="295" y="15"/>
                </a:lnTo>
                <a:lnTo>
                  <a:pt x="150" y="129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33" name="Freeform 18"/>
          <p:cNvSpPr>
            <a:spLocks/>
          </p:cNvSpPr>
          <p:nvPr/>
        </p:nvSpPr>
        <p:spPr bwMode="auto">
          <a:xfrm>
            <a:off x="10687245" y="2904667"/>
            <a:ext cx="171533" cy="406112"/>
          </a:xfrm>
          <a:custGeom>
            <a:avLst/>
            <a:gdLst>
              <a:gd name="T0" fmla="*/ 2147483647 w 147"/>
              <a:gd name="T1" fmla="*/ 2147483647 h 455"/>
              <a:gd name="T2" fmla="*/ 0 w 147"/>
              <a:gd name="T3" fmla="*/ 2147483647 h 455"/>
              <a:gd name="T4" fmla="*/ 0 w 147"/>
              <a:gd name="T5" fmla="*/ 2147483647 h 455"/>
              <a:gd name="T6" fmla="*/ 2147483647 w 147"/>
              <a:gd name="T7" fmla="*/ 0 h 455"/>
              <a:gd name="T8" fmla="*/ 2147483647 w 147"/>
              <a:gd name="T9" fmla="*/ 2147483647 h 4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7"/>
              <a:gd name="T16" fmla="*/ 0 h 455"/>
              <a:gd name="T17" fmla="*/ 147 w 147"/>
              <a:gd name="T18" fmla="*/ 455 h 45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7" h="455">
                <a:moveTo>
                  <a:pt x="147" y="318"/>
                </a:moveTo>
                <a:lnTo>
                  <a:pt x="0" y="455"/>
                </a:lnTo>
                <a:lnTo>
                  <a:pt x="0" y="114"/>
                </a:lnTo>
                <a:lnTo>
                  <a:pt x="147" y="0"/>
                </a:lnTo>
                <a:lnTo>
                  <a:pt x="147" y="318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34" name="Freeform 19"/>
          <p:cNvSpPr>
            <a:spLocks/>
          </p:cNvSpPr>
          <p:nvPr/>
        </p:nvSpPr>
        <p:spPr bwMode="auto">
          <a:xfrm>
            <a:off x="10523881" y="3028732"/>
            <a:ext cx="133025" cy="24099"/>
          </a:xfrm>
          <a:custGeom>
            <a:avLst/>
            <a:gdLst>
              <a:gd name="T0" fmla="*/ 2147483647 w 66"/>
              <a:gd name="T1" fmla="*/ 2147483647 h 16"/>
              <a:gd name="T2" fmla="*/ 2147483647 w 66"/>
              <a:gd name="T3" fmla="*/ 2147483647 h 16"/>
              <a:gd name="T4" fmla="*/ 2147483647 w 66"/>
              <a:gd name="T5" fmla="*/ 2147483647 h 16"/>
              <a:gd name="T6" fmla="*/ 0 w 66"/>
              <a:gd name="T7" fmla="*/ 2147483647 h 16"/>
              <a:gd name="T8" fmla="*/ 0 w 66"/>
              <a:gd name="T9" fmla="*/ 2147483647 h 16"/>
              <a:gd name="T10" fmla="*/ 2147483647 w 66"/>
              <a:gd name="T11" fmla="*/ 0 h 16"/>
              <a:gd name="T12" fmla="*/ 2147483647 w 66"/>
              <a:gd name="T13" fmla="*/ 2147483647 h 16"/>
              <a:gd name="T14" fmla="*/ 2147483647 w 66"/>
              <a:gd name="T15" fmla="*/ 2147483647 h 1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6"/>
              <a:gd name="T25" fmla="*/ 0 h 16"/>
              <a:gd name="T26" fmla="*/ 66 w 66"/>
              <a:gd name="T27" fmla="*/ 16 h 1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6" h="16">
                <a:moveTo>
                  <a:pt x="66" y="14"/>
                </a:moveTo>
                <a:cubicBezTo>
                  <a:pt x="66" y="15"/>
                  <a:pt x="65" y="16"/>
                  <a:pt x="64" y="16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64" y="11"/>
                  <a:pt x="64" y="11"/>
                  <a:pt x="64" y="11"/>
                </a:cubicBezTo>
                <a:cubicBezTo>
                  <a:pt x="65" y="11"/>
                  <a:pt x="66" y="12"/>
                  <a:pt x="66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35" name="Freeform 8"/>
          <p:cNvSpPr>
            <a:spLocks/>
          </p:cNvSpPr>
          <p:nvPr/>
        </p:nvSpPr>
        <p:spPr bwMode="auto">
          <a:xfrm>
            <a:off x="10820474" y="3108107"/>
            <a:ext cx="175033" cy="326675"/>
          </a:xfrm>
          <a:custGeom>
            <a:avLst/>
            <a:gdLst>
              <a:gd name="T0" fmla="*/ 2147483647 w 150"/>
              <a:gd name="T1" fmla="*/ 2147483647 h 366"/>
              <a:gd name="T2" fmla="*/ 0 w 150"/>
              <a:gd name="T3" fmla="*/ 2147483647 h 366"/>
              <a:gd name="T4" fmla="*/ 0 w 150"/>
              <a:gd name="T5" fmla="*/ 0 h 366"/>
              <a:gd name="T6" fmla="*/ 2147483647 w 150"/>
              <a:gd name="T7" fmla="*/ 2147483647 h 366"/>
              <a:gd name="T8" fmla="*/ 2147483647 w 150"/>
              <a:gd name="T9" fmla="*/ 2147483647 h 3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0"/>
              <a:gd name="T16" fmla="*/ 0 h 366"/>
              <a:gd name="T17" fmla="*/ 150 w 150"/>
              <a:gd name="T18" fmla="*/ 366 h 36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0" h="366">
                <a:moveTo>
                  <a:pt x="150" y="366"/>
                </a:moveTo>
                <a:lnTo>
                  <a:pt x="0" y="342"/>
                </a:lnTo>
                <a:lnTo>
                  <a:pt x="0" y="0"/>
                </a:lnTo>
                <a:lnTo>
                  <a:pt x="150" y="26"/>
                </a:lnTo>
                <a:lnTo>
                  <a:pt x="150" y="366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36" name="Freeform 9"/>
          <p:cNvSpPr>
            <a:spLocks/>
          </p:cNvSpPr>
          <p:nvPr/>
        </p:nvSpPr>
        <p:spPr bwMode="auto">
          <a:xfrm>
            <a:off x="10819307" y="3133098"/>
            <a:ext cx="178535" cy="30347"/>
          </a:xfrm>
          <a:custGeom>
            <a:avLst/>
            <a:gdLst>
              <a:gd name="T0" fmla="*/ 2147483647 w 153"/>
              <a:gd name="T1" fmla="*/ 2147483647 h 34"/>
              <a:gd name="T2" fmla="*/ 0 w 153"/>
              <a:gd name="T3" fmla="*/ 2147483647 h 34"/>
              <a:gd name="T4" fmla="*/ 0 w 153"/>
              <a:gd name="T5" fmla="*/ 0 h 34"/>
              <a:gd name="T6" fmla="*/ 2147483647 w 153"/>
              <a:gd name="T7" fmla="*/ 2147483647 h 34"/>
              <a:gd name="T8" fmla="*/ 2147483647 w 153"/>
              <a:gd name="T9" fmla="*/ 2147483647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3"/>
              <a:gd name="T16" fmla="*/ 0 h 34"/>
              <a:gd name="T17" fmla="*/ 153 w 153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3" h="34">
                <a:moveTo>
                  <a:pt x="153" y="34"/>
                </a:moveTo>
                <a:lnTo>
                  <a:pt x="0" y="8"/>
                </a:lnTo>
                <a:lnTo>
                  <a:pt x="0" y="0"/>
                </a:lnTo>
                <a:lnTo>
                  <a:pt x="153" y="26"/>
                </a:lnTo>
                <a:lnTo>
                  <a:pt x="153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37" name="Freeform 10"/>
          <p:cNvSpPr>
            <a:spLocks/>
          </p:cNvSpPr>
          <p:nvPr/>
        </p:nvSpPr>
        <p:spPr bwMode="auto">
          <a:xfrm>
            <a:off x="10875318" y="3333032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5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38" name="Freeform 11"/>
          <p:cNvSpPr>
            <a:spLocks/>
          </p:cNvSpPr>
          <p:nvPr/>
        </p:nvSpPr>
        <p:spPr bwMode="auto">
          <a:xfrm>
            <a:off x="10875318" y="3343743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6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39" name="Freeform 12"/>
          <p:cNvSpPr>
            <a:spLocks/>
          </p:cNvSpPr>
          <p:nvPr/>
        </p:nvSpPr>
        <p:spPr bwMode="auto">
          <a:xfrm>
            <a:off x="10875318" y="3354453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6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40" name="Freeform 13"/>
          <p:cNvSpPr>
            <a:spLocks/>
          </p:cNvSpPr>
          <p:nvPr/>
        </p:nvSpPr>
        <p:spPr bwMode="auto">
          <a:xfrm>
            <a:off x="10875318" y="3366056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5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41" name="Freeform 14"/>
          <p:cNvSpPr>
            <a:spLocks/>
          </p:cNvSpPr>
          <p:nvPr/>
        </p:nvSpPr>
        <p:spPr bwMode="auto">
          <a:xfrm>
            <a:off x="10875318" y="3376766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42" name="Freeform 15"/>
          <p:cNvSpPr>
            <a:spLocks/>
          </p:cNvSpPr>
          <p:nvPr/>
        </p:nvSpPr>
        <p:spPr bwMode="auto">
          <a:xfrm>
            <a:off x="10875318" y="3387477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43" name="Freeform 16"/>
          <p:cNvSpPr>
            <a:spLocks/>
          </p:cNvSpPr>
          <p:nvPr/>
        </p:nvSpPr>
        <p:spPr bwMode="auto">
          <a:xfrm>
            <a:off x="10875318" y="3398188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44" name="Freeform 17"/>
          <p:cNvSpPr>
            <a:spLocks/>
          </p:cNvSpPr>
          <p:nvPr/>
        </p:nvSpPr>
        <p:spPr bwMode="auto">
          <a:xfrm>
            <a:off x="10825142" y="3009926"/>
            <a:ext cx="344233" cy="115140"/>
          </a:xfrm>
          <a:custGeom>
            <a:avLst/>
            <a:gdLst>
              <a:gd name="T0" fmla="*/ 2147483647 w 295"/>
              <a:gd name="T1" fmla="*/ 2147483647 h 129"/>
              <a:gd name="T2" fmla="*/ 0 w 295"/>
              <a:gd name="T3" fmla="*/ 2147483647 h 129"/>
              <a:gd name="T4" fmla="*/ 2147483647 w 295"/>
              <a:gd name="T5" fmla="*/ 0 h 129"/>
              <a:gd name="T6" fmla="*/ 2147483647 w 295"/>
              <a:gd name="T7" fmla="*/ 2147483647 h 129"/>
              <a:gd name="T8" fmla="*/ 2147483647 w 295"/>
              <a:gd name="T9" fmla="*/ 2147483647 h 1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5"/>
              <a:gd name="T16" fmla="*/ 0 h 129"/>
              <a:gd name="T17" fmla="*/ 295 w 295"/>
              <a:gd name="T18" fmla="*/ 129 h 1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5" h="129">
                <a:moveTo>
                  <a:pt x="150" y="129"/>
                </a:moveTo>
                <a:lnTo>
                  <a:pt x="0" y="103"/>
                </a:lnTo>
                <a:lnTo>
                  <a:pt x="148" y="0"/>
                </a:lnTo>
                <a:lnTo>
                  <a:pt x="295" y="15"/>
                </a:lnTo>
                <a:lnTo>
                  <a:pt x="150" y="129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45" name="Freeform 18"/>
          <p:cNvSpPr>
            <a:spLocks/>
          </p:cNvSpPr>
          <p:nvPr/>
        </p:nvSpPr>
        <p:spPr bwMode="auto">
          <a:xfrm>
            <a:off x="11006009" y="3027776"/>
            <a:ext cx="171533" cy="406112"/>
          </a:xfrm>
          <a:custGeom>
            <a:avLst/>
            <a:gdLst>
              <a:gd name="T0" fmla="*/ 2147483647 w 147"/>
              <a:gd name="T1" fmla="*/ 2147483647 h 455"/>
              <a:gd name="T2" fmla="*/ 0 w 147"/>
              <a:gd name="T3" fmla="*/ 2147483647 h 455"/>
              <a:gd name="T4" fmla="*/ 0 w 147"/>
              <a:gd name="T5" fmla="*/ 2147483647 h 455"/>
              <a:gd name="T6" fmla="*/ 2147483647 w 147"/>
              <a:gd name="T7" fmla="*/ 0 h 455"/>
              <a:gd name="T8" fmla="*/ 2147483647 w 147"/>
              <a:gd name="T9" fmla="*/ 2147483647 h 4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7"/>
              <a:gd name="T16" fmla="*/ 0 h 455"/>
              <a:gd name="T17" fmla="*/ 147 w 147"/>
              <a:gd name="T18" fmla="*/ 455 h 45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7" h="455">
                <a:moveTo>
                  <a:pt x="147" y="318"/>
                </a:moveTo>
                <a:lnTo>
                  <a:pt x="0" y="455"/>
                </a:lnTo>
                <a:lnTo>
                  <a:pt x="0" y="114"/>
                </a:lnTo>
                <a:lnTo>
                  <a:pt x="147" y="0"/>
                </a:lnTo>
                <a:lnTo>
                  <a:pt x="147" y="318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46" name="Freeform 19"/>
          <p:cNvSpPr>
            <a:spLocks/>
          </p:cNvSpPr>
          <p:nvPr/>
        </p:nvSpPr>
        <p:spPr bwMode="auto">
          <a:xfrm>
            <a:off x="10842645" y="3151842"/>
            <a:ext cx="133025" cy="24099"/>
          </a:xfrm>
          <a:custGeom>
            <a:avLst/>
            <a:gdLst>
              <a:gd name="T0" fmla="*/ 2147483647 w 66"/>
              <a:gd name="T1" fmla="*/ 2147483647 h 16"/>
              <a:gd name="T2" fmla="*/ 2147483647 w 66"/>
              <a:gd name="T3" fmla="*/ 2147483647 h 16"/>
              <a:gd name="T4" fmla="*/ 2147483647 w 66"/>
              <a:gd name="T5" fmla="*/ 2147483647 h 16"/>
              <a:gd name="T6" fmla="*/ 0 w 66"/>
              <a:gd name="T7" fmla="*/ 2147483647 h 16"/>
              <a:gd name="T8" fmla="*/ 0 w 66"/>
              <a:gd name="T9" fmla="*/ 2147483647 h 16"/>
              <a:gd name="T10" fmla="*/ 2147483647 w 66"/>
              <a:gd name="T11" fmla="*/ 0 h 16"/>
              <a:gd name="T12" fmla="*/ 2147483647 w 66"/>
              <a:gd name="T13" fmla="*/ 2147483647 h 16"/>
              <a:gd name="T14" fmla="*/ 2147483647 w 66"/>
              <a:gd name="T15" fmla="*/ 2147483647 h 1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6"/>
              <a:gd name="T25" fmla="*/ 0 h 16"/>
              <a:gd name="T26" fmla="*/ 66 w 66"/>
              <a:gd name="T27" fmla="*/ 16 h 1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6" h="16">
                <a:moveTo>
                  <a:pt x="66" y="14"/>
                </a:moveTo>
                <a:cubicBezTo>
                  <a:pt x="66" y="15"/>
                  <a:pt x="65" y="16"/>
                  <a:pt x="64" y="16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64" y="11"/>
                  <a:pt x="64" y="11"/>
                  <a:pt x="64" y="11"/>
                </a:cubicBezTo>
                <a:cubicBezTo>
                  <a:pt x="65" y="11"/>
                  <a:pt x="66" y="12"/>
                  <a:pt x="66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47" name="文本框 146"/>
          <p:cNvSpPr txBox="1"/>
          <p:nvPr/>
        </p:nvSpPr>
        <p:spPr>
          <a:xfrm>
            <a:off x="9748476" y="989866"/>
            <a:ext cx="256227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altLang="zh-CN" b="1" dirty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Tenant SLA Requirement </a:t>
            </a:r>
            <a:r>
              <a:rPr lang="en-US" altLang="zh-CN" b="1" dirty="0" smtClean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(</a:t>
            </a:r>
            <a:r>
              <a:rPr lang="en-US" altLang="zh-CN" b="1" dirty="0" err="1" smtClean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Serviceprofile</a:t>
            </a:r>
            <a:r>
              <a:rPr lang="en-US" altLang="zh-CN" b="1" dirty="0" smtClean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)</a:t>
            </a:r>
            <a:endParaRPr lang="en-US" altLang="zh-CN" b="1" dirty="0">
              <a:solidFill>
                <a:srgbClr val="FF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endParaRPr lang="en-US" altLang="zh-CN" b="1" dirty="0">
              <a:solidFill>
                <a:srgbClr val="FF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endParaRPr lang="en-US" altLang="zh-CN" b="1" dirty="0" smtClean="0">
              <a:solidFill>
                <a:srgbClr val="FF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endParaRPr lang="en-US" altLang="zh-CN" b="1" dirty="0" smtClean="0">
              <a:solidFill>
                <a:srgbClr val="FF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endParaRPr lang="en-US" altLang="zh-CN" b="1" dirty="0">
              <a:solidFill>
                <a:srgbClr val="FF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2008458" y="1138290"/>
            <a:ext cx="18047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 sz="1050" b="1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altLang="zh-CN" sz="800" b="0" dirty="0" smtClean="0">
                <a:latin typeface="微软雅黑" panose="020B0503020204020204" pitchFamily="34" charset="-122"/>
              </a:rPr>
              <a:t>Slice Resource Configuration</a:t>
            </a:r>
          </a:p>
        </p:txBody>
      </p:sp>
      <p:sp>
        <p:nvSpPr>
          <p:cNvPr id="94" name="文本框 93"/>
          <p:cNvSpPr txBox="1"/>
          <p:nvPr/>
        </p:nvSpPr>
        <p:spPr>
          <a:xfrm>
            <a:off x="516467" y="1397281"/>
            <a:ext cx="23248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 sz="1050" b="1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altLang="zh-CN" sz="800" b="0" dirty="0" smtClean="0">
                <a:latin typeface="微软雅黑" panose="020B0503020204020204" pitchFamily="34" charset="-122"/>
              </a:rPr>
              <a:t>Radio Resource Configuration</a:t>
            </a:r>
          </a:p>
          <a:p>
            <a:pPr algn="ctr"/>
            <a:r>
              <a:rPr lang="en-US" altLang="zh-CN" sz="800" b="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 (</a:t>
            </a:r>
            <a:r>
              <a:rPr lang="en-GB" sz="800" b="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rRMPolicyRatio2 =</a:t>
            </a:r>
            <a:r>
              <a:rPr lang="en-US" altLang="zh-CN" sz="800" b="0" dirty="0">
                <a:solidFill>
                  <a:srgbClr val="FF0000"/>
                </a:solidFill>
                <a:latin typeface="微软雅黑" panose="020B0503020204020204" pitchFamily="34" charset="-122"/>
              </a:rPr>
              <a:t>Initially 15%~70</a:t>
            </a:r>
            <a:r>
              <a:rPr lang="en-US" altLang="zh-CN" sz="800" b="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%)</a:t>
            </a:r>
            <a:endParaRPr lang="en-US" altLang="zh-CN" sz="800" b="0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97" name="图片 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12121" y="1256005"/>
            <a:ext cx="2752361" cy="1577824"/>
          </a:xfrm>
          <a:prstGeom prst="rect">
            <a:avLst/>
          </a:prstGeom>
        </p:spPr>
      </p:pic>
      <p:sp>
        <p:nvSpPr>
          <p:cNvPr id="148" name="文本框 151"/>
          <p:cNvSpPr txBox="1"/>
          <p:nvPr/>
        </p:nvSpPr>
        <p:spPr>
          <a:xfrm>
            <a:off x="-11748" y="5911615"/>
            <a:ext cx="12203748" cy="70788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>
            <a:defPPr>
              <a:defRPr lang="en-GB"/>
            </a:defPPr>
            <a:lvl1pPr algn="ctr">
              <a:defRPr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lvl="1" algn="ctr">
              <a:spcBef>
                <a:spcPts val="300"/>
              </a:spcBef>
              <a:spcAft>
                <a:spcPts val="300"/>
              </a:spcAft>
              <a:buSzPct val="100000"/>
            </a:pPr>
            <a:r>
              <a:rPr lang="en-US" altLang="zh-CN" sz="2000" dirty="0" smtClean="0">
                <a:solidFill>
                  <a:schemeClr val="bg1"/>
                </a:solidFill>
              </a:rPr>
              <a:t>Traditionally OAM IS </a:t>
            </a:r>
            <a:r>
              <a:rPr lang="en-US" altLang="zh-CN" sz="2000" dirty="0">
                <a:solidFill>
                  <a:schemeClr val="bg1"/>
                </a:solidFill>
              </a:rPr>
              <a:t>responsible for </a:t>
            </a:r>
            <a:r>
              <a:rPr lang="en-US" altLang="zh-CN" sz="2000" dirty="0" smtClean="0">
                <a:solidFill>
                  <a:schemeClr val="bg1"/>
                </a:solidFill>
              </a:rPr>
              <a:t>network/slice </a:t>
            </a:r>
            <a:r>
              <a:rPr lang="en-US" altLang="zh-CN" sz="2000" dirty="0">
                <a:solidFill>
                  <a:schemeClr val="bg1"/>
                </a:solidFill>
              </a:rPr>
              <a:t>configuration and </a:t>
            </a:r>
            <a:r>
              <a:rPr lang="en-US" altLang="zh-CN" sz="2000" dirty="0" smtClean="0">
                <a:solidFill>
                  <a:schemeClr val="bg1"/>
                </a:solidFill>
              </a:rPr>
              <a:t>DOES NOT </a:t>
            </a:r>
            <a:r>
              <a:rPr lang="en-US" altLang="zh-CN" sz="2000" dirty="0">
                <a:solidFill>
                  <a:schemeClr val="bg1"/>
                </a:solidFill>
              </a:rPr>
              <a:t>feedback </a:t>
            </a:r>
            <a:r>
              <a:rPr lang="en-US" altLang="zh-CN" sz="2000" dirty="0" smtClean="0">
                <a:solidFill>
                  <a:schemeClr val="bg1"/>
                </a:solidFill>
              </a:rPr>
              <a:t>Slice </a:t>
            </a:r>
            <a:r>
              <a:rPr lang="en-US" altLang="zh-CN" sz="2000" dirty="0">
                <a:solidFill>
                  <a:schemeClr val="bg1"/>
                </a:solidFill>
              </a:rPr>
              <a:t>SLA </a:t>
            </a:r>
            <a:r>
              <a:rPr lang="en-US" altLang="zh-CN" sz="2000" dirty="0" smtClean="0">
                <a:solidFill>
                  <a:schemeClr val="bg1"/>
                </a:solidFill>
              </a:rPr>
              <a:t>fulfillment to 5GS</a:t>
            </a:r>
            <a:endParaRPr lang="en-US" altLang="zh-CN" sz="2000" dirty="0">
              <a:solidFill>
                <a:schemeClr val="bg1"/>
              </a:solidFill>
            </a:endParaRPr>
          </a:p>
        </p:txBody>
      </p:sp>
      <p:sp>
        <p:nvSpPr>
          <p:cNvPr id="4" name="下箭头 3"/>
          <p:cNvSpPr/>
          <p:nvPr/>
        </p:nvSpPr>
        <p:spPr bwMode="auto">
          <a:xfrm rot="19929152">
            <a:off x="1798819" y="4387128"/>
            <a:ext cx="454031" cy="1070552"/>
          </a:xfrm>
          <a:prstGeom prst="downArrow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9" name="下箭头 148"/>
          <p:cNvSpPr/>
          <p:nvPr/>
        </p:nvSpPr>
        <p:spPr bwMode="auto">
          <a:xfrm rot="5400000">
            <a:off x="9204129" y="573034"/>
            <a:ext cx="366291" cy="605523"/>
          </a:xfrm>
          <a:prstGeom prst="downArrow">
            <a:avLst/>
          </a:prstGeom>
          <a:noFill/>
          <a:ln w="25400" cap="flat" cmpd="sng" algn="ctr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0" name="文本框 149"/>
          <p:cNvSpPr txBox="1"/>
          <p:nvPr/>
        </p:nvSpPr>
        <p:spPr>
          <a:xfrm>
            <a:off x="838564" y="3319061"/>
            <a:ext cx="208445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altLang="zh-CN" b="1" kern="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Slice level resource configuration:</a:t>
            </a:r>
            <a:endParaRPr lang="en-US" kern="0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kern="0" dirty="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 </a:t>
            </a:r>
            <a:r>
              <a:rPr lang="en-US" kern="0" dirty="0">
                <a:solidFill>
                  <a:srgbClr val="0000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- </a:t>
            </a:r>
            <a:r>
              <a:rPr lang="en-US" altLang="zh-CN" kern="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Existing Slice A</a:t>
            </a:r>
            <a:r>
              <a:rPr lang="en-US" altLang="zh-CN" kern="0" dirty="0" smtClean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(SLA </a:t>
            </a:r>
            <a:r>
              <a:rPr lang="en-US" altLang="zh-CN" kern="0" dirty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agreement )</a:t>
            </a:r>
            <a:r>
              <a:rPr lang="en-US" altLang="zh-CN" kern="0" dirty="0" smtClean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</a:t>
            </a:r>
            <a:r>
              <a:rPr lang="en-US" altLang="zh-CN" kern="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: </a:t>
            </a:r>
            <a:endParaRPr lang="en-US" altLang="zh-CN" kern="0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altLang="zh-CN" kern="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    &gt; </a:t>
            </a:r>
            <a:r>
              <a:rPr lang="en-US" altLang="zh-CN" kern="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Guaranteed:   10</a:t>
            </a:r>
            <a:r>
              <a:rPr lang="en-US" altLang="zh-CN" kern="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%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altLang="zh-CN" kern="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    &gt; </a:t>
            </a:r>
            <a:r>
              <a:rPr lang="en-US" altLang="zh-CN" kern="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Maximum: </a:t>
            </a:r>
            <a:r>
              <a:rPr lang="en-US" altLang="zh-CN" kern="0" dirty="0" smtClean="0">
                <a:solidFill>
                  <a:srgbClr val="7030A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    </a:t>
            </a:r>
            <a:r>
              <a:rPr lang="en-US" altLang="zh-CN" kern="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50</a:t>
            </a:r>
            <a:r>
              <a:rPr lang="en-US" altLang="zh-CN" kern="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%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kern="0" dirty="0" smtClean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- </a:t>
            </a:r>
            <a:r>
              <a:rPr lang="zh-CN" altLang="en-US" kern="0" dirty="0" smtClean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</a:t>
            </a:r>
            <a:r>
              <a:rPr lang="en-US" altLang="zh-CN" kern="0" dirty="0" smtClean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New Slice B on trail </a:t>
            </a:r>
            <a:endParaRPr lang="en-US" altLang="zh-CN" kern="0" dirty="0">
              <a:solidFill>
                <a:srgbClr val="FF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kern="0" dirty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   </a:t>
            </a:r>
            <a:r>
              <a:rPr lang="en-US" altLang="zh-CN" kern="0" dirty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&gt; </a:t>
            </a:r>
            <a:r>
              <a:rPr lang="en-US" altLang="zh-CN" kern="0" dirty="0" smtClean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Guaranteed:  15</a:t>
            </a:r>
            <a:r>
              <a:rPr lang="en-US" altLang="zh-CN" kern="0" dirty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%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kern="0" dirty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    &gt; </a:t>
            </a:r>
            <a:r>
              <a:rPr lang="en-US" altLang="zh-CN" kern="0" dirty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Maximum:    </a:t>
            </a:r>
            <a:r>
              <a:rPr lang="en-US" altLang="zh-CN" kern="0" dirty="0" smtClean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70</a:t>
            </a:r>
            <a:r>
              <a:rPr lang="en-US" altLang="zh-CN" kern="0" dirty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%</a:t>
            </a:r>
            <a:r>
              <a:rPr lang="en-US" kern="0" dirty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151" name="矩形 76"/>
          <p:cNvSpPr/>
          <p:nvPr/>
        </p:nvSpPr>
        <p:spPr>
          <a:xfrm>
            <a:off x="5561724" y="732419"/>
            <a:ext cx="1020825" cy="316673"/>
          </a:xfrm>
          <a:prstGeom prst="rect">
            <a:avLst/>
          </a:prstGeom>
          <a:solidFill>
            <a:srgbClr val="98949E"/>
          </a:solidFill>
          <a:ln w="19050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0" tIns="64000" rIns="64000" bIns="64000"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MDAS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34377" y="5114659"/>
            <a:ext cx="24182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100000"/>
            </a:pPr>
            <a:r>
              <a:rPr lang="en-US" altLang="zh-CN" sz="1400" dirty="0"/>
              <a:t>Very flexible per slice radio resource boundary in RAN is configured by OAM</a:t>
            </a:r>
          </a:p>
        </p:txBody>
      </p:sp>
    </p:spTree>
    <p:extLst>
      <p:ext uri="{BB962C8B-B14F-4D97-AF65-F5344CB8AC3E}">
        <p14:creationId xmlns:p14="http://schemas.microsoft.com/office/powerpoint/2010/main" val="1244224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8600" y="30803"/>
            <a:ext cx="11963400" cy="72840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l" eaLnBrk="1" hangingPunct="1"/>
            <a:r>
              <a:rPr lang="en-US" altLang="zh-CN" sz="2000" dirty="0" smtClean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Slice Run-Time stage – Trial phase for the new slice </a:t>
            </a:r>
            <a:r>
              <a:rPr lang="en-US" altLang="zh-CN" sz="2000" b="1" dirty="0" smtClean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(</a:t>
            </a:r>
            <a:r>
              <a:rPr lang="en-US" altLang="zh-CN" sz="2000" b="1" dirty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A</a:t>
            </a:r>
            <a:r>
              <a:rPr lang="en-US" altLang="zh-CN" sz="2000" b="1" dirty="0" smtClean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greed in 3GPP except Slice </a:t>
            </a:r>
            <a:r>
              <a:rPr lang="en-US" altLang="zh-CN" sz="2000" b="1" dirty="0" err="1" smtClean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QoE</a:t>
            </a:r>
            <a:r>
              <a:rPr lang="en-US" altLang="zh-CN" sz="2000" b="1" dirty="0" smtClean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 Evaluation)</a:t>
            </a:r>
            <a:endParaRPr lang="de-DE" altLang="de-DE" sz="2000" b="1" dirty="0">
              <a:solidFill>
                <a:srgbClr val="C00000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97" name="文本框 151"/>
          <p:cNvSpPr txBox="1"/>
          <p:nvPr/>
        </p:nvSpPr>
        <p:spPr>
          <a:xfrm>
            <a:off x="0" y="5897319"/>
            <a:ext cx="12192000" cy="64633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>
            <a:defPPr>
              <a:defRPr lang="en-GB"/>
            </a:defPPr>
            <a:lvl1pPr algn="ctr">
              <a:defRPr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lvl="1" algn="ctr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100000"/>
            </a:pPr>
            <a:r>
              <a:rPr lang="en-US" sz="1800" dirty="0" smtClean="0">
                <a:solidFill>
                  <a:schemeClr val="bg1"/>
                </a:solidFill>
              </a:rPr>
              <a:t>Open Question: How RAN schedule the proper radio resource to accurately meet Slice </a:t>
            </a:r>
            <a:r>
              <a:rPr lang="en-US" sz="1800" dirty="0" err="1" smtClean="0">
                <a:solidFill>
                  <a:schemeClr val="bg1"/>
                </a:solidFill>
              </a:rPr>
              <a:t>QoE</a:t>
            </a:r>
            <a:r>
              <a:rPr lang="en-US" sz="1800" dirty="0" smtClean="0">
                <a:solidFill>
                  <a:schemeClr val="bg1"/>
                </a:solidFill>
              </a:rPr>
              <a:t> </a:t>
            </a:r>
            <a:r>
              <a:rPr lang="en-US" sz="1800" dirty="0">
                <a:solidFill>
                  <a:schemeClr val="bg1"/>
                </a:solidFill>
              </a:rPr>
              <a:t>with </a:t>
            </a:r>
            <a:r>
              <a:rPr lang="en-US" sz="1800" dirty="0" smtClean="0">
                <a:solidFill>
                  <a:schemeClr val="bg1"/>
                </a:solidFill>
              </a:rPr>
              <a:t>such flexible </a:t>
            </a:r>
            <a:r>
              <a:rPr lang="en-US" sz="1800" dirty="0">
                <a:solidFill>
                  <a:schemeClr val="bg1"/>
                </a:solidFill>
              </a:rPr>
              <a:t>per slice radio resource boundary </a:t>
            </a:r>
            <a:r>
              <a:rPr lang="en-US" sz="1800" dirty="0" smtClean="0">
                <a:solidFill>
                  <a:schemeClr val="bg1"/>
                </a:solidFill>
              </a:rPr>
              <a:t>configured by OAM?</a:t>
            </a:r>
            <a:endParaRPr lang="en-US" altLang="zh-CN" sz="1800" dirty="0">
              <a:solidFill>
                <a:schemeClr val="bg1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38564" y="3319061"/>
            <a:ext cx="208445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altLang="zh-CN" b="1" kern="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Slice level resource configuration:</a:t>
            </a:r>
            <a:endParaRPr lang="en-US" kern="0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kern="0" dirty="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 </a:t>
            </a:r>
            <a:r>
              <a:rPr lang="en-US" kern="0" dirty="0">
                <a:solidFill>
                  <a:srgbClr val="0000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- </a:t>
            </a:r>
            <a:r>
              <a:rPr lang="en-US" altLang="zh-CN" kern="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Existing Slice A</a:t>
            </a:r>
            <a:r>
              <a:rPr lang="en-US" altLang="zh-CN" kern="0" dirty="0" smtClean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(SLA </a:t>
            </a:r>
            <a:r>
              <a:rPr lang="en-US" altLang="zh-CN" kern="0" dirty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agreement )</a:t>
            </a:r>
            <a:r>
              <a:rPr lang="en-US" altLang="zh-CN" kern="0" dirty="0" smtClean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</a:t>
            </a:r>
            <a:r>
              <a:rPr lang="en-US" altLang="zh-CN" kern="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: </a:t>
            </a:r>
            <a:endParaRPr lang="en-US" altLang="zh-CN" kern="0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altLang="zh-CN" kern="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    &gt; </a:t>
            </a:r>
            <a:r>
              <a:rPr lang="en-US" altLang="zh-CN" kern="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Guaranteed:   10</a:t>
            </a:r>
            <a:r>
              <a:rPr lang="en-US" altLang="zh-CN" kern="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%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altLang="zh-CN" kern="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    &gt; </a:t>
            </a:r>
            <a:r>
              <a:rPr lang="en-US" altLang="zh-CN" kern="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Maximum: </a:t>
            </a:r>
            <a:r>
              <a:rPr lang="en-US" altLang="zh-CN" kern="0" dirty="0" smtClean="0">
                <a:solidFill>
                  <a:srgbClr val="7030A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    </a:t>
            </a:r>
            <a:r>
              <a:rPr lang="en-US" altLang="zh-CN" kern="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50</a:t>
            </a:r>
            <a:r>
              <a:rPr lang="en-US" altLang="zh-CN" kern="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%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kern="0" dirty="0" smtClean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- </a:t>
            </a:r>
            <a:r>
              <a:rPr lang="zh-CN" altLang="en-US" kern="0" dirty="0" smtClean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</a:t>
            </a:r>
            <a:r>
              <a:rPr lang="en-US" altLang="zh-CN" kern="0" dirty="0" smtClean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New Slice B on trail </a:t>
            </a:r>
            <a:endParaRPr lang="en-US" altLang="zh-CN" kern="0" dirty="0">
              <a:solidFill>
                <a:srgbClr val="FF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kern="0" dirty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   </a:t>
            </a:r>
            <a:r>
              <a:rPr lang="en-US" altLang="zh-CN" kern="0" dirty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&gt; </a:t>
            </a:r>
            <a:r>
              <a:rPr lang="en-US" altLang="zh-CN" kern="0" dirty="0" smtClean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Guaranteed:  15</a:t>
            </a:r>
            <a:r>
              <a:rPr lang="en-US" altLang="zh-CN" kern="0" dirty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%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kern="0" dirty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    &gt; </a:t>
            </a:r>
            <a:r>
              <a:rPr lang="en-US" altLang="zh-CN" kern="0" dirty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Maximum:    </a:t>
            </a:r>
            <a:r>
              <a:rPr lang="en-US" altLang="zh-CN" kern="0" dirty="0" smtClean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70</a:t>
            </a:r>
            <a:r>
              <a:rPr lang="en-US" altLang="zh-CN" kern="0" dirty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%</a:t>
            </a:r>
            <a:r>
              <a:rPr lang="en-US" kern="0" dirty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</a:t>
            </a:r>
          </a:p>
        </p:txBody>
      </p:sp>
      <p:grpSp>
        <p:nvGrpSpPr>
          <p:cNvPr id="101" name="组合 100"/>
          <p:cNvGrpSpPr/>
          <p:nvPr/>
        </p:nvGrpSpPr>
        <p:grpSpPr>
          <a:xfrm>
            <a:off x="1505869" y="2146081"/>
            <a:ext cx="749705" cy="1023164"/>
            <a:chOff x="349610" y="2733341"/>
            <a:chExt cx="562279" cy="767373"/>
          </a:xfrm>
        </p:grpSpPr>
        <p:sp>
          <p:nvSpPr>
            <p:cNvPr id="102" name="Freeform 280"/>
            <p:cNvSpPr>
              <a:spLocks/>
            </p:cNvSpPr>
            <p:nvPr/>
          </p:nvSpPr>
          <p:spPr bwMode="auto">
            <a:xfrm>
              <a:off x="627881" y="3110321"/>
              <a:ext cx="2869" cy="1491"/>
            </a:xfrm>
            <a:custGeom>
              <a:avLst/>
              <a:gdLst>
                <a:gd name="T0" fmla="*/ 0 w 1"/>
                <a:gd name="T1" fmla="*/ 0 h 1588"/>
                <a:gd name="T2" fmla="*/ 2147483647 w 1"/>
                <a:gd name="T3" fmla="*/ 0 h 1588"/>
                <a:gd name="T4" fmla="*/ 0 w 1"/>
                <a:gd name="T5" fmla="*/ 0 h 1588"/>
                <a:gd name="T6" fmla="*/ 0 60000 65536"/>
                <a:gd name="T7" fmla="*/ 0 60000 65536"/>
                <a:gd name="T8" fmla="*/ 0 60000 65536"/>
                <a:gd name="T9" fmla="*/ 0 w 1"/>
                <a:gd name="T10" fmla="*/ 0 h 1588"/>
                <a:gd name="T11" fmla="*/ 1 w 1"/>
                <a:gd name="T12" fmla="*/ 1588 h 15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588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lIns="64000" tIns="64000" rIns="64000" bIns="64000"/>
            <a:lstStyle/>
            <a:p>
              <a:endParaRPr lang="zh-CN" altLang="en-US" sz="14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104" name="Freeform 281"/>
            <p:cNvSpPr>
              <a:spLocks/>
            </p:cNvSpPr>
            <p:nvPr/>
          </p:nvSpPr>
          <p:spPr bwMode="auto">
            <a:xfrm>
              <a:off x="627881" y="3110321"/>
              <a:ext cx="2869" cy="1491"/>
            </a:xfrm>
            <a:custGeom>
              <a:avLst/>
              <a:gdLst>
                <a:gd name="T0" fmla="*/ 0 w 1"/>
                <a:gd name="T1" fmla="*/ 0 h 1588"/>
                <a:gd name="T2" fmla="*/ 2147483647 w 1"/>
                <a:gd name="T3" fmla="*/ 0 h 1588"/>
                <a:gd name="T4" fmla="*/ 0 w 1"/>
                <a:gd name="T5" fmla="*/ 0 h 1588"/>
                <a:gd name="T6" fmla="*/ 0 60000 65536"/>
                <a:gd name="T7" fmla="*/ 0 60000 65536"/>
                <a:gd name="T8" fmla="*/ 0 60000 65536"/>
                <a:gd name="T9" fmla="*/ 0 w 1"/>
                <a:gd name="T10" fmla="*/ 0 h 1588"/>
                <a:gd name="T11" fmla="*/ 1 w 1"/>
                <a:gd name="T12" fmla="*/ 1588 h 15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588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lIns="64000" tIns="64000" rIns="64000" bIns="64000"/>
            <a:lstStyle/>
            <a:p>
              <a:endParaRPr lang="zh-CN" altLang="en-US" sz="14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106" name="Freeform 282"/>
            <p:cNvSpPr>
              <a:spLocks noEditPoints="1"/>
            </p:cNvSpPr>
            <p:nvPr/>
          </p:nvSpPr>
          <p:spPr bwMode="auto">
            <a:xfrm>
              <a:off x="480552" y="3064130"/>
              <a:ext cx="298351" cy="436584"/>
            </a:xfrm>
            <a:custGeom>
              <a:avLst/>
              <a:gdLst>
                <a:gd name="T0" fmla="*/ 2147483647 w 88"/>
                <a:gd name="T1" fmla="*/ 2147483647 h 124"/>
                <a:gd name="T2" fmla="*/ 2147483647 w 88"/>
                <a:gd name="T3" fmla="*/ 2147483647 h 124"/>
                <a:gd name="T4" fmla="*/ 2147483647 w 88"/>
                <a:gd name="T5" fmla="*/ 2147483647 h 124"/>
                <a:gd name="T6" fmla="*/ 2147483647 w 88"/>
                <a:gd name="T7" fmla="*/ 2147483647 h 124"/>
                <a:gd name="T8" fmla="*/ 2147483647 w 88"/>
                <a:gd name="T9" fmla="*/ 0 h 124"/>
                <a:gd name="T10" fmla="*/ 2147483647 w 88"/>
                <a:gd name="T11" fmla="*/ 0 h 124"/>
                <a:gd name="T12" fmla="*/ 2147483647 w 88"/>
                <a:gd name="T13" fmla="*/ 0 h 124"/>
                <a:gd name="T14" fmla="*/ 2147483647 w 88"/>
                <a:gd name="T15" fmla="*/ 2147483647 h 124"/>
                <a:gd name="T16" fmla="*/ 2147483647 w 88"/>
                <a:gd name="T17" fmla="*/ 2147483647 h 124"/>
                <a:gd name="T18" fmla="*/ 0 w 88"/>
                <a:gd name="T19" fmla="*/ 2147483647 h 124"/>
                <a:gd name="T20" fmla="*/ 2147483647 w 88"/>
                <a:gd name="T21" fmla="*/ 2147483647 h 124"/>
                <a:gd name="T22" fmla="*/ 2147483647 w 88"/>
                <a:gd name="T23" fmla="*/ 2147483647 h 124"/>
                <a:gd name="T24" fmla="*/ 2147483647 w 88"/>
                <a:gd name="T25" fmla="*/ 2147483647 h 124"/>
                <a:gd name="T26" fmla="*/ 2147483647 w 88"/>
                <a:gd name="T27" fmla="*/ 2147483647 h 124"/>
                <a:gd name="T28" fmla="*/ 2147483647 w 88"/>
                <a:gd name="T29" fmla="*/ 2147483647 h 124"/>
                <a:gd name="T30" fmla="*/ 2147483647 w 88"/>
                <a:gd name="T31" fmla="*/ 2147483647 h 124"/>
                <a:gd name="T32" fmla="*/ 2147483647 w 88"/>
                <a:gd name="T33" fmla="*/ 2147483647 h 124"/>
                <a:gd name="T34" fmla="*/ 2147483647 w 88"/>
                <a:gd name="T35" fmla="*/ 2147483647 h 124"/>
                <a:gd name="T36" fmla="*/ 2147483647 w 88"/>
                <a:gd name="T37" fmla="*/ 2147483647 h 124"/>
                <a:gd name="T38" fmla="*/ 2147483647 w 88"/>
                <a:gd name="T39" fmla="*/ 2147483647 h 124"/>
                <a:gd name="T40" fmla="*/ 2147483647 w 88"/>
                <a:gd name="T41" fmla="*/ 2147483647 h 124"/>
                <a:gd name="T42" fmla="*/ 2147483647 w 88"/>
                <a:gd name="T43" fmla="*/ 2147483647 h 124"/>
                <a:gd name="T44" fmla="*/ 2147483647 w 88"/>
                <a:gd name="T45" fmla="*/ 2147483647 h 12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8"/>
                <a:gd name="T70" fmla="*/ 0 h 124"/>
                <a:gd name="T71" fmla="*/ 88 w 88"/>
                <a:gd name="T72" fmla="*/ 124 h 12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8" h="124">
                  <a:moveTo>
                    <a:pt x="69" y="124"/>
                  </a:moveTo>
                  <a:cubicBezTo>
                    <a:pt x="88" y="124"/>
                    <a:pt x="88" y="124"/>
                    <a:pt x="88" y="124"/>
                  </a:cubicBezTo>
                  <a:cubicBezTo>
                    <a:pt x="87" y="123"/>
                    <a:pt x="87" y="121"/>
                    <a:pt x="87" y="120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0" y="2"/>
                    <a:pt x="47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0" y="0"/>
                    <a:pt x="37" y="2"/>
                    <a:pt x="36" y="6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0" y="121"/>
                    <a:pt x="0" y="123"/>
                    <a:pt x="0" y="124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64" y="107"/>
                    <a:pt x="64" y="107"/>
                    <a:pt x="64" y="107"/>
                  </a:cubicBezTo>
                  <a:lnTo>
                    <a:pt x="69" y="124"/>
                  </a:lnTo>
                  <a:close/>
                  <a:moveTo>
                    <a:pt x="48" y="55"/>
                  </a:moveTo>
                  <a:cubicBezTo>
                    <a:pt x="39" y="55"/>
                    <a:pt x="39" y="55"/>
                    <a:pt x="39" y="55"/>
                  </a:cubicBezTo>
                  <a:cubicBezTo>
                    <a:pt x="44" y="40"/>
                    <a:pt x="44" y="40"/>
                    <a:pt x="44" y="40"/>
                  </a:cubicBezTo>
                  <a:lnTo>
                    <a:pt x="48" y="55"/>
                  </a:lnTo>
                  <a:close/>
                  <a:moveTo>
                    <a:pt x="29" y="89"/>
                  </a:moveTo>
                  <a:cubicBezTo>
                    <a:pt x="33" y="73"/>
                    <a:pt x="33" y="73"/>
                    <a:pt x="33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9" y="89"/>
                    <a:pt x="59" y="89"/>
                    <a:pt x="59" y="89"/>
                  </a:cubicBezTo>
                  <a:lnTo>
                    <a:pt x="29" y="89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lIns="64000" tIns="64000" rIns="64000" bIns="64000"/>
            <a:lstStyle/>
            <a:p>
              <a:endParaRPr lang="zh-CN" altLang="en-US" sz="14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107" name="Freeform 283"/>
            <p:cNvSpPr>
              <a:spLocks/>
            </p:cNvSpPr>
            <p:nvPr/>
          </p:nvSpPr>
          <p:spPr bwMode="auto">
            <a:xfrm>
              <a:off x="702469" y="2815293"/>
              <a:ext cx="104710" cy="277147"/>
            </a:xfrm>
            <a:custGeom>
              <a:avLst/>
              <a:gdLst>
                <a:gd name="T0" fmla="*/ 2147483647 w 31"/>
                <a:gd name="T1" fmla="*/ 2147483647 h 79"/>
                <a:gd name="T2" fmla="*/ 2147483647 w 31"/>
                <a:gd name="T3" fmla="*/ 2147483647 h 79"/>
                <a:gd name="T4" fmla="*/ 2147483647 w 31"/>
                <a:gd name="T5" fmla="*/ 2147483647 h 79"/>
                <a:gd name="T6" fmla="*/ 2147483647 w 31"/>
                <a:gd name="T7" fmla="*/ 2147483647 h 79"/>
                <a:gd name="T8" fmla="*/ 2147483647 w 31"/>
                <a:gd name="T9" fmla="*/ 2147483647 h 79"/>
                <a:gd name="T10" fmla="*/ 2147483647 w 31"/>
                <a:gd name="T11" fmla="*/ 2147483647 h 79"/>
                <a:gd name="T12" fmla="*/ 2147483647 w 31"/>
                <a:gd name="T13" fmla="*/ 2147483647 h 79"/>
                <a:gd name="T14" fmla="*/ 2147483647 w 31"/>
                <a:gd name="T15" fmla="*/ 2147483647 h 79"/>
                <a:gd name="T16" fmla="*/ 2147483647 w 31"/>
                <a:gd name="T17" fmla="*/ 2147483647 h 79"/>
                <a:gd name="T18" fmla="*/ 2147483647 w 31"/>
                <a:gd name="T19" fmla="*/ 2147483647 h 79"/>
                <a:gd name="T20" fmla="*/ 2147483647 w 31"/>
                <a:gd name="T21" fmla="*/ 2147483647 h 79"/>
                <a:gd name="T22" fmla="*/ 2147483647 w 31"/>
                <a:gd name="T23" fmla="*/ 2147483647 h 79"/>
                <a:gd name="T24" fmla="*/ 2147483647 w 31"/>
                <a:gd name="T25" fmla="*/ 2147483647 h 79"/>
                <a:gd name="T26" fmla="*/ 2147483647 w 31"/>
                <a:gd name="T27" fmla="*/ 2147483647 h 79"/>
                <a:gd name="T28" fmla="*/ 2147483647 w 31"/>
                <a:gd name="T29" fmla="*/ 2147483647 h 79"/>
                <a:gd name="T30" fmla="*/ 2147483647 w 31"/>
                <a:gd name="T31" fmla="*/ 2147483647 h 79"/>
                <a:gd name="T32" fmla="*/ 2147483647 w 31"/>
                <a:gd name="T33" fmla="*/ 2147483647 h 79"/>
                <a:gd name="T34" fmla="*/ 2147483647 w 31"/>
                <a:gd name="T35" fmla="*/ 2147483647 h 79"/>
                <a:gd name="T36" fmla="*/ 2147483647 w 31"/>
                <a:gd name="T37" fmla="*/ 2147483647 h 79"/>
                <a:gd name="T38" fmla="*/ 2147483647 w 31"/>
                <a:gd name="T39" fmla="*/ 2147483647 h 79"/>
                <a:gd name="T40" fmla="*/ 2147483647 w 31"/>
                <a:gd name="T41" fmla="*/ 2147483647 h 79"/>
                <a:gd name="T42" fmla="*/ 2147483647 w 31"/>
                <a:gd name="T43" fmla="*/ 2147483647 h 79"/>
                <a:gd name="T44" fmla="*/ 2147483647 w 31"/>
                <a:gd name="T45" fmla="*/ 2147483647 h 79"/>
                <a:gd name="T46" fmla="*/ 2147483647 w 31"/>
                <a:gd name="T47" fmla="*/ 2147483647 h 7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1"/>
                <a:gd name="T73" fmla="*/ 0 h 79"/>
                <a:gd name="T74" fmla="*/ 31 w 31"/>
                <a:gd name="T75" fmla="*/ 79 h 7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1" h="79">
                  <a:moveTo>
                    <a:pt x="6" y="78"/>
                  </a:moveTo>
                  <a:cubicBezTo>
                    <a:pt x="3" y="75"/>
                    <a:pt x="2" y="70"/>
                    <a:pt x="5" y="67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3" y="56"/>
                    <a:pt x="15" y="47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26"/>
                    <a:pt x="4" y="16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2"/>
                    <a:pt x="0" y="7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0"/>
                    <a:pt x="10" y="0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31" y="16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51"/>
                    <a:pt x="27" y="64"/>
                    <a:pt x="17" y="7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6" y="78"/>
                    <a:pt x="14" y="79"/>
                    <a:pt x="11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9" y="79"/>
                    <a:pt x="8" y="79"/>
                    <a:pt x="6" y="7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lIns="64000" tIns="64000" rIns="64000" bIns="64000"/>
            <a:lstStyle/>
            <a:p>
              <a:endParaRPr lang="zh-CN" altLang="en-US" sz="14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108" name="Freeform 284"/>
            <p:cNvSpPr>
              <a:spLocks/>
            </p:cNvSpPr>
            <p:nvPr/>
          </p:nvSpPr>
          <p:spPr bwMode="auto">
            <a:xfrm>
              <a:off x="769885" y="2733341"/>
              <a:ext cx="142004" cy="433604"/>
            </a:xfrm>
            <a:custGeom>
              <a:avLst/>
              <a:gdLst>
                <a:gd name="T0" fmla="*/ 2147483647 w 42"/>
                <a:gd name="T1" fmla="*/ 2147483647 h 123"/>
                <a:gd name="T2" fmla="*/ 2147483647 w 42"/>
                <a:gd name="T3" fmla="*/ 2147483647 h 123"/>
                <a:gd name="T4" fmla="*/ 2147483647 w 42"/>
                <a:gd name="T5" fmla="*/ 2147483647 h 123"/>
                <a:gd name="T6" fmla="*/ 2147483647 w 42"/>
                <a:gd name="T7" fmla="*/ 2147483647 h 123"/>
                <a:gd name="T8" fmla="*/ 2147483647 w 42"/>
                <a:gd name="T9" fmla="*/ 2147483647 h 123"/>
                <a:gd name="T10" fmla="*/ 2147483647 w 42"/>
                <a:gd name="T11" fmla="*/ 2147483647 h 123"/>
                <a:gd name="T12" fmla="*/ 2147483647 w 42"/>
                <a:gd name="T13" fmla="*/ 2147483647 h 123"/>
                <a:gd name="T14" fmla="*/ 2147483647 w 42"/>
                <a:gd name="T15" fmla="*/ 2147483647 h 123"/>
                <a:gd name="T16" fmla="*/ 2147483647 w 42"/>
                <a:gd name="T17" fmla="*/ 2147483647 h 123"/>
                <a:gd name="T18" fmla="*/ 2147483647 w 42"/>
                <a:gd name="T19" fmla="*/ 2147483647 h 123"/>
                <a:gd name="T20" fmla="*/ 2147483647 w 42"/>
                <a:gd name="T21" fmla="*/ 2147483647 h 123"/>
                <a:gd name="T22" fmla="*/ 2147483647 w 42"/>
                <a:gd name="T23" fmla="*/ 2147483647 h 123"/>
                <a:gd name="T24" fmla="*/ 2147483647 w 42"/>
                <a:gd name="T25" fmla="*/ 2147483647 h 123"/>
                <a:gd name="T26" fmla="*/ 2147483647 w 42"/>
                <a:gd name="T27" fmla="*/ 2147483647 h 123"/>
                <a:gd name="T28" fmla="*/ 2147483647 w 42"/>
                <a:gd name="T29" fmla="*/ 2147483647 h 123"/>
                <a:gd name="T30" fmla="*/ 2147483647 w 42"/>
                <a:gd name="T31" fmla="*/ 2147483647 h 123"/>
                <a:gd name="T32" fmla="*/ 2147483647 w 42"/>
                <a:gd name="T33" fmla="*/ 2147483647 h 123"/>
                <a:gd name="T34" fmla="*/ 2147483647 w 42"/>
                <a:gd name="T35" fmla="*/ 2147483647 h 123"/>
                <a:gd name="T36" fmla="*/ 2147483647 w 42"/>
                <a:gd name="T37" fmla="*/ 2147483647 h 123"/>
                <a:gd name="T38" fmla="*/ 2147483647 w 42"/>
                <a:gd name="T39" fmla="*/ 2147483647 h 123"/>
                <a:gd name="T40" fmla="*/ 2147483647 w 42"/>
                <a:gd name="T41" fmla="*/ 2147483647 h 12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2"/>
                <a:gd name="T64" fmla="*/ 0 h 123"/>
                <a:gd name="T65" fmla="*/ 42 w 42"/>
                <a:gd name="T66" fmla="*/ 123 h 12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2" h="123">
                  <a:moveTo>
                    <a:pt x="10" y="121"/>
                  </a:moveTo>
                  <a:cubicBezTo>
                    <a:pt x="7" y="119"/>
                    <a:pt x="6" y="114"/>
                    <a:pt x="8" y="110"/>
                  </a:cubicBezTo>
                  <a:cubicBezTo>
                    <a:pt x="8" y="110"/>
                    <a:pt x="8" y="110"/>
                    <a:pt x="8" y="110"/>
                  </a:cubicBezTo>
                  <a:cubicBezTo>
                    <a:pt x="22" y="92"/>
                    <a:pt x="26" y="77"/>
                    <a:pt x="26" y="6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6" y="38"/>
                    <a:pt x="9" y="19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" y="12"/>
                    <a:pt x="0" y="7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0"/>
                    <a:pt x="11" y="0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3"/>
                    <a:pt x="41" y="26"/>
                    <a:pt x="42" y="64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42" y="80"/>
                    <a:pt x="36" y="100"/>
                    <a:pt x="21" y="120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19" y="122"/>
                    <a:pt x="17" y="123"/>
                    <a:pt x="15" y="123"/>
                  </a:cubicBezTo>
                  <a:cubicBezTo>
                    <a:pt x="15" y="123"/>
                    <a:pt x="15" y="123"/>
                    <a:pt x="15" y="123"/>
                  </a:cubicBezTo>
                  <a:cubicBezTo>
                    <a:pt x="13" y="123"/>
                    <a:pt x="11" y="122"/>
                    <a:pt x="10" y="12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lIns="64000" tIns="64000" rIns="64000" bIns="64000"/>
            <a:lstStyle/>
            <a:p>
              <a:endParaRPr lang="zh-CN" altLang="en-US" sz="14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109" name="Freeform 285"/>
            <p:cNvSpPr>
              <a:spLocks/>
            </p:cNvSpPr>
            <p:nvPr/>
          </p:nvSpPr>
          <p:spPr bwMode="auto">
            <a:xfrm>
              <a:off x="451451" y="2815293"/>
              <a:ext cx="109014" cy="277147"/>
            </a:xfrm>
            <a:custGeom>
              <a:avLst/>
              <a:gdLst>
                <a:gd name="T0" fmla="*/ 2147483647 w 32"/>
                <a:gd name="T1" fmla="*/ 2147483647 h 79"/>
                <a:gd name="T2" fmla="*/ 0 w 32"/>
                <a:gd name="T3" fmla="*/ 2147483647 h 79"/>
                <a:gd name="T4" fmla="*/ 0 w 32"/>
                <a:gd name="T5" fmla="*/ 2147483647 h 79"/>
                <a:gd name="T6" fmla="*/ 0 w 32"/>
                <a:gd name="T7" fmla="*/ 2147483647 h 79"/>
                <a:gd name="T8" fmla="*/ 0 w 32"/>
                <a:gd name="T9" fmla="*/ 2147483647 h 79"/>
                <a:gd name="T10" fmla="*/ 2147483647 w 32"/>
                <a:gd name="T11" fmla="*/ 2147483647 h 79"/>
                <a:gd name="T12" fmla="*/ 2147483647 w 32"/>
                <a:gd name="T13" fmla="*/ 2147483647 h 79"/>
                <a:gd name="T14" fmla="*/ 2147483647 w 32"/>
                <a:gd name="T15" fmla="*/ 2147483647 h 79"/>
                <a:gd name="T16" fmla="*/ 2147483647 w 32"/>
                <a:gd name="T17" fmla="*/ 2147483647 h 79"/>
                <a:gd name="T18" fmla="*/ 2147483647 w 32"/>
                <a:gd name="T19" fmla="*/ 2147483647 h 79"/>
                <a:gd name="T20" fmla="*/ 2147483647 w 32"/>
                <a:gd name="T21" fmla="*/ 2147483647 h 79"/>
                <a:gd name="T22" fmla="*/ 2147483647 w 32"/>
                <a:gd name="T23" fmla="*/ 2147483647 h 79"/>
                <a:gd name="T24" fmla="*/ 2147483647 w 32"/>
                <a:gd name="T25" fmla="*/ 2147483647 h 79"/>
                <a:gd name="T26" fmla="*/ 2147483647 w 32"/>
                <a:gd name="T27" fmla="*/ 2147483647 h 79"/>
                <a:gd name="T28" fmla="*/ 2147483647 w 32"/>
                <a:gd name="T29" fmla="*/ 2147483647 h 79"/>
                <a:gd name="T30" fmla="*/ 2147483647 w 32"/>
                <a:gd name="T31" fmla="*/ 2147483647 h 79"/>
                <a:gd name="T32" fmla="*/ 2147483647 w 32"/>
                <a:gd name="T33" fmla="*/ 2147483647 h 79"/>
                <a:gd name="T34" fmla="*/ 2147483647 w 32"/>
                <a:gd name="T35" fmla="*/ 2147483647 h 79"/>
                <a:gd name="T36" fmla="*/ 2147483647 w 32"/>
                <a:gd name="T37" fmla="*/ 2147483647 h 79"/>
                <a:gd name="T38" fmla="*/ 2147483647 w 32"/>
                <a:gd name="T39" fmla="*/ 2147483647 h 79"/>
                <a:gd name="T40" fmla="*/ 2147483647 w 32"/>
                <a:gd name="T41" fmla="*/ 2147483647 h 79"/>
                <a:gd name="T42" fmla="*/ 2147483647 w 32"/>
                <a:gd name="T43" fmla="*/ 2147483647 h 79"/>
                <a:gd name="T44" fmla="*/ 2147483647 w 32"/>
                <a:gd name="T45" fmla="*/ 2147483647 h 79"/>
                <a:gd name="T46" fmla="*/ 2147483647 w 32"/>
                <a:gd name="T47" fmla="*/ 2147483647 h 79"/>
                <a:gd name="T48" fmla="*/ 2147483647 w 32"/>
                <a:gd name="T49" fmla="*/ 2147483647 h 79"/>
                <a:gd name="T50" fmla="*/ 2147483647 w 32"/>
                <a:gd name="T51" fmla="*/ 2147483647 h 79"/>
                <a:gd name="T52" fmla="*/ 2147483647 w 32"/>
                <a:gd name="T53" fmla="*/ 2147483647 h 79"/>
                <a:gd name="T54" fmla="*/ 2147483647 w 32"/>
                <a:gd name="T55" fmla="*/ 2147483647 h 79"/>
                <a:gd name="T56" fmla="*/ 2147483647 w 32"/>
                <a:gd name="T57" fmla="*/ 2147483647 h 7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2"/>
                <a:gd name="T88" fmla="*/ 0 h 79"/>
                <a:gd name="T89" fmla="*/ 32 w 32"/>
                <a:gd name="T90" fmla="*/ 79 h 7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2" h="79">
                  <a:moveTo>
                    <a:pt x="14" y="76"/>
                  </a:moveTo>
                  <a:cubicBezTo>
                    <a:pt x="4" y="64"/>
                    <a:pt x="0" y="51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" y="16"/>
                    <a:pt x="17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21" y="0"/>
                    <a:pt x="26" y="0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2" y="7"/>
                    <a:pt x="31" y="12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5" y="18"/>
                    <a:pt x="24" y="19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9" y="26"/>
                    <a:pt x="16" y="32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7"/>
                    <a:pt x="18" y="56"/>
                    <a:pt x="26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9" y="70"/>
                    <a:pt x="28" y="75"/>
                    <a:pt x="25" y="78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23" y="79"/>
                    <a:pt x="22" y="79"/>
                    <a:pt x="20" y="79"/>
                  </a:cubicBezTo>
                  <a:cubicBezTo>
                    <a:pt x="20" y="79"/>
                    <a:pt x="20" y="79"/>
                    <a:pt x="20" y="79"/>
                  </a:cubicBezTo>
                  <a:cubicBezTo>
                    <a:pt x="18" y="79"/>
                    <a:pt x="15" y="78"/>
                    <a:pt x="14" y="7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lIns="64000" tIns="64000" rIns="64000" bIns="64000"/>
            <a:lstStyle/>
            <a:p>
              <a:endParaRPr lang="zh-CN" altLang="en-US" sz="14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110" name="Freeform 286"/>
            <p:cNvSpPr>
              <a:spLocks/>
            </p:cNvSpPr>
            <p:nvPr/>
          </p:nvSpPr>
          <p:spPr bwMode="auto">
            <a:xfrm>
              <a:off x="349610" y="2733341"/>
              <a:ext cx="139135" cy="433604"/>
            </a:xfrm>
            <a:custGeom>
              <a:avLst/>
              <a:gdLst>
                <a:gd name="T0" fmla="*/ 2147483647 w 41"/>
                <a:gd name="T1" fmla="*/ 2147483647 h 123"/>
                <a:gd name="T2" fmla="*/ 0 w 41"/>
                <a:gd name="T3" fmla="*/ 2147483647 h 123"/>
                <a:gd name="T4" fmla="*/ 0 w 41"/>
                <a:gd name="T5" fmla="*/ 2147483647 h 123"/>
                <a:gd name="T6" fmla="*/ 2147483647 w 41"/>
                <a:gd name="T7" fmla="*/ 2147483647 h 123"/>
                <a:gd name="T8" fmla="*/ 2147483647 w 41"/>
                <a:gd name="T9" fmla="*/ 2147483647 h 123"/>
                <a:gd name="T10" fmla="*/ 2147483647 w 41"/>
                <a:gd name="T11" fmla="*/ 2147483647 h 123"/>
                <a:gd name="T12" fmla="*/ 2147483647 w 41"/>
                <a:gd name="T13" fmla="*/ 2147483647 h 123"/>
                <a:gd name="T14" fmla="*/ 2147483647 w 41"/>
                <a:gd name="T15" fmla="*/ 2147483647 h 123"/>
                <a:gd name="T16" fmla="*/ 2147483647 w 41"/>
                <a:gd name="T17" fmla="*/ 2147483647 h 123"/>
                <a:gd name="T18" fmla="*/ 2147483647 w 41"/>
                <a:gd name="T19" fmla="*/ 2147483647 h 123"/>
                <a:gd name="T20" fmla="*/ 2147483647 w 41"/>
                <a:gd name="T21" fmla="*/ 2147483647 h 123"/>
                <a:gd name="T22" fmla="*/ 2147483647 w 41"/>
                <a:gd name="T23" fmla="*/ 2147483647 h 123"/>
                <a:gd name="T24" fmla="*/ 2147483647 w 41"/>
                <a:gd name="T25" fmla="*/ 2147483647 h 123"/>
                <a:gd name="T26" fmla="*/ 2147483647 w 41"/>
                <a:gd name="T27" fmla="*/ 2147483647 h 123"/>
                <a:gd name="T28" fmla="*/ 2147483647 w 41"/>
                <a:gd name="T29" fmla="*/ 2147483647 h 123"/>
                <a:gd name="T30" fmla="*/ 2147483647 w 41"/>
                <a:gd name="T31" fmla="*/ 2147483647 h 123"/>
                <a:gd name="T32" fmla="*/ 2147483647 w 41"/>
                <a:gd name="T33" fmla="*/ 2147483647 h 123"/>
                <a:gd name="T34" fmla="*/ 2147483647 w 41"/>
                <a:gd name="T35" fmla="*/ 2147483647 h 123"/>
                <a:gd name="T36" fmla="*/ 2147483647 w 41"/>
                <a:gd name="T37" fmla="*/ 2147483647 h 123"/>
                <a:gd name="T38" fmla="*/ 2147483647 w 41"/>
                <a:gd name="T39" fmla="*/ 2147483647 h 123"/>
                <a:gd name="T40" fmla="*/ 2147483647 w 41"/>
                <a:gd name="T41" fmla="*/ 2147483647 h 123"/>
                <a:gd name="T42" fmla="*/ 2147483647 w 41"/>
                <a:gd name="T43" fmla="*/ 2147483647 h 123"/>
                <a:gd name="T44" fmla="*/ 2147483647 w 41"/>
                <a:gd name="T45" fmla="*/ 2147483647 h 123"/>
                <a:gd name="T46" fmla="*/ 2147483647 w 41"/>
                <a:gd name="T47" fmla="*/ 2147483647 h 123"/>
                <a:gd name="T48" fmla="*/ 2147483647 w 41"/>
                <a:gd name="T49" fmla="*/ 2147483647 h 12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1"/>
                <a:gd name="T76" fmla="*/ 0 h 123"/>
                <a:gd name="T77" fmla="*/ 41 w 41"/>
                <a:gd name="T78" fmla="*/ 123 h 12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1" h="123">
                  <a:moveTo>
                    <a:pt x="20" y="120"/>
                  </a:moveTo>
                  <a:cubicBezTo>
                    <a:pt x="5" y="100"/>
                    <a:pt x="0" y="80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26"/>
                    <a:pt x="26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30" y="0"/>
                    <a:pt x="35" y="0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41" y="7"/>
                    <a:pt x="41" y="12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5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6" y="16"/>
                    <a:pt x="35" y="17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2" y="20"/>
                    <a:pt x="29" y="23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1" y="37"/>
                    <a:pt x="15" y="49"/>
                    <a:pt x="15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5" y="77"/>
                    <a:pt x="20" y="92"/>
                    <a:pt x="33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5" y="114"/>
                    <a:pt x="35" y="119"/>
                    <a:pt x="31" y="121"/>
                  </a:cubicBezTo>
                  <a:cubicBezTo>
                    <a:pt x="31" y="121"/>
                    <a:pt x="31" y="121"/>
                    <a:pt x="31" y="121"/>
                  </a:cubicBezTo>
                  <a:cubicBezTo>
                    <a:pt x="30" y="122"/>
                    <a:pt x="28" y="123"/>
                    <a:pt x="27" y="123"/>
                  </a:cubicBezTo>
                  <a:cubicBezTo>
                    <a:pt x="27" y="123"/>
                    <a:pt x="27" y="123"/>
                    <a:pt x="27" y="123"/>
                  </a:cubicBezTo>
                  <a:cubicBezTo>
                    <a:pt x="24" y="123"/>
                    <a:pt x="22" y="122"/>
                    <a:pt x="20" y="12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lIns="64000" tIns="64000" rIns="64000" bIns="64000"/>
            <a:lstStyle/>
            <a:p>
              <a:endParaRPr lang="zh-CN" altLang="en-US" sz="14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111" name="Oval 287"/>
            <p:cNvSpPr>
              <a:spLocks noChangeArrowheads="1"/>
            </p:cNvSpPr>
            <p:nvPr/>
          </p:nvSpPr>
          <p:spPr bwMode="auto">
            <a:xfrm>
              <a:off x="580546" y="2906187"/>
              <a:ext cx="97537" cy="10281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lIns="64000" tIns="64000" rIns="64000" bIns="64000"/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400" b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</p:grpSp>
      <p:sp>
        <p:nvSpPr>
          <p:cNvPr id="112" name="Rectangle 292"/>
          <p:cNvSpPr/>
          <p:nvPr/>
        </p:nvSpPr>
        <p:spPr bwMode="auto">
          <a:xfrm>
            <a:off x="801168" y="1729321"/>
            <a:ext cx="1906054" cy="3121007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162560" tIns="81280" rIns="162560" bIns="8128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sz="1600" b="1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RAN</a:t>
            </a:r>
          </a:p>
        </p:txBody>
      </p:sp>
      <p:sp>
        <p:nvSpPr>
          <p:cNvPr id="113" name="矩形 76"/>
          <p:cNvSpPr/>
          <p:nvPr/>
        </p:nvSpPr>
        <p:spPr>
          <a:xfrm>
            <a:off x="2901001" y="2191923"/>
            <a:ext cx="2298196" cy="570448"/>
          </a:xfrm>
          <a:prstGeom prst="rect">
            <a:avLst/>
          </a:prstGeom>
          <a:solidFill>
            <a:srgbClr val="0070C0"/>
          </a:solidFill>
          <a:ln w="19050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0" tIns="64000" rIns="64000" bIns="64000"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NSSF/PCF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algn="ctr"/>
            <a:r>
              <a:rPr lang="en-US" altLang="zh-CN" sz="1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(Slice QoE Evaluation)</a:t>
            </a:r>
            <a:endParaRPr lang="zh-CN" altLang="en-US" sz="1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14" name="Rectangle 244"/>
          <p:cNvSpPr/>
          <p:nvPr/>
        </p:nvSpPr>
        <p:spPr bwMode="auto">
          <a:xfrm>
            <a:off x="2824384" y="1751362"/>
            <a:ext cx="6260133" cy="309896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162560" tIns="81280" rIns="162560" bIns="8128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</a:pPr>
            <a:r>
              <a:rPr lang="en-US" sz="1600" b="1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CN</a:t>
            </a:r>
          </a:p>
        </p:txBody>
      </p:sp>
      <p:sp>
        <p:nvSpPr>
          <p:cNvPr id="115" name="Rectangle 244"/>
          <p:cNvSpPr/>
          <p:nvPr/>
        </p:nvSpPr>
        <p:spPr bwMode="auto">
          <a:xfrm>
            <a:off x="801168" y="692650"/>
            <a:ext cx="8283349" cy="389727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162560" tIns="81280" rIns="162560" bIns="8128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altLang="zh-CN" sz="1600" b="1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OAM </a:t>
            </a:r>
            <a:r>
              <a:rPr lang="en-US" altLang="zh-CN" sz="1467" b="1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(</a:t>
            </a:r>
            <a:r>
              <a:rPr lang="en-US" altLang="zh-CN" sz="1467" b="1" dirty="0" smtClean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Slice SLA Evaluation + Cause Domain Determining</a:t>
            </a:r>
            <a:r>
              <a:rPr lang="en-US" altLang="zh-CN" sz="1467" b="1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)</a:t>
            </a:r>
            <a:endParaRPr lang="en-US" sz="1467" b="1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cxnSp>
        <p:nvCxnSpPr>
          <p:cNvPr id="116" name="直接箭头连接符 115"/>
          <p:cNvCxnSpPr/>
          <p:nvPr/>
        </p:nvCxnSpPr>
        <p:spPr bwMode="auto">
          <a:xfrm flipV="1">
            <a:off x="8249187" y="1062947"/>
            <a:ext cx="8192" cy="117142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17" name="Rectangle 292"/>
          <p:cNvSpPr/>
          <p:nvPr/>
        </p:nvSpPr>
        <p:spPr bwMode="auto">
          <a:xfrm>
            <a:off x="9272344" y="701964"/>
            <a:ext cx="2084960" cy="414836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162560" tIns="81280" rIns="162560" bIns="8128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altLang="zh-CN" sz="1333" b="1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3</a:t>
            </a:r>
            <a:r>
              <a:rPr lang="en-US" altLang="zh-CN" sz="1333" b="1" baseline="3000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rd</a:t>
            </a:r>
            <a:r>
              <a:rPr lang="en-US" altLang="zh-CN" sz="1333" b="1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AF</a:t>
            </a:r>
            <a:endParaRPr lang="en-US" altLang="zh-CN" sz="1333" b="1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6790267" y="1336340"/>
            <a:ext cx="150791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 sz="1333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r>
              <a:rPr lang="zh-CN" altLang="en-US" sz="800" dirty="0"/>
              <a:t>⑤ </a:t>
            </a:r>
            <a:r>
              <a:rPr lang="en-US" altLang="zh-CN" sz="800" dirty="0" smtClean="0"/>
              <a:t>new slice </a:t>
            </a:r>
            <a:r>
              <a:rPr lang="en-US" altLang="zh-CN" sz="800" dirty="0" err="1" smtClean="0"/>
              <a:t>QoE</a:t>
            </a:r>
            <a:r>
              <a:rPr lang="en-US" altLang="zh-CN" sz="800" dirty="0" smtClean="0"/>
              <a:t>(Service MOS) </a:t>
            </a:r>
            <a:endParaRPr lang="en-US" altLang="zh-CN" sz="800" dirty="0"/>
          </a:p>
        </p:txBody>
      </p:sp>
      <p:sp>
        <p:nvSpPr>
          <p:cNvPr id="119" name="Freeform 1224"/>
          <p:cNvSpPr>
            <a:spLocks/>
          </p:cNvSpPr>
          <p:nvPr/>
        </p:nvSpPr>
        <p:spPr bwMode="auto">
          <a:xfrm>
            <a:off x="9525679" y="3493241"/>
            <a:ext cx="1629696" cy="930324"/>
          </a:xfrm>
          <a:custGeom>
            <a:avLst/>
            <a:gdLst>
              <a:gd name="T0" fmla="*/ 2147483647 w 219"/>
              <a:gd name="T1" fmla="*/ 2147483647 h 128"/>
              <a:gd name="T2" fmla="*/ 2147483647 w 219"/>
              <a:gd name="T3" fmla="*/ 2147483647 h 128"/>
              <a:gd name="T4" fmla="*/ 2147483647 w 219"/>
              <a:gd name="T5" fmla="*/ 2147483647 h 128"/>
              <a:gd name="T6" fmla="*/ 2147483647 w 219"/>
              <a:gd name="T7" fmla="*/ 2147483647 h 128"/>
              <a:gd name="T8" fmla="*/ 2147483647 w 219"/>
              <a:gd name="T9" fmla="*/ 2147483647 h 128"/>
              <a:gd name="T10" fmla="*/ 2147483647 w 219"/>
              <a:gd name="T11" fmla="*/ 0 h 128"/>
              <a:gd name="T12" fmla="*/ 2147483647 w 219"/>
              <a:gd name="T13" fmla="*/ 2147483647 h 128"/>
              <a:gd name="T14" fmla="*/ 0 w 219"/>
              <a:gd name="T15" fmla="*/ 2147483647 h 128"/>
              <a:gd name="T16" fmla="*/ 2147483647 w 219"/>
              <a:gd name="T17" fmla="*/ 2147483647 h 128"/>
              <a:gd name="T18" fmla="*/ 2147483647 w 219"/>
              <a:gd name="T19" fmla="*/ 2147483647 h 128"/>
              <a:gd name="T20" fmla="*/ 2147483647 w 219"/>
              <a:gd name="T21" fmla="*/ 2147483647 h 12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19"/>
              <a:gd name="T34" fmla="*/ 0 h 128"/>
              <a:gd name="T35" fmla="*/ 219 w 219"/>
              <a:gd name="T36" fmla="*/ 128 h 12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19" h="128">
                <a:moveTo>
                  <a:pt x="91" y="120"/>
                </a:moveTo>
                <a:cubicBezTo>
                  <a:pt x="100" y="125"/>
                  <a:pt x="112" y="128"/>
                  <a:pt x="124" y="128"/>
                </a:cubicBezTo>
                <a:cubicBezTo>
                  <a:pt x="144" y="128"/>
                  <a:pt x="161" y="121"/>
                  <a:pt x="171" y="110"/>
                </a:cubicBezTo>
                <a:cubicBezTo>
                  <a:pt x="198" y="107"/>
                  <a:pt x="219" y="89"/>
                  <a:pt x="219" y="67"/>
                </a:cubicBezTo>
                <a:cubicBezTo>
                  <a:pt x="219" y="43"/>
                  <a:pt x="194" y="23"/>
                  <a:pt x="163" y="23"/>
                </a:cubicBezTo>
                <a:cubicBezTo>
                  <a:pt x="155" y="10"/>
                  <a:pt x="134" y="0"/>
                  <a:pt x="109" y="0"/>
                </a:cubicBezTo>
                <a:cubicBezTo>
                  <a:pt x="84" y="0"/>
                  <a:pt x="63" y="10"/>
                  <a:pt x="55" y="23"/>
                </a:cubicBezTo>
                <a:cubicBezTo>
                  <a:pt x="24" y="23"/>
                  <a:pt x="0" y="41"/>
                  <a:pt x="0" y="63"/>
                </a:cubicBezTo>
                <a:cubicBezTo>
                  <a:pt x="0" y="78"/>
                  <a:pt x="12" y="91"/>
                  <a:pt x="29" y="98"/>
                </a:cubicBezTo>
                <a:cubicBezTo>
                  <a:pt x="31" y="109"/>
                  <a:pt x="42" y="118"/>
                  <a:pt x="57" y="121"/>
                </a:cubicBezTo>
                <a:cubicBezTo>
                  <a:pt x="57" y="121"/>
                  <a:pt x="75" y="125"/>
                  <a:pt x="91" y="120"/>
                </a:cubicBezTo>
              </a:path>
            </a:pathLst>
          </a:custGeom>
          <a:noFill/>
          <a:ln w="28575">
            <a:solidFill>
              <a:srgbClr val="006699"/>
            </a:solidFill>
          </a:ln>
        </p:spPr>
        <p:txBody>
          <a:bodyPr lIns="48000" tIns="48000" rIns="48000" bIns="48000" anchor="ctr"/>
          <a:lstStyle/>
          <a:p>
            <a:pPr algn="ctr"/>
            <a:endParaRPr lang="en-US" sz="1333" dirty="0">
              <a:solidFill>
                <a:srgbClr val="0066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Freeform 8"/>
          <p:cNvSpPr>
            <a:spLocks/>
          </p:cNvSpPr>
          <p:nvPr/>
        </p:nvSpPr>
        <p:spPr bwMode="auto">
          <a:xfrm>
            <a:off x="9968908" y="3741904"/>
            <a:ext cx="175033" cy="326675"/>
          </a:xfrm>
          <a:custGeom>
            <a:avLst/>
            <a:gdLst>
              <a:gd name="T0" fmla="*/ 2147483647 w 150"/>
              <a:gd name="T1" fmla="*/ 2147483647 h 366"/>
              <a:gd name="T2" fmla="*/ 0 w 150"/>
              <a:gd name="T3" fmla="*/ 2147483647 h 366"/>
              <a:gd name="T4" fmla="*/ 0 w 150"/>
              <a:gd name="T5" fmla="*/ 0 h 366"/>
              <a:gd name="T6" fmla="*/ 2147483647 w 150"/>
              <a:gd name="T7" fmla="*/ 2147483647 h 366"/>
              <a:gd name="T8" fmla="*/ 2147483647 w 150"/>
              <a:gd name="T9" fmla="*/ 2147483647 h 3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0"/>
              <a:gd name="T16" fmla="*/ 0 h 366"/>
              <a:gd name="T17" fmla="*/ 150 w 150"/>
              <a:gd name="T18" fmla="*/ 366 h 36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0" h="366">
                <a:moveTo>
                  <a:pt x="150" y="366"/>
                </a:moveTo>
                <a:lnTo>
                  <a:pt x="0" y="342"/>
                </a:lnTo>
                <a:lnTo>
                  <a:pt x="0" y="0"/>
                </a:lnTo>
                <a:lnTo>
                  <a:pt x="150" y="26"/>
                </a:lnTo>
                <a:lnTo>
                  <a:pt x="150" y="366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21" name="Freeform 9"/>
          <p:cNvSpPr>
            <a:spLocks/>
          </p:cNvSpPr>
          <p:nvPr/>
        </p:nvSpPr>
        <p:spPr bwMode="auto">
          <a:xfrm>
            <a:off x="9967741" y="3766895"/>
            <a:ext cx="178535" cy="30347"/>
          </a:xfrm>
          <a:custGeom>
            <a:avLst/>
            <a:gdLst>
              <a:gd name="T0" fmla="*/ 2147483647 w 153"/>
              <a:gd name="T1" fmla="*/ 2147483647 h 34"/>
              <a:gd name="T2" fmla="*/ 0 w 153"/>
              <a:gd name="T3" fmla="*/ 2147483647 h 34"/>
              <a:gd name="T4" fmla="*/ 0 w 153"/>
              <a:gd name="T5" fmla="*/ 0 h 34"/>
              <a:gd name="T6" fmla="*/ 2147483647 w 153"/>
              <a:gd name="T7" fmla="*/ 2147483647 h 34"/>
              <a:gd name="T8" fmla="*/ 2147483647 w 153"/>
              <a:gd name="T9" fmla="*/ 2147483647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3"/>
              <a:gd name="T16" fmla="*/ 0 h 34"/>
              <a:gd name="T17" fmla="*/ 153 w 153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3" h="34">
                <a:moveTo>
                  <a:pt x="153" y="34"/>
                </a:moveTo>
                <a:lnTo>
                  <a:pt x="0" y="8"/>
                </a:lnTo>
                <a:lnTo>
                  <a:pt x="0" y="0"/>
                </a:lnTo>
                <a:lnTo>
                  <a:pt x="153" y="26"/>
                </a:lnTo>
                <a:lnTo>
                  <a:pt x="153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22" name="Freeform 10"/>
          <p:cNvSpPr>
            <a:spLocks/>
          </p:cNvSpPr>
          <p:nvPr/>
        </p:nvSpPr>
        <p:spPr bwMode="auto">
          <a:xfrm>
            <a:off x="10023751" y="3966829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5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23" name="Freeform 11"/>
          <p:cNvSpPr>
            <a:spLocks/>
          </p:cNvSpPr>
          <p:nvPr/>
        </p:nvSpPr>
        <p:spPr bwMode="auto">
          <a:xfrm>
            <a:off x="10023751" y="3977540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6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24" name="Freeform 12"/>
          <p:cNvSpPr>
            <a:spLocks/>
          </p:cNvSpPr>
          <p:nvPr/>
        </p:nvSpPr>
        <p:spPr bwMode="auto">
          <a:xfrm>
            <a:off x="10023751" y="3988251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6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25" name="Freeform 13"/>
          <p:cNvSpPr>
            <a:spLocks/>
          </p:cNvSpPr>
          <p:nvPr/>
        </p:nvSpPr>
        <p:spPr bwMode="auto">
          <a:xfrm>
            <a:off x="10023751" y="3999853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5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26" name="Freeform 14"/>
          <p:cNvSpPr>
            <a:spLocks/>
          </p:cNvSpPr>
          <p:nvPr/>
        </p:nvSpPr>
        <p:spPr bwMode="auto">
          <a:xfrm>
            <a:off x="10023751" y="4010564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27" name="Freeform 15"/>
          <p:cNvSpPr>
            <a:spLocks/>
          </p:cNvSpPr>
          <p:nvPr/>
        </p:nvSpPr>
        <p:spPr bwMode="auto">
          <a:xfrm>
            <a:off x="10023751" y="4021274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28" name="Freeform 16"/>
          <p:cNvSpPr>
            <a:spLocks/>
          </p:cNvSpPr>
          <p:nvPr/>
        </p:nvSpPr>
        <p:spPr bwMode="auto">
          <a:xfrm>
            <a:off x="10023751" y="4031985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29" name="Freeform 17"/>
          <p:cNvSpPr>
            <a:spLocks/>
          </p:cNvSpPr>
          <p:nvPr/>
        </p:nvSpPr>
        <p:spPr bwMode="auto">
          <a:xfrm>
            <a:off x="9973576" y="3643724"/>
            <a:ext cx="344233" cy="115140"/>
          </a:xfrm>
          <a:custGeom>
            <a:avLst/>
            <a:gdLst>
              <a:gd name="T0" fmla="*/ 2147483647 w 295"/>
              <a:gd name="T1" fmla="*/ 2147483647 h 129"/>
              <a:gd name="T2" fmla="*/ 0 w 295"/>
              <a:gd name="T3" fmla="*/ 2147483647 h 129"/>
              <a:gd name="T4" fmla="*/ 2147483647 w 295"/>
              <a:gd name="T5" fmla="*/ 0 h 129"/>
              <a:gd name="T6" fmla="*/ 2147483647 w 295"/>
              <a:gd name="T7" fmla="*/ 2147483647 h 129"/>
              <a:gd name="T8" fmla="*/ 2147483647 w 295"/>
              <a:gd name="T9" fmla="*/ 2147483647 h 1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5"/>
              <a:gd name="T16" fmla="*/ 0 h 129"/>
              <a:gd name="T17" fmla="*/ 295 w 295"/>
              <a:gd name="T18" fmla="*/ 129 h 1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5" h="129">
                <a:moveTo>
                  <a:pt x="150" y="129"/>
                </a:moveTo>
                <a:lnTo>
                  <a:pt x="0" y="103"/>
                </a:lnTo>
                <a:lnTo>
                  <a:pt x="148" y="0"/>
                </a:lnTo>
                <a:lnTo>
                  <a:pt x="295" y="15"/>
                </a:lnTo>
                <a:lnTo>
                  <a:pt x="150" y="129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30" name="Freeform 18"/>
          <p:cNvSpPr>
            <a:spLocks/>
          </p:cNvSpPr>
          <p:nvPr/>
        </p:nvSpPr>
        <p:spPr bwMode="auto">
          <a:xfrm>
            <a:off x="10154443" y="3661574"/>
            <a:ext cx="171533" cy="406112"/>
          </a:xfrm>
          <a:custGeom>
            <a:avLst/>
            <a:gdLst>
              <a:gd name="T0" fmla="*/ 2147483647 w 147"/>
              <a:gd name="T1" fmla="*/ 2147483647 h 455"/>
              <a:gd name="T2" fmla="*/ 0 w 147"/>
              <a:gd name="T3" fmla="*/ 2147483647 h 455"/>
              <a:gd name="T4" fmla="*/ 0 w 147"/>
              <a:gd name="T5" fmla="*/ 2147483647 h 455"/>
              <a:gd name="T6" fmla="*/ 2147483647 w 147"/>
              <a:gd name="T7" fmla="*/ 0 h 455"/>
              <a:gd name="T8" fmla="*/ 2147483647 w 147"/>
              <a:gd name="T9" fmla="*/ 2147483647 h 4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7"/>
              <a:gd name="T16" fmla="*/ 0 h 455"/>
              <a:gd name="T17" fmla="*/ 147 w 147"/>
              <a:gd name="T18" fmla="*/ 455 h 45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7" h="455">
                <a:moveTo>
                  <a:pt x="147" y="318"/>
                </a:moveTo>
                <a:lnTo>
                  <a:pt x="0" y="455"/>
                </a:lnTo>
                <a:lnTo>
                  <a:pt x="0" y="114"/>
                </a:lnTo>
                <a:lnTo>
                  <a:pt x="147" y="0"/>
                </a:lnTo>
                <a:lnTo>
                  <a:pt x="147" y="318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31" name="Freeform 19"/>
          <p:cNvSpPr>
            <a:spLocks/>
          </p:cNvSpPr>
          <p:nvPr/>
        </p:nvSpPr>
        <p:spPr bwMode="auto">
          <a:xfrm>
            <a:off x="9991078" y="3785639"/>
            <a:ext cx="133025" cy="24099"/>
          </a:xfrm>
          <a:custGeom>
            <a:avLst/>
            <a:gdLst>
              <a:gd name="T0" fmla="*/ 2147483647 w 66"/>
              <a:gd name="T1" fmla="*/ 2147483647 h 16"/>
              <a:gd name="T2" fmla="*/ 2147483647 w 66"/>
              <a:gd name="T3" fmla="*/ 2147483647 h 16"/>
              <a:gd name="T4" fmla="*/ 2147483647 w 66"/>
              <a:gd name="T5" fmla="*/ 2147483647 h 16"/>
              <a:gd name="T6" fmla="*/ 0 w 66"/>
              <a:gd name="T7" fmla="*/ 2147483647 h 16"/>
              <a:gd name="T8" fmla="*/ 0 w 66"/>
              <a:gd name="T9" fmla="*/ 2147483647 h 16"/>
              <a:gd name="T10" fmla="*/ 2147483647 w 66"/>
              <a:gd name="T11" fmla="*/ 0 h 16"/>
              <a:gd name="T12" fmla="*/ 2147483647 w 66"/>
              <a:gd name="T13" fmla="*/ 2147483647 h 16"/>
              <a:gd name="T14" fmla="*/ 2147483647 w 66"/>
              <a:gd name="T15" fmla="*/ 2147483647 h 1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6"/>
              <a:gd name="T25" fmla="*/ 0 h 16"/>
              <a:gd name="T26" fmla="*/ 66 w 66"/>
              <a:gd name="T27" fmla="*/ 16 h 1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6" h="16">
                <a:moveTo>
                  <a:pt x="66" y="14"/>
                </a:moveTo>
                <a:cubicBezTo>
                  <a:pt x="66" y="15"/>
                  <a:pt x="65" y="16"/>
                  <a:pt x="64" y="16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64" y="11"/>
                  <a:pt x="64" y="11"/>
                  <a:pt x="64" y="11"/>
                </a:cubicBezTo>
                <a:cubicBezTo>
                  <a:pt x="65" y="11"/>
                  <a:pt x="66" y="12"/>
                  <a:pt x="66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32" name="Freeform 8"/>
          <p:cNvSpPr>
            <a:spLocks/>
          </p:cNvSpPr>
          <p:nvPr/>
        </p:nvSpPr>
        <p:spPr bwMode="auto">
          <a:xfrm>
            <a:off x="10287672" y="3865014"/>
            <a:ext cx="175033" cy="326675"/>
          </a:xfrm>
          <a:custGeom>
            <a:avLst/>
            <a:gdLst>
              <a:gd name="T0" fmla="*/ 2147483647 w 150"/>
              <a:gd name="T1" fmla="*/ 2147483647 h 366"/>
              <a:gd name="T2" fmla="*/ 0 w 150"/>
              <a:gd name="T3" fmla="*/ 2147483647 h 366"/>
              <a:gd name="T4" fmla="*/ 0 w 150"/>
              <a:gd name="T5" fmla="*/ 0 h 366"/>
              <a:gd name="T6" fmla="*/ 2147483647 w 150"/>
              <a:gd name="T7" fmla="*/ 2147483647 h 366"/>
              <a:gd name="T8" fmla="*/ 2147483647 w 150"/>
              <a:gd name="T9" fmla="*/ 2147483647 h 3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0"/>
              <a:gd name="T16" fmla="*/ 0 h 366"/>
              <a:gd name="T17" fmla="*/ 150 w 150"/>
              <a:gd name="T18" fmla="*/ 366 h 36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0" h="366">
                <a:moveTo>
                  <a:pt x="150" y="366"/>
                </a:moveTo>
                <a:lnTo>
                  <a:pt x="0" y="342"/>
                </a:lnTo>
                <a:lnTo>
                  <a:pt x="0" y="0"/>
                </a:lnTo>
                <a:lnTo>
                  <a:pt x="150" y="26"/>
                </a:lnTo>
                <a:lnTo>
                  <a:pt x="150" y="366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33" name="Freeform 9"/>
          <p:cNvSpPr>
            <a:spLocks/>
          </p:cNvSpPr>
          <p:nvPr/>
        </p:nvSpPr>
        <p:spPr bwMode="auto">
          <a:xfrm>
            <a:off x="10286505" y="3890004"/>
            <a:ext cx="178535" cy="30347"/>
          </a:xfrm>
          <a:custGeom>
            <a:avLst/>
            <a:gdLst>
              <a:gd name="T0" fmla="*/ 2147483647 w 153"/>
              <a:gd name="T1" fmla="*/ 2147483647 h 34"/>
              <a:gd name="T2" fmla="*/ 0 w 153"/>
              <a:gd name="T3" fmla="*/ 2147483647 h 34"/>
              <a:gd name="T4" fmla="*/ 0 w 153"/>
              <a:gd name="T5" fmla="*/ 0 h 34"/>
              <a:gd name="T6" fmla="*/ 2147483647 w 153"/>
              <a:gd name="T7" fmla="*/ 2147483647 h 34"/>
              <a:gd name="T8" fmla="*/ 2147483647 w 153"/>
              <a:gd name="T9" fmla="*/ 2147483647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3"/>
              <a:gd name="T16" fmla="*/ 0 h 34"/>
              <a:gd name="T17" fmla="*/ 153 w 153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3" h="34">
                <a:moveTo>
                  <a:pt x="153" y="34"/>
                </a:moveTo>
                <a:lnTo>
                  <a:pt x="0" y="8"/>
                </a:lnTo>
                <a:lnTo>
                  <a:pt x="0" y="0"/>
                </a:lnTo>
                <a:lnTo>
                  <a:pt x="153" y="26"/>
                </a:lnTo>
                <a:lnTo>
                  <a:pt x="153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34" name="Freeform 10"/>
          <p:cNvSpPr>
            <a:spLocks/>
          </p:cNvSpPr>
          <p:nvPr/>
        </p:nvSpPr>
        <p:spPr bwMode="auto">
          <a:xfrm>
            <a:off x="10342515" y="4089939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5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35" name="Freeform 11"/>
          <p:cNvSpPr>
            <a:spLocks/>
          </p:cNvSpPr>
          <p:nvPr/>
        </p:nvSpPr>
        <p:spPr bwMode="auto">
          <a:xfrm>
            <a:off x="10342515" y="4100649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6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36" name="Freeform 12"/>
          <p:cNvSpPr>
            <a:spLocks/>
          </p:cNvSpPr>
          <p:nvPr/>
        </p:nvSpPr>
        <p:spPr bwMode="auto">
          <a:xfrm>
            <a:off x="10342515" y="4111360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6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37" name="Freeform 13"/>
          <p:cNvSpPr>
            <a:spLocks/>
          </p:cNvSpPr>
          <p:nvPr/>
        </p:nvSpPr>
        <p:spPr bwMode="auto">
          <a:xfrm>
            <a:off x="10342515" y="4122962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5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38" name="Freeform 14"/>
          <p:cNvSpPr>
            <a:spLocks/>
          </p:cNvSpPr>
          <p:nvPr/>
        </p:nvSpPr>
        <p:spPr bwMode="auto">
          <a:xfrm>
            <a:off x="10342515" y="4133673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39" name="Freeform 15"/>
          <p:cNvSpPr>
            <a:spLocks/>
          </p:cNvSpPr>
          <p:nvPr/>
        </p:nvSpPr>
        <p:spPr bwMode="auto">
          <a:xfrm>
            <a:off x="10342515" y="4144384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40" name="Freeform 16"/>
          <p:cNvSpPr>
            <a:spLocks/>
          </p:cNvSpPr>
          <p:nvPr/>
        </p:nvSpPr>
        <p:spPr bwMode="auto">
          <a:xfrm>
            <a:off x="10342515" y="4155094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41" name="Freeform 17"/>
          <p:cNvSpPr>
            <a:spLocks/>
          </p:cNvSpPr>
          <p:nvPr/>
        </p:nvSpPr>
        <p:spPr bwMode="auto">
          <a:xfrm>
            <a:off x="10292340" y="3766833"/>
            <a:ext cx="344233" cy="115140"/>
          </a:xfrm>
          <a:custGeom>
            <a:avLst/>
            <a:gdLst>
              <a:gd name="T0" fmla="*/ 2147483647 w 295"/>
              <a:gd name="T1" fmla="*/ 2147483647 h 129"/>
              <a:gd name="T2" fmla="*/ 0 w 295"/>
              <a:gd name="T3" fmla="*/ 2147483647 h 129"/>
              <a:gd name="T4" fmla="*/ 2147483647 w 295"/>
              <a:gd name="T5" fmla="*/ 0 h 129"/>
              <a:gd name="T6" fmla="*/ 2147483647 w 295"/>
              <a:gd name="T7" fmla="*/ 2147483647 h 129"/>
              <a:gd name="T8" fmla="*/ 2147483647 w 295"/>
              <a:gd name="T9" fmla="*/ 2147483647 h 1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5"/>
              <a:gd name="T16" fmla="*/ 0 h 129"/>
              <a:gd name="T17" fmla="*/ 295 w 295"/>
              <a:gd name="T18" fmla="*/ 129 h 1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5" h="129">
                <a:moveTo>
                  <a:pt x="150" y="129"/>
                </a:moveTo>
                <a:lnTo>
                  <a:pt x="0" y="103"/>
                </a:lnTo>
                <a:lnTo>
                  <a:pt x="148" y="0"/>
                </a:lnTo>
                <a:lnTo>
                  <a:pt x="295" y="15"/>
                </a:lnTo>
                <a:lnTo>
                  <a:pt x="150" y="129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42" name="Freeform 18"/>
          <p:cNvSpPr>
            <a:spLocks/>
          </p:cNvSpPr>
          <p:nvPr/>
        </p:nvSpPr>
        <p:spPr bwMode="auto">
          <a:xfrm>
            <a:off x="10473207" y="3784683"/>
            <a:ext cx="171533" cy="406112"/>
          </a:xfrm>
          <a:custGeom>
            <a:avLst/>
            <a:gdLst>
              <a:gd name="T0" fmla="*/ 2147483647 w 147"/>
              <a:gd name="T1" fmla="*/ 2147483647 h 455"/>
              <a:gd name="T2" fmla="*/ 0 w 147"/>
              <a:gd name="T3" fmla="*/ 2147483647 h 455"/>
              <a:gd name="T4" fmla="*/ 0 w 147"/>
              <a:gd name="T5" fmla="*/ 2147483647 h 455"/>
              <a:gd name="T6" fmla="*/ 2147483647 w 147"/>
              <a:gd name="T7" fmla="*/ 0 h 455"/>
              <a:gd name="T8" fmla="*/ 2147483647 w 147"/>
              <a:gd name="T9" fmla="*/ 2147483647 h 4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7"/>
              <a:gd name="T16" fmla="*/ 0 h 455"/>
              <a:gd name="T17" fmla="*/ 147 w 147"/>
              <a:gd name="T18" fmla="*/ 455 h 45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7" h="455">
                <a:moveTo>
                  <a:pt x="147" y="318"/>
                </a:moveTo>
                <a:lnTo>
                  <a:pt x="0" y="455"/>
                </a:lnTo>
                <a:lnTo>
                  <a:pt x="0" y="114"/>
                </a:lnTo>
                <a:lnTo>
                  <a:pt x="147" y="0"/>
                </a:lnTo>
                <a:lnTo>
                  <a:pt x="147" y="318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43" name="Freeform 19"/>
          <p:cNvSpPr>
            <a:spLocks/>
          </p:cNvSpPr>
          <p:nvPr/>
        </p:nvSpPr>
        <p:spPr bwMode="auto">
          <a:xfrm>
            <a:off x="10309842" y="3908748"/>
            <a:ext cx="133025" cy="24099"/>
          </a:xfrm>
          <a:custGeom>
            <a:avLst/>
            <a:gdLst>
              <a:gd name="T0" fmla="*/ 2147483647 w 66"/>
              <a:gd name="T1" fmla="*/ 2147483647 h 16"/>
              <a:gd name="T2" fmla="*/ 2147483647 w 66"/>
              <a:gd name="T3" fmla="*/ 2147483647 h 16"/>
              <a:gd name="T4" fmla="*/ 2147483647 w 66"/>
              <a:gd name="T5" fmla="*/ 2147483647 h 16"/>
              <a:gd name="T6" fmla="*/ 0 w 66"/>
              <a:gd name="T7" fmla="*/ 2147483647 h 16"/>
              <a:gd name="T8" fmla="*/ 0 w 66"/>
              <a:gd name="T9" fmla="*/ 2147483647 h 16"/>
              <a:gd name="T10" fmla="*/ 2147483647 w 66"/>
              <a:gd name="T11" fmla="*/ 0 h 16"/>
              <a:gd name="T12" fmla="*/ 2147483647 w 66"/>
              <a:gd name="T13" fmla="*/ 2147483647 h 16"/>
              <a:gd name="T14" fmla="*/ 2147483647 w 66"/>
              <a:gd name="T15" fmla="*/ 2147483647 h 1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6"/>
              <a:gd name="T25" fmla="*/ 0 h 16"/>
              <a:gd name="T26" fmla="*/ 66 w 66"/>
              <a:gd name="T27" fmla="*/ 16 h 1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6" h="16">
                <a:moveTo>
                  <a:pt x="66" y="14"/>
                </a:moveTo>
                <a:cubicBezTo>
                  <a:pt x="66" y="15"/>
                  <a:pt x="65" y="16"/>
                  <a:pt x="64" y="16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64" y="11"/>
                  <a:pt x="64" y="11"/>
                  <a:pt x="64" y="11"/>
                </a:cubicBezTo>
                <a:cubicBezTo>
                  <a:pt x="65" y="11"/>
                  <a:pt x="66" y="12"/>
                  <a:pt x="66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44" name="矩形 76"/>
          <p:cNvSpPr/>
          <p:nvPr/>
        </p:nvSpPr>
        <p:spPr>
          <a:xfrm>
            <a:off x="7365693" y="2220899"/>
            <a:ext cx="1369151" cy="528000"/>
          </a:xfrm>
          <a:prstGeom prst="rect">
            <a:avLst/>
          </a:prstGeom>
          <a:solidFill>
            <a:srgbClr val="0070C0"/>
          </a:solidFill>
          <a:ln w="19050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0" tIns="64000" rIns="64000" bIns="64000" rtlCol="0" anchor="ctr"/>
          <a:lstStyle/>
          <a:p>
            <a:pPr algn="ctr"/>
            <a:r>
              <a:rPr lang="en-US" altLang="zh-CN" sz="1267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NWDAF</a:t>
            </a:r>
          </a:p>
          <a:p>
            <a:pPr algn="ctr"/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(Service MOS Measurement)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4948119" y="2027075"/>
            <a:ext cx="264764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 sz="1333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pPr algn="ctr"/>
            <a:r>
              <a:rPr lang="zh-CN" altLang="en-US" sz="800" dirty="0"/>
              <a:t>① </a:t>
            </a:r>
            <a:r>
              <a:rPr lang="en-US" altLang="zh-CN" sz="800" dirty="0" smtClean="0">
                <a:latin typeface="+mj-lt"/>
              </a:rPr>
              <a:t>new slice Service MOS Query (Network Area by Tenant)</a:t>
            </a:r>
            <a:endParaRPr lang="en-US" altLang="zh-CN" sz="800" dirty="0">
              <a:latin typeface="+mj-lt"/>
            </a:endParaRPr>
          </a:p>
        </p:txBody>
      </p:sp>
      <p:cxnSp>
        <p:nvCxnSpPr>
          <p:cNvPr id="146" name="直接箭头连接符 145"/>
          <p:cNvCxnSpPr/>
          <p:nvPr/>
        </p:nvCxnSpPr>
        <p:spPr bwMode="auto">
          <a:xfrm flipH="1" flipV="1">
            <a:off x="5154836" y="2305592"/>
            <a:ext cx="2210857" cy="3532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49" name="Parallelogram 71"/>
          <p:cNvSpPr/>
          <p:nvPr/>
        </p:nvSpPr>
        <p:spPr bwMode="auto">
          <a:xfrm>
            <a:off x="3394333" y="3713614"/>
            <a:ext cx="1017523" cy="1097271"/>
          </a:xfrm>
          <a:custGeom>
            <a:avLst/>
            <a:gdLst>
              <a:gd name="connsiteX0" fmla="*/ 0 w 2438725"/>
              <a:gd name="connsiteY0" fmla="*/ 521335 h 521335"/>
              <a:gd name="connsiteX1" fmla="*/ 595365 w 2438725"/>
              <a:gd name="connsiteY1" fmla="*/ 0 h 521335"/>
              <a:gd name="connsiteX2" fmla="*/ 2438725 w 2438725"/>
              <a:gd name="connsiteY2" fmla="*/ 0 h 521335"/>
              <a:gd name="connsiteX3" fmla="*/ 1843360 w 2438725"/>
              <a:gd name="connsiteY3" fmla="*/ 521335 h 521335"/>
              <a:gd name="connsiteX4" fmla="*/ 0 w 2438725"/>
              <a:gd name="connsiteY4" fmla="*/ 521335 h 521335"/>
              <a:gd name="connsiteX0" fmla="*/ 0 w 2438725"/>
              <a:gd name="connsiteY0" fmla="*/ 683260 h 683260"/>
              <a:gd name="connsiteX1" fmla="*/ 481065 w 2438725"/>
              <a:gd name="connsiteY1" fmla="*/ 0 h 683260"/>
              <a:gd name="connsiteX2" fmla="*/ 2438725 w 2438725"/>
              <a:gd name="connsiteY2" fmla="*/ 161925 h 683260"/>
              <a:gd name="connsiteX3" fmla="*/ 1843360 w 2438725"/>
              <a:gd name="connsiteY3" fmla="*/ 683260 h 683260"/>
              <a:gd name="connsiteX4" fmla="*/ 0 w 2438725"/>
              <a:gd name="connsiteY4" fmla="*/ 683260 h 683260"/>
              <a:gd name="connsiteX0" fmla="*/ 0 w 2438725"/>
              <a:gd name="connsiteY0" fmla="*/ 673735 h 673735"/>
              <a:gd name="connsiteX1" fmla="*/ 433440 w 2438725"/>
              <a:gd name="connsiteY1" fmla="*/ 0 h 673735"/>
              <a:gd name="connsiteX2" fmla="*/ 2438725 w 2438725"/>
              <a:gd name="connsiteY2" fmla="*/ 152400 h 673735"/>
              <a:gd name="connsiteX3" fmla="*/ 1843360 w 2438725"/>
              <a:gd name="connsiteY3" fmla="*/ 673735 h 673735"/>
              <a:gd name="connsiteX4" fmla="*/ 0 w 2438725"/>
              <a:gd name="connsiteY4" fmla="*/ 673735 h 673735"/>
              <a:gd name="connsiteX0" fmla="*/ 0 w 2438725"/>
              <a:gd name="connsiteY0" fmla="*/ 676116 h 676116"/>
              <a:gd name="connsiteX1" fmla="*/ 447728 w 2438725"/>
              <a:gd name="connsiteY1" fmla="*/ 0 h 676116"/>
              <a:gd name="connsiteX2" fmla="*/ 2438725 w 2438725"/>
              <a:gd name="connsiteY2" fmla="*/ 154781 h 676116"/>
              <a:gd name="connsiteX3" fmla="*/ 1843360 w 2438725"/>
              <a:gd name="connsiteY3" fmla="*/ 676116 h 676116"/>
              <a:gd name="connsiteX4" fmla="*/ 0 w 2438725"/>
              <a:gd name="connsiteY4" fmla="*/ 676116 h 676116"/>
              <a:gd name="connsiteX0" fmla="*/ 0 w 2588743"/>
              <a:gd name="connsiteY0" fmla="*/ 523716 h 676116"/>
              <a:gd name="connsiteX1" fmla="*/ 597746 w 2588743"/>
              <a:gd name="connsiteY1" fmla="*/ 0 h 676116"/>
              <a:gd name="connsiteX2" fmla="*/ 2588743 w 2588743"/>
              <a:gd name="connsiteY2" fmla="*/ 154781 h 676116"/>
              <a:gd name="connsiteX3" fmla="*/ 1993378 w 2588743"/>
              <a:gd name="connsiteY3" fmla="*/ 676116 h 676116"/>
              <a:gd name="connsiteX4" fmla="*/ 0 w 2588743"/>
              <a:gd name="connsiteY4" fmla="*/ 523716 h 676116"/>
              <a:gd name="connsiteX0" fmla="*/ 540272 w 3129015"/>
              <a:gd name="connsiteY0" fmla="*/ 523716 h 1180941"/>
              <a:gd name="connsiteX1" fmla="*/ 1138018 w 3129015"/>
              <a:gd name="connsiteY1" fmla="*/ 0 h 1180941"/>
              <a:gd name="connsiteX2" fmla="*/ 3129015 w 3129015"/>
              <a:gd name="connsiteY2" fmla="*/ 154781 h 1180941"/>
              <a:gd name="connsiteX3" fmla="*/ 0 w 3129015"/>
              <a:gd name="connsiteY3" fmla="*/ 1180941 h 1180941"/>
              <a:gd name="connsiteX4" fmla="*/ 540272 w 3129015"/>
              <a:gd name="connsiteY4" fmla="*/ 523716 h 1180941"/>
              <a:gd name="connsiteX0" fmla="*/ 597422 w 3186165"/>
              <a:gd name="connsiteY0" fmla="*/ 523716 h 1252379"/>
              <a:gd name="connsiteX1" fmla="*/ 1195168 w 3186165"/>
              <a:gd name="connsiteY1" fmla="*/ 0 h 1252379"/>
              <a:gd name="connsiteX2" fmla="*/ 3186165 w 3186165"/>
              <a:gd name="connsiteY2" fmla="*/ 154781 h 1252379"/>
              <a:gd name="connsiteX3" fmla="*/ 0 w 3186165"/>
              <a:gd name="connsiteY3" fmla="*/ 1252379 h 1252379"/>
              <a:gd name="connsiteX4" fmla="*/ 597422 w 3186165"/>
              <a:gd name="connsiteY4" fmla="*/ 523716 h 1252379"/>
              <a:gd name="connsiteX0" fmla="*/ 597422 w 1195168"/>
              <a:gd name="connsiteY0" fmla="*/ 523716 h 1252379"/>
              <a:gd name="connsiteX1" fmla="*/ 1195168 w 1195168"/>
              <a:gd name="connsiteY1" fmla="*/ 0 h 1252379"/>
              <a:gd name="connsiteX2" fmla="*/ 581078 w 1195168"/>
              <a:gd name="connsiteY2" fmla="*/ 745331 h 1252379"/>
              <a:gd name="connsiteX3" fmla="*/ 0 w 1195168"/>
              <a:gd name="connsiteY3" fmla="*/ 1252379 h 1252379"/>
              <a:gd name="connsiteX4" fmla="*/ 597422 w 1195168"/>
              <a:gd name="connsiteY4" fmla="*/ 523716 h 1252379"/>
              <a:gd name="connsiteX0" fmla="*/ 597422 w 1195168"/>
              <a:gd name="connsiteY0" fmla="*/ 523716 h 1252379"/>
              <a:gd name="connsiteX1" fmla="*/ 1195168 w 1195168"/>
              <a:gd name="connsiteY1" fmla="*/ 0 h 1252379"/>
              <a:gd name="connsiteX2" fmla="*/ 596953 w 1195168"/>
              <a:gd name="connsiteY2" fmla="*/ 732631 h 1252379"/>
              <a:gd name="connsiteX3" fmla="*/ 0 w 1195168"/>
              <a:gd name="connsiteY3" fmla="*/ 1252379 h 1252379"/>
              <a:gd name="connsiteX4" fmla="*/ 597422 w 1195168"/>
              <a:gd name="connsiteY4" fmla="*/ 523716 h 1252379"/>
              <a:gd name="connsiteX0" fmla="*/ 597422 w 1857428"/>
              <a:gd name="connsiteY0" fmla="*/ 523716 h 1252379"/>
              <a:gd name="connsiteX1" fmla="*/ 1195168 w 1857428"/>
              <a:gd name="connsiteY1" fmla="*/ 0 h 1252379"/>
              <a:gd name="connsiteX2" fmla="*/ 1857428 w 1857428"/>
              <a:gd name="connsiteY2" fmla="*/ 732631 h 1252379"/>
              <a:gd name="connsiteX3" fmla="*/ 0 w 1857428"/>
              <a:gd name="connsiteY3" fmla="*/ 1252379 h 1252379"/>
              <a:gd name="connsiteX4" fmla="*/ 597422 w 1857428"/>
              <a:gd name="connsiteY4" fmla="*/ 523716 h 1252379"/>
              <a:gd name="connsiteX0" fmla="*/ 0 w 1260006"/>
              <a:gd name="connsiteY0" fmla="*/ 523716 h 1252379"/>
              <a:gd name="connsiteX1" fmla="*/ 597746 w 1260006"/>
              <a:gd name="connsiteY1" fmla="*/ 0 h 1252379"/>
              <a:gd name="connsiteX2" fmla="*/ 1260006 w 1260006"/>
              <a:gd name="connsiteY2" fmla="*/ 732631 h 1252379"/>
              <a:gd name="connsiteX3" fmla="*/ 609078 w 1260006"/>
              <a:gd name="connsiteY3" fmla="*/ 1252379 h 1252379"/>
              <a:gd name="connsiteX4" fmla="*/ 0 w 1260006"/>
              <a:gd name="connsiteY4" fmla="*/ 523716 h 1252379"/>
              <a:gd name="connsiteX0" fmla="*/ 0 w 1199681"/>
              <a:gd name="connsiteY0" fmla="*/ 523716 h 1252379"/>
              <a:gd name="connsiteX1" fmla="*/ 597746 w 1199681"/>
              <a:gd name="connsiteY1" fmla="*/ 0 h 1252379"/>
              <a:gd name="connsiteX2" fmla="*/ 1199681 w 1199681"/>
              <a:gd name="connsiteY2" fmla="*/ 729456 h 1252379"/>
              <a:gd name="connsiteX3" fmla="*/ 609078 w 1199681"/>
              <a:gd name="connsiteY3" fmla="*/ 1252379 h 1252379"/>
              <a:gd name="connsiteX4" fmla="*/ 0 w 1199681"/>
              <a:gd name="connsiteY4" fmla="*/ 523716 h 1252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9681" h="1252379">
                <a:moveTo>
                  <a:pt x="0" y="523716"/>
                </a:moveTo>
                <a:lnTo>
                  <a:pt x="597746" y="0"/>
                </a:lnTo>
                <a:lnTo>
                  <a:pt x="1199681" y="729456"/>
                </a:lnTo>
                <a:lnTo>
                  <a:pt x="609078" y="1252379"/>
                </a:lnTo>
                <a:lnTo>
                  <a:pt x="0" y="523716"/>
                </a:lnTo>
                <a:close/>
              </a:path>
            </a:pathLst>
          </a:custGeom>
          <a:solidFill>
            <a:srgbClr val="006699">
              <a:alpha val="61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000" tIns="64000" rIns="64000" bIns="6400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</a:pPr>
            <a:endParaRPr lang="en-US" sz="240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50" name="Parallelogram 211"/>
          <p:cNvSpPr/>
          <p:nvPr/>
        </p:nvSpPr>
        <p:spPr bwMode="auto">
          <a:xfrm>
            <a:off x="2992489" y="3756772"/>
            <a:ext cx="2107899" cy="501784"/>
          </a:xfrm>
          <a:prstGeom prst="parallelogram">
            <a:avLst>
              <a:gd name="adj" fmla="val 120776"/>
            </a:avLst>
          </a:prstGeom>
          <a:solidFill>
            <a:srgbClr val="99C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000" tIns="64000" rIns="64000" bIns="6400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</a:pPr>
            <a:endParaRPr lang="en-US" sz="2133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51" name="矩形 76"/>
          <p:cNvSpPr/>
          <p:nvPr/>
        </p:nvSpPr>
        <p:spPr>
          <a:xfrm>
            <a:off x="3657286" y="3820546"/>
            <a:ext cx="606579" cy="348507"/>
          </a:xfrm>
          <a:prstGeom prst="rect">
            <a:avLst/>
          </a:prstGeom>
          <a:solidFill>
            <a:srgbClr val="0070C0"/>
          </a:solidFill>
          <a:ln w="3175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0" tIns="64000" rIns="64000" bIns="64000" rtlCol="0" anchor="t" anchorCtr="0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AMF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52" name="Parallelogram 214"/>
          <p:cNvSpPr/>
          <p:nvPr/>
        </p:nvSpPr>
        <p:spPr bwMode="auto">
          <a:xfrm>
            <a:off x="4240044" y="3758364"/>
            <a:ext cx="4775000" cy="500193"/>
          </a:xfrm>
          <a:prstGeom prst="parallelogram">
            <a:avLst>
              <a:gd name="adj" fmla="val 114200"/>
            </a:avLst>
          </a:prstGeom>
          <a:solidFill>
            <a:srgbClr val="00B0F0">
              <a:alpha val="8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000" tIns="64000" rIns="64000" bIns="6400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</a:pPr>
            <a:endParaRPr lang="en-US" sz="2133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53" name="矩形 76"/>
          <p:cNvSpPr/>
          <p:nvPr/>
        </p:nvSpPr>
        <p:spPr>
          <a:xfrm>
            <a:off x="6790267" y="3852790"/>
            <a:ext cx="1347153" cy="302307"/>
          </a:xfrm>
          <a:prstGeom prst="rect">
            <a:avLst/>
          </a:prstGeom>
          <a:noFill/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0" tIns="64000" rIns="64000" bIns="64000"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New Slice</a:t>
            </a:r>
            <a:endParaRPr lang="en-US" altLang="zh-CN" sz="14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54" name="Parallelogram 214"/>
          <p:cNvSpPr/>
          <p:nvPr/>
        </p:nvSpPr>
        <p:spPr bwMode="auto">
          <a:xfrm>
            <a:off x="3869494" y="4321274"/>
            <a:ext cx="5128973" cy="488717"/>
          </a:xfrm>
          <a:prstGeom prst="parallelogram">
            <a:avLst>
              <a:gd name="adj" fmla="val 114200"/>
            </a:avLst>
          </a:prstGeom>
          <a:solidFill>
            <a:srgbClr val="006699">
              <a:alpha val="61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000" tIns="64000" rIns="64000" bIns="6400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</a:pPr>
            <a:endParaRPr lang="en-US" sz="240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55" name="矩形 76"/>
          <p:cNvSpPr/>
          <p:nvPr/>
        </p:nvSpPr>
        <p:spPr>
          <a:xfrm>
            <a:off x="6790267" y="4368842"/>
            <a:ext cx="1347153" cy="280083"/>
          </a:xfrm>
          <a:prstGeom prst="rect">
            <a:avLst/>
          </a:prstGeom>
          <a:noFill/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0" tIns="64000" rIns="64000" bIns="64000"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Existing Slice</a:t>
            </a:r>
            <a:endParaRPr lang="en-US" altLang="zh-CN" sz="14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56" name="矩形 76"/>
          <p:cNvSpPr/>
          <p:nvPr/>
        </p:nvSpPr>
        <p:spPr>
          <a:xfrm>
            <a:off x="4857114" y="4376300"/>
            <a:ext cx="535833" cy="316673"/>
          </a:xfrm>
          <a:prstGeom prst="rect">
            <a:avLst/>
          </a:prstGeom>
          <a:solidFill>
            <a:srgbClr val="0070C0"/>
          </a:solidFill>
          <a:ln w="19050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0" tIns="64000" rIns="64000" bIns="64000" rtlCol="0" anchor="ctr"/>
          <a:lstStyle/>
          <a:p>
            <a:pPr algn="ctr"/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PCF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57" name="矩形 76"/>
          <p:cNvSpPr/>
          <p:nvPr/>
        </p:nvSpPr>
        <p:spPr>
          <a:xfrm>
            <a:off x="4857114" y="3845881"/>
            <a:ext cx="535833" cy="316673"/>
          </a:xfrm>
          <a:prstGeom prst="rect">
            <a:avLst/>
          </a:prstGeom>
          <a:solidFill>
            <a:srgbClr val="0070C0"/>
          </a:solidFill>
          <a:ln w="19050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0" tIns="64000" rIns="64000" bIns="64000" rtlCol="0" anchor="ctr"/>
          <a:lstStyle/>
          <a:p>
            <a:pPr algn="ctr"/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PCF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58" name="下箭头 157"/>
          <p:cNvSpPr/>
          <p:nvPr/>
        </p:nvSpPr>
        <p:spPr bwMode="auto">
          <a:xfrm>
            <a:off x="8430456" y="1088984"/>
            <a:ext cx="315307" cy="1116000"/>
          </a:xfrm>
          <a:prstGeom prst="downArrow">
            <a:avLst/>
          </a:prstGeom>
          <a:solidFill>
            <a:schemeClr val="accent3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5600" tIns="52800" rIns="105600" bIns="5280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1068891" eaLnBrk="1" hangingPunct="1"/>
            <a:endParaRPr lang="en-US" sz="1867">
              <a:solidFill>
                <a:schemeClr val="bg1"/>
              </a:solidFill>
              <a:latin typeface="FrutigerNext LT Regular" pitchFamily="34" charset="0"/>
              <a:ea typeface="MS PGothic" pitchFamily="34" charset="-128"/>
            </a:endParaRPr>
          </a:p>
        </p:txBody>
      </p:sp>
      <p:sp>
        <p:nvSpPr>
          <p:cNvPr id="159" name="下箭头 158"/>
          <p:cNvSpPr/>
          <p:nvPr/>
        </p:nvSpPr>
        <p:spPr bwMode="auto">
          <a:xfrm rot="10800000">
            <a:off x="8473087" y="2753226"/>
            <a:ext cx="288975" cy="1008000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5600" tIns="52800" rIns="105600" bIns="5280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1068891" eaLnBrk="1" hangingPunct="1"/>
            <a:endParaRPr lang="en-US" sz="1867">
              <a:solidFill>
                <a:schemeClr val="bg1"/>
              </a:solidFill>
              <a:latin typeface="FrutigerNext LT Regular" pitchFamily="34" charset="0"/>
              <a:ea typeface="MS PGothic" pitchFamily="34" charset="-128"/>
            </a:endParaRPr>
          </a:p>
        </p:txBody>
      </p:sp>
      <p:sp>
        <p:nvSpPr>
          <p:cNvPr id="160" name="右箭头 159"/>
          <p:cNvSpPr/>
          <p:nvPr/>
        </p:nvSpPr>
        <p:spPr bwMode="auto">
          <a:xfrm rot="12059922">
            <a:off x="8711400" y="2296366"/>
            <a:ext cx="1130891" cy="782574"/>
          </a:xfrm>
          <a:prstGeom prst="rightArrow">
            <a:avLst/>
          </a:prstGeom>
          <a:solidFill>
            <a:schemeClr val="accent3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5600" tIns="52800" rIns="105600" bIns="5280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1068891" eaLnBrk="1" hangingPunct="1"/>
            <a:endParaRPr lang="zh-CN" altLang="en-US" sz="1867">
              <a:solidFill>
                <a:schemeClr val="bg1"/>
              </a:solidFill>
              <a:latin typeface="FrutigerNext LT Regular" pitchFamily="34" charset="0"/>
              <a:ea typeface="MS PGothic" pitchFamily="34" charset="-128"/>
            </a:endParaRPr>
          </a:p>
        </p:txBody>
      </p:sp>
      <p:sp>
        <p:nvSpPr>
          <p:cNvPr id="161" name="文本框 160"/>
          <p:cNvSpPr txBox="1"/>
          <p:nvPr/>
        </p:nvSpPr>
        <p:spPr>
          <a:xfrm rot="1193623">
            <a:off x="8743264" y="2610831"/>
            <a:ext cx="1472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 sz="1333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r>
              <a:rPr lang="en-US" altLang="zh-CN" sz="1200" dirty="0" smtClean="0">
                <a:solidFill>
                  <a:srgbClr val="FF0000"/>
                </a:solidFill>
              </a:rPr>
              <a:t>Service MOS</a:t>
            </a:r>
            <a:endParaRPr lang="en-US" altLang="zh-CN" sz="1200" dirty="0">
              <a:solidFill>
                <a:srgbClr val="FF0000"/>
              </a:solidFill>
            </a:endParaRPr>
          </a:p>
        </p:txBody>
      </p:sp>
      <p:sp>
        <p:nvSpPr>
          <p:cNvPr id="203" name="Freeform 1224"/>
          <p:cNvSpPr>
            <a:spLocks/>
          </p:cNvSpPr>
          <p:nvPr/>
        </p:nvSpPr>
        <p:spPr bwMode="auto">
          <a:xfrm>
            <a:off x="9640788" y="2736334"/>
            <a:ext cx="1629696" cy="930324"/>
          </a:xfrm>
          <a:custGeom>
            <a:avLst/>
            <a:gdLst>
              <a:gd name="T0" fmla="*/ 2147483647 w 219"/>
              <a:gd name="T1" fmla="*/ 2147483647 h 128"/>
              <a:gd name="T2" fmla="*/ 2147483647 w 219"/>
              <a:gd name="T3" fmla="*/ 2147483647 h 128"/>
              <a:gd name="T4" fmla="*/ 2147483647 w 219"/>
              <a:gd name="T5" fmla="*/ 2147483647 h 128"/>
              <a:gd name="T6" fmla="*/ 2147483647 w 219"/>
              <a:gd name="T7" fmla="*/ 2147483647 h 128"/>
              <a:gd name="T8" fmla="*/ 2147483647 w 219"/>
              <a:gd name="T9" fmla="*/ 2147483647 h 128"/>
              <a:gd name="T10" fmla="*/ 2147483647 w 219"/>
              <a:gd name="T11" fmla="*/ 0 h 128"/>
              <a:gd name="T12" fmla="*/ 2147483647 w 219"/>
              <a:gd name="T13" fmla="*/ 2147483647 h 128"/>
              <a:gd name="T14" fmla="*/ 0 w 219"/>
              <a:gd name="T15" fmla="*/ 2147483647 h 128"/>
              <a:gd name="T16" fmla="*/ 2147483647 w 219"/>
              <a:gd name="T17" fmla="*/ 2147483647 h 128"/>
              <a:gd name="T18" fmla="*/ 2147483647 w 219"/>
              <a:gd name="T19" fmla="*/ 2147483647 h 128"/>
              <a:gd name="T20" fmla="*/ 2147483647 w 219"/>
              <a:gd name="T21" fmla="*/ 2147483647 h 12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19"/>
              <a:gd name="T34" fmla="*/ 0 h 128"/>
              <a:gd name="T35" fmla="*/ 219 w 219"/>
              <a:gd name="T36" fmla="*/ 128 h 12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19" h="128">
                <a:moveTo>
                  <a:pt x="91" y="120"/>
                </a:moveTo>
                <a:cubicBezTo>
                  <a:pt x="100" y="125"/>
                  <a:pt x="112" y="128"/>
                  <a:pt x="124" y="128"/>
                </a:cubicBezTo>
                <a:cubicBezTo>
                  <a:pt x="144" y="128"/>
                  <a:pt x="161" y="121"/>
                  <a:pt x="171" y="110"/>
                </a:cubicBezTo>
                <a:cubicBezTo>
                  <a:pt x="198" y="107"/>
                  <a:pt x="219" y="89"/>
                  <a:pt x="219" y="67"/>
                </a:cubicBezTo>
                <a:cubicBezTo>
                  <a:pt x="219" y="43"/>
                  <a:pt x="194" y="23"/>
                  <a:pt x="163" y="23"/>
                </a:cubicBezTo>
                <a:cubicBezTo>
                  <a:pt x="155" y="10"/>
                  <a:pt x="134" y="0"/>
                  <a:pt x="109" y="0"/>
                </a:cubicBezTo>
                <a:cubicBezTo>
                  <a:pt x="84" y="0"/>
                  <a:pt x="63" y="10"/>
                  <a:pt x="55" y="23"/>
                </a:cubicBezTo>
                <a:cubicBezTo>
                  <a:pt x="24" y="23"/>
                  <a:pt x="0" y="41"/>
                  <a:pt x="0" y="63"/>
                </a:cubicBezTo>
                <a:cubicBezTo>
                  <a:pt x="0" y="78"/>
                  <a:pt x="12" y="91"/>
                  <a:pt x="29" y="98"/>
                </a:cubicBezTo>
                <a:cubicBezTo>
                  <a:pt x="31" y="109"/>
                  <a:pt x="42" y="118"/>
                  <a:pt x="57" y="121"/>
                </a:cubicBezTo>
                <a:cubicBezTo>
                  <a:pt x="57" y="121"/>
                  <a:pt x="75" y="125"/>
                  <a:pt x="91" y="120"/>
                </a:cubicBezTo>
              </a:path>
            </a:pathLst>
          </a:custGeom>
          <a:noFill/>
          <a:ln w="28575">
            <a:solidFill>
              <a:srgbClr val="006699"/>
            </a:solidFill>
          </a:ln>
        </p:spPr>
        <p:txBody>
          <a:bodyPr lIns="48000" tIns="48000" rIns="48000" bIns="48000" anchor="ctr"/>
          <a:lstStyle/>
          <a:p>
            <a:pPr algn="ctr"/>
            <a:endParaRPr lang="en-US" sz="1333" dirty="0">
              <a:solidFill>
                <a:srgbClr val="0066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Freeform 8"/>
          <p:cNvSpPr>
            <a:spLocks/>
          </p:cNvSpPr>
          <p:nvPr/>
        </p:nvSpPr>
        <p:spPr bwMode="auto">
          <a:xfrm>
            <a:off x="10084017" y="2984998"/>
            <a:ext cx="175033" cy="326675"/>
          </a:xfrm>
          <a:custGeom>
            <a:avLst/>
            <a:gdLst>
              <a:gd name="T0" fmla="*/ 2147483647 w 150"/>
              <a:gd name="T1" fmla="*/ 2147483647 h 366"/>
              <a:gd name="T2" fmla="*/ 0 w 150"/>
              <a:gd name="T3" fmla="*/ 2147483647 h 366"/>
              <a:gd name="T4" fmla="*/ 0 w 150"/>
              <a:gd name="T5" fmla="*/ 0 h 366"/>
              <a:gd name="T6" fmla="*/ 2147483647 w 150"/>
              <a:gd name="T7" fmla="*/ 2147483647 h 366"/>
              <a:gd name="T8" fmla="*/ 2147483647 w 150"/>
              <a:gd name="T9" fmla="*/ 2147483647 h 3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0"/>
              <a:gd name="T16" fmla="*/ 0 h 366"/>
              <a:gd name="T17" fmla="*/ 150 w 150"/>
              <a:gd name="T18" fmla="*/ 366 h 36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0" h="366">
                <a:moveTo>
                  <a:pt x="150" y="366"/>
                </a:moveTo>
                <a:lnTo>
                  <a:pt x="0" y="342"/>
                </a:lnTo>
                <a:lnTo>
                  <a:pt x="0" y="0"/>
                </a:lnTo>
                <a:lnTo>
                  <a:pt x="150" y="26"/>
                </a:lnTo>
                <a:lnTo>
                  <a:pt x="150" y="366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34" name="Freeform 9"/>
          <p:cNvSpPr>
            <a:spLocks/>
          </p:cNvSpPr>
          <p:nvPr/>
        </p:nvSpPr>
        <p:spPr bwMode="auto">
          <a:xfrm>
            <a:off x="10082850" y="3009988"/>
            <a:ext cx="178535" cy="30347"/>
          </a:xfrm>
          <a:custGeom>
            <a:avLst/>
            <a:gdLst>
              <a:gd name="T0" fmla="*/ 2147483647 w 153"/>
              <a:gd name="T1" fmla="*/ 2147483647 h 34"/>
              <a:gd name="T2" fmla="*/ 0 w 153"/>
              <a:gd name="T3" fmla="*/ 2147483647 h 34"/>
              <a:gd name="T4" fmla="*/ 0 w 153"/>
              <a:gd name="T5" fmla="*/ 0 h 34"/>
              <a:gd name="T6" fmla="*/ 2147483647 w 153"/>
              <a:gd name="T7" fmla="*/ 2147483647 h 34"/>
              <a:gd name="T8" fmla="*/ 2147483647 w 153"/>
              <a:gd name="T9" fmla="*/ 2147483647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3"/>
              <a:gd name="T16" fmla="*/ 0 h 34"/>
              <a:gd name="T17" fmla="*/ 153 w 153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3" h="34">
                <a:moveTo>
                  <a:pt x="153" y="34"/>
                </a:moveTo>
                <a:lnTo>
                  <a:pt x="0" y="8"/>
                </a:lnTo>
                <a:lnTo>
                  <a:pt x="0" y="0"/>
                </a:lnTo>
                <a:lnTo>
                  <a:pt x="153" y="26"/>
                </a:lnTo>
                <a:lnTo>
                  <a:pt x="153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35" name="Freeform 10"/>
          <p:cNvSpPr>
            <a:spLocks/>
          </p:cNvSpPr>
          <p:nvPr/>
        </p:nvSpPr>
        <p:spPr bwMode="auto">
          <a:xfrm>
            <a:off x="10138861" y="3209923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5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36" name="Freeform 11"/>
          <p:cNvSpPr>
            <a:spLocks/>
          </p:cNvSpPr>
          <p:nvPr/>
        </p:nvSpPr>
        <p:spPr bwMode="auto">
          <a:xfrm>
            <a:off x="10138861" y="3220633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6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37" name="Freeform 12"/>
          <p:cNvSpPr>
            <a:spLocks/>
          </p:cNvSpPr>
          <p:nvPr/>
        </p:nvSpPr>
        <p:spPr bwMode="auto">
          <a:xfrm>
            <a:off x="10138861" y="3231344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6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38" name="Freeform 13"/>
          <p:cNvSpPr>
            <a:spLocks/>
          </p:cNvSpPr>
          <p:nvPr/>
        </p:nvSpPr>
        <p:spPr bwMode="auto">
          <a:xfrm>
            <a:off x="10138861" y="3242946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5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39" name="Freeform 14"/>
          <p:cNvSpPr>
            <a:spLocks/>
          </p:cNvSpPr>
          <p:nvPr/>
        </p:nvSpPr>
        <p:spPr bwMode="auto">
          <a:xfrm>
            <a:off x="10138861" y="3253657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40" name="Freeform 15"/>
          <p:cNvSpPr>
            <a:spLocks/>
          </p:cNvSpPr>
          <p:nvPr/>
        </p:nvSpPr>
        <p:spPr bwMode="auto">
          <a:xfrm>
            <a:off x="10138861" y="3264368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41" name="Freeform 16"/>
          <p:cNvSpPr>
            <a:spLocks/>
          </p:cNvSpPr>
          <p:nvPr/>
        </p:nvSpPr>
        <p:spPr bwMode="auto">
          <a:xfrm>
            <a:off x="10138861" y="3275078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42" name="Freeform 17"/>
          <p:cNvSpPr>
            <a:spLocks/>
          </p:cNvSpPr>
          <p:nvPr/>
        </p:nvSpPr>
        <p:spPr bwMode="auto">
          <a:xfrm>
            <a:off x="10088685" y="2886817"/>
            <a:ext cx="344233" cy="115140"/>
          </a:xfrm>
          <a:custGeom>
            <a:avLst/>
            <a:gdLst>
              <a:gd name="T0" fmla="*/ 2147483647 w 295"/>
              <a:gd name="T1" fmla="*/ 2147483647 h 129"/>
              <a:gd name="T2" fmla="*/ 0 w 295"/>
              <a:gd name="T3" fmla="*/ 2147483647 h 129"/>
              <a:gd name="T4" fmla="*/ 2147483647 w 295"/>
              <a:gd name="T5" fmla="*/ 0 h 129"/>
              <a:gd name="T6" fmla="*/ 2147483647 w 295"/>
              <a:gd name="T7" fmla="*/ 2147483647 h 129"/>
              <a:gd name="T8" fmla="*/ 2147483647 w 295"/>
              <a:gd name="T9" fmla="*/ 2147483647 h 1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5"/>
              <a:gd name="T16" fmla="*/ 0 h 129"/>
              <a:gd name="T17" fmla="*/ 295 w 295"/>
              <a:gd name="T18" fmla="*/ 129 h 1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5" h="129">
                <a:moveTo>
                  <a:pt x="150" y="129"/>
                </a:moveTo>
                <a:lnTo>
                  <a:pt x="0" y="103"/>
                </a:lnTo>
                <a:lnTo>
                  <a:pt x="148" y="0"/>
                </a:lnTo>
                <a:lnTo>
                  <a:pt x="295" y="15"/>
                </a:lnTo>
                <a:lnTo>
                  <a:pt x="150" y="129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43" name="Freeform 18"/>
          <p:cNvSpPr>
            <a:spLocks/>
          </p:cNvSpPr>
          <p:nvPr/>
        </p:nvSpPr>
        <p:spPr bwMode="auto">
          <a:xfrm>
            <a:off x="10269552" y="2904667"/>
            <a:ext cx="171533" cy="406112"/>
          </a:xfrm>
          <a:custGeom>
            <a:avLst/>
            <a:gdLst>
              <a:gd name="T0" fmla="*/ 2147483647 w 147"/>
              <a:gd name="T1" fmla="*/ 2147483647 h 455"/>
              <a:gd name="T2" fmla="*/ 0 w 147"/>
              <a:gd name="T3" fmla="*/ 2147483647 h 455"/>
              <a:gd name="T4" fmla="*/ 0 w 147"/>
              <a:gd name="T5" fmla="*/ 2147483647 h 455"/>
              <a:gd name="T6" fmla="*/ 2147483647 w 147"/>
              <a:gd name="T7" fmla="*/ 0 h 455"/>
              <a:gd name="T8" fmla="*/ 2147483647 w 147"/>
              <a:gd name="T9" fmla="*/ 2147483647 h 4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7"/>
              <a:gd name="T16" fmla="*/ 0 h 455"/>
              <a:gd name="T17" fmla="*/ 147 w 147"/>
              <a:gd name="T18" fmla="*/ 455 h 45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7" h="455">
                <a:moveTo>
                  <a:pt x="147" y="318"/>
                </a:moveTo>
                <a:lnTo>
                  <a:pt x="0" y="455"/>
                </a:lnTo>
                <a:lnTo>
                  <a:pt x="0" y="114"/>
                </a:lnTo>
                <a:lnTo>
                  <a:pt x="147" y="0"/>
                </a:lnTo>
                <a:lnTo>
                  <a:pt x="147" y="318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44" name="Freeform 19"/>
          <p:cNvSpPr>
            <a:spLocks/>
          </p:cNvSpPr>
          <p:nvPr/>
        </p:nvSpPr>
        <p:spPr bwMode="auto">
          <a:xfrm>
            <a:off x="10106188" y="3028732"/>
            <a:ext cx="133025" cy="24099"/>
          </a:xfrm>
          <a:custGeom>
            <a:avLst/>
            <a:gdLst>
              <a:gd name="T0" fmla="*/ 2147483647 w 66"/>
              <a:gd name="T1" fmla="*/ 2147483647 h 16"/>
              <a:gd name="T2" fmla="*/ 2147483647 w 66"/>
              <a:gd name="T3" fmla="*/ 2147483647 h 16"/>
              <a:gd name="T4" fmla="*/ 2147483647 w 66"/>
              <a:gd name="T5" fmla="*/ 2147483647 h 16"/>
              <a:gd name="T6" fmla="*/ 0 w 66"/>
              <a:gd name="T7" fmla="*/ 2147483647 h 16"/>
              <a:gd name="T8" fmla="*/ 0 w 66"/>
              <a:gd name="T9" fmla="*/ 2147483647 h 16"/>
              <a:gd name="T10" fmla="*/ 2147483647 w 66"/>
              <a:gd name="T11" fmla="*/ 0 h 16"/>
              <a:gd name="T12" fmla="*/ 2147483647 w 66"/>
              <a:gd name="T13" fmla="*/ 2147483647 h 16"/>
              <a:gd name="T14" fmla="*/ 2147483647 w 66"/>
              <a:gd name="T15" fmla="*/ 2147483647 h 1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6"/>
              <a:gd name="T25" fmla="*/ 0 h 16"/>
              <a:gd name="T26" fmla="*/ 66 w 66"/>
              <a:gd name="T27" fmla="*/ 16 h 1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6" h="16">
                <a:moveTo>
                  <a:pt x="66" y="14"/>
                </a:moveTo>
                <a:cubicBezTo>
                  <a:pt x="66" y="15"/>
                  <a:pt x="65" y="16"/>
                  <a:pt x="64" y="16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64" y="11"/>
                  <a:pt x="64" y="11"/>
                  <a:pt x="64" y="11"/>
                </a:cubicBezTo>
                <a:cubicBezTo>
                  <a:pt x="65" y="11"/>
                  <a:pt x="66" y="12"/>
                  <a:pt x="66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45" name="Freeform 8"/>
          <p:cNvSpPr>
            <a:spLocks/>
          </p:cNvSpPr>
          <p:nvPr/>
        </p:nvSpPr>
        <p:spPr bwMode="auto">
          <a:xfrm>
            <a:off x="10402781" y="3108107"/>
            <a:ext cx="175033" cy="326675"/>
          </a:xfrm>
          <a:custGeom>
            <a:avLst/>
            <a:gdLst>
              <a:gd name="T0" fmla="*/ 2147483647 w 150"/>
              <a:gd name="T1" fmla="*/ 2147483647 h 366"/>
              <a:gd name="T2" fmla="*/ 0 w 150"/>
              <a:gd name="T3" fmla="*/ 2147483647 h 366"/>
              <a:gd name="T4" fmla="*/ 0 w 150"/>
              <a:gd name="T5" fmla="*/ 0 h 366"/>
              <a:gd name="T6" fmla="*/ 2147483647 w 150"/>
              <a:gd name="T7" fmla="*/ 2147483647 h 366"/>
              <a:gd name="T8" fmla="*/ 2147483647 w 150"/>
              <a:gd name="T9" fmla="*/ 2147483647 h 3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0"/>
              <a:gd name="T16" fmla="*/ 0 h 366"/>
              <a:gd name="T17" fmla="*/ 150 w 150"/>
              <a:gd name="T18" fmla="*/ 366 h 36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0" h="366">
                <a:moveTo>
                  <a:pt x="150" y="366"/>
                </a:moveTo>
                <a:lnTo>
                  <a:pt x="0" y="342"/>
                </a:lnTo>
                <a:lnTo>
                  <a:pt x="0" y="0"/>
                </a:lnTo>
                <a:lnTo>
                  <a:pt x="150" y="26"/>
                </a:lnTo>
                <a:lnTo>
                  <a:pt x="150" y="366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46" name="Freeform 9"/>
          <p:cNvSpPr>
            <a:spLocks/>
          </p:cNvSpPr>
          <p:nvPr/>
        </p:nvSpPr>
        <p:spPr bwMode="auto">
          <a:xfrm>
            <a:off x="10401614" y="3133098"/>
            <a:ext cx="178535" cy="30347"/>
          </a:xfrm>
          <a:custGeom>
            <a:avLst/>
            <a:gdLst>
              <a:gd name="T0" fmla="*/ 2147483647 w 153"/>
              <a:gd name="T1" fmla="*/ 2147483647 h 34"/>
              <a:gd name="T2" fmla="*/ 0 w 153"/>
              <a:gd name="T3" fmla="*/ 2147483647 h 34"/>
              <a:gd name="T4" fmla="*/ 0 w 153"/>
              <a:gd name="T5" fmla="*/ 0 h 34"/>
              <a:gd name="T6" fmla="*/ 2147483647 w 153"/>
              <a:gd name="T7" fmla="*/ 2147483647 h 34"/>
              <a:gd name="T8" fmla="*/ 2147483647 w 153"/>
              <a:gd name="T9" fmla="*/ 2147483647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3"/>
              <a:gd name="T16" fmla="*/ 0 h 34"/>
              <a:gd name="T17" fmla="*/ 153 w 153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3" h="34">
                <a:moveTo>
                  <a:pt x="153" y="34"/>
                </a:moveTo>
                <a:lnTo>
                  <a:pt x="0" y="8"/>
                </a:lnTo>
                <a:lnTo>
                  <a:pt x="0" y="0"/>
                </a:lnTo>
                <a:lnTo>
                  <a:pt x="153" y="26"/>
                </a:lnTo>
                <a:lnTo>
                  <a:pt x="153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47" name="Freeform 10"/>
          <p:cNvSpPr>
            <a:spLocks/>
          </p:cNvSpPr>
          <p:nvPr/>
        </p:nvSpPr>
        <p:spPr bwMode="auto">
          <a:xfrm>
            <a:off x="10457625" y="3333032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5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48" name="Freeform 11"/>
          <p:cNvSpPr>
            <a:spLocks/>
          </p:cNvSpPr>
          <p:nvPr/>
        </p:nvSpPr>
        <p:spPr bwMode="auto">
          <a:xfrm>
            <a:off x="10457625" y="3343743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6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49" name="Freeform 12"/>
          <p:cNvSpPr>
            <a:spLocks/>
          </p:cNvSpPr>
          <p:nvPr/>
        </p:nvSpPr>
        <p:spPr bwMode="auto">
          <a:xfrm>
            <a:off x="10457625" y="3354453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6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50" name="Freeform 13"/>
          <p:cNvSpPr>
            <a:spLocks/>
          </p:cNvSpPr>
          <p:nvPr/>
        </p:nvSpPr>
        <p:spPr bwMode="auto">
          <a:xfrm>
            <a:off x="10457625" y="3366056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5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51" name="Freeform 14"/>
          <p:cNvSpPr>
            <a:spLocks/>
          </p:cNvSpPr>
          <p:nvPr/>
        </p:nvSpPr>
        <p:spPr bwMode="auto">
          <a:xfrm>
            <a:off x="10457625" y="3376766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52" name="Freeform 15"/>
          <p:cNvSpPr>
            <a:spLocks/>
          </p:cNvSpPr>
          <p:nvPr/>
        </p:nvSpPr>
        <p:spPr bwMode="auto">
          <a:xfrm>
            <a:off x="10457625" y="3387477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53" name="Freeform 16"/>
          <p:cNvSpPr>
            <a:spLocks/>
          </p:cNvSpPr>
          <p:nvPr/>
        </p:nvSpPr>
        <p:spPr bwMode="auto">
          <a:xfrm>
            <a:off x="10457625" y="3398188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54" name="Freeform 17"/>
          <p:cNvSpPr>
            <a:spLocks/>
          </p:cNvSpPr>
          <p:nvPr/>
        </p:nvSpPr>
        <p:spPr bwMode="auto">
          <a:xfrm>
            <a:off x="10407449" y="3009926"/>
            <a:ext cx="344233" cy="115140"/>
          </a:xfrm>
          <a:custGeom>
            <a:avLst/>
            <a:gdLst>
              <a:gd name="T0" fmla="*/ 2147483647 w 295"/>
              <a:gd name="T1" fmla="*/ 2147483647 h 129"/>
              <a:gd name="T2" fmla="*/ 0 w 295"/>
              <a:gd name="T3" fmla="*/ 2147483647 h 129"/>
              <a:gd name="T4" fmla="*/ 2147483647 w 295"/>
              <a:gd name="T5" fmla="*/ 0 h 129"/>
              <a:gd name="T6" fmla="*/ 2147483647 w 295"/>
              <a:gd name="T7" fmla="*/ 2147483647 h 129"/>
              <a:gd name="T8" fmla="*/ 2147483647 w 295"/>
              <a:gd name="T9" fmla="*/ 2147483647 h 1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5"/>
              <a:gd name="T16" fmla="*/ 0 h 129"/>
              <a:gd name="T17" fmla="*/ 295 w 295"/>
              <a:gd name="T18" fmla="*/ 129 h 1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5" h="129">
                <a:moveTo>
                  <a:pt x="150" y="129"/>
                </a:moveTo>
                <a:lnTo>
                  <a:pt x="0" y="103"/>
                </a:lnTo>
                <a:lnTo>
                  <a:pt x="148" y="0"/>
                </a:lnTo>
                <a:lnTo>
                  <a:pt x="295" y="15"/>
                </a:lnTo>
                <a:lnTo>
                  <a:pt x="150" y="129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55" name="Freeform 18"/>
          <p:cNvSpPr>
            <a:spLocks/>
          </p:cNvSpPr>
          <p:nvPr/>
        </p:nvSpPr>
        <p:spPr bwMode="auto">
          <a:xfrm>
            <a:off x="10588316" y="3027776"/>
            <a:ext cx="171533" cy="406112"/>
          </a:xfrm>
          <a:custGeom>
            <a:avLst/>
            <a:gdLst>
              <a:gd name="T0" fmla="*/ 2147483647 w 147"/>
              <a:gd name="T1" fmla="*/ 2147483647 h 455"/>
              <a:gd name="T2" fmla="*/ 0 w 147"/>
              <a:gd name="T3" fmla="*/ 2147483647 h 455"/>
              <a:gd name="T4" fmla="*/ 0 w 147"/>
              <a:gd name="T5" fmla="*/ 2147483647 h 455"/>
              <a:gd name="T6" fmla="*/ 2147483647 w 147"/>
              <a:gd name="T7" fmla="*/ 0 h 455"/>
              <a:gd name="T8" fmla="*/ 2147483647 w 147"/>
              <a:gd name="T9" fmla="*/ 2147483647 h 4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7"/>
              <a:gd name="T16" fmla="*/ 0 h 455"/>
              <a:gd name="T17" fmla="*/ 147 w 147"/>
              <a:gd name="T18" fmla="*/ 455 h 45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7" h="455">
                <a:moveTo>
                  <a:pt x="147" y="318"/>
                </a:moveTo>
                <a:lnTo>
                  <a:pt x="0" y="455"/>
                </a:lnTo>
                <a:lnTo>
                  <a:pt x="0" y="114"/>
                </a:lnTo>
                <a:lnTo>
                  <a:pt x="147" y="0"/>
                </a:lnTo>
                <a:lnTo>
                  <a:pt x="147" y="318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56" name="Freeform 19"/>
          <p:cNvSpPr>
            <a:spLocks/>
          </p:cNvSpPr>
          <p:nvPr/>
        </p:nvSpPr>
        <p:spPr bwMode="auto">
          <a:xfrm>
            <a:off x="10424952" y="3151842"/>
            <a:ext cx="133025" cy="24099"/>
          </a:xfrm>
          <a:custGeom>
            <a:avLst/>
            <a:gdLst>
              <a:gd name="T0" fmla="*/ 2147483647 w 66"/>
              <a:gd name="T1" fmla="*/ 2147483647 h 16"/>
              <a:gd name="T2" fmla="*/ 2147483647 w 66"/>
              <a:gd name="T3" fmla="*/ 2147483647 h 16"/>
              <a:gd name="T4" fmla="*/ 2147483647 w 66"/>
              <a:gd name="T5" fmla="*/ 2147483647 h 16"/>
              <a:gd name="T6" fmla="*/ 0 w 66"/>
              <a:gd name="T7" fmla="*/ 2147483647 h 16"/>
              <a:gd name="T8" fmla="*/ 0 w 66"/>
              <a:gd name="T9" fmla="*/ 2147483647 h 16"/>
              <a:gd name="T10" fmla="*/ 2147483647 w 66"/>
              <a:gd name="T11" fmla="*/ 0 h 16"/>
              <a:gd name="T12" fmla="*/ 2147483647 w 66"/>
              <a:gd name="T13" fmla="*/ 2147483647 h 16"/>
              <a:gd name="T14" fmla="*/ 2147483647 w 66"/>
              <a:gd name="T15" fmla="*/ 2147483647 h 1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6"/>
              <a:gd name="T25" fmla="*/ 0 h 16"/>
              <a:gd name="T26" fmla="*/ 66 w 66"/>
              <a:gd name="T27" fmla="*/ 16 h 1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6" h="16">
                <a:moveTo>
                  <a:pt x="66" y="14"/>
                </a:moveTo>
                <a:cubicBezTo>
                  <a:pt x="66" y="15"/>
                  <a:pt x="65" y="16"/>
                  <a:pt x="64" y="16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64" y="11"/>
                  <a:pt x="64" y="11"/>
                  <a:pt x="64" y="11"/>
                </a:cubicBezTo>
                <a:cubicBezTo>
                  <a:pt x="65" y="11"/>
                  <a:pt x="66" y="12"/>
                  <a:pt x="66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7" name="文本框 256"/>
              <p:cNvSpPr txBox="1"/>
              <p:nvPr/>
            </p:nvSpPr>
            <p:spPr>
              <a:xfrm>
                <a:off x="9260407" y="1856610"/>
                <a:ext cx="2452000" cy="6617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  <a:buClr>
                    <a:schemeClr val="tx1"/>
                  </a:buClr>
                  <a:buSzPct val="100000"/>
                </a:pPr>
                <a:r>
                  <a:rPr lang="en-US" altLang="zh-CN" b="1" dirty="0" smtClean="0">
                    <a:solidFill>
                      <a:srgbClr val="FF000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Slice </a:t>
                </a:r>
                <a:r>
                  <a:rPr lang="en-US" altLang="zh-CN" b="1" dirty="0" err="1" smtClean="0">
                    <a:solidFill>
                      <a:srgbClr val="FF000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QoE</a:t>
                </a:r>
                <a:r>
                  <a:rPr lang="en-US" altLang="zh-CN" b="1" dirty="0" smtClean="0">
                    <a:solidFill>
                      <a:srgbClr val="FF000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 </a:t>
                </a:r>
                <a:r>
                  <a:rPr lang="en-US" altLang="zh-CN" b="1" dirty="0">
                    <a:solidFill>
                      <a:srgbClr val="FF000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Requirement  in </a:t>
                </a:r>
                <a:r>
                  <a:rPr lang="en-US" altLang="zh-CN" b="1" dirty="0" smtClean="0">
                    <a:solidFill>
                      <a:srgbClr val="FF000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6.32, TR </a:t>
                </a:r>
                <a:r>
                  <a:rPr lang="en-US" altLang="zh-CN" b="1" dirty="0">
                    <a:solidFill>
                      <a:srgbClr val="FF000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23.791</a:t>
                </a:r>
              </a:p>
              <a:p>
                <a:pPr>
                  <a:spcBef>
                    <a:spcPts val="0"/>
                  </a:spcBef>
                  <a:spcAft>
                    <a:spcPts val="0"/>
                  </a:spcAft>
                  <a:buClr>
                    <a:schemeClr val="tx1"/>
                  </a:buClr>
                  <a:buSzPct val="100000"/>
                </a:pPr>
                <a:r>
                  <a:rPr lang="en-US" altLang="zh-CN" sz="900" dirty="0" smtClean="0"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-  Network Area</a:t>
                </a:r>
                <a:endParaRPr lang="en-US" altLang="zh-CN" sz="900" dirty="0"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  <a:p>
                <a:pPr>
                  <a:spcBef>
                    <a:spcPts val="0"/>
                  </a:spcBef>
                  <a:spcAft>
                    <a:spcPts val="0"/>
                  </a:spcAft>
                  <a:buClr>
                    <a:schemeClr val="tx1"/>
                  </a:buClr>
                  <a:buSzPct val="100000"/>
                </a:pPr>
                <a:r>
                  <a:rPr lang="en-US" altLang="zh-CN" sz="900" dirty="0"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-  </a:t>
                </a:r>
                <a:r>
                  <a:rPr lang="en-US" altLang="zh-CN" sz="900" dirty="0" smtClean="0"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Average Service MOS per A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9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Calibri" panose="020F0502020204030204" pitchFamily="34" charset="0"/>
                      </a:rPr>
                      <m:t>pplication</m:t>
                    </m:r>
                    <m:r>
                      <a:rPr lang="en-US" altLang="zh-CN" sz="9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Calibri" panose="020F0502020204030204" pitchFamily="34" charset="0"/>
                      </a:rPr>
                      <m:t> </m:t>
                    </m:r>
                    <m:r>
                      <a:rPr lang="en-US" altLang="zh-CN" sz="9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Calibri" panose="020F0502020204030204" pitchFamily="34" charset="0"/>
                      </a:rPr>
                      <m:t>≥</m:t>
                    </m:r>
                    <m:r>
                      <a:rPr lang="en-US" altLang="zh-CN" sz="9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Calibri" panose="020F0502020204030204" pitchFamily="34" charset="0"/>
                      </a:rPr>
                      <m:t>𝟑</m:t>
                    </m:r>
                    <m:r>
                      <a:rPr lang="en-US" altLang="zh-CN" sz="9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Calibri" panose="020F0502020204030204" pitchFamily="34" charset="0"/>
                      </a:rPr>
                      <m:t>.</m:t>
                    </m:r>
                    <m:r>
                      <a:rPr lang="en-US" altLang="zh-CN" sz="9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Calibri" panose="020F0502020204030204" pitchFamily="34" charset="0"/>
                      </a:rPr>
                      <m:t>𝟎</m:t>
                    </m:r>
                  </m:oMath>
                </a14:m>
                <a:endParaRPr lang="en-US" altLang="zh-CN" sz="900" b="1" dirty="0">
                  <a:solidFill>
                    <a:srgbClr val="FF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  <a:p>
                <a:pPr>
                  <a:spcBef>
                    <a:spcPts val="0"/>
                  </a:spcBef>
                  <a:spcAft>
                    <a:spcPts val="0"/>
                  </a:spcAft>
                  <a:buClr>
                    <a:schemeClr val="tx1"/>
                  </a:buClr>
                  <a:buSzPct val="100000"/>
                </a:pPr>
                <a:r>
                  <a:rPr lang="en-US" altLang="zh-CN" sz="900" dirty="0" smtClean="0"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-  Percentage UEs’ Service MOS satisfied</a:t>
                </a:r>
                <a14:m>
                  <m:oMath xmlns:m="http://schemas.openxmlformats.org/officeDocument/2006/math">
                    <m:r>
                      <a:rPr lang="en-US" altLang="zh-CN" sz="9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Calibri" panose="020F0502020204030204" pitchFamily="34" charset="0"/>
                      </a:rPr>
                      <m:t>≥</m:t>
                    </m:r>
                    <m:r>
                      <a:rPr lang="en-US" altLang="zh-CN" sz="9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Calibri" panose="020F0502020204030204" pitchFamily="34" charset="0"/>
                      </a:rPr>
                      <m:t>𝟗𝟓</m:t>
                    </m:r>
                    <m:r>
                      <a:rPr lang="en-US" altLang="zh-CN" sz="9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Calibri" panose="020F0502020204030204" pitchFamily="34" charset="0"/>
                      </a:rPr>
                      <m:t>%</m:t>
                    </m:r>
                  </m:oMath>
                </a14:m>
                <a:endParaRPr lang="en-US" altLang="zh-CN" sz="900" b="1" dirty="0">
                  <a:solidFill>
                    <a:srgbClr val="FF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57" name="文本框 2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60407" y="1856610"/>
                <a:ext cx="2452000" cy="661720"/>
              </a:xfrm>
              <a:prstGeom prst="rect">
                <a:avLst/>
              </a:prstGeom>
              <a:blipFill rotWithShape="0">
                <a:blip r:embed="rId3"/>
                <a:stretch>
                  <a:fillRect b="-37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63" name="表格 26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205128"/>
              </p:ext>
            </p:extLst>
          </p:nvPr>
        </p:nvGraphicFramePr>
        <p:xfrm>
          <a:off x="2931183" y="2865227"/>
          <a:ext cx="5186802" cy="792480"/>
        </p:xfrm>
        <a:graphic>
          <a:graphicData uri="http://schemas.openxmlformats.org/drawingml/2006/table">
            <a:tbl>
              <a:tblPr firstRow="1" bandRow="1"/>
              <a:tblGrid>
                <a:gridCol w="8927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64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911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965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Time</a:t>
                      </a:r>
                      <a:r>
                        <a:rPr lang="en-US" sz="700" baseline="0" dirty="0" smtClean="0"/>
                        <a:t> </a:t>
                      </a:r>
                      <a:endParaRPr lang="en-US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Slice B Service MOS per Application</a:t>
                      </a:r>
                      <a:r>
                        <a:rPr lang="en-US" sz="700" baseline="0" dirty="0" smtClean="0"/>
                        <a:t> </a:t>
                      </a:r>
                      <a:endParaRPr lang="en-US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7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Percentage UEs’ </a:t>
                      </a:r>
                      <a:r>
                        <a:rPr lang="en-US" altLang="zh-CN" sz="800" dirty="0" smtClean="0"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Service MOS </a:t>
                      </a:r>
                      <a:r>
                        <a:rPr lang="en-US" altLang="zh-CN" sz="7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satisfied</a:t>
                      </a:r>
                      <a:endParaRPr lang="zh-CN" altLang="en-US" sz="7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Slice B QoE Fulfilment</a:t>
                      </a:r>
                      <a:endParaRPr lang="en-US" sz="7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0" dirty="0" smtClean="0"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8:00AM-8:10AM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2.5</a:t>
                      </a:r>
                      <a:endParaRPr lang="en-US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 smtClean="0"/>
                        <a:t>90%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700" dirty="0" err="1" smtClean="0">
                          <a:solidFill>
                            <a:srgbClr val="FF0000"/>
                          </a:solidFill>
                        </a:rPr>
                        <a:t>Underfitting</a:t>
                      </a:r>
                      <a:endParaRPr lang="en-US" sz="7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0" dirty="0" smtClean="0"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8:10AM-8:20AM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4.0</a:t>
                      </a:r>
                      <a:endParaRPr lang="en-US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700" dirty="0" err="1" smtClean="0">
                          <a:solidFill>
                            <a:srgbClr val="FF0000"/>
                          </a:solidFill>
                        </a:rPr>
                        <a:t>Overfitting</a:t>
                      </a:r>
                      <a:endParaRPr lang="en-US" sz="7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773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400" kern="0" dirty="0" smtClean="0"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" dirty="0" smtClean="0"/>
                        <a:t>…</a:t>
                      </a:r>
                      <a:endParaRPr lang="en-US" sz="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" dirty="0" smtClean="0"/>
                        <a:t>…</a:t>
                      </a:r>
                      <a:endParaRPr lang="en-US" sz="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95" name="文本框 94"/>
              <p:cNvSpPr txBox="1"/>
              <p:nvPr/>
            </p:nvSpPr>
            <p:spPr>
              <a:xfrm>
                <a:off x="682194" y="5073166"/>
                <a:ext cx="3729661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  <a:buClr>
                    <a:schemeClr val="tx1"/>
                  </a:buClr>
                  <a:buSzPct val="100000"/>
                </a:pPr>
                <a:r>
                  <a:rPr lang="en-US" altLang="zh-CN" kern="0" dirty="0" smtClean="0"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-  8:00AM-8:10AM</a:t>
                </a:r>
              </a:p>
              <a:p>
                <a:pPr>
                  <a:spcBef>
                    <a:spcPts val="0"/>
                  </a:spcBef>
                  <a:spcAft>
                    <a:spcPts val="0"/>
                  </a:spcAft>
                  <a:buClr>
                    <a:schemeClr val="tx1"/>
                  </a:buClr>
                  <a:buSzPct val="100000"/>
                </a:pPr>
                <a:r>
                  <a:rPr lang="en-US" altLang="zh-CN" kern="0" dirty="0" smtClean="0"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    &gt; </a:t>
                </a:r>
                <a:r>
                  <a:rPr lang="en-US" altLang="zh-CN" kern="0" dirty="0"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S</a:t>
                </a:r>
                <a:r>
                  <a:rPr lang="en-US" altLang="zh-CN" kern="0" dirty="0" smtClean="0"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lice B : Scheduling </a:t>
                </a:r>
                <a:r>
                  <a:rPr lang="en-US" altLang="zh-CN" kern="0" dirty="0" smtClean="0">
                    <a:solidFill>
                      <a:srgbClr val="FF000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20%</a:t>
                </a:r>
                <a14:m>
                  <m:oMath xmlns:m="http://schemas.openxmlformats.org/officeDocument/2006/math">
                    <m:r>
                      <a:rPr lang="en-US" altLang="zh-CN" i="1" kern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∈</m:t>
                    </m:r>
                    <m:r>
                      <a:rPr lang="en-US" altLang="zh-CN" b="0" i="1" kern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[15%, 70%]</m:t>
                    </m:r>
                  </m:oMath>
                </a14:m>
                <a:r>
                  <a:rPr lang="en-US" altLang="zh-CN" kern="0" dirty="0" smtClean="0">
                    <a:solidFill>
                      <a:srgbClr val="FF000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 </a:t>
                </a:r>
                <a:r>
                  <a:rPr lang="en-US" altLang="zh-CN" kern="0" dirty="0" smtClean="0"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Radio Resource</a:t>
                </a:r>
              </a:p>
              <a:p>
                <a:pPr>
                  <a:spcBef>
                    <a:spcPts val="0"/>
                  </a:spcBef>
                  <a:spcAft>
                    <a:spcPts val="0"/>
                  </a:spcAft>
                  <a:buClr>
                    <a:schemeClr val="tx1"/>
                  </a:buClr>
                  <a:buSzPct val="100000"/>
                </a:pPr>
                <a:r>
                  <a:rPr lang="en-US" altLang="zh-CN" kern="0" dirty="0"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 </a:t>
                </a:r>
                <a:r>
                  <a:rPr lang="en-US" altLang="zh-CN" kern="0" dirty="0" smtClean="0"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                     </a:t>
                </a:r>
                <a:endParaRPr lang="en-US" altLang="zh-CN" kern="0" dirty="0"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95" name="文本框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2194" y="5073166"/>
                <a:ext cx="3729661" cy="553998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8" name="下箭头 97"/>
          <p:cNvSpPr/>
          <p:nvPr/>
        </p:nvSpPr>
        <p:spPr bwMode="auto">
          <a:xfrm>
            <a:off x="1680458" y="4438159"/>
            <a:ext cx="365695" cy="490883"/>
          </a:xfrm>
          <a:prstGeom prst="downArrow">
            <a:avLst/>
          </a:prstGeom>
          <a:noFill/>
          <a:ln w="44450" cap="flat" cmpd="sng" algn="ctr">
            <a:solidFill>
              <a:srgbClr val="0000FF"/>
            </a:solidFill>
            <a:prstDash val="sysDash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9" name="文本框 98"/>
              <p:cNvSpPr txBox="1"/>
              <p:nvPr/>
            </p:nvSpPr>
            <p:spPr>
              <a:xfrm>
                <a:off x="5135788" y="5090099"/>
                <a:ext cx="372966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  <a:buClr>
                    <a:schemeClr val="tx1"/>
                  </a:buClr>
                  <a:buSzPct val="100000"/>
                </a:pPr>
                <a:r>
                  <a:rPr lang="en-US" altLang="zh-CN" kern="0" dirty="0" smtClean="0"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-  8:10AM-8:20AM </a:t>
                </a:r>
              </a:p>
              <a:p>
                <a:pPr>
                  <a:spcBef>
                    <a:spcPts val="0"/>
                  </a:spcBef>
                  <a:spcAft>
                    <a:spcPts val="0"/>
                  </a:spcAft>
                  <a:buClr>
                    <a:schemeClr val="tx1"/>
                  </a:buClr>
                  <a:buSzPct val="100000"/>
                </a:pPr>
                <a:r>
                  <a:rPr lang="en-US" altLang="zh-CN" kern="0" dirty="0" smtClean="0"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    &gt; </a:t>
                </a:r>
                <a:r>
                  <a:rPr lang="en-US" altLang="zh-CN" kern="0" dirty="0"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S</a:t>
                </a:r>
                <a:r>
                  <a:rPr lang="en-US" altLang="zh-CN" kern="0" dirty="0" smtClean="0"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lice B : Scheduling </a:t>
                </a:r>
                <a:r>
                  <a:rPr lang="en-US" altLang="zh-CN" kern="0" dirty="0" smtClean="0">
                    <a:solidFill>
                      <a:srgbClr val="FF000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50%</a:t>
                </a:r>
                <a14:m>
                  <m:oMath xmlns:m="http://schemas.openxmlformats.org/officeDocument/2006/math">
                    <m:r>
                      <a:rPr lang="en-US" altLang="zh-CN" i="1" kern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∈</m:t>
                    </m:r>
                    <m:r>
                      <a:rPr lang="en-US" altLang="zh-CN" b="0" i="1" kern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[15%, 70%]</m:t>
                    </m:r>
                  </m:oMath>
                </a14:m>
                <a:r>
                  <a:rPr lang="en-US" altLang="zh-CN" kern="0" dirty="0" smtClean="0">
                    <a:solidFill>
                      <a:srgbClr val="FF000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 </a:t>
                </a:r>
                <a:r>
                  <a:rPr lang="en-US" altLang="zh-CN" kern="0" dirty="0" smtClean="0"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Radio Resource</a:t>
                </a:r>
              </a:p>
            </p:txBody>
          </p:sp>
        </mc:Choice>
        <mc:Fallback xmlns="">
          <p:sp>
            <p:nvSpPr>
              <p:cNvPr id="99" name="文本框 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5788" y="5090099"/>
                <a:ext cx="3729661" cy="400110"/>
              </a:xfrm>
              <a:prstGeom prst="rect">
                <a:avLst/>
              </a:prstGeom>
              <a:blipFill rotWithShape="0">
                <a:blip r:embed="rId5"/>
                <a:stretch>
                  <a:fillRect b="-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3" name="直接连接符 102"/>
          <p:cNvCxnSpPr/>
          <p:nvPr/>
        </p:nvCxnSpPr>
        <p:spPr bwMode="auto">
          <a:xfrm flipV="1">
            <a:off x="685803" y="5084301"/>
            <a:ext cx="8954985" cy="1705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5" name="文本框 104"/>
          <p:cNvSpPr txBox="1"/>
          <p:nvPr/>
        </p:nvSpPr>
        <p:spPr>
          <a:xfrm>
            <a:off x="8725971" y="5097255"/>
            <a:ext cx="11225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altLang="zh-CN" sz="2000" kern="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……</a:t>
            </a:r>
            <a:endParaRPr lang="en-US" altLang="zh-CN" sz="2000" kern="0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47" name="矩形 76"/>
          <p:cNvSpPr/>
          <p:nvPr/>
        </p:nvSpPr>
        <p:spPr>
          <a:xfrm>
            <a:off x="5561724" y="732419"/>
            <a:ext cx="1228543" cy="316673"/>
          </a:xfrm>
          <a:prstGeom prst="rect">
            <a:avLst/>
          </a:prstGeom>
          <a:solidFill>
            <a:srgbClr val="98949E"/>
          </a:solidFill>
          <a:ln w="19050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0" tIns="64000" rIns="64000" bIns="64000"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MDAS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644871" y="4894162"/>
            <a:ext cx="57092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altLang="zh-CN" sz="1200" b="1" kern="0" dirty="0" smtClean="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RAN RRM(vendor implementation):</a:t>
            </a:r>
            <a:r>
              <a:rPr lang="en-US" altLang="zh-CN" sz="1050" b="1" kern="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</a:t>
            </a:r>
            <a:r>
              <a:rPr lang="en-US" sz="1050" b="1" kern="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Run-Time per slice Radio resource scheduling</a:t>
            </a:r>
          </a:p>
        </p:txBody>
      </p:sp>
    </p:spTree>
    <p:extLst>
      <p:ext uri="{BB962C8B-B14F-4D97-AF65-F5344CB8AC3E}">
        <p14:creationId xmlns:p14="http://schemas.microsoft.com/office/powerpoint/2010/main" val="4096126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2055042"/>
              </p:ext>
            </p:extLst>
          </p:nvPr>
        </p:nvGraphicFramePr>
        <p:xfrm>
          <a:off x="188367" y="935300"/>
          <a:ext cx="5145615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07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54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657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solidFill>
                            <a:schemeClr val="bg1"/>
                          </a:solidFill>
                        </a:rPr>
                        <a:t>Slice </a:t>
                      </a:r>
                      <a:r>
                        <a:rPr lang="en-US" sz="1500" dirty="0" err="1" smtClean="0">
                          <a:solidFill>
                            <a:schemeClr val="bg1"/>
                          </a:solidFill>
                        </a:rPr>
                        <a:t>QoE</a:t>
                      </a:r>
                      <a:r>
                        <a:rPr lang="en-US" sz="15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500" baseline="0" dirty="0" smtClean="0">
                          <a:solidFill>
                            <a:schemeClr val="bg1"/>
                          </a:solidFill>
                        </a:rPr>
                        <a:t>measured </a:t>
                      </a:r>
                      <a:r>
                        <a:rPr lang="en-US" sz="1500" dirty="0" smtClean="0">
                          <a:solidFill>
                            <a:schemeClr val="bg1"/>
                          </a:solidFill>
                        </a:rPr>
                        <a:t>by C</a:t>
                      </a:r>
                      <a:r>
                        <a:rPr lang="en-US" sz="1500" baseline="0" dirty="0" smtClean="0">
                          <a:solidFill>
                            <a:schemeClr val="bg1"/>
                          </a:solidFill>
                        </a:rPr>
                        <a:t>P</a:t>
                      </a:r>
                      <a:endParaRPr lang="en-US" sz="15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solidFill>
                            <a:schemeClr val="bg1"/>
                          </a:solidFill>
                        </a:rPr>
                        <a:t>Source</a:t>
                      </a:r>
                      <a:endParaRPr lang="en-US" sz="15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100" dirty="0" smtClean="0"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Average Service MOS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Clause</a:t>
                      </a:r>
                      <a:r>
                        <a:rPr lang="en-US" sz="1100" baseline="0" dirty="0" smtClean="0"/>
                        <a:t> 6.4, TS 23.288-020</a:t>
                      </a:r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665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100" dirty="0" smtClean="0"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Number of Subscribers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Clause</a:t>
                      </a:r>
                      <a:r>
                        <a:rPr lang="en-US" sz="1100" baseline="0" dirty="0" smtClean="0"/>
                        <a:t> 6.32, </a:t>
                      </a:r>
                      <a:r>
                        <a:rPr lang="en-US" sz="1100" baseline="0" dirty="0" err="1" smtClean="0"/>
                        <a:t>TR</a:t>
                      </a:r>
                      <a:r>
                        <a:rPr lang="en-US" sz="1100" baseline="0" dirty="0" smtClean="0"/>
                        <a:t> 23.791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Pct val="100000"/>
                      </a:pPr>
                      <a:r>
                        <a:rPr lang="en-US" altLang="zh-CN" sz="1100" dirty="0" smtClean="0"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Percentage UEs’ experience satisfied</a:t>
                      </a:r>
                      <a:endParaRPr lang="zh-CN" altLang="en-US" sz="1100" dirty="0"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Clause</a:t>
                      </a:r>
                      <a:r>
                        <a:rPr lang="en-US" sz="1100" baseline="0" dirty="0" smtClean="0"/>
                        <a:t> 6.32, </a:t>
                      </a:r>
                      <a:r>
                        <a:rPr lang="en-US" sz="1100" baseline="0" dirty="0" err="1" smtClean="0"/>
                        <a:t>TR</a:t>
                      </a:r>
                      <a:r>
                        <a:rPr lang="en-US" sz="1100" baseline="0" dirty="0" smtClean="0"/>
                        <a:t> 23.791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322220" y="2177552"/>
            <a:ext cx="5011763" cy="3358551"/>
            <a:chOff x="1192" y="987987"/>
            <a:chExt cx="5011763" cy="3358551"/>
          </a:xfrm>
        </p:grpSpPr>
        <p:grpSp>
          <p:nvGrpSpPr>
            <p:cNvPr id="13" name="组合 12"/>
            <p:cNvGrpSpPr/>
            <p:nvPr/>
          </p:nvGrpSpPr>
          <p:grpSpPr>
            <a:xfrm>
              <a:off x="1192" y="987987"/>
              <a:ext cx="4920776" cy="3358551"/>
              <a:chOff x="1192" y="987987"/>
              <a:chExt cx="4920776" cy="3358551"/>
            </a:xfrm>
          </p:grpSpPr>
          <p:sp>
            <p:nvSpPr>
              <p:cNvPr id="16" name="Rounded Rectangle 3"/>
              <p:cNvSpPr>
                <a:spLocks noChangeArrowheads="1"/>
              </p:cNvSpPr>
              <p:nvPr/>
            </p:nvSpPr>
            <p:spPr bwMode="auto">
              <a:xfrm>
                <a:off x="1127392" y="2084495"/>
                <a:ext cx="3794576" cy="2262043"/>
              </a:xfrm>
              <a:prstGeom prst="roundRect">
                <a:avLst>
                  <a:gd name="adj" fmla="val 8847"/>
                </a:avLst>
              </a:prstGeom>
              <a:solidFill>
                <a:srgbClr val="CCFFFF"/>
              </a:solidFill>
              <a:ln w="12700" algn="ctr">
                <a:solidFill>
                  <a:srgbClr val="41719C"/>
                </a:solidFill>
                <a:prstDash val="dash"/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defTabSz="685617" fontAlgn="base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 lang="en-US" altLang="zh-CN" sz="9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 bwMode="auto">
              <a:xfrm>
                <a:off x="1476094" y="3626312"/>
                <a:ext cx="3380891" cy="618556"/>
              </a:xfrm>
              <a:prstGeom prst="roundRect">
                <a:avLst/>
              </a:prstGeom>
              <a:noFill/>
              <a:ln w="19050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lgDash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68545" tIns="34272" rIns="68545" bIns="34272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685383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100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                        </a:t>
                </a:r>
                <a:r>
                  <a:rPr lang="en-US" altLang="zh-CN" sz="1100" dirty="0" err="1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5G</a:t>
                </a:r>
                <a:r>
                  <a:rPr lang="en-US" altLang="zh-CN" sz="1100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1100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NF</a:t>
                </a:r>
                <a:endParaRPr lang="zh-CN" altLang="en-US" sz="11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Rounded Rectangle 3"/>
              <p:cNvSpPr>
                <a:spLocks noChangeArrowheads="1"/>
              </p:cNvSpPr>
              <p:nvPr/>
            </p:nvSpPr>
            <p:spPr bwMode="auto">
              <a:xfrm>
                <a:off x="47356" y="987987"/>
                <a:ext cx="4835183" cy="766937"/>
              </a:xfrm>
              <a:prstGeom prst="roundRect">
                <a:avLst>
                  <a:gd name="adj" fmla="val 8847"/>
                </a:avLst>
              </a:prstGeom>
              <a:solidFill>
                <a:schemeClr val="bg1">
                  <a:lumMod val="95000"/>
                </a:schemeClr>
              </a:solidFill>
              <a:ln w="12700" algn="ctr">
                <a:solidFill>
                  <a:schemeClr val="tx2">
                    <a:lumMod val="50000"/>
                  </a:schemeClr>
                </a:solidFill>
                <a:prstDash val="lgDash"/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defTabSz="685617" fontAlgn="base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 lang="en-US" altLang="zh-CN" sz="999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>
                <a:off x="1221527" y="1065352"/>
                <a:ext cx="1083173" cy="490524"/>
                <a:chOff x="1308223" y="862107"/>
                <a:chExt cx="1049864" cy="574179"/>
              </a:xfrm>
            </p:grpSpPr>
            <p:sp>
              <p:nvSpPr>
                <p:cNvPr id="50" name="Rectangle 59"/>
                <p:cNvSpPr/>
                <p:nvPr/>
              </p:nvSpPr>
              <p:spPr bwMode="auto">
                <a:xfrm>
                  <a:off x="1308223" y="1166087"/>
                  <a:ext cx="1049864" cy="27019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 defTabSz="685617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en-US" altLang="zh-CN" sz="900" dirty="0" smtClean="0">
                      <a:solidFill>
                        <a:srgbClr val="0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Mobile Pay</a:t>
                  </a:r>
                  <a:endParaRPr lang="en-US" altLang="zh-CN" sz="9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pic>
              <p:nvPicPr>
                <p:cNvPr id="51" name="图片 50"/>
                <p:cNvPicPr>
                  <a:picLocks noChangeAspect="1"/>
                </p:cNvPicPr>
                <p:nvPr/>
              </p:nvPicPr>
              <p:blipFill>
                <a:blip r:embed="rId3" cstate="print"/>
                <a:stretch>
                  <a:fillRect/>
                </a:stretch>
              </p:blipFill>
              <p:spPr>
                <a:xfrm>
                  <a:off x="1428555" y="862107"/>
                  <a:ext cx="798473" cy="309606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12700" algn="ctr">
                  <a:solidFill>
                    <a:srgbClr val="41719C"/>
                  </a:solidFill>
                  <a:prstDash val="dash"/>
                  <a:miter lim="800000"/>
                  <a:headEnd/>
                  <a:tailEnd/>
                </a:ln>
              </p:spPr>
            </p:pic>
          </p:grpSp>
          <p:grpSp>
            <p:nvGrpSpPr>
              <p:cNvPr id="20" name="组合 19"/>
              <p:cNvGrpSpPr/>
              <p:nvPr/>
            </p:nvGrpSpPr>
            <p:grpSpPr>
              <a:xfrm>
                <a:off x="3589011" y="1076954"/>
                <a:ext cx="1084739" cy="490570"/>
                <a:chOff x="3471758" y="875688"/>
                <a:chExt cx="1051382" cy="574232"/>
              </a:xfrm>
            </p:grpSpPr>
            <p:sp>
              <p:nvSpPr>
                <p:cNvPr id="48" name="Rectangle 59"/>
                <p:cNvSpPr/>
                <p:nvPr/>
              </p:nvSpPr>
              <p:spPr bwMode="auto">
                <a:xfrm>
                  <a:off x="3471758" y="1179722"/>
                  <a:ext cx="1051382" cy="27019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 defTabSz="685617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en-US" altLang="zh-CN" sz="900" dirty="0" smtClean="0">
                      <a:solidFill>
                        <a:srgbClr val="0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Autopilot</a:t>
                  </a:r>
                  <a:endParaRPr lang="en-US" altLang="zh-CN" sz="9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pic>
              <p:nvPicPr>
                <p:cNvPr id="49" name="图片 48"/>
                <p:cNvPicPr>
                  <a:picLocks noChangeAspect="1"/>
                </p:cNvPicPr>
                <p:nvPr/>
              </p:nvPicPr>
              <p:blipFill>
                <a:blip r:embed="rId4" cstate="print"/>
                <a:stretch>
                  <a:fillRect/>
                </a:stretch>
              </p:blipFill>
              <p:spPr>
                <a:xfrm>
                  <a:off x="3684863" y="875688"/>
                  <a:ext cx="605357" cy="326770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12700" algn="ctr">
                  <a:solidFill>
                    <a:srgbClr val="41719C"/>
                  </a:solidFill>
                  <a:prstDash val="dash"/>
                  <a:miter lim="800000"/>
                  <a:headEnd/>
                  <a:tailEnd/>
                </a:ln>
              </p:spPr>
            </p:pic>
          </p:grpSp>
          <p:grpSp>
            <p:nvGrpSpPr>
              <p:cNvPr id="21" name="组合 20"/>
              <p:cNvGrpSpPr/>
              <p:nvPr/>
            </p:nvGrpSpPr>
            <p:grpSpPr>
              <a:xfrm>
                <a:off x="2354697" y="1054812"/>
                <a:ext cx="1214617" cy="491157"/>
                <a:chOff x="2344839" y="849773"/>
                <a:chExt cx="1177266" cy="574922"/>
              </a:xfrm>
            </p:grpSpPr>
            <p:sp>
              <p:nvSpPr>
                <p:cNvPr id="46" name="Rectangle 59"/>
                <p:cNvSpPr/>
                <p:nvPr/>
              </p:nvSpPr>
              <p:spPr bwMode="auto">
                <a:xfrm>
                  <a:off x="2344839" y="1172508"/>
                  <a:ext cx="1177266" cy="25218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 defTabSz="685617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en-US" altLang="zh-CN" sz="800" dirty="0" smtClean="0">
                      <a:solidFill>
                        <a:srgbClr val="0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Vertical (URLLC</a:t>
                  </a:r>
                  <a:r>
                    <a:rPr lang="en-US" altLang="zh-CN" sz="800" dirty="0">
                      <a:solidFill>
                        <a:srgbClr val="0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)</a:t>
                  </a:r>
                </a:p>
              </p:txBody>
            </p:sp>
            <p:pic>
              <p:nvPicPr>
                <p:cNvPr id="47" name="图片 46"/>
                <p:cNvPicPr>
                  <a:picLocks noChangeAspect="1"/>
                </p:cNvPicPr>
                <p:nvPr/>
              </p:nvPicPr>
              <p:blipFill>
                <a:blip r:embed="rId5" cstate="print"/>
                <a:stretch>
                  <a:fillRect/>
                </a:stretch>
              </p:blipFill>
              <p:spPr>
                <a:xfrm>
                  <a:off x="2535452" y="849773"/>
                  <a:ext cx="728147" cy="334018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12700" algn="ctr">
                  <a:solidFill>
                    <a:srgbClr val="41719C"/>
                  </a:solidFill>
                  <a:prstDash val="dash"/>
                  <a:miter lim="800000"/>
                  <a:headEnd/>
                  <a:tailEnd/>
                </a:ln>
              </p:spPr>
            </p:pic>
          </p:grpSp>
          <p:sp>
            <p:nvSpPr>
              <p:cNvPr id="22" name="Rounded Rectangle 13"/>
              <p:cNvSpPr>
                <a:spLocks noChangeArrowheads="1"/>
              </p:cNvSpPr>
              <p:nvPr/>
            </p:nvSpPr>
            <p:spPr bwMode="auto">
              <a:xfrm>
                <a:off x="1476095" y="2518494"/>
                <a:ext cx="3380890" cy="740414"/>
              </a:xfrm>
              <a:prstGeom prst="roundRect">
                <a:avLst>
                  <a:gd name="adj" fmla="val 16667"/>
                </a:avLst>
              </a:prstGeom>
              <a:noFill/>
              <a:ln w="19050" algn="ctr">
                <a:solidFill>
                  <a:srgbClr val="C00000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defTabSz="800100"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defTabSz="80010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defTabSz="8001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defTabSz="8001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defTabSz="8001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8001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8001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8001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8001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fontAlgn="base">
                  <a:lnSpc>
                    <a:spcPts val="1200"/>
                  </a:lnSpc>
                  <a:spcBef>
                    <a:spcPct val="0"/>
                  </a:spcBef>
                  <a:spcAft>
                    <a:spcPct val="0"/>
                  </a:spcAft>
                  <a:buNone/>
                </a:pPr>
                <a:r>
                  <a:rPr lang="en-US" altLang="zh-CN" sz="1100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                            NWDAF</a:t>
                </a:r>
              </a:p>
              <a:p>
                <a:pPr algn="ctr" fontAlgn="base">
                  <a:lnSpc>
                    <a:spcPts val="1200"/>
                  </a:lnSpc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 lang="en-US" altLang="zh-CN" sz="11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 fontAlgn="base">
                  <a:lnSpc>
                    <a:spcPts val="1200"/>
                  </a:lnSpc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 lang="en-US" altLang="zh-CN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 fontAlgn="base">
                  <a:lnSpc>
                    <a:spcPts val="1200"/>
                  </a:lnSpc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 lang="en-US" altLang="zh-CN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文本框 134"/>
              <p:cNvSpPr txBox="1"/>
              <p:nvPr/>
            </p:nvSpPr>
            <p:spPr bwMode="auto">
              <a:xfrm>
                <a:off x="88358" y="1511361"/>
                <a:ext cx="4743478" cy="246093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  <a:alpha val="40000"/>
                </a:schemeClr>
              </a:solidFill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050">
                    <a:latin typeface="Calibri" panose="020F0502020204030204" pitchFamily="34" charset="0"/>
                    <a:cs typeface="Calibri" panose="020F0502020204030204" pitchFamily="34" charset="0"/>
                  </a:defRPr>
                </a:lvl1pPr>
              </a:lstStyle>
              <a:p>
                <a:pPr defTabSz="685617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999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Service MOS Measurement</a:t>
                </a:r>
                <a:endParaRPr lang="en-US" altLang="zh-CN" sz="999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1192" y="1065353"/>
                <a:ext cx="1083173" cy="481756"/>
                <a:chOff x="179732" y="862107"/>
                <a:chExt cx="1049864" cy="563916"/>
              </a:xfrm>
            </p:grpSpPr>
            <p:sp>
              <p:nvSpPr>
                <p:cNvPr id="44" name="Rectangle 59"/>
                <p:cNvSpPr/>
                <p:nvPr/>
              </p:nvSpPr>
              <p:spPr bwMode="auto">
                <a:xfrm>
                  <a:off x="179732" y="1155824"/>
                  <a:ext cx="1049864" cy="27019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 defTabSz="685617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en-US" altLang="zh-CN" sz="900" dirty="0" smtClean="0">
                      <a:solidFill>
                        <a:srgbClr val="0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Video</a:t>
                  </a:r>
                  <a:endParaRPr lang="en-US" altLang="zh-CN" sz="9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pic>
              <p:nvPicPr>
                <p:cNvPr id="45" name="图片 44"/>
                <p:cNvPicPr>
                  <a:picLocks noChangeAspect="1"/>
                </p:cNvPicPr>
                <p:nvPr/>
              </p:nvPicPr>
              <p:blipFill>
                <a:blip r:embed="rId6" cstate="print"/>
                <a:stretch>
                  <a:fillRect/>
                </a:stretch>
              </p:blipFill>
              <p:spPr>
                <a:xfrm>
                  <a:off x="350109" y="862107"/>
                  <a:ext cx="798069" cy="29213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12700" algn="ctr">
                  <a:solidFill>
                    <a:srgbClr val="41719C"/>
                  </a:solidFill>
                  <a:prstDash val="dash"/>
                  <a:miter lim="800000"/>
                  <a:headEnd/>
                  <a:tailEnd/>
                </a:ln>
              </p:spPr>
            </p:pic>
          </p:grpSp>
          <p:sp>
            <p:nvSpPr>
              <p:cNvPr id="25" name="圆角矩形 149"/>
              <p:cNvSpPr/>
              <p:nvPr/>
            </p:nvSpPr>
            <p:spPr bwMode="auto">
              <a:xfrm>
                <a:off x="1814617" y="2834763"/>
                <a:ext cx="756284" cy="264007"/>
              </a:xfrm>
              <a:prstGeom prst="roundRect">
                <a:avLst/>
              </a:prstGeom>
              <a:solidFill>
                <a:srgbClr val="00B0F0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68519" tIns="34259" rIns="68519" bIns="34259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85383" fontAlgn="base">
                  <a:spcBef>
                    <a:spcPts val="451"/>
                  </a:spcBef>
                  <a:spcAft>
                    <a:spcPct val="0"/>
                  </a:spcAft>
                  <a:buClr>
                    <a:prstClr val="white">
                      <a:lumMod val="50000"/>
                    </a:prstClr>
                  </a:buClr>
                  <a:buSzPct val="80000"/>
                </a:pPr>
                <a:r>
                  <a:rPr lang="en-US" altLang="zh-CN" sz="900" dirty="0" smtClean="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Data Collection</a:t>
                </a:r>
                <a:endParaRPr lang="en-US" altLang="zh-CN" sz="9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6" name="右箭头 25"/>
              <p:cNvSpPr/>
              <p:nvPr/>
            </p:nvSpPr>
            <p:spPr bwMode="auto">
              <a:xfrm rot="16200000">
                <a:off x="1994427" y="3299987"/>
                <a:ext cx="530713" cy="121933"/>
              </a:xfrm>
              <a:prstGeom prst="rightArrow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68545" tIns="34272" rIns="68545" bIns="34272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685383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75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 bwMode="auto">
              <a:xfrm>
                <a:off x="1212537" y="3368474"/>
                <a:ext cx="1041957" cy="2000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en-GB"/>
                </a:defPPr>
                <a:lvl1pPr marL="177800" indent="-177800">
                  <a:buClr>
                    <a:schemeClr val="bg1">
                      <a:lumMod val="50000"/>
                    </a:schemeClr>
                  </a:buClr>
                  <a:buSzPct val="80000"/>
                  <a:buNone/>
                  <a:defRPr sz="12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 defTabSz="685617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FFFFFF">
                      <a:lumMod val="50000"/>
                    </a:srgbClr>
                  </a:buClr>
                </a:pPr>
                <a:r>
                  <a:rPr lang="en-US" altLang="zh-CN" sz="700" dirty="0" smtClean="0">
                    <a:solidFill>
                      <a:srgbClr val="000000"/>
                    </a:solidFill>
                  </a:rPr>
                  <a:t>UE </a:t>
                </a:r>
                <a:r>
                  <a:rPr lang="en-US" altLang="zh-CN" sz="700" dirty="0">
                    <a:solidFill>
                      <a:srgbClr val="000000"/>
                    </a:solidFill>
                  </a:rPr>
                  <a:t>/</a:t>
                </a:r>
                <a:r>
                  <a:rPr lang="en-US" altLang="zh-CN" sz="700" dirty="0" err="1" smtClean="0">
                    <a:solidFill>
                      <a:srgbClr val="000000"/>
                    </a:solidFill>
                  </a:rPr>
                  <a:t>QoS</a:t>
                </a:r>
                <a:r>
                  <a:rPr lang="en-US" altLang="zh-CN" sz="700" dirty="0" smtClean="0">
                    <a:solidFill>
                      <a:srgbClr val="000000"/>
                    </a:solidFill>
                  </a:rPr>
                  <a:t> Flow </a:t>
                </a:r>
                <a:r>
                  <a:rPr lang="zh-CN" altLang="en-US" sz="700" dirty="0" smtClean="0">
                    <a:solidFill>
                      <a:srgbClr val="000000"/>
                    </a:solidFill>
                  </a:rPr>
                  <a:t> </a:t>
                </a:r>
                <a:r>
                  <a:rPr lang="en-US" altLang="zh-CN" sz="700" dirty="0" smtClean="0">
                    <a:solidFill>
                      <a:srgbClr val="000000"/>
                    </a:solidFill>
                  </a:rPr>
                  <a:t>Data</a:t>
                </a:r>
                <a:endParaRPr lang="en-US" altLang="zh-CN" sz="7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" name="Rounded Rectangle 14"/>
              <p:cNvSpPr>
                <a:spLocks noChangeArrowheads="1"/>
              </p:cNvSpPr>
              <p:nvPr/>
            </p:nvSpPr>
            <p:spPr bwMode="auto">
              <a:xfrm>
                <a:off x="1700661" y="3684599"/>
                <a:ext cx="989361" cy="497727"/>
              </a:xfrm>
              <a:prstGeom prst="roundRect">
                <a:avLst>
                  <a:gd name="adj" fmla="val 25255"/>
                </a:avLst>
              </a:prstGeom>
              <a:noFill/>
              <a:ln w="19050" algn="ctr">
                <a:solidFill>
                  <a:srgbClr val="C00000"/>
                </a:solidFill>
                <a:miter lim="800000"/>
                <a:headEnd/>
                <a:tailEnd/>
              </a:ln>
              <a:extLst/>
            </p:spPr>
            <p:txBody>
              <a:bodyPr anchor="ctr"/>
              <a:lstStyle/>
              <a:p>
                <a:pPr algn="ctr" defTabSz="799827" fontAlgn="base">
                  <a:lnSpc>
                    <a:spcPts val="12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332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RAN</a:t>
                </a:r>
              </a:p>
            </p:txBody>
          </p:sp>
          <p:sp>
            <p:nvSpPr>
              <p:cNvPr id="29" name="Rounded Rectangle 14"/>
              <p:cNvSpPr>
                <a:spLocks noChangeArrowheads="1"/>
              </p:cNvSpPr>
              <p:nvPr/>
            </p:nvSpPr>
            <p:spPr bwMode="auto">
              <a:xfrm>
                <a:off x="3185666" y="3683536"/>
                <a:ext cx="1573647" cy="487576"/>
              </a:xfrm>
              <a:prstGeom prst="roundRect">
                <a:avLst>
                  <a:gd name="adj" fmla="val 25255"/>
                </a:avLst>
              </a:prstGeom>
              <a:noFill/>
              <a:ln w="19050" algn="ctr">
                <a:solidFill>
                  <a:srgbClr val="C00000"/>
                </a:solidFill>
                <a:miter lim="800000"/>
                <a:headEnd/>
                <a:tailEnd/>
              </a:ln>
              <a:extLst/>
            </p:spPr>
            <p:txBody>
              <a:bodyPr anchor="ctr"/>
              <a:lstStyle/>
              <a:p>
                <a:pPr algn="r" defTabSz="799827" fontAlgn="base">
                  <a:lnSpc>
                    <a:spcPts val="12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332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CN</a:t>
                </a:r>
              </a:p>
            </p:txBody>
          </p:sp>
          <p:sp>
            <p:nvSpPr>
              <p:cNvPr id="30" name="文本框 29"/>
              <p:cNvSpPr txBox="1"/>
              <p:nvPr/>
            </p:nvSpPr>
            <p:spPr bwMode="auto">
              <a:xfrm>
                <a:off x="1476095" y="1842879"/>
                <a:ext cx="867376" cy="2000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buNone/>
                  <a:defRPr sz="1400">
                    <a:solidFill>
                      <a:schemeClr val="bg1"/>
                    </a:solidFill>
                  </a:defRPr>
                </a:lvl1pPr>
              </a:lstStyle>
              <a:p>
                <a:pPr marL="177740" indent="-177740" algn="l" defTabSz="685617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FFFFFF">
                      <a:lumMod val="50000"/>
                    </a:srgbClr>
                  </a:buClr>
                  <a:buSzPct val="80000"/>
                </a:pPr>
                <a:r>
                  <a:rPr lang="en-US" altLang="zh-CN" sz="70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Service MOS</a:t>
                </a:r>
                <a:endParaRPr lang="en-US" altLang="zh-CN" sz="7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Rounded Rectangle 13"/>
              <p:cNvSpPr>
                <a:spLocks noChangeArrowheads="1"/>
              </p:cNvSpPr>
              <p:nvPr/>
            </p:nvSpPr>
            <p:spPr bwMode="auto">
              <a:xfrm>
                <a:off x="1476095" y="2186860"/>
                <a:ext cx="3380890" cy="230678"/>
              </a:xfrm>
              <a:prstGeom prst="roundRect">
                <a:avLst>
                  <a:gd name="adj" fmla="val 16667"/>
                </a:avLst>
              </a:prstGeom>
              <a:noFill/>
              <a:ln w="19050" algn="ctr">
                <a:solidFill>
                  <a:srgbClr val="C00000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defTabSz="800100"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defTabSz="80010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defTabSz="8001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defTabSz="8001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defTabSz="8001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8001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8001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8001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8001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fontAlgn="base">
                  <a:lnSpc>
                    <a:spcPts val="1200"/>
                  </a:lnSpc>
                  <a:spcBef>
                    <a:spcPct val="0"/>
                  </a:spcBef>
                  <a:spcAft>
                    <a:spcPct val="0"/>
                  </a:spcAft>
                  <a:buNone/>
                </a:pPr>
                <a:r>
                  <a:rPr lang="en-US" altLang="zh-CN" sz="1100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                               NEF</a:t>
                </a:r>
                <a:endParaRPr lang="en-US" altLang="zh-CN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右箭头 31"/>
              <p:cNvSpPr/>
              <p:nvPr/>
            </p:nvSpPr>
            <p:spPr bwMode="auto">
              <a:xfrm rot="5400000">
                <a:off x="1685867" y="2220360"/>
                <a:ext cx="1090206" cy="138601"/>
              </a:xfrm>
              <a:prstGeom prst="rightArrow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68545" tIns="34272" rIns="68545" bIns="34272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685383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75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右箭头 32"/>
              <p:cNvSpPr/>
              <p:nvPr/>
            </p:nvSpPr>
            <p:spPr bwMode="auto">
              <a:xfrm rot="16200000">
                <a:off x="3329000" y="3331895"/>
                <a:ext cx="593743" cy="134142"/>
              </a:xfrm>
              <a:prstGeom prst="rightArrow">
                <a:avLst/>
              </a:prstGeom>
              <a:solidFill>
                <a:srgbClr val="C00000"/>
              </a:solidFill>
              <a:ln w="3175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68526" tIns="34263" rIns="68526" bIns="34263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685202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933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2315799" y="3300654"/>
                <a:ext cx="1398432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36986" indent="-236986" algn="ctr" defTabSz="685617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FFFFFF">
                      <a:lumMod val="50000"/>
                    </a:srgbClr>
                  </a:buClr>
                  <a:buSzPct val="80000"/>
                </a:pPr>
                <a:r>
                  <a:rPr lang="en-US" altLang="zh-CN" sz="700" kern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Calibri" panose="020F0502020204030204" pitchFamily="34" charset="0"/>
                  </a:rPr>
                  <a:t>Service MOS Requirement</a:t>
                </a:r>
              </a:p>
              <a:p>
                <a:pPr marL="236986" indent="-236986" algn="ctr" defTabSz="685617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FFFFFF">
                      <a:lumMod val="50000"/>
                    </a:srgbClr>
                  </a:buClr>
                  <a:buSzPct val="80000"/>
                </a:pPr>
                <a:r>
                  <a:rPr lang="en-US" altLang="zh-CN" sz="700" kern="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Calibri" panose="020F0502020204030204" pitchFamily="34" charset="0"/>
                  </a:rPr>
                  <a:t>e.g. More than 3.0</a:t>
                </a:r>
                <a:endParaRPr lang="zh-CN" altLang="en-US" sz="7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圆角矩形 149"/>
              <p:cNvSpPr/>
              <p:nvPr/>
            </p:nvSpPr>
            <p:spPr bwMode="auto">
              <a:xfrm>
                <a:off x="3247621" y="3719672"/>
                <a:ext cx="1019580" cy="409693"/>
              </a:xfrm>
              <a:prstGeom prst="roundRect">
                <a:avLst/>
              </a:prstGeom>
              <a:solidFill>
                <a:srgbClr val="00B0F0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68519" tIns="34259" rIns="68519" bIns="34259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85383" fontAlgn="base">
                  <a:spcAft>
                    <a:spcPct val="0"/>
                  </a:spcAft>
                  <a:buClr>
                    <a:prstClr val="white">
                      <a:lumMod val="50000"/>
                    </a:prstClr>
                  </a:buClr>
                  <a:buSzPct val="80000"/>
                </a:pPr>
                <a:r>
                  <a:rPr lang="en-US" altLang="zh-CN" sz="1100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PCF</a:t>
                </a:r>
              </a:p>
              <a:p>
                <a:pPr algn="ctr" defTabSz="685383" fontAlgn="base">
                  <a:spcAft>
                    <a:spcPct val="0"/>
                  </a:spcAft>
                  <a:buClr>
                    <a:prstClr val="white">
                      <a:lumMod val="50000"/>
                    </a:prstClr>
                  </a:buClr>
                  <a:buSzPct val="80000"/>
                </a:pPr>
                <a:r>
                  <a:rPr lang="en-US" altLang="zh-CN" sz="700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(</a:t>
                </a:r>
                <a:r>
                  <a:rPr lang="en-US" altLang="zh-CN" sz="700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QoS</a:t>
                </a:r>
                <a:r>
                  <a:rPr lang="zh-CN" altLang="en-US" sz="700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700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Adjustment)</a:t>
                </a:r>
                <a:endParaRPr lang="en-US" altLang="zh-CN" sz="7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右箭头 35"/>
              <p:cNvSpPr/>
              <p:nvPr/>
            </p:nvSpPr>
            <p:spPr bwMode="auto">
              <a:xfrm rot="5400000">
                <a:off x="3597241" y="3310071"/>
                <a:ext cx="559873" cy="143918"/>
              </a:xfrm>
              <a:prstGeom prst="rightArrow">
                <a:avLst/>
              </a:prstGeom>
              <a:solidFill>
                <a:srgbClr val="C00000"/>
              </a:solidFill>
              <a:ln w="3175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68526" tIns="34263" rIns="68526" bIns="34263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685202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933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37" name="直接箭头连接符 36"/>
              <p:cNvCxnSpPr>
                <a:stCxn id="25" idx="3"/>
              </p:cNvCxnSpPr>
              <p:nvPr/>
            </p:nvCxnSpPr>
            <p:spPr bwMode="auto">
              <a:xfrm flipV="1">
                <a:off x="2570901" y="2961682"/>
                <a:ext cx="738675" cy="5084"/>
              </a:xfrm>
              <a:prstGeom prst="straightConnector1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72AF2F"/>
                </a:solidFill>
                <a:prstDash val="dash"/>
                <a:round/>
                <a:headEnd type="none" w="med" len="med"/>
                <a:tailEnd type="triangle"/>
              </a:ln>
              <a:effectLst/>
            </p:spPr>
          </p:cxnSp>
          <p:sp>
            <p:nvSpPr>
              <p:cNvPr id="38" name="Rounded Rectangle 3"/>
              <p:cNvSpPr>
                <a:spLocks noChangeArrowheads="1"/>
              </p:cNvSpPr>
              <p:nvPr/>
            </p:nvSpPr>
            <p:spPr bwMode="auto">
              <a:xfrm>
                <a:off x="78228" y="2101104"/>
                <a:ext cx="849375" cy="2245434"/>
              </a:xfrm>
              <a:prstGeom prst="roundRect">
                <a:avLst>
                  <a:gd name="adj" fmla="val 8847"/>
                </a:avLst>
              </a:prstGeom>
              <a:solidFill>
                <a:schemeClr val="bg1">
                  <a:lumMod val="95000"/>
                </a:schemeClr>
              </a:solidFill>
              <a:ln w="12700" algn="ctr">
                <a:solidFill>
                  <a:schemeClr val="tx2">
                    <a:lumMod val="50000"/>
                  </a:schemeClr>
                </a:solidFill>
                <a:prstDash val="lgDash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defTabSz="685617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999" dirty="0" err="1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OAM</a:t>
                </a:r>
                <a:endParaRPr lang="en-US" altLang="zh-CN" sz="999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 defTabSz="685617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altLang="zh-CN" sz="999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 defTabSz="685617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altLang="zh-CN" sz="999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 defTabSz="685617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altLang="zh-CN" sz="999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 defTabSz="685617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altLang="zh-CN" sz="999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 defTabSz="685617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altLang="zh-CN" sz="999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 defTabSz="685617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altLang="zh-CN" sz="999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 defTabSz="685617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altLang="zh-CN" sz="999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 defTabSz="685617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altLang="zh-CN" sz="999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右箭头 38"/>
              <p:cNvSpPr/>
              <p:nvPr/>
            </p:nvSpPr>
            <p:spPr bwMode="auto">
              <a:xfrm>
                <a:off x="943658" y="2948833"/>
                <a:ext cx="861604" cy="116331"/>
              </a:xfrm>
              <a:prstGeom prst="rightArrow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68545" tIns="34272" rIns="68545" bIns="34272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685383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75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文本框 39"/>
              <p:cNvSpPr txBox="1"/>
              <p:nvPr/>
            </p:nvSpPr>
            <p:spPr bwMode="auto">
              <a:xfrm>
                <a:off x="1080366" y="2783046"/>
                <a:ext cx="724896" cy="2000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buNone/>
                  <a:defRPr sz="1400">
                    <a:solidFill>
                      <a:schemeClr val="bg1"/>
                    </a:solidFill>
                  </a:defRPr>
                </a:lvl1pPr>
              </a:lstStyle>
              <a:p>
                <a:pPr marL="177740" indent="-177740" algn="l" defTabSz="685617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FFFFFF">
                      <a:lumMod val="50000"/>
                    </a:srgbClr>
                  </a:buClr>
                  <a:buSzPct val="80000"/>
                </a:pPr>
                <a:r>
                  <a:rPr lang="en-US" altLang="zh-CN" sz="700" dirty="0" err="1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OAM</a:t>
                </a:r>
                <a:r>
                  <a:rPr lang="zh-CN" altLang="en-US" sz="70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70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Data</a:t>
                </a:r>
                <a:endParaRPr lang="en-US" altLang="zh-CN" sz="7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圆角矩形 149"/>
              <p:cNvSpPr/>
              <p:nvPr/>
            </p:nvSpPr>
            <p:spPr bwMode="auto">
              <a:xfrm>
                <a:off x="128034" y="3824359"/>
                <a:ext cx="763549" cy="264007"/>
              </a:xfrm>
              <a:prstGeom prst="roundRect">
                <a:avLst/>
              </a:prstGeom>
              <a:solidFill>
                <a:schemeClr val="bg1">
                  <a:lumMod val="75000"/>
                  <a:alpha val="50000"/>
                </a:schemeClr>
              </a:solidFill>
              <a:ln>
                <a:noFill/>
              </a:ln>
              <a:effectLst/>
              <a:extLst/>
            </p:spPr>
            <p:txBody>
              <a:bodyPr vert="horz" wrap="square" lIns="68519" tIns="34259" rIns="68519" bIns="34259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85383" fontAlgn="base">
                  <a:spcBef>
                    <a:spcPts val="451"/>
                  </a:spcBef>
                  <a:spcAft>
                    <a:spcPct val="0"/>
                  </a:spcAft>
                  <a:buClr>
                    <a:prstClr val="white">
                      <a:lumMod val="50000"/>
                    </a:prstClr>
                  </a:buClr>
                  <a:buSzPct val="80000"/>
                </a:pPr>
                <a:r>
                  <a:rPr lang="en-US" altLang="zh-CN" sz="900" dirty="0" err="1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UE</a:t>
                </a:r>
                <a:r>
                  <a:rPr lang="en-US" altLang="zh-CN" sz="900" dirty="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 </a:t>
                </a:r>
                <a:r>
                  <a:rPr lang="en-US" altLang="zh-CN" sz="900" dirty="0" smtClean="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MDT Data</a:t>
                </a:r>
                <a:endParaRPr lang="en-US" altLang="zh-CN" sz="9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2" name="圆角矩形 149"/>
              <p:cNvSpPr/>
              <p:nvPr/>
            </p:nvSpPr>
            <p:spPr bwMode="auto">
              <a:xfrm>
                <a:off x="129764" y="3080517"/>
                <a:ext cx="763549" cy="264007"/>
              </a:xfrm>
              <a:prstGeom prst="roundRect">
                <a:avLst/>
              </a:prstGeom>
              <a:solidFill>
                <a:schemeClr val="bg1">
                  <a:lumMod val="75000"/>
                  <a:alpha val="50000"/>
                </a:schemeClr>
              </a:solidFill>
              <a:ln>
                <a:noFill/>
              </a:ln>
              <a:effectLst/>
              <a:extLst/>
            </p:spPr>
            <p:txBody>
              <a:bodyPr vert="horz" wrap="square" lIns="68519" tIns="34259" rIns="68519" bIns="34259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85383" fontAlgn="base">
                  <a:spcBef>
                    <a:spcPts val="451"/>
                  </a:spcBef>
                  <a:spcAft>
                    <a:spcPct val="0"/>
                  </a:spcAft>
                  <a:buClr>
                    <a:prstClr val="white">
                      <a:lumMod val="50000"/>
                    </a:prstClr>
                  </a:buClr>
                  <a:buSzPct val="80000"/>
                </a:pPr>
                <a:r>
                  <a:rPr lang="en-US" altLang="zh-CN" sz="900" dirty="0" smtClean="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CN Data</a:t>
                </a:r>
                <a:endParaRPr lang="en-US" altLang="zh-CN" sz="9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3" name="圆角矩形 149"/>
              <p:cNvSpPr/>
              <p:nvPr/>
            </p:nvSpPr>
            <p:spPr bwMode="auto">
              <a:xfrm>
                <a:off x="129764" y="3440464"/>
                <a:ext cx="763549" cy="264007"/>
              </a:xfrm>
              <a:prstGeom prst="roundRect">
                <a:avLst/>
              </a:prstGeom>
              <a:solidFill>
                <a:schemeClr val="bg1">
                  <a:lumMod val="75000"/>
                  <a:alpha val="50000"/>
                </a:schemeClr>
              </a:solidFill>
              <a:ln>
                <a:noFill/>
              </a:ln>
              <a:effectLst/>
              <a:extLst/>
            </p:spPr>
            <p:txBody>
              <a:bodyPr vert="horz" wrap="square" lIns="68519" tIns="34259" rIns="68519" bIns="34259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85383" fontAlgn="base">
                  <a:spcBef>
                    <a:spcPts val="451"/>
                  </a:spcBef>
                  <a:spcAft>
                    <a:spcPct val="0"/>
                  </a:spcAft>
                  <a:buClr>
                    <a:prstClr val="white">
                      <a:lumMod val="50000"/>
                    </a:prstClr>
                  </a:buClr>
                  <a:buSzPct val="80000"/>
                </a:pPr>
                <a:r>
                  <a:rPr lang="en-US" altLang="zh-CN" sz="900" dirty="0" smtClean="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RAN Data</a:t>
                </a:r>
                <a:endParaRPr lang="en-US" altLang="zh-CN" sz="9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4" name="圆角矩形 149"/>
            <p:cNvSpPr/>
            <p:nvPr/>
          </p:nvSpPr>
          <p:spPr bwMode="auto">
            <a:xfrm>
              <a:off x="3318582" y="2838362"/>
              <a:ext cx="1054999" cy="264007"/>
            </a:xfrm>
            <a:prstGeom prst="roundRect">
              <a:avLst/>
            </a:prstGeom>
            <a:solidFill>
              <a:srgbClr val="00B0F0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68519" tIns="34259" rIns="68519" bIns="34259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383" fontAlgn="base">
                <a:spcBef>
                  <a:spcPts val="451"/>
                </a:spcBef>
                <a:spcAft>
                  <a:spcPct val="0"/>
                </a:spcAft>
                <a:buClr>
                  <a:prstClr val="white">
                    <a:lumMod val="50000"/>
                  </a:prstClr>
                </a:buClr>
                <a:buSzPct val="80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Trained Service MOS Model</a:t>
              </a:r>
              <a:endParaRPr lang="en-US" altLang="zh-CN" sz="8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 bwMode="auto">
            <a:xfrm>
              <a:off x="3878809" y="3287195"/>
              <a:ext cx="1134146" cy="2000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GB"/>
              </a:defPPr>
              <a:lvl1pPr marL="177800" indent="-177800">
                <a:buClr>
                  <a:schemeClr val="bg1">
                    <a:lumMod val="50000"/>
                  </a:schemeClr>
                </a:buClr>
                <a:buSzPct val="80000"/>
                <a:buNone/>
                <a:defRPr sz="12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defTabSz="685617" fontAlgn="base">
                <a:spcBef>
                  <a:spcPct val="0"/>
                </a:spcBef>
                <a:spcAft>
                  <a:spcPct val="0"/>
                </a:spcAft>
                <a:buClr>
                  <a:srgbClr val="FFFFFF">
                    <a:lumMod val="50000"/>
                  </a:srgbClr>
                </a:buClr>
              </a:pPr>
              <a:r>
                <a:rPr lang="en-US" altLang="zh-CN" sz="700" dirty="0" smtClean="0">
                  <a:solidFill>
                    <a:srgbClr val="000000"/>
                  </a:solidFill>
                </a:rPr>
                <a:t>Average Service MOS</a:t>
              </a:r>
              <a:endParaRPr lang="en-US" altLang="zh-CN" sz="700" dirty="0">
                <a:solidFill>
                  <a:srgbClr val="000000"/>
                </a:solidFill>
              </a:endParaRPr>
            </a:p>
          </p:txBody>
        </p:sp>
      </p:grpSp>
      <p:sp>
        <p:nvSpPr>
          <p:cNvPr id="53" name="标题 2"/>
          <p:cNvSpPr>
            <a:spLocks noGrp="1"/>
          </p:cNvSpPr>
          <p:nvPr>
            <p:ph type="title"/>
          </p:nvPr>
        </p:nvSpPr>
        <p:spPr>
          <a:xfrm>
            <a:off x="260162" y="185665"/>
            <a:ext cx="11822981" cy="777982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Slice </a:t>
            </a:r>
            <a:r>
              <a:rPr lang="en-US" altLang="zh-CN" sz="2800" b="1" dirty="0" err="1" smtClean="0">
                <a:solidFill>
                  <a:srgbClr val="C00000"/>
                </a:solidFill>
              </a:rPr>
              <a:t>QoE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 monitoring/</a:t>
            </a:r>
            <a:r>
              <a:rPr lang="en-US" altLang="zh-CN" sz="2800" b="1" dirty="0" err="1" smtClean="0">
                <a:solidFill>
                  <a:srgbClr val="C00000"/>
                </a:solidFill>
              </a:rPr>
              <a:t>QoE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 </a:t>
            </a:r>
            <a:r>
              <a:rPr lang="en-US" altLang="zh-CN" sz="2800" b="1" dirty="0">
                <a:solidFill>
                  <a:srgbClr val="C00000"/>
                </a:solidFill>
              </a:rPr>
              <a:t>evaluation 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VS. Slice SLA KPI monitoring/SLA Evaluation</a:t>
            </a:r>
            <a:endParaRPr lang="en-US" altLang="zh-CN" sz="2800" b="1" dirty="0">
              <a:solidFill>
                <a:srgbClr val="C00000"/>
              </a:solidFill>
            </a:endParaRPr>
          </a:p>
        </p:txBody>
      </p:sp>
      <p:cxnSp>
        <p:nvCxnSpPr>
          <p:cNvPr id="54" name="直接连接符 53"/>
          <p:cNvCxnSpPr/>
          <p:nvPr/>
        </p:nvCxnSpPr>
        <p:spPr bwMode="auto">
          <a:xfrm>
            <a:off x="6000750" y="828378"/>
            <a:ext cx="0" cy="5496611"/>
          </a:xfrm>
          <a:prstGeom prst="line">
            <a:avLst/>
          </a:prstGeom>
          <a:noFill/>
          <a:ln w="28575" cap="flat" cmpd="sng" algn="ctr">
            <a:solidFill>
              <a:srgbClr val="0099CC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55" name="标题 2"/>
          <p:cNvSpPr txBox="1">
            <a:spLocks/>
          </p:cNvSpPr>
          <p:nvPr/>
        </p:nvSpPr>
        <p:spPr bwMode="auto">
          <a:xfrm>
            <a:off x="-28576" y="5577807"/>
            <a:ext cx="5962651" cy="107721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extLst/>
        </p:spPr>
        <p:txBody>
          <a:bodyPr wrap="square" rtlCol="0">
            <a:spAutoFit/>
          </a:bodyPr>
          <a:lstStyle>
            <a:defPPr>
              <a:defRPr lang="en-GB"/>
            </a:defPPr>
            <a:lvl1pPr algn="ctr">
              <a:defRPr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0" lvl="1" algn="ctr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100000"/>
              <a:defRPr sz="1800">
                <a:solidFill>
                  <a:schemeClr val="bg1"/>
                </a:solidFill>
              </a:defRPr>
            </a:lvl2pPr>
          </a:lstStyle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altLang="zh-CN" sz="1600" dirty="0"/>
              <a:t>Control Plane is responsible for Slice </a:t>
            </a:r>
            <a:r>
              <a:rPr lang="en-US" altLang="zh-CN" sz="1600" dirty="0" err="1"/>
              <a:t>QoE</a:t>
            </a:r>
            <a:r>
              <a:rPr lang="en-US" altLang="zh-CN" sz="1600" dirty="0"/>
              <a:t> monitoring/</a:t>
            </a:r>
            <a:r>
              <a:rPr lang="en-US" altLang="zh-CN" sz="1600" dirty="0" err="1"/>
              <a:t>QoE</a:t>
            </a:r>
            <a:r>
              <a:rPr lang="en-US" altLang="zh-CN" sz="1600" dirty="0"/>
              <a:t> evaluation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altLang="zh-CN" sz="1600" dirty="0"/>
              <a:t>Service MOS measurement is already defined in Clause 6.4, TS 23288-020</a:t>
            </a:r>
          </a:p>
        </p:txBody>
      </p:sp>
      <p:graphicFrame>
        <p:nvGraphicFramePr>
          <p:cNvPr id="56" name="表格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9030359"/>
              </p:ext>
            </p:extLst>
          </p:nvPr>
        </p:nvGraphicFramePr>
        <p:xfrm>
          <a:off x="6386019" y="1177356"/>
          <a:ext cx="5568244" cy="393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394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1893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solidFill>
                            <a:schemeClr val="bg1"/>
                          </a:solidFill>
                        </a:rPr>
                        <a:t>Network Slice KPI measured</a:t>
                      </a:r>
                      <a:r>
                        <a:rPr lang="en-US" sz="1500" baseline="0" dirty="0" smtClean="0">
                          <a:solidFill>
                            <a:schemeClr val="bg1"/>
                          </a:solidFill>
                        </a:rPr>
                        <a:t> by </a:t>
                      </a:r>
                      <a:r>
                        <a:rPr lang="en-US" sz="1500" dirty="0" smtClean="0">
                          <a:solidFill>
                            <a:schemeClr val="bg1"/>
                          </a:solidFill>
                        </a:rPr>
                        <a:t>OAM</a:t>
                      </a:r>
                      <a:endParaRPr lang="en-US" sz="15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solidFill>
                            <a:schemeClr val="bg1"/>
                          </a:solidFill>
                        </a:rPr>
                        <a:t>Source</a:t>
                      </a:r>
                      <a:endParaRPr lang="en-US" sz="15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84">
                <a:tc>
                  <a:txBody>
                    <a:bodyPr/>
                    <a:lstStyle/>
                    <a:p>
                      <a:r>
                        <a:rPr lang="en-GB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Virtualised resource usage measurement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Clause 6.2, </a:t>
                      </a:r>
                      <a:r>
                        <a:rPr lang="en-US" sz="1100" dirty="0" err="1" smtClean="0"/>
                        <a:t>TS</a:t>
                      </a:r>
                      <a:r>
                        <a:rPr lang="en-US" sz="1100" dirty="0" smtClean="0"/>
                        <a:t> 28.552</a:t>
                      </a:r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5857">
                <a:tc>
                  <a:txBody>
                    <a:bodyPr/>
                    <a:lstStyle/>
                    <a:p>
                      <a:r>
                        <a:rPr lang="en-GB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Registered Subscribers of Network and Network Slice Instance through AMF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Clause 6.2.1, </a:t>
                      </a:r>
                      <a:r>
                        <a:rPr lang="en-US" sz="1100" dirty="0" err="1" smtClean="0"/>
                        <a:t>TS</a:t>
                      </a:r>
                      <a:r>
                        <a:rPr lang="en-US" sz="1100" dirty="0" smtClean="0"/>
                        <a:t> 28.554</a:t>
                      </a:r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585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Registered Subscribers of Network and Network Slice Instance through UDM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Clause 6.2.2, </a:t>
                      </a:r>
                      <a:r>
                        <a:rPr lang="en-US" sz="11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TS</a:t>
                      </a: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28.554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48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Registration success rate of one single network slice instance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Clause 6.2.3, </a:t>
                      </a:r>
                      <a:r>
                        <a:rPr lang="en-US" sz="11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TS</a:t>
                      </a: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28.554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4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End-to-end Latency of 5G Network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Clause 6.3.1, </a:t>
                      </a:r>
                      <a:r>
                        <a:rPr lang="en-US" sz="11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TS</a:t>
                      </a: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28.554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4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Upstream Throughput for Network and Network Slice Instance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Clause 6.3.2, </a:t>
                      </a:r>
                      <a:r>
                        <a:rPr lang="en-US" sz="11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TS</a:t>
                      </a: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28.554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4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Downstream Throughput for Single Network Slice Instance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Clause 6.3.3, </a:t>
                      </a:r>
                      <a:r>
                        <a:rPr lang="en-US" sz="11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TS</a:t>
                      </a: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28.554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4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Upstream Throughput at </a:t>
                      </a:r>
                      <a:r>
                        <a:rPr lang="en-GB" sz="11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N3</a:t>
                      </a:r>
                      <a:r>
                        <a:rPr lang="en-GB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interface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Clause 6.3.4, </a:t>
                      </a:r>
                      <a:r>
                        <a:rPr lang="en-US" sz="11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TS</a:t>
                      </a: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28.554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4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Downstream Throughput at N3 interface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Clause 6.3.5, </a:t>
                      </a:r>
                      <a:r>
                        <a:rPr lang="en-US" sz="11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TS</a:t>
                      </a: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28.554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4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RAN UE Throughput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Clause 6.3.6, </a:t>
                      </a:r>
                      <a:r>
                        <a:rPr lang="en-US" sz="11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TS</a:t>
                      </a: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28.554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1585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Mean number of PDU sessions of network and network Slice Instance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Clause 6.4.1, </a:t>
                      </a:r>
                      <a:r>
                        <a:rPr lang="en-US" sz="11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TS</a:t>
                      </a: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28.554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24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Virtualised Resource Utilization of Network Slice Instance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Clause 6.4.1, </a:t>
                      </a:r>
                      <a:r>
                        <a:rPr lang="en-US" sz="11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TS</a:t>
                      </a: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28.554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6276976" y="5736129"/>
            <a:ext cx="5806168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OAM is responsible for Network Slice KPIs monitoring and Slice SLA evaluation </a:t>
            </a:r>
          </a:p>
        </p:txBody>
      </p:sp>
    </p:spTree>
    <p:extLst>
      <p:ext uri="{BB962C8B-B14F-4D97-AF65-F5344CB8AC3E}">
        <p14:creationId xmlns:p14="http://schemas.microsoft.com/office/powerpoint/2010/main" val="1264413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8600" y="30803"/>
            <a:ext cx="11963400" cy="72840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l" eaLnBrk="1" hangingPunct="1"/>
            <a:r>
              <a:rPr lang="en-US" altLang="zh-CN" sz="2400" dirty="0" smtClean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Slice Run-Time stage – Slice </a:t>
            </a:r>
            <a:r>
              <a:rPr lang="en-US" altLang="zh-CN" sz="2400" dirty="0" err="1" smtClean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QoE</a:t>
            </a:r>
            <a:r>
              <a:rPr lang="en-US" altLang="zh-CN" sz="2400" dirty="0" smtClean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 Fulfillment feedback to RAN (</a:t>
            </a:r>
            <a:r>
              <a:rPr lang="en-US" altLang="zh-CN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Open Discussion</a:t>
            </a:r>
            <a:r>
              <a:rPr lang="en-US" altLang="zh-CN" sz="2400" dirty="0" smtClean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)</a:t>
            </a:r>
            <a:endParaRPr lang="de-DE" altLang="de-DE" sz="2400" dirty="0">
              <a:solidFill>
                <a:srgbClr val="C00000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1505869" y="2183400"/>
            <a:ext cx="749705" cy="1023164"/>
            <a:chOff x="349610" y="2733341"/>
            <a:chExt cx="562279" cy="767373"/>
          </a:xfrm>
        </p:grpSpPr>
        <p:sp>
          <p:nvSpPr>
            <p:cNvPr id="79" name="Freeform 280"/>
            <p:cNvSpPr>
              <a:spLocks/>
            </p:cNvSpPr>
            <p:nvPr/>
          </p:nvSpPr>
          <p:spPr bwMode="auto">
            <a:xfrm>
              <a:off x="627881" y="3110321"/>
              <a:ext cx="2869" cy="1491"/>
            </a:xfrm>
            <a:custGeom>
              <a:avLst/>
              <a:gdLst>
                <a:gd name="T0" fmla="*/ 0 w 1"/>
                <a:gd name="T1" fmla="*/ 0 h 1588"/>
                <a:gd name="T2" fmla="*/ 2147483647 w 1"/>
                <a:gd name="T3" fmla="*/ 0 h 1588"/>
                <a:gd name="T4" fmla="*/ 0 w 1"/>
                <a:gd name="T5" fmla="*/ 0 h 1588"/>
                <a:gd name="T6" fmla="*/ 0 60000 65536"/>
                <a:gd name="T7" fmla="*/ 0 60000 65536"/>
                <a:gd name="T8" fmla="*/ 0 60000 65536"/>
                <a:gd name="T9" fmla="*/ 0 w 1"/>
                <a:gd name="T10" fmla="*/ 0 h 1588"/>
                <a:gd name="T11" fmla="*/ 1 w 1"/>
                <a:gd name="T12" fmla="*/ 1588 h 15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588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lIns="64000" tIns="64000" rIns="64000" bIns="64000"/>
            <a:lstStyle/>
            <a:p>
              <a:endParaRPr lang="zh-CN" altLang="en-US" sz="14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80" name="Freeform 281"/>
            <p:cNvSpPr>
              <a:spLocks/>
            </p:cNvSpPr>
            <p:nvPr/>
          </p:nvSpPr>
          <p:spPr bwMode="auto">
            <a:xfrm>
              <a:off x="627881" y="3110321"/>
              <a:ext cx="2869" cy="1491"/>
            </a:xfrm>
            <a:custGeom>
              <a:avLst/>
              <a:gdLst>
                <a:gd name="T0" fmla="*/ 0 w 1"/>
                <a:gd name="T1" fmla="*/ 0 h 1588"/>
                <a:gd name="T2" fmla="*/ 2147483647 w 1"/>
                <a:gd name="T3" fmla="*/ 0 h 1588"/>
                <a:gd name="T4" fmla="*/ 0 w 1"/>
                <a:gd name="T5" fmla="*/ 0 h 1588"/>
                <a:gd name="T6" fmla="*/ 0 60000 65536"/>
                <a:gd name="T7" fmla="*/ 0 60000 65536"/>
                <a:gd name="T8" fmla="*/ 0 60000 65536"/>
                <a:gd name="T9" fmla="*/ 0 w 1"/>
                <a:gd name="T10" fmla="*/ 0 h 1588"/>
                <a:gd name="T11" fmla="*/ 1 w 1"/>
                <a:gd name="T12" fmla="*/ 1588 h 15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588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lIns="64000" tIns="64000" rIns="64000" bIns="64000"/>
            <a:lstStyle/>
            <a:p>
              <a:endParaRPr lang="zh-CN" altLang="en-US" sz="14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82" name="Freeform 282"/>
            <p:cNvSpPr>
              <a:spLocks noEditPoints="1"/>
            </p:cNvSpPr>
            <p:nvPr/>
          </p:nvSpPr>
          <p:spPr bwMode="auto">
            <a:xfrm>
              <a:off x="480552" y="3064130"/>
              <a:ext cx="298351" cy="436584"/>
            </a:xfrm>
            <a:custGeom>
              <a:avLst/>
              <a:gdLst>
                <a:gd name="T0" fmla="*/ 2147483647 w 88"/>
                <a:gd name="T1" fmla="*/ 2147483647 h 124"/>
                <a:gd name="T2" fmla="*/ 2147483647 w 88"/>
                <a:gd name="T3" fmla="*/ 2147483647 h 124"/>
                <a:gd name="T4" fmla="*/ 2147483647 w 88"/>
                <a:gd name="T5" fmla="*/ 2147483647 h 124"/>
                <a:gd name="T6" fmla="*/ 2147483647 w 88"/>
                <a:gd name="T7" fmla="*/ 2147483647 h 124"/>
                <a:gd name="T8" fmla="*/ 2147483647 w 88"/>
                <a:gd name="T9" fmla="*/ 0 h 124"/>
                <a:gd name="T10" fmla="*/ 2147483647 w 88"/>
                <a:gd name="T11" fmla="*/ 0 h 124"/>
                <a:gd name="T12" fmla="*/ 2147483647 w 88"/>
                <a:gd name="T13" fmla="*/ 0 h 124"/>
                <a:gd name="T14" fmla="*/ 2147483647 w 88"/>
                <a:gd name="T15" fmla="*/ 2147483647 h 124"/>
                <a:gd name="T16" fmla="*/ 2147483647 w 88"/>
                <a:gd name="T17" fmla="*/ 2147483647 h 124"/>
                <a:gd name="T18" fmla="*/ 0 w 88"/>
                <a:gd name="T19" fmla="*/ 2147483647 h 124"/>
                <a:gd name="T20" fmla="*/ 2147483647 w 88"/>
                <a:gd name="T21" fmla="*/ 2147483647 h 124"/>
                <a:gd name="T22" fmla="*/ 2147483647 w 88"/>
                <a:gd name="T23" fmla="*/ 2147483647 h 124"/>
                <a:gd name="T24" fmla="*/ 2147483647 w 88"/>
                <a:gd name="T25" fmla="*/ 2147483647 h 124"/>
                <a:gd name="T26" fmla="*/ 2147483647 w 88"/>
                <a:gd name="T27" fmla="*/ 2147483647 h 124"/>
                <a:gd name="T28" fmla="*/ 2147483647 w 88"/>
                <a:gd name="T29" fmla="*/ 2147483647 h 124"/>
                <a:gd name="T30" fmla="*/ 2147483647 w 88"/>
                <a:gd name="T31" fmla="*/ 2147483647 h 124"/>
                <a:gd name="T32" fmla="*/ 2147483647 w 88"/>
                <a:gd name="T33" fmla="*/ 2147483647 h 124"/>
                <a:gd name="T34" fmla="*/ 2147483647 w 88"/>
                <a:gd name="T35" fmla="*/ 2147483647 h 124"/>
                <a:gd name="T36" fmla="*/ 2147483647 w 88"/>
                <a:gd name="T37" fmla="*/ 2147483647 h 124"/>
                <a:gd name="T38" fmla="*/ 2147483647 w 88"/>
                <a:gd name="T39" fmla="*/ 2147483647 h 124"/>
                <a:gd name="T40" fmla="*/ 2147483647 w 88"/>
                <a:gd name="T41" fmla="*/ 2147483647 h 124"/>
                <a:gd name="T42" fmla="*/ 2147483647 w 88"/>
                <a:gd name="T43" fmla="*/ 2147483647 h 124"/>
                <a:gd name="T44" fmla="*/ 2147483647 w 88"/>
                <a:gd name="T45" fmla="*/ 2147483647 h 12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8"/>
                <a:gd name="T70" fmla="*/ 0 h 124"/>
                <a:gd name="T71" fmla="*/ 88 w 88"/>
                <a:gd name="T72" fmla="*/ 124 h 12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8" h="124">
                  <a:moveTo>
                    <a:pt x="69" y="124"/>
                  </a:moveTo>
                  <a:cubicBezTo>
                    <a:pt x="88" y="124"/>
                    <a:pt x="88" y="124"/>
                    <a:pt x="88" y="124"/>
                  </a:cubicBezTo>
                  <a:cubicBezTo>
                    <a:pt x="87" y="123"/>
                    <a:pt x="87" y="121"/>
                    <a:pt x="87" y="120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0" y="2"/>
                    <a:pt x="47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0" y="0"/>
                    <a:pt x="37" y="2"/>
                    <a:pt x="36" y="6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0" y="121"/>
                    <a:pt x="0" y="123"/>
                    <a:pt x="0" y="124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64" y="107"/>
                    <a:pt x="64" y="107"/>
                    <a:pt x="64" y="107"/>
                  </a:cubicBezTo>
                  <a:lnTo>
                    <a:pt x="69" y="124"/>
                  </a:lnTo>
                  <a:close/>
                  <a:moveTo>
                    <a:pt x="48" y="55"/>
                  </a:moveTo>
                  <a:cubicBezTo>
                    <a:pt x="39" y="55"/>
                    <a:pt x="39" y="55"/>
                    <a:pt x="39" y="55"/>
                  </a:cubicBezTo>
                  <a:cubicBezTo>
                    <a:pt x="44" y="40"/>
                    <a:pt x="44" y="40"/>
                    <a:pt x="44" y="40"/>
                  </a:cubicBezTo>
                  <a:lnTo>
                    <a:pt x="48" y="55"/>
                  </a:lnTo>
                  <a:close/>
                  <a:moveTo>
                    <a:pt x="29" y="89"/>
                  </a:moveTo>
                  <a:cubicBezTo>
                    <a:pt x="33" y="73"/>
                    <a:pt x="33" y="73"/>
                    <a:pt x="33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9" y="89"/>
                    <a:pt x="59" y="89"/>
                    <a:pt x="59" y="89"/>
                  </a:cubicBezTo>
                  <a:lnTo>
                    <a:pt x="29" y="89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lIns="64000" tIns="64000" rIns="64000" bIns="64000"/>
            <a:lstStyle/>
            <a:p>
              <a:endParaRPr lang="zh-CN" altLang="en-US" sz="14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83" name="Freeform 283"/>
            <p:cNvSpPr>
              <a:spLocks/>
            </p:cNvSpPr>
            <p:nvPr/>
          </p:nvSpPr>
          <p:spPr bwMode="auto">
            <a:xfrm>
              <a:off x="702469" y="2815293"/>
              <a:ext cx="104710" cy="277147"/>
            </a:xfrm>
            <a:custGeom>
              <a:avLst/>
              <a:gdLst>
                <a:gd name="T0" fmla="*/ 2147483647 w 31"/>
                <a:gd name="T1" fmla="*/ 2147483647 h 79"/>
                <a:gd name="T2" fmla="*/ 2147483647 w 31"/>
                <a:gd name="T3" fmla="*/ 2147483647 h 79"/>
                <a:gd name="T4" fmla="*/ 2147483647 w 31"/>
                <a:gd name="T5" fmla="*/ 2147483647 h 79"/>
                <a:gd name="T6" fmla="*/ 2147483647 w 31"/>
                <a:gd name="T7" fmla="*/ 2147483647 h 79"/>
                <a:gd name="T8" fmla="*/ 2147483647 w 31"/>
                <a:gd name="T9" fmla="*/ 2147483647 h 79"/>
                <a:gd name="T10" fmla="*/ 2147483647 w 31"/>
                <a:gd name="T11" fmla="*/ 2147483647 h 79"/>
                <a:gd name="T12" fmla="*/ 2147483647 w 31"/>
                <a:gd name="T13" fmla="*/ 2147483647 h 79"/>
                <a:gd name="T14" fmla="*/ 2147483647 w 31"/>
                <a:gd name="T15" fmla="*/ 2147483647 h 79"/>
                <a:gd name="T16" fmla="*/ 2147483647 w 31"/>
                <a:gd name="T17" fmla="*/ 2147483647 h 79"/>
                <a:gd name="T18" fmla="*/ 2147483647 w 31"/>
                <a:gd name="T19" fmla="*/ 2147483647 h 79"/>
                <a:gd name="T20" fmla="*/ 2147483647 w 31"/>
                <a:gd name="T21" fmla="*/ 2147483647 h 79"/>
                <a:gd name="T22" fmla="*/ 2147483647 w 31"/>
                <a:gd name="T23" fmla="*/ 2147483647 h 79"/>
                <a:gd name="T24" fmla="*/ 2147483647 w 31"/>
                <a:gd name="T25" fmla="*/ 2147483647 h 79"/>
                <a:gd name="T26" fmla="*/ 2147483647 w 31"/>
                <a:gd name="T27" fmla="*/ 2147483647 h 79"/>
                <a:gd name="T28" fmla="*/ 2147483647 w 31"/>
                <a:gd name="T29" fmla="*/ 2147483647 h 79"/>
                <a:gd name="T30" fmla="*/ 2147483647 w 31"/>
                <a:gd name="T31" fmla="*/ 2147483647 h 79"/>
                <a:gd name="T32" fmla="*/ 2147483647 w 31"/>
                <a:gd name="T33" fmla="*/ 2147483647 h 79"/>
                <a:gd name="T34" fmla="*/ 2147483647 w 31"/>
                <a:gd name="T35" fmla="*/ 2147483647 h 79"/>
                <a:gd name="T36" fmla="*/ 2147483647 w 31"/>
                <a:gd name="T37" fmla="*/ 2147483647 h 79"/>
                <a:gd name="T38" fmla="*/ 2147483647 w 31"/>
                <a:gd name="T39" fmla="*/ 2147483647 h 79"/>
                <a:gd name="T40" fmla="*/ 2147483647 w 31"/>
                <a:gd name="T41" fmla="*/ 2147483647 h 79"/>
                <a:gd name="T42" fmla="*/ 2147483647 w 31"/>
                <a:gd name="T43" fmla="*/ 2147483647 h 79"/>
                <a:gd name="T44" fmla="*/ 2147483647 w 31"/>
                <a:gd name="T45" fmla="*/ 2147483647 h 79"/>
                <a:gd name="T46" fmla="*/ 2147483647 w 31"/>
                <a:gd name="T47" fmla="*/ 2147483647 h 7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1"/>
                <a:gd name="T73" fmla="*/ 0 h 79"/>
                <a:gd name="T74" fmla="*/ 31 w 31"/>
                <a:gd name="T75" fmla="*/ 79 h 7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1" h="79">
                  <a:moveTo>
                    <a:pt x="6" y="78"/>
                  </a:moveTo>
                  <a:cubicBezTo>
                    <a:pt x="3" y="75"/>
                    <a:pt x="2" y="70"/>
                    <a:pt x="5" y="67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3" y="56"/>
                    <a:pt x="15" y="47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26"/>
                    <a:pt x="4" y="16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2"/>
                    <a:pt x="0" y="7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0"/>
                    <a:pt x="10" y="0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31" y="16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51"/>
                    <a:pt x="27" y="64"/>
                    <a:pt x="17" y="7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6" y="78"/>
                    <a:pt x="14" y="79"/>
                    <a:pt x="11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9" y="79"/>
                    <a:pt x="8" y="79"/>
                    <a:pt x="6" y="7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lIns="64000" tIns="64000" rIns="64000" bIns="64000"/>
            <a:lstStyle/>
            <a:p>
              <a:endParaRPr lang="zh-CN" altLang="en-US" sz="14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84" name="Freeform 284"/>
            <p:cNvSpPr>
              <a:spLocks/>
            </p:cNvSpPr>
            <p:nvPr/>
          </p:nvSpPr>
          <p:spPr bwMode="auto">
            <a:xfrm>
              <a:off x="769885" y="2733341"/>
              <a:ext cx="142004" cy="433604"/>
            </a:xfrm>
            <a:custGeom>
              <a:avLst/>
              <a:gdLst>
                <a:gd name="T0" fmla="*/ 2147483647 w 42"/>
                <a:gd name="T1" fmla="*/ 2147483647 h 123"/>
                <a:gd name="T2" fmla="*/ 2147483647 w 42"/>
                <a:gd name="T3" fmla="*/ 2147483647 h 123"/>
                <a:gd name="T4" fmla="*/ 2147483647 w 42"/>
                <a:gd name="T5" fmla="*/ 2147483647 h 123"/>
                <a:gd name="T6" fmla="*/ 2147483647 w 42"/>
                <a:gd name="T7" fmla="*/ 2147483647 h 123"/>
                <a:gd name="T8" fmla="*/ 2147483647 w 42"/>
                <a:gd name="T9" fmla="*/ 2147483647 h 123"/>
                <a:gd name="T10" fmla="*/ 2147483647 w 42"/>
                <a:gd name="T11" fmla="*/ 2147483647 h 123"/>
                <a:gd name="T12" fmla="*/ 2147483647 w 42"/>
                <a:gd name="T13" fmla="*/ 2147483647 h 123"/>
                <a:gd name="T14" fmla="*/ 2147483647 w 42"/>
                <a:gd name="T15" fmla="*/ 2147483647 h 123"/>
                <a:gd name="T16" fmla="*/ 2147483647 w 42"/>
                <a:gd name="T17" fmla="*/ 2147483647 h 123"/>
                <a:gd name="T18" fmla="*/ 2147483647 w 42"/>
                <a:gd name="T19" fmla="*/ 2147483647 h 123"/>
                <a:gd name="T20" fmla="*/ 2147483647 w 42"/>
                <a:gd name="T21" fmla="*/ 2147483647 h 123"/>
                <a:gd name="T22" fmla="*/ 2147483647 w 42"/>
                <a:gd name="T23" fmla="*/ 2147483647 h 123"/>
                <a:gd name="T24" fmla="*/ 2147483647 w 42"/>
                <a:gd name="T25" fmla="*/ 2147483647 h 123"/>
                <a:gd name="T26" fmla="*/ 2147483647 w 42"/>
                <a:gd name="T27" fmla="*/ 2147483647 h 123"/>
                <a:gd name="T28" fmla="*/ 2147483647 w 42"/>
                <a:gd name="T29" fmla="*/ 2147483647 h 123"/>
                <a:gd name="T30" fmla="*/ 2147483647 w 42"/>
                <a:gd name="T31" fmla="*/ 2147483647 h 123"/>
                <a:gd name="T32" fmla="*/ 2147483647 w 42"/>
                <a:gd name="T33" fmla="*/ 2147483647 h 123"/>
                <a:gd name="T34" fmla="*/ 2147483647 w 42"/>
                <a:gd name="T35" fmla="*/ 2147483647 h 123"/>
                <a:gd name="T36" fmla="*/ 2147483647 w 42"/>
                <a:gd name="T37" fmla="*/ 2147483647 h 123"/>
                <a:gd name="T38" fmla="*/ 2147483647 w 42"/>
                <a:gd name="T39" fmla="*/ 2147483647 h 123"/>
                <a:gd name="T40" fmla="*/ 2147483647 w 42"/>
                <a:gd name="T41" fmla="*/ 2147483647 h 12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2"/>
                <a:gd name="T64" fmla="*/ 0 h 123"/>
                <a:gd name="T65" fmla="*/ 42 w 42"/>
                <a:gd name="T66" fmla="*/ 123 h 12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2" h="123">
                  <a:moveTo>
                    <a:pt x="10" y="121"/>
                  </a:moveTo>
                  <a:cubicBezTo>
                    <a:pt x="7" y="119"/>
                    <a:pt x="6" y="114"/>
                    <a:pt x="8" y="110"/>
                  </a:cubicBezTo>
                  <a:cubicBezTo>
                    <a:pt x="8" y="110"/>
                    <a:pt x="8" y="110"/>
                    <a:pt x="8" y="110"/>
                  </a:cubicBezTo>
                  <a:cubicBezTo>
                    <a:pt x="22" y="92"/>
                    <a:pt x="26" y="77"/>
                    <a:pt x="26" y="6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6" y="38"/>
                    <a:pt x="9" y="19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" y="12"/>
                    <a:pt x="0" y="7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0"/>
                    <a:pt x="11" y="0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3"/>
                    <a:pt x="41" y="26"/>
                    <a:pt x="42" y="64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42" y="80"/>
                    <a:pt x="36" y="100"/>
                    <a:pt x="21" y="120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19" y="122"/>
                    <a:pt x="17" y="123"/>
                    <a:pt x="15" y="123"/>
                  </a:cubicBezTo>
                  <a:cubicBezTo>
                    <a:pt x="15" y="123"/>
                    <a:pt x="15" y="123"/>
                    <a:pt x="15" y="123"/>
                  </a:cubicBezTo>
                  <a:cubicBezTo>
                    <a:pt x="13" y="123"/>
                    <a:pt x="11" y="122"/>
                    <a:pt x="10" y="12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lIns="64000" tIns="64000" rIns="64000" bIns="64000"/>
            <a:lstStyle/>
            <a:p>
              <a:endParaRPr lang="zh-CN" altLang="en-US" sz="14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85" name="Freeform 285"/>
            <p:cNvSpPr>
              <a:spLocks/>
            </p:cNvSpPr>
            <p:nvPr/>
          </p:nvSpPr>
          <p:spPr bwMode="auto">
            <a:xfrm>
              <a:off x="451451" y="2815293"/>
              <a:ext cx="109014" cy="277147"/>
            </a:xfrm>
            <a:custGeom>
              <a:avLst/>
              <a:gdLst>
                <a:gd name="T0" fmla="*/ 2147483647 w 32"/>
                <a:gd name="T1" fmla="*/ 2147483647 h 79"/>
                <a:gd name="T2" fmla="*/ 0 w 32"/>
                <a:gd name="T3" fmla="*/ 2147483647 h 79"/>
                <a:gd name="T4" fmla="*/ 0 w 32"/>
                <a:gd name="T5" fmla="*/ 2147483647 h 79"/>
                <a:gd name="T6" fmla="*/ 0 w 32"/>
                <a:gd name="T7" fmla="*/ 2147483647 h 79"/>
                <a:gd name="T8" fmla="*/ 0 w 32"/>
                <a:gd name="T9" fmla="*/ 2147483647 h 79"/>
                <a:gd name="T10" fmla="*/ 2147483647 w 32"/>
                <a:gd name="T11" fmla="*/ 2147483647 h 79"/>
                <a:gd name="T12" fmla="*/ 2147483647 w 32"/>
                <a:gd name="T13" fmla="*/ 2147483647 h 79"/>
                <a:gd name="T14" fmla="*/ 2147483647 w 32"/>
                <a:gd name="T15" fmla="*/ 2147483647 h 79"/>
                <a:gd name="T16" fmla="*/ 2147483647 w 32"/>
                <a:gd name="T17" fmla="*/ 2147483647 h 79"/>
                <a:gd name="T18" fmla="*/ 2147483647 w 32"/>
                <a:gd name="T19" fmla="*/ 2147483647 h 79"/>
                <a:gd name="T20" fmla="*/ 2147483647 w 32"/>
                <a:gd name="T21" fmla="*/ 2147483647 h 79"/>
                <a:gd name="T22" fmla="*/ 2147483647 w 32"/>
                <a:gd name="T23" fmla="*/ 2147483647 h 79"/>
                <a:gd name="T24" fmla="*/ 2147483647 w 32"/>
                <a:gd name="T25" fmla="*/ 2147483647 h 79"/>
                <a:gd name="T26" fmla="*/ 2147483647 w 32"/>
                <a:gd name="T27" fmla="*/ 2147483647 h 79"/>
                <a:gd name="T28" fmla="*/ 2147483647 w 32"/>
                <a:gd name="T29" fmla="*/ 2147483647 h 79"/>
                <a:gd name="T30" fmla="*/ 2147483647 w 32"/>
                <a:gd name="T31" fmla="*/ 2147483647 h 79"/>
                <a:gd name="T32" fmla="*/ 2147483647 w 32"/>
                <a:gd name="T33" fmla="*/ 2147483647 h 79"/>
                <a:gd name="T34" fmla="*/ 2147483647 w 32"/>
                <a:gd name="T35" fmla="*/ 2147483647 h 79"/>
                <a:gd name="T36" fmla="*/ 2147483647 w 32"/>
                <a:gd name="T37" fmla="*/ 2147483647 h 79"/>
                <a:gd name="T38" fmla="*/ 2147483647 w 32"/>
                <a:gd name="T39" fmla="*/ 2147483647 h 79"/>
                <a:gd name="T40" fmla="*/ 2147483647 w 32"/>
                <a:gd name="T41" fmla="*/ 2147483647 h 79"/>
                <a:gd name="T42" fmla="*/ 2147483647 w 32"/>
                <a:gd name="T43" fmla="*/ 2147483647 h 79"/>
                <a:gd name="T44" fmla="*/ 2147483647 w 32"/>
                <a:gd name="T45" fmla="*/ 2147483647 h 79"/>
                <a:gd name="T46" fmla="*/ 2147483647 w 32"/>
                <a:gd name="T47" fmla="*/ 2147483647 h 79"/>
                <a:gd name="T48" fmla="*/ 2147483647 w 32"/>
                <a:gd name="T49" fmla="*/ 2147483647 h 79"/>
                <a:gd name="T50" fmla="*/ 2147483647 w 32"/>
                <a:gd name="T51" fmla="*/ 2147483647 h 79"/>
                <a:gd name="T52" fmla="*/ 2147483647 w 32"/>
                <a:gd name="T53" fmla="*/ 2147483647 h 79"/>
                <a:gd name="T54" fmla="*/ 2147483647 w 32"/>
                <a:gd name="T55" fmla="*/ 2147483647 h 79"/>
                <a:gd name="T56" fmla="*/ 2147483647 w 32"/>
                <a:gd name="T57" fmla="*/ 2147483647 h 7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2"/>
                <a:gd name="T88" fmla="*/ 0 h 79"/>
                <a:gd name="T89" fmla="*/ 32 w 32"/>
                <a:gd name="T90" fmla="*/ 79 h 7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2" h="79">
                  <a:moveTo>
                    <a:pt x="14" y="76"/>
                  </a:moveTo>
                  <a:cubicBezTo>
                    <a:pt x="4" y="64"/>
                    <a:pt x="0" y="51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" y="16"/>
                    <a:pt x="17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21" y="0"/>
                    <a:pt x="26" y="0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2" y="7"/>
                    <a:pt x="31" y="12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5" y="18"/>
                    <a:pt x="24" y="19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9" y="26"/>
                    <a:pt x="16" y="32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7"/>
                    <a:pt x="18" y="56"/>
                    <a:pt x="26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9" y="70"/>
                    <a:pt x="28" y="75"/>
                    <a:pt x="25" y="78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23" y="79"/>
                    <a:pt x="22" y="79"/>
                    <a:pt x="20" y="79"/>
                  </a:cubicBezTo>
                  <a:cubicBezTo>
                    <a:pt x="20" y="79"/>
                    <a:pt x="20" y="79"/>
                    <a:pt x="20" y="79"/>
                  </a:cubicBezTo>
                  <a:cubicBezTo>
                    <a:pt x="18" y="79"/>
                    <a:pt x="15" y="78"/>
                    <a:pt x="14" y="7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lIns="64000" tIns="64000" rIns="64000" bIns="64000"/>
            <a:lstStyle/>
            <a:p>
              <a:endParaRPr lang="zh-CN" altLang="en-US" sz="14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86" name="Freeform 286"/>
            <p:cNvSpPr>
              <a:spLocks/>
            </p:cNvSpPr>
            <p:nvPr/>
          </p:nvSpPr>
          <p:spPr bwMode="auto">
            <a:xfrm>
              <a:off x="349610" y="2733341"/>
              <a:ext cx="139135" cy="433604"/>
            </a:xfrm>
            <a:custGeom>
              <a:avLst/>
              <a:gdLst>
                <a:gd name="T0" fmla="*/ 2147483647 w 41"/>
                <a:gd name="T1" fmla="*/ 2147483647 h 123"/>
                <a:gd name="T2" fmla="*/ 0 w 41"/>
                <a:gd name="T3" fmla="*/ 2147483647 h 123"/>
                <a:gd name="T4" fmla="*/ 0 w 41"/>
                <a:gd name="T5" fmla="*/ 2147483647 h 123"/>
                <a:gd name="T6" fmla="*/ 2147483647 w 41"/>
                <a:gd name="T7" fmla="*/ 2147483647 h 123"/>
                <a:gd name="T8" fmla="*/ 2147483647 w 41"/>
                <a:gd name="T9" fmla="*/ 2147483647 h 123"/>
                <a:gd name="T10" fmla="*/ 2147483647 w 41"/>
                <a:gd name="T11" fmla="*/ 2147483647 h 123"/>
                <a:gd name="T12" fmla="*/ 2147483647 w 41"/>
                <a:gd name="T13" fmla="*/ 2147483647 h 123"/>
                <a:gd name="T14" fmla="*/ 2147483647 w 41"/>
                <a:gd name="T15" fmla="*/ 2147483647 h 123"/>
                <a:gd name="T16" fmla="*/ 2147483647 w 41"/>
                <a:gd name="T17" fmla="*/ 2147483647 h 123"/>
                <a:gd name="T18" fmla="*/ 2147483647 w 41"/>
                <a:gd name="T19" fmla="*/ 2147483647 h 123"/>
                <a:gd name="T20" fmla="*/ 2147483647 w 41"/>
                <a:gd name="T21" fmla="*/ 2147483647 h 123"/>
                <a:gd name="T22" fmla="*/ 2147483647 w 41"/>
                <a:gd name="T23" fmla="*/ 2147483647 h 123"/>
                <a:gd name="T24" fmla="*/ 2147483647 w 41"/>
                <a:gd name="T25" fmla="*/ 2147483647 h 123"/>
                <a:gd name="T26" fmla="*/ 2147483647 w 41"/>
                <a:gd name="T27" fmla="*/ 2147483647 h 123"/>
                <a:gd name="T28" fmla="*/ 2147483647 w 41"/>
                <a:gd name="T29" fmla="*/ 2147483647 h 123"/>
                <a:gd name="T30" fmla="*/ 2147483647 w 41"/>
                <a:gd name="T31" fmla="*/ 2147483647 h 123"/>
                <a:gd name="T32" fmla="*/ 2147483647 w 41"/>
                <a:gd name="T33" fmla="*/ 2147483647 h 123"/>
                <a:gd name="T34" fmla="*/ 2147483647 w 41"/>
                <a:gd name="T35" fmla="*/ 2147483647 h 123"/>
                <a:gd name="T36" fmla="*/ 2147483647 w 41"/>
                <a:gd name="T37" fmla="*/ 2147483647 h 123"/>
                <a:gd name="T38" fmla="*/ 2147483647 w 41"/>
                <a:gd name="T39" fmla="*/ 2147483647 h 123"/>
                <a:gd name="T40" fmla="*/ 2147483647 w 41"/>
                <a:gd name="T41" fmla="*/ 2147483647 h 123"/>
                <a:gd name="T42" fmla="*/ 2147483647 w 41"/>
                <a:gd name="T43" fmla="*/ 2147483647 h 123"/>
                <a:gd name="T44" fmla="*/ 2147483647 w 41"/>
                <a:gd name="T45" fmla="*/ 2147483647 h 123"/>
                <a:gd name="T46" fmla="*/ 2147483647 w 41"/>
                <a:gd name="T47" fmla="*/ 2147483647 h 123"/>
                <a:gd name="T48" fmla="*/ 2147483647 w 41"/>
                <a:gd name="T49" fmla="*/ 2147483647 h 12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1"/>
                <a:gd name="T76" fmla="*/ 0 h 123"/>
                <a:gd name="T77" fmla="*/ 41 w 41"/>
                <a:gd name="T78" fmla="*/ 123 h 12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1" h="123">
                  <a:moveTo>
                    <a:pt x="20" y="120"/>
                  </a:moveTo>
                  <a:cubicBezTo>
                    <a:pt x="5" y="100"/>
                    <a:pt x="0" y="80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26"/>
                    <a:pt x="26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30" y="0"/>
                    <a:pt x="35" y="0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41" y="7"/>
                    <a:pt x="41" y="12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5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6" y="16"/>
                    <a:pt x="35" y="17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2" y="20"/>
                    <a:pt x="29" y="23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1" y="37"/>
                    <a:pt x="15" y="49"/>
                    <a:pt x="15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5" y="77"/>
                    <a:pt x="20" y="92"/>
                    <a:pt x="33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5" y="114"/>
                    <a:pt x="35" y="119"/>
                    <a:pt x="31" y="121"/>
                  </a:cubicBezTo>
                  <a:cubicBezTo>
                    <a:pt x="31" y="121"/>
                    <a:pt x="31" y="121"/>
                    <a:pt x="31" y="121"/>
                  </a:cubicBezTo>
                  <a:cubicBezTo>
                    <a:pt x="30" y="122"/>
                    <a:pt x="28" y="123"/>
                    <a:pt x="27" y="123"/>
                  </a:cubicBezTo>
                  <a:cubicBezTo>
                    <a:pt x="27" y="123"/>
                    <a:pt x="27" y="123"/>
                    <a:pt x="27" y="123"/>
                  </a:cubicBezTo>
                  <a:cubicBezTo>
                    <a:pt x="24" y="123"/>
                    <a:pt x="22" y="122"/>
                    <a:pt x="20" y="12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lIns="64000" tIns="64000" rIns="64000" bIns="64000"/>
            <a:lstStyle/>
            <a:p>
              <a:endParaRPr lang="zh-CN" altLang="en-US" sz="14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87" name="Oval 287"/>
            <p:cNvSpPr>
              <a:spLocks noChangeArrowheads="1"/>
            </p:cNvSpPr>
            <p:nvPr/>
          </p:nvSpPr>
          <p:spPr bwMode="auto">
            <a:xfrm>
              <a:off x="580546" y="2906187"/>
              <a:ext cx="97537" cy="10281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lIns="64000" tIns="64000" rIns="64000" bIns="64000"/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400" b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</p:grpSp>
      <p:sp>
        <p:nvSpPr>
          <p:cNvPr id="88" name="Rectangle 292"/>
          <p:cNvSpPr/>
          <p:nvPr/>
        </p:nvSpPr>
        <p:spPr bwMode="auto">
          <a:xfrm>
            <a:off x="801168" y="1729321"/>
            <a:ext cx="1906054" cy="3121007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162560" tIns="81280" rIns="162560" bIns="8128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sz="1600" b="1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RAN</a:t>
            </a:r>
          </a:p>
        </p:txBody>
      </p:sp>
      <p:sp>
        <p:nvSpPr>
          <p:cNvPr id="89" name="矩形 76"/>
          <p:cNvSpPr/>
          <p:nvPr/>
        </p:nvSpPr>
        <p:spPr>
          <a:xfrm>
            <a:off x="2901001" y="2191923"/>
            <a:ext cx="2298196" cy="570448"/>
          </a:xfrm>
          <a:prstGeom prst="rect">
            <a:avLst/>
          </a:prstGeom>
          <a:solidFill>
            <a:srgbClr val="0070C0"/>
          </a:solidFill>
          <a:ln w="19050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0" tIns="64000" rIns="64000" bIns="64000"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NSSF/PCF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algn="ctr"/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(Slice QoE Evaluation)</a:t>
            </a:r>
            <a:endParaRPr lang="zh-CN" altLang="en-US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91" name="Rectangle 244"/>
          <p:cNvSpPr/>
          <p:nvPr/>
        </p:nvSpPr>
        <p:spPr bwMode="auto">
          <a:xfrm>
            <a:off x="2824384" y="1751362"/>
            <a:ext cx="6260133" cy="309896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162560" tIns="81280" rIns="162560" bIns="8128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</a:pPr>
            <a:r>
              <a:rPr lang="en-US" sz="1600" b="1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CN</a:t>
            </a:r>
          </a:p>
        </p:txBody>
      </p:sp>
      <p:sp>
        <p:nvSpPr>
          <p:cNvPr id="92" name="Rectangle 244"/>
          <p:cNvSpPr/>
          <p:nvPr/>
        </p:nvSpPr>
        <p:spPr bwMode="auto">
          <a:xfrm>
            <a:off x="801168" y="692650"/>
            <a:ext cx="8283349" cy="389727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162560" tIns="81280" rIns="162560" bIns="8128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altLang="zh-CN" sz="1600" b="1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OAM </a:t>
            </a:r>
            <a:r>
              <a:rPr lang="en-US" altLang="zh-CN" sz="1467" b="1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(Slice SLA Evaluation + Cause Domain Determining)</a:t>
            </a:r>
            <a:endParaRPr lang="en-US" sz="1467" b="1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cxnSp>
        <p:nvCxnSpPr>
          <p:cNvPr id="93" name="直接箭头连接符 92"/>
          <p:cNvCxnSpPr/>
          <p:nvPr/>
        </p:nvCxnSpPr>
        <p:spPr bwMode="auto">
          <a:xfrm flipV="1">
            <a:off x="8249187" y="1062947"/>
            <a:ext cx="8192" cy="117142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5" name="Rectangle 292"/>
          <p:cNvSpPr/>
          <p:nvPr/>
        </p:nvSpPr>
        <p:spPr bwMode="auto">
          <a:xfrm>
            <a:off x="9272344" y="701964"/>
            <a:ext cx="2084960" cy="414836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162560" tIns="81280" rIns="162560" bIns="8128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altLang="zh-CN" sz="1333" b="1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3</a:t>
            </a:r>
            <a:r>
              <a:rPr lang="en-US" altLang="zh-CN" sz="1333" b="1" baseline="3000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rd</a:t>
            </a:r>
            <a:r>
              <a:rPr lang="en-US" altLang="zh-CN" sz="1333" b="1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AF</a:t>
            </a:r>
            <a:endParaRPr lang="en-US" altLang="zh-CN" sz="1333" b="1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7072380" y="1336340"/>
            <a:ext cx="129111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 sz="1333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r>
              <a:rPr lang="zh-CN" altLang="en-US" sz="800" dirty="0"/>
              <a:t>⑤ </a:t>
            </a:r>
            <a:r>
              <a:rPr lang="en-US" altLang="zh-CN" sz="800" dirty="0" smtClean="0"/>
              <a:t>New </a:t>
            </a:r>
            <a:r>
              <a:rPr lang="en-US" altLang="zh-CN" sz="800" dirty="0"/>
              <a:t>slice QoE </a:t>
            </a:r>
          </a:p>
        </p:txBody>
      </p:sp>
      <p:sp>
        <p:nvSpPr>
          <p:cNvPr id="162" name="Freeform 1224"/>
          <p:cNvSpPr>
            <a:spLocks/>
          </p:cNvSpPr>
          <p:nvPr/>
        </p:nvSpPr>
        <p:spPr bwMode="auto">
          <a:xfrm>
            <a:off x="9525679" y="3493241"/>
            <a:ext cx="1629696" cy="930324"/>
          </a:xfrm>
          <a:custGeom>
            <a:avLst/>
            <a:gdLst>
              <a:gd name="T0" fmla="*/ 2147483647 w 219"/>
              <a:gd name="T1" fmla="*/ 2147483647 h 128"/>
              <a:gd name="T2" fmla="*/ 2147483647 w 219"/>
              <a:gd name="T3" fmla="*/ 2147483647 h 128"/>
              <a:gd name="T4" fmla="*/ 2147483647 w 219"/>
              <a:gd name="T5" fmla="*/ 2147483647 h 128"/>
              <a:gd name="T6" fmla="*/ 2147483647 w 219"/>
              <a:gd name="T7" fmla="*/ 2147483647 h 128"/>
              <a:gd name="T8" fmla="*/ 2147483647 w 219"/>
              <a:gd name="T9" fmla="*/ 2147483647 h 128"/>
              <a:gd name="T10" fmla="*/ 2147483647 w 219"/>
              <a:gd name="T11" fmla="*/ 0 h 128"/>
              <a:gd name="T12" fmla="*/ 2147483647 w 219"/>
              <a:gd name="T13" fmla="*/ 2147483647 h 128"/>
              <a:gd name="T14" fmla="*/ 0 w 219"/>
              <a:gd name="T15" fmla="*/ 2147483647 h 128"/>
              <a:gd name="T16" fmla="*/ 2147483647 w 219"/>
              <a:gd name="T17" fmla="*/ 2147483647 h 128"/>
              <a:gd name="T18" fmla="*/ 2147483647 w 219"/>
              <a:gd name="T19" fmla="*/ 2147483647 h 128"/>
              <a:gd name="T20" fmla="*/ 2147483647 w 219"/>
              <a:gd name="T21" fmla="*/ 2147483647 h 12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19"/>
              <a:gd name="T34" fmla="*/ 0 h 128"/>
              <a:gd name="T35" fmla="*/ 219 w 219"/>
              <a:gd name="T36" fmla="*/ 128 h 12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19" h="128">
                <a:moveTo>
                  <a:pt x="91" y="120"/>
                </a:moveTo>
                <a:cubicBezTo>
                  <a:pt x="100" y="125"/>
                  <a:pt x="112" y="128"/>
                  <a:pt x="124" y="128"/>
                </a:cubicBezTo>
                <a:cubicBezTo>
                  <a:pt x="144" y="128"/>
                  <a:pt x="161" y="121"/>
                  <a:pt x="171" y="110"/>
                </a:cubicBezTo>
                <a:cubicBezTo>
                  <a:pt x="198" y="107"/>
                  <a:pt x="219" y="89"/>
                  <a:pt x="219" y="67"/>
                </a:cubicBezTo>
                <a:cubicBezTo>
                  <a:pt x="219" y="43"/>
                  <a:pt x="194" y="23"/>
                  <a:pt x="163" y="23"/>
                </a:cubicBezTo>
                <a:cubicBezTo>
                  <a:pt x="155" y="10"/>
                  <a:pt x="134" y="0"/>
                  <a:pt x="109" y="0"/>
                </a:cubicBezTo>
                <a:cubicBezTo>
                  <a:pt x="84" y="0"/>
                  <a:pt x="63" y="10"/>
                  <a:pt x="55" y="23"/>
                </a:cubicBezTo>
                <a:cubicBezTo>
                  <a:pt x="24" y="23"/>
                  <a:pt x="0" y="41"/>
                  <a:pt x="0" y="63"/>
                </a:cubicBezTo>
                <a:cubicBezTo>
                  <a:pt x="0" y="78"/>
                  <a:pt x="12" y="91"/>
                  <a:pt x="29" y="98"/>
                </a:cubicBezTo>
                <a:cubicBezTo>
                  <a:pt x="31" y="109"/>
                  <a:pt x="42" y="118"/>
                  <a:pt x="57" y="121"/>
                </a:cubicBezTo>
                <a:cubicBezTo>
                  <a:pt x="57" y="121"/>
                  <a:pt x="75" y="125"/>
                  <a:pt x="91" y="120"/>
                </a:cubicBezTo>
              </a:path>
            </a:pathLst>
          </a:custGeom>
          <a:noFill/>
          <a:ln w="28575">
            <a:solidFill>
              <a:srgbClr val="006699"/>
            </a:solidFill>
          </a:ln>
        </p:spPr>
        <p:txBody>
          <a:bodyPr lIns="48000" tIns="48000" rIns="48000" bIns="48000" anchor="ctr"/>
          <a:lstStyle/>
          <a:p>
            <a:pPr algn="ctr"/>
            <a:endParaRPr lang="en-US" sz="1333" dirty="0">
              <a:solidFill>
                <a:srgbClr val="0066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Freeform 8"/>
          <p:cNvSpPr>
            <a:spLocks/>
          </p:cNvSpPr>
          <p:nvPr/>
        </p:nvSpPr>
        <p:spPr bwMode="auto">
          <a:xfrm>
            <a:off x="9968908" y="3741904"/>
            <a:ext cx="175033" cy="326675"/>
          </a:xfrm>
          <a:custGeom>
            <a:avLst/>
            <a:gdLst>
              <a:gd name="T0" fmla="*/ 2147483647 w 150"/>
              <a:gd name="T1" fmla="*/ 2147483647 h 366"/>
              <a:gd name="T2" fmla="*/ 0 w 150"/>
              <a:gd name="T3" fmla="*/ 2147483647 h 366"/>
              <a:gd name="T4" fmla="*/ 0 w 150"/>
              <a:gd name="T5" fmla="*/ 0 h 366"/>
              <a:gd name="T6" fmla="*/ 2147483647 w 150"/>
              <a:gd name="T7" fmla="*/ 2147483647 h 366"/>
              <a:gd name="T8" fmla="*/ 2147483647 w 150"/>
              <a:gd name="T9" fmla="*/ 2147483647 h 3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0"/>
              <a:gd name="T16" fmla="*/ 0 h 366"/>
              <a:gd name="T17" fmla="*/ 150 w 150"/>
              <a:gd name="T18" fmla="*/ 366 h 36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0" h="366">
                <a:moveTo>
                  <a:pt x="150" y="366"/>
                </a:moveTo>
                <a:lnTo>
                  <a:pt x="0" y="342"/>
                </a:lnTo>
                <a:lnTo>
                  <a:pt x="0" y="0"/>
                </a:lnTo>
                <a:lnTo>
                  <a:pt x="150" y="26"/>
                </a:lnTo>
                <a:lnTo>
                  <a:pt x="150" y="366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64" name="Freeform 9"/>
          <p:cNvSpPr>
            <a:spLocks/>
          </p:cNvSpPr>
          <p:nvPr/>
        </p:nvSpPr>
        <p:spPr bwMode="auto">
          <a:xfrm>
            <a:off x="9967741" y="3766895"/>
            <a:ext cx="178535" cy="30347"/>
          </a:xfrm>
          <a:custGeom>
            <a:avLst/>
            <a:gdLst>
              <a:gd name="T0" fmla="*/ 2147483647 w 153"/>
              <a:gd name="T1" fmla="*/ 2147483647 h 34"/>
              <a:gd name="T2" fmla="*/ 0 w 153"/>
              <a:gd name="T3" fmla="*/ 2147483647 h 34"/>
              <a:gd name="T4" fmla="*/ 0 w 153"/>
              <a:gd name="T5" fmla="*/ 0 h 34"/>
              <a:gd name="T6" fmla="*/ 2147483647 w 153"/>
              <a:gd name="T7" fmla="*/ 2147483647 h 34"/>
              <a:gd name="T8" fmla="*/ 2147483647 w 153"/>
              <a:gd name="T9" fmla="*/ 2147483647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3"/>
              <a:gd name="T16" fmla="*/ 0 h 34"/>
              <a:gd name="T17" fmla="*/ 153 w 153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3" h="34">
                <a:moveTo>
                  <a:pt x="153" y="34"/>
                </a:moveTo>
                <a:lnTo>
                  <a:pt x="0" y="8"/>
                </a:lnTo>
                <a:lnTo>
                  <a:pt x="0" y="0"/>
                </a:lnTo>
                <a:lnTo>
                  <a:pt x="153" y="26"/>
                </a:lnTo>
                <a:lnTo>
                  <a:pt x="153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65" name="Freeform 10"/>
          <p:cNvSpPr>
            <a:spLocks/>
          </p:cNvSpPr>
          <p:nvPr/>
        </p:nvSpPr>
        <p:spPr bwMode="auto">
          <a:xfrm>
            <a:off x="10023751" y="3966829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5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66" name="Freeform 11"/>
          <p:cNvSpPr>
            <a:spLocks/>
          </p:cNvSpPr>
          <p:nvPr/>
        </p:nvSpPr>
        <p:spPr bwMode="auto">
          <a:xfrm>
            <a:off x="10023751" y="3977540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6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67" name="Freeform 12"/>
          <p:cNvSpPr>
            <a:spLocks/>
          </p:cNvSpPr>
          <p:nvPr/>
        </p:nvSpPr>
        <p:spPr bwMode="auto">
          <a:xfrm>
            <a:off x="10023751" y="3988251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6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68" name="Freeform 13"/>
          <p:cNvSpPr>
            <a:spLocks/>
          </p:cNvSpPr>
          <p:nvPr/>
        </p:nvSpPr>
        <p:spPr bwMode="auto">
          <a:xfrm>
            <a:off x="10023751" y="3999853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5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69" name="Freeform 14"/>
          <p:cNvSpPr>
            <a:spLocks/>
          </p:cNvSpPr>
          <p:nvPr/>
        </p:nvSpPr>
        <p:spPr bwMode="auto">
          <a:xfrm>
            <a:off x="10023751" y="4010564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70" name="Freeform 15"/>
          <p:cNvSpPr>
            <a:spLocks/>
          </p:cNvSpPr>
          <p:nvPr/>
        </p:nvSpPr>
        <p:spPr bwMode="auto">
          <a:xfrm>
            <a:off x="10023751" y="4021274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71" name="Freeform 16"/>
          <p:cNvSpPr>
            <a:spLocks/>
          </p:cNvSpPr>
          <p:nvPr/>
        </p:nvSpPr>
        <p:spPr bwMode="auto">
          <a:xfrm>
            <a:off x="10023751" y="4031985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72" name="Freeform 17"/>
          <p:cNvSpPr>
            <a:spLocks/>
          </p:cNvSpPr>
          <p:nvPr/>
        </p:nvSpPr>
        <p:spPr bwMode="auto">
          <a:xfrm>
            <a:off x="9973576" y="3643724"/>
            <a:ext cx="344233" cy="115140"/>
          </a:xfrm>
          <a:custGeom>
            <a:avLst/>
            <a:gdLst>
              <a:gd name="T0" fmla="*/ 2147483647 w 295"/>
              <a:gd name="T1" fmla="*/ 2147483647 h 129"/>
              <a:gd name="T2" fmla="*/ 0 w 295"/>
              <a:gd name="T3" fmla="*/ 2147483647 h 129"/>
              <a:gd name="T4" fmla="*/ 2147483647 w 295"/>
              <a:gd name="T5" fmla="*/ 0 h 129"/>
              <a:gd name="T6" fmla="*/ 2147483647 w 295"/>
              <a:gd name="T7" fmla="*/ 2147483647 h 129"/>
              <a:gd name="T8" fmla="*/ 2147483647 w 295"/>
              <a:gd name="T9" fmla="*/ 2147483647 h 1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5"/>
              <a:gd name="T16" fmla="*/ 0 h 129"/>
              <a:gd name="T17" fmla="*/ 295 w 295"/>
              <a:gd name="T18" fmla="*/ 129 h 1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5" h="129">
                <a:moveTo>
                  <a:pt x="150" y="129"/>
                </a:moveTo>
                <a:lnTo>
                  <a:pt x="0" y="103"/>
                </a:lnTo>
                <a:lnTo>
                  <a:pt x="148" y="0"/>
                </a:lnTo>
                <a:lnTo>
                  <a:pt x="295" y="15"/>
                </a:lnTo>
                <a:lnTo>
                  <a:pt x="150" y="129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73" name="Freeform 18"/>
          <p:cNvSpPr>
            <a:spLocks/>
          </p:cNvSpPr>
          <p:nvPr/>
        </p:nvSpPr>
        <p:spPr bwMode="auto">
          <a:xfrm>
            <a:off x="10154443" y="3661574"/>
            <a:ext cx="171533" cy="406112"/>
          </a:xfrm>
          <a:custGeom>
            <a:avLst/>
            <a:gdLst>
              <a:gd name="T0" fmla="*/ 2147483647 w 147"/>
              <a:gd name="T1" fmla="*/ 2147483647 h 455"/>
              <a:gd name="T2" fmla="*/ 0 w 147"/>
              <a:gd name="T3" fmla="*/ 2147483647 h 455"/>
              <a:gd name="T4" fmla="*/ 0 w 147"/>
              <a:gd name="T5" fmla="*/ 2147483647 h 455"/>
              <a:gd name="T6" fmla="*/ 2147483647 w 147"/>
              <a:gd name="T7" fmla="*/ 0 h 455"/>
              <a:gd name="T8" fmla="*/ 2147483647 w 147"/>
              <a:gd name="T9" fmla="*/ 2147483647 h 4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7"/>
              <a:gd name="T16" fmla="*/ 0 h 455"/>
              <a:gd name="T17" fmla="*/ 147 w 147"/>
              <a:gd name="T18" fmla="*/ 455 h 45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7" h="455">
                <a:moveTo>
                  <a:pt x="147" y="318"/>
                </a:moveTo>
                <a:lnTo>
                  <a:pt x="0" y="455"/>
                </a:lnTo>
                <a:lnTo>
                  <a:pt x="0" y="114"/>
                </a:lnTo>
                <a:lnTo>
                  <a:pt x="147" y="0"/>
                </a:lnTo>
                <a:lnTo>
                  <a:pt x="147" y="318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74" name="Freeform 19"/>
          <p:cNvSpPr>
            <a:spLocks/>
          </p:cNvSpPr>
          <p:nvPr/>
        </p:nvSpPr>
        <p:spPr bwMode="auto">
          <a:xfrm>
            <a:off x="9991078" y="3785639"/>
            <a:ext cx="133025" cy="24099"/>
          </a:xfrm>
          <a:custGeom>
            <a:avLst/>
            <a:gdLst>
              <a:gd name="T0" fmla="*/ 2147483647 w 66"/>
              <a:gd name="T1" fmla="*/ 2147483647 h 16"/>
              <a:gd name="T2" fmla="*/ 2147483647 w 66"/>
              <a:gd name="T3" fmla="*/ 2147483647 h 16"/>
              <a:gd name="T4" fmla="*/ 2147483647 w 66"/>
              <a:gd name="T5" fmla="*/ 2147483647 h 16"/>
              <a:gd name="T6" fmla="*/ 0 w 66"/>
              <a:gd name="T7" fmla="*/ 2147483647 h 16"/>
              <a:gd name="T8" fmla="*/ 0 w 66"/>
              <a:gd name="T9" fmla="*/ 2147483647 h 16"/>
              <a:gd name="T10" fmla="*/ 2147483647 w 66"/>
              <a:gd name="T11" fmla="*/ 0 h 16"/>
              <a:gd name="T12" fmla="*/ 2147483647 w 66"/>
              <a:gd name="T13" fmla="*/ 2147483647 h 16"/>
              <a:gd name="T14" fmla="*/ 2147483647 w 66"/>
              <a:gd name="T15" fmla="*/ 2147483647 h 1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6"/>
              <a:gd name="T25" fmla="*/ 0 h 16"/>
              <a:gd name="T26" fmla="*/ 66 w 66"/>
              <a:gd name="T27" fmla="*/ 16 h 1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6" h="16">
                <a:moveTo>
                  <a:pt x="66" y="14"/>
                </a:moveTo>
                <a:cubicBezTo>
                  <a:pt x="66" y="15"/>
                  <a:pt x="65" y="16"/>
                  <a:pt x="64" y="16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64" y="11"/>
                  <a:pt x="64" y="11"/>
                  <a:pt x="64" y="11"/>
                </a:cubicBezTo>
                <a:cubicBezTo>
                  <a:pt x="65" y="11"/>
                  <a:pt x="66" y="12"/>
                  <a:pt x="66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75" name="Freeform 8"/>
          <p:cNvSpPr>
            <a:spLocks/>
          </p:cNvSpPr>
          <p:nvPr/>
        </p:nvSpPr>
        <p:spPr bwMode="auto">
          <a:xfrm>
            <a:off x="10287672" y="3865014"/>
            <a:ext cx="175033" cy="326675"/>
          </a:xfrm>
          <a:custGeom>
            <a:avLst/>
            <a:gdLst>
              <a:gd name="T0" fmla="*/ 2147483647 w 150"/>
              <a:gd name="T1" fmla="*/ 2147483647 h 366"/>
              <a:gd name="T2" fmla="*/ 0 w 150"/>
              <a:gd name="T3" fmla="*/ 2147483647 h 366"/>
              <a:gd name="T4" fmla="*/ 0 w 150"/>
              <a:gd name="T5" fmla="*/ 0 h 366"/>
              <a:gd name="T6" fmla="*/ 2147483647 w 150"/>
              <a:gd name="T7" fmla="*/ 2147483647 h 366"/>
              <a:gd name="T8" fmla="*/ 2147483647 w 150"/>
              <a:gd name="T9" fmla="*/ 2147483647 h 3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0"/>
              <a:gd name="T16" fmla="*/ 0 h 366"/>
              <a:gd name="T17" fmla="*/ 150 w 150"/>
              <a:gd name="T18" fmla="*/ 366 h 36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0" h="366">
                <a:moveTo>
                  <a:pt x="150" y="366"/>
                </a:moveTo>
                <a:lnTo>
                  <a:pt x="0" y="342"/>
                </a:lnTo>
                <a:lnTo>
                  <a:pt x="0" y="0"/>
                </a:lnTo>
                <a:lnTo>
                  <a:pt x="150" y="26"/>
                </a:lnTo>
                <a:lnTo>
                  <a:pt x="150" y="366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76" name="Freeform 9"/>
          <p:cNvSpPr>
            <a:spLocks/>
          </p:cNvSpPr>
          <p:nvPr/>
        </p:nvSpPr>
        <p:spPr bwMode="auto">
          <a:xfrm>
            <a:off x="10286505" y="3890004"/>
            <a:ext cx="178535" cy="30347"/>
          </a:xfrm>
          <a:custGeom>
            <a:avLst/>
            <a:gdLst>
              <a:gd name="T0" fmla="*/ 2147483647 w 153"/>
              <a:gd name="T1" fmla="*/ 2147483647 h 34"/>
              <a:gd name="T2" fmla="*/ 0 w 153"/>
              <a:gd name="T3" fmla="*/ 2147483647 h 34"/>
              <a:gd name="T4" fmla="*/ 0 w 153"/>
              <a:gd name="T5" fmla="*/ 0 h 34"/>
              <a:gd name="T6" fmla="*/ 2147483647 w 153"/>
              <a:gd name="T7" fmla="*/ 2147483647 h 34"/>
              <a:gd name="T8" fmla="*/ 2147483647 w 153"/>
              <a:gd name="T9" fmla="*/ 2147483647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3"/>
              <a:gd name="T16" fmla="*/ 0 h 34"/>
              <a:gd name="T17" fmla="*/ 153 w 153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3" h="34">
                <a:moveTo>
                  <a:pt x="153" y="34"/>
                </a:moveTo>
                <a:lnTo>
                  <a:pt x="0" y="8"/>
                </a:lnTo>
                <a:lnTo>
                  <a:pt x="0" y="0"/>
                </a:lnTo>
                <a:lnTo>
                  <a:pt x="153" y="26"/>
                </a:lnTo>
                <a:lnTo>
                  <a:pt x="153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77" name="Freeform 10"/>
          <p:cNvSpPr>
            <a:spLocks/>
          </p:cNvSpPr>
          <p:nvPr/>
        </p:nvSpPr>
        <p:spPr bwMode="auto">
          <a:xfrm>
            <a:off x="10342515" y="4089939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5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78" name="Freeform 11"/>
          <p:cNvSpPr>
            <a:spLocks/>
          </p:cNvSpPr>
          <p:nvPr/>
        </p:nvSpPr>
        <p:spPr bwMode="auto">
          <a:xfrm>
            <a:off x="10342515" y="4100649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6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79" name="Freeform 12"/>
          <p:cNvSpPr>
            <a:spLocks/>
          </p:cNvSpPr>
          <p:nvPr/>
        </p:nvSpPr>
        <p:spPr bwMode="auto">
          <a:xfrm>
            <a:off x="10342515" y="4111360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6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80" name="Freeform 13"/>
          <p:cNvSpPr>
            <a:spLocks/>
          </p:cNvSpPr>
          <p:nvPr/>
        </p:nvSpPr>
        <p:spPr bwMode="auto">
          <a:xfrm>
            <a:off x="10342515" y="4122962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5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81" name="Freeform 14"/>
          <p:cNvSpPr>
            <a:spLocks/>
          </p:cNvSpPr>
          <p:nvPr/>
        </p:nvSpPr>
        <p:spPr bwMode="auto">
          <a:xfrm>
            <a:off x="10342515" y="4133673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82" name="Freeform 15"/>
          <p:cNvSpPr>
            <a:spLocks/>
          </p:cNvSpPr>
          <p:nvPr/>
        </p:nvSpPr>
        <p:spPr bwMode="auto">
          <a:xfrm>
            <a:off x="10342515" y="4144384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83" name="Freeform 16"/>
          <p:cNvSpPr>
            <a:spLocks/>
          </p:cNvSpPr>
          <p:nvPr/>
        </p:nvSpPr>
        <p:spPr bwMode="auto">
          <a:xfrm>
            <a:off x="10342515" y="4155094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84" name="Freeform 17"/>
          <p:cNvSpPr>
            <a:spLocks/>
          </p:cNvSpPr>
          <p:nvPr/>
        </p:nvSpPr>
        <p:spPr bwMode="auto">
          <a:xfrm>
            <a:off x="10292340" y="3766833"/>
            <a:ext cx="344233" cy="115140"/>
          </a:xfrm>
          <a:custGeom>
            <a:avLst/>
            <a:gdLst>
              <a:gd name="T0" fmla="*/ 2147483647 w 295"/>
              <a:gd name="T1" fmla="*/ 2147483647 h 129"/>
              <a:gd name="T2" fmla="*/ 0 w 295"/>
              <a:gd name="T3" fmla="*/ 2147483647 h 129"/>
              <a:gd name="T4" fmla="*/ 2147483647 w 295"/>
              <a:gd name="T5" fmla="*/ 0 h 129"/>
              <a:gd name="T6" fmla="*/ 2147483647 w 295"/>
              <a:gd name="T7" fmla="*/ 2147483647 h 129"/>
              <a:gd name="T8" fmla="*/ 2147483647 w 295"/>
              <a:gd name="T9" fmla="*/ 2147483647 h 1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5"/>
              <a:gd name="T16" fmla="*/ 0 h 129"/>
              <a:gd name="T17" fmla="*/ 295 w 295"/>
              <a:gd name="T18" fmla="*/ 129 h 1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5" h="129">
                <a:moveTo>
                  <a:pt x="150" y="129"/>
                </a:moveTo>
                <a:lnTo>
                  <a:pt x="0" y="103"/>
                </a:lnTo>
                <a:lnTo>
                  <a:pt x="148" y="0"/>
                </a:lnTo>
                <a:lnTo>
                  <a:pt x="295" y="15"/>
                </a:lnTo>
                <a:lnTo>
                  <a:pt x="150" y="129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85" name="Freeform 18"/>
          <p:cNvSpPr>
            <a:spLocks/>
          </p:cNvSpPr>
          <p:nvPr/>
        </p:nvSpPr>
        <p:spPr bwMode="auto">
          <a:xfrm>
            <a:off x="10473207" y="3784683"/>
            <a:ext cx="171533" cy="406112"/>
          </a:xfrm>
          <a:custGeom>
            <a:avLst/>
            <a:gdLst>
              <a:gd name="T0" fmla="*/ 2147483647 w 147"/>
              <a:gd name="T1" fmla="*/ 2147483647 h 455"/>
              <a:gd name="T2" fmla="*/ 0 w 147"/>
              <a:gd name="T3" fmla="*/ 2147483647 h 455"/>
              <a:gd name="T4" fmla="*/ 0 w 147"/>
              <a:gd name="T5" fmla="*/ 2147483647 h 455"/>
              <a:gd name="T6" fmla="*/ 2147483647 w 147"/>
              <a:gd name="T7" fmla="*/ 0 h 455"/>
              <a:gd name="T8" fmla="*/ 2147483647 w 147"/>
              <a:gd name="T9" fmla="*/ 2147483647 h 4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7"/>
              <a:gd name="T16" fmla="*/ 0 h 455"/>
              <a:gd name="T17" fmla="*/ 147 w 147"/>
              <a:gd name="T18" fmla="*/ 455 h 45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7" h="455">
                <a:moveTo>
                  <a:pt x="147" y="318"/>
                </a:moveTo>
                <a:lnTo>
                  <a:pt x="0" y="455"/>
                </a:lnTo>
                <a:lnTo>
                  <a:pt x="0" y="114"/>
                </a:lnTo>
                <a:lnTo>
                  <a:pt x="147" y="0"/>
                </a:lnTo>
                <a:lnTo>
                  <a:pt x="147" y="318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86" name="Freeform 19"/>
          <p:cNvSpPr>
            <a:spLocks/>
          </p:cNvSpPr>
          <p:nvPr/>
        </p:nvSpPr>
        <p:spPr bwMode="auto">
          <a:xfrm>
            <a:off x="10309842" y="3908748"/>
            <a:ext cx="133025" cy="24099"/>
          </a:xfrm>
          <a:custGeom>
            <a:avLst/>
            <a:gdLst>
              <a:gd name="T0" fmla="*/ 2147483647 w 66"/>
              <a:gd name="T1" fmla="*/ 2147483647 h 16"/>
              <a:gd name="T2" fmla="*/ 2147483647 w 66"/>
              <a:gd name="T3" fmla="*/ 2147483647 h 16"/>
              <a:gd name="T4" fmla="*/ 2147483647 w 66"/>
              <a:gd name="T5" fmla="*/ 2147483647 h 16"/>
              <a:gd name="T6" fmla="*/ 0 w 66"/>
              <a:gd name="T7" fmla="*/ 2147483647 h 16"/>
              <a:gd name="T8" fmla="*/ 0 w 66"/>
              <a:gd name="T9" fmla="*/ 2147483647 h 16"/>
              <a:gd name="T10" fmla="*/ 2147483647 w 66"/>
              <a:gd name="T11" fmla="*/ 0 h 16"/>
              <a:gd name="T12" fmla="*/ 2147483647 w 66"/>
              <a:gd name="T13" fmla="*/ 2147483647 h 16"/>
              <a:gd name="T14" fmla="*/ 2147483647 w 66"/>
              <a:gd name="T15" fmla="*/ 2147483647 h 1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6"/>
              <a:gd name="T25" fmla="*/ 0 h 16"/>
              <a:gd name="T26" fmla="*/ 66 w 66"/>
              <a:gd name="T27" fmla="*/ 16 h 1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6" h="16">
                <a:moveTo>
                  <a:pt x="66" y="14"/>
                </a:moveTo>
                <a:cubicBezTo>
                  <a:pt x="66" y="15"/>
                  <a:pt x="65" y="16"/>
                  <a:pt x="64" y="16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64" y="11"/>
                  <a:pt x="64" y="11"/>
                  <a:pt x="64" y="11"/>
                </a:cubicBezTo>
                <a:cubicBezTo>
                  <a:pt x="65" y="11"/>
                  <a:pt x="66" y="12"/>
                  <a:pt x="66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87" name="矩形 76"/>
          <p:cNvSpPr/>
          <p:nvPr/>
        </p:nvSpPr>
        <p:spPr>
          <a:xfrm>
            <a:off x="7365693" y="2220899"/>
            <a:ext cx="1369151" cy="528000"/>
          </a:xfrm>
          <a:prstGeom prst="rect">
            <a:avLst/>
          </a:prstGeom>
          <a:solidFill>
            <a:srgbClr val="0070C0"/>
          </a:solidFill>
          <a:ln w="19050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0" tIns="64000" rIns="64000" bIns="64000" rtlCol="0" anchor="ctr"/>
          <a:lstStyle/>
          <a:p>
            <a:pPr algn="ctr"/>
            <a:r>
              <a:rPr lang="en-US" altLang="zh-CN" sz="1267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NWDAF</a:t>
            </a:r>
          </a:p>
          <a:p>
            <a:pPr algn="ctr"/>
            <a:r>
              <a: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(Service MOS Measurement)</a:t>
            </a:r>
            <a:endParaRPr lang="en-US" altLang="zh-CN" sz="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90" name="文本框 189"/>
          <p:cNvSpPr txBox="1"/>
          <p:nvPr/>
        </p:nvSpPr>
        <p:spPr>
          <a:xfrm>
            <a:off x="5158605" y="2432735"/>
            <a:ext cx="2187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 sz="1333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r>
              <a:rPr lang="zh-CN" altLang="en-US" sz="800" dirty="0">
                <a:sym typeface="Wingdings" panose="05000000000000000000" pitchFamily="2" charset="2"/>
              </a:rPr>
              <a:t>③ </a:t>
            </a:r>
            <a:r>
              <a:rPr lang="en-US" altLang="zh-CN" sz="800" dirty="0" smtClean="0">
                <a:sym typeface="Wingdings" panose="05000000000000000000" pitchFamily="2" charset="2"/>
              </a:rPr>
              <a:t>Query a Cell with poor Slice </a:t>
            </a:r>
            <a:r>
              <a:rPr lang="en-US" altLang="zh-CN" sz="800" dirty="0" err="1" smtClean="0">
                <a:sym typeface="Wingdings" panose="05000000000000000000" pitchFamily="2" charset="2"/>
              </a:rPr>
              <a:t>QoE</a:t>
            </a:r>
            <a:r>
              <a:rPr lang="en-US" altLang="zh-CN" sz="800" dirty="0" smtClean="0">
                <a:sym typeface="Wingdings" panose="05000000000000000000" pitchFamily="2" charset="2"/>
              </a:rPr>
              <a:t> </a:t>
            </a:r>
            <a:r>
              <a:rPr lang="en-US" altLang="zh-CN" sz="800" dirty="0" smtClean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endParaRPr lang="en-US" altLang="zh-CN" sz="8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r>
              <a:rPr lang="en-US" altLang="zh-CN" sz="800" dirty="0">
                <a:sym typeface="Wingdings" panose="05000000000000000000" pitchFamily="2" charset="2"/>
              </a:rPr>
              <a:t>      - </a:t>
            </a:r>
            <a:r>
              <a:rPr lang="en-US" altLang="zh-CN" sz="800" dirty="0" smtClean="0">
                <a:sym typeface="Wingdings" panose="05000000000000000000" pitchFamily="2" charset="2"/>
              </a:rPr>
              <a:t>Average Service </a:t>
            </a:r>
            <a:r>
              <a:rPr lang="en-US" altLang="zh-CN" sz="800" dirty="0" smtClean="0"/>
              <a:t>MOS </a:t>
            </a:r>
            <a:r>
              <a:rPr lang="en-US" altLang="zh-CN" sz="800" dirty="0"/>
              <a:t>&lt; 3</a:t>
            </a:r>
          </a:p>
          <a:p>
            <a:r>
              <a:rPr lang="en-US" altLang="zh-CN" sz="800" dirty="0"/>
              <a:t>      - Percentage </a:t>
            </a:r>
            <a:r>
              <a:rPr lang="en-US" altLang="zh-CN" sz="800" dirty="0" err="1" smtClean="0"/>
              <a:t>UEs</a:t>
            </a:r>
            <a:r>
              <a:rPr lang="en-US" altLang="zh-CN" sz="800" dirty="0"/>
              <a:t>’ experience satisfied</a:t>
            </a:r>
            <a:r>
              <a:rPr lang="en-US" altLang="zh-CN" sz="800" dirty="0" smtClean="0"/>
              <a:t> &lt; 80</a:t>
            </a:r>
            <a:r>
              <a:rPr lang="en-US" altLang="zh-CN" sz="800" dirty="0"/>
              <a:t>%</a:t>
            </a:r>
            <a:endParaRPr lang="zh-CN" altLang="en-US" sz="800" dirty="0"/>
          </a:p>
        </p:txBody>
      </p:sp>
      <p:grpSp>
        <p:nvGrpSpPr>
          <p:cNvPr id="2" name="组合 1"/>
          <p:cNvGrpSpPr/>
          <p:nvPr/>
        </p:nvGrpSpPr>
        <p:grpSpPr>
          <a:xfrm>
            <a:off x="5100388" y="2193192"/>
            <a:ext cx="2265305" cy="226727"/>
            <a:chOff x="2481709" y="1743319"/>
            <a:chExt cx="1254144" cy="170043"/>
          </a:xfrm>
        </p:grpSpPr>
        <p:cxnSp>
          <p:nvCxnSpPr>
            <p:cNvPr id="90" name="直接箭头连接符 89"/>
            <p:cNvCxnSpPr/>
            <p:nvPr/>
          </p:nvCxnSpPr>
          <p:spPr bwMode="auto">
            <a:xfrm flipH="1" flipV="1">
              <a:off x="2511853" y="1743319"/>
              <a:ext cx="1224000" cy="2649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89" name="直接箭头连接符 188"/>
            <p:cNvCxnSpPr/>
            <p:nvPr/>
          </p:nvCxnSpPr>
          <p:spPr bwMode="auto">
            <a:xfrm flipH="1" flipV="1">
              <a:off x="2505865" y="1838199"/>
              <a:ext cx="1224000" cy="2649"/>
            </a:xfrm>
            <a:prstGeom prst="straightConnector1">
              <a:avLst/>
            </a:prstGeom>
            <a:noFill/>
            <a:ln w="28575" cap="flat" cmpd="sng" algn="ctr">
              <a:solidFill>
                <a:srgbClr val="0000FF"/>
              </a:solidFill>
              <a:prstDash val="dash"/>
              <a:round/>
              <a:headEnd type="triangle" w="med" len="med"/>
              <a:tailEnd type="none"/>
            </a:ln>
            <a:effectLst/>
          </p:spPr>
        </p:cxnSp>
        <p:cxnSp>
          <p:nvCxnSpPr>
            <p:cNvPr id="191" name="直接箭头连接符 190"/>
            <p:cNvCxnSpPr/>
            <p:nvPr/>
          </p:nvCxnSpPr>
          <p:spPr bwMode="auto">
            <a:xfrm flipH="1" flipV="1">
              <a:off x="2481709" y="1910713"/>
              <a:ext cx="1224000" cy="2649"/>
            </a:xfrm>
            <a:prstGeom prst="straightConnector1">
              <a:avLst/>
            </a:prstGeom>
            <a:noFill/>
            <a:ln w="28575" cap="flat" cmpd="sng" algn="ctr">
              <a:solidFill>
                <a:srgbClr val="0000FF"/>
              </a:solidFill>
              <a:prstDash val="dash"/>
              <a:round/>
              <a:headEnd type="none" w="med" len="med"/>
              <a:tailEnd type="triangle"/>
            </a:ln>
            <a:effectLst/>
          </p:spPr>
        </p:cxnSp>
      </p:grpSp>
      <p:cxnSp>
        <p:nvCxnSpPr>
          <p:cNvPr id="192" name="直接箭头连接符 191"/>
          <p:cNvCxnSpPr/>
          <p:nvPr/>
        </p:nvCxnSpPr>
        <p:spPr bwMode="auto">
          <a:xfrm flipH="1" flipV="1">
            <a:off x="4255056" y="1071545"/>
            <a:ext cx="1" cy="116282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00B050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sp>
        <p:nvSpPr>
          <p:cNvPr id="193" name="文本框 192"/>
          <p:cNvSpPr txBox="1"/>
          <p:nvPr/>
        </p:nvSpPr>
        <p:spPr>
          <a:xfrm>
            <a:off x="4212058" y="1514415"/>
            <a:ext cx="295463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 sz="1333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pPr marL="355600" indent="-355600"/>
            <a:r>
              <a:rPr lang="zh-CN" altLang="en-US" sz="800" dirty="0"/>
              <a:t>②</a:t>
            </a:r>
            <a:r>
              <a:rPr lang="zh-CN" altLang="en-US" sz="800" dirty="0" smtClean="0">
                <a:solidFill>
                  <a:srgbClr val="FF0000"/>
                </a:solidFill>
              </a:rPr>
              <a:t> </a:t>
            </a:r>
            <a:r>
              <a:rPr lang="en-US" altLang="zh-CN" sz="800" dirty="0" smtClean="0">
                <a:solidFill>
                  <a:srgbClr val="FF0000"/>
                </a:solidFill>
              </a:rPr>
              <a:t>Cause Domain is RAN for the new slice</a:t>
            </a:r>
            <a:endParaRPr lang="en-US" altLang="zh-CN" sz="800" dirty="0">
              <a:solidFill>
                <a:srgbClr val="FF0000"/>
              </a:solidFill>
            </a:endParaRPr>
          </a:p>
        </p:txBody>
      </p:sp>
      <p:sp>
        <p:nvSpPr>
          <p:cNvPr id="194" name="Parallelogram 71"/>
          <p:cNvSpPr/>
          <p:nvPr/>
        </p:nvSpPr>
        <p:spPr bwMode="auto">
          <a:xfrm>
            <a:off x="3394333" y="3713614"/>
            <a:ext cx="1017523" cy="1097271"/>
          </a:xfrm>
          <a:custGeom>
            <a:avLst/>
            <a:gdLst>
              <a:gd name="connsiteX0" fmla="*/ 0 w 2438725"/>
              <a:gd name="connsiteY0" fmla="*/ 521335 h 521335"/>
              <a:gd name="connsiteX1" fmla="*/ 595365 w 2438725"/>
              <a:gd name="connsiteY1" fmla="*/ 0 h 521335"/>
              <a:gd name="connsiteX2" fmla="*/ 2438725 w 2438725"/>
              <a:gd name="connsiteY2" fmla="*/ 0 h 521335"/>
              <a:gd name="connsiteX3" fmla="*/ 1843360 w 2438725"/>
              <a:gd name="connsiteY3" fmla="*/ 521335 h 521335"/>
              <a:gd name="connsiteX4" fmla="*/ 0 w 2438725"/>
              <a:gd name="connsiteY4" fmla="*/ 521335 h 521335"/>
              <a:gd name="connsiteX0" fmla="*/ 0 w 2438725"/>
              <a:gd name="connsiteY0" fmla="*/ 683260 h 683260"/>
              <a:gd name="connsiteX1" fmla="*/ 481065 w 2438725"/>
              <a:gd name="connsiteY1" fmla="*/ 0 h 683260"/>
              <a:gd name="connsiteX2" fmla="*/ 2438725 w 2438725"/>
              <a:gd name="connsiteY2" fmla="*/ 161925 h 683260"/>
              <a:gd name="connsiteX3" fmla="*/ 1843360 w 2438725"/>
              <a:gd name="connsiteY3" fmla="*/ 683260 h 683260"/>
              <a:gd name="connsiteX4" fmla="*/ 0 w 2438725"/>
              <a:gd name="connsiteY4" fmla="*/ 683260 h 683260"/>
              <a:gd name="connsiteX0" fmla="*/ 0 w 2438725"/>
              <a:gd name="connsiteY0" fmla="*/ 673735 h 673735"/>
              <a:gd name="connsiteX1" fmla="*/ 433440 w 2438725"/>
              <a:gd name="connsiteY1" fmla="*/ 0 h 673735"/>
              <a:gd name="connsiteX2" fmla="*/ 2438725 w 2438725"/>
              <a:gd name="connsiteY2" fmla="*/ 152400 h 673735"/>
              <a:gd name="connsiteX3" fmla="*/ 1843360 w 2438725"/>
              <a:gd name="connsiteY3" fmla="*/ 673735 h 673735"/>
              <a:gd name="connsiteX4" fmla="*/ 0 w 2438725"/>
              <a:gd name="connsiteY4" fmla="*/ 673735 h 673735"/>
              <a:gd name="connsiteX0" fmla="*/ 0 w 2438725"/>
              <a:gd name="connsiteY0" fmla="*/ 676116 h 676116"/>
              <a:gd name="connsiteX1" fmla="*/ 447728 w 2438725"/>
              <a:gd name="connsiteY1" fmla="*/ 0 h 676116"/>
              <a:gd name="connsiteX2" fmla="*/ 2438725 w 2438725"/>
              <a:gd name="connsiteY2" fmla="*/ 154781 h 676116"/>
              <a:gd name="connsiteX3" fmla="*/ 1843360 w 2438725"/>
              <a:gd name="connsiteY3" fmla="*/ 676116 h 676116"/>
              <a:gd name="connsiteX4" fmla="*/ 0 w 2438725"/>
              <a:gd name="connsiteY4" fmla="*/ 676116 h 676116"/>
              <a:gd name="connsiteX0" fmla="*/ 0 w 2588743"/>
              <a:gd name="connsiteY0" fmla="*/ 523716 h 676116"/>
              <a:gd name="connsiteX1" fmla="*/ 597746 w 2588743"/>
              <a:gd name="connsiteY1" fmla="*/ 0 h 676116"/>
              <a:gd name="connsiteX2" fmla="*/ 2588743 w 2588743"/>
              <a:gd name="connsiteY2" fmla="*/ 154781 h 676116"/>
              <a:gd name="connsiteX3" fmla="*/ 1993378 w 2588743"/>
              <a:gd name="connsiteY3" fmla="*/ 676116 h 676116"/>
              <a:gd name="connsiteX4" fmla="*/ 0 w 2588743"/>
              <a:gd name="connsiteY4" fmla="*/ 523716 h 676116"/>
              <a:gd name="connsiteX0" fmla="*/ 540272 w 3129015"/>
              <a:gd name="connsiteY0" fmla="*/ 523716 h 1180941"/>
              <a:gd name="connsiteX1" fmla="*/ 1138018 w 3129015"/>
              <a:gd name="connsiteY1" fmla="*/ 0 h 1180941"/>
              <a:gd name="connsiteX2" fmla="*/ 3129015 w 3129015"/>
              <a:gd name="connsiteY2" fmla="*/ 154781 h 1180941"/>
              <a:gd name="connsiteX3" fmla="*/ 0 w 3129015"/>
              <a:gd name="connsiteY3" fmla="*/ 1180941 h 1180941"/>
              <a:gd name="connsiteX4" fmla="*/ 540272 w 3129015"/>
              <a:gd name="connsiteY4" fmla="*/ 523716 h 1180941"/>
              <a:gd name="connsiteX0" fmla="*/ 597422 w 3186165"/>
              <a:gd name="connsiteY0" fmla="*/ 523716 h 1252379"/>
              <a:gd name="connsiteX1" fmla="*/ 1195168 w 3186165"/>
              <a:gd name="connsiteY1" fmla="*/ 0 h 1252379"/>
              <a:gd name="connsiteX2" fmla="*/ 3186165 w 3186165"/>
              <a:gd name="connsiteY2" fmla="*/ 154781 h 1252379"/>
              <a:gd name="connsiteX3" fmla="*/ 0 w 3186165"/>
              <a:gd name="connsiteY3" fmla="*/ 1252379 h 1252379"/>
              <a:gd name="connsiteX4" fmla="*/ 597422 w 3186165"/>
              <a:gd name="connsiteY4" fmla="*/ 523716 h 1252379"/>
              <a:gd name="connsiteX0" fmla="*/ 597422 w 1195168"/>
              <a:gd name="connsiteY0" fmla="*/ 523716 h 1252379"/>
              <a:gd name="connsiteX1" fmla="*/ 1195168 w 1195168"/>
              <a:gd name="connsiteY1" fmla="*/ 0 h 1252379"/>
              <a:gd name="connsiteX2" fmla="*/ 581078 w 1195168"/>
              <a:gd name="connsiteY2" fmla="*/ 745331 h 1252379"/>
              <a:gd name="connsiteX3" fmla="*/ 0 w 1195168"/>
              <a:gd name="connsiteY3" fmla="*/ 1252379 h 1252379"/>
              <a:gd name="connsiteX4" fmla="*/ 597422 w 1195168"/>
              <a:gd name="connsiteY4" fmla="*/ 523716 h 1252379"/>
              <a:gd name="connsiteX0" fmla="*/ 597422 w 1195168"/>
              <a:gd name="connsiteY0" fmla="*/ 523716 h 1252379"/>
              <a:gd name="connsiteX1" fmla="*/ 1195168 w 1195168"/>
              <a:gd name="connsiteY1" fmla="*/ 0 h 1252379"/>
              <a:gd name="connsiteX2" fmla="*/ 596953 w 1195168"/>
              <a:gd name="connsiteY2" fmla="*/ 732631 h 1252379"/>
              <a:gd name="connsiteX3" fmla="*/ 0 w 1195168"/>
              <a:gd name="connsiteY3" fmla="*/ 1252379 h 1252379"/>
              <a:gd name="connsiteX4" fmla="*/ 597422 w 1195168"/>
              <a:gd name="connsiteY4" fmla="*/ 523716 h 1252379"/>
              <a:gd name="connsiteX0" fmla="*/ 597422 w 1857428"/>
              <a:gd name="connsiteY0" fmla="*/ 523716 h 1252379"/>
              <a:gd name="connsiteX1" fmla="*/ 1195168 w 1857428"/>
              <a:gd name="connsiteY1" fmla="*/ 0 h 1252379"/>
              <a:gd name="connsiteX2" fmla="*/ 1857428 w 1857428"/>
              <a:gd name="connsiteY2" fmla="*/ 732631 h 1252379"/>
              <a:gd name="connsiteX3" fmla="*/ 0 w 1857428"/>
              <a:gd name="connsiteY3" fmla="*/ 1252379 h 1252379"/>
              <a:gd name="connsiteX4" fmla="*/ 597422 w 1857428"/>
              <a:gd name="connsiteY4" fmla="*/ 523716 h 1252379"/>
              <a:gd name="connsiteX0" fmla="*/ 0 w 1260006"/>
              <a:gd name="connsiteY0" fmla="*/ 523716 h 1252379"/>
              <a:gd name="connsiteX1" fmla="*/ 597746 w 1260006"/>
              <a:gd name="connsiteY1" fmla="*/ 0 h 1252379"/>
              <a:gd name="connsiteX2" fmla="*/ 1260006 w 1260006"/>
              <a:gd name="connsiteY2" fmla="*/ 732631 h 1252379"/>
              <a:gd name="connsiteX3" fmla="*/ 609078 w 1260006"/>
              <a:gd name="connsiteY3" fmla="*/ 1252379 h 1252379"/>
              <a:gd name="connsiteX4" fmla="*/ 0 w 1260006"/>
              <a:gd name="connsiteY4" fmla="*/ 523716 h 1252379"/>
              <a:gd name="connsiteX0" fmla="*/ 0 w 1199681"/>
              <a:gd name="connsiteY0" fmla="*/ 523716 h 1252379"/>
              <a:gd name="connsiteX1" fmla="*/ 597746 w 1199681"/>
              <a:gd name="connsiteY1" fmla="*/ 0 h 1252379"/>
              <a:gd name="connsiteX2" fmla="*/ 1199681 w 1199681"/>
              <a:gd name="connsiteY2" fmla="*/ 729456 h 1252379"/>
              <a:gd name="connsiteX3" fmla="*/ 609078 w 1199681"/>
              <a:gd name="connsiteY3" fmla="*/ 1252379 h 1252379"/>
              <a:gd name="connsiteX4" fmla="*/ 0 w 1199681"/>
              <a:gd name="connsiteY4" fmla="*/ 523716 h 1252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9681" h="1252379">
                <a:moveTo>
                  <a:pt x="0" y="523716"/>
                </a:moveTo>
                <a:lnTo>
                  <a:pt x="597746" y="0"/>
                </a:lnTo>
                <a:lnTo>
                  <a:pt x="1199681" y="729456"/>
                </a:lnTo>
                <a:lnTo>
                  <a:pt x="609078" y="1252379"/>
                </a:lnTo>
                <a:lnTo>
                  <a:pt x="0" y="523716"/>
                </a:lnTo>
                <a:close/>
              </a:path>
            </a:pathLst>
          </a:custGeom>
          <a:solidFill>
            <a:srgbClr val="006699">
              <a:alpha val="61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000" tIns="64000" rIns="64000" bIns="6400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</a:pPr>
            <a:endParaRPr lang="en-US" sz="240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95" name="Parallelogram 211"/>
          <p:cNvSpPr/>
          <p:nvPr/>
        </p:nvSpPr>
        <p:spPr bwMode="auto">
          <a:xfrm>
            <a:off x="2992489" y="3756772"/>
            <a:ext cx="2107899" cy="501784"/>
          </a:xfrm>
          <a:prstGeom prst="parallelogram">
            <a:avLst>
              <a:gd name="adj" fmla="val 120776"/>
            </a:avLst>
          </a:prstGeom>
          <a:solidFill>
            <a:srgbClr val="99C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000" tIns="64000" rIns="64000" bIns="6400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</a:pPr>
            <a:endParaRPr lang="en-US" sz="2133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96" name="矩形 76"/>
          <p:cNvSpPr/>
          <p:nvPr/>
        </p:nvSpPr>
        <p:spPr>
          <a:xfrm>
            <a:off x="3657286" y="3820546"/>
            <a:ext cx="606579" cy="348507"/>
          </a:xfrm>
          <a:prstGeom prst="rect">
            <a:avLst/>
          </a:prstGeom>
          <a:solidFill>
            <a:srgbClr val="0070C0"/>
          </a:solidFill>
          <a:ln w="3175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0" tIns="64000" rIns="64000" bIns="64000" rtlCol="0" anchor="t" anchorCtr="0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AMF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97" name="Parallelogram 214"/>
          <p:cNvSpPr/>
          <p:nvPr/>
        </p:nvSpPr>
        <p:spPr bwMode="auto">
          <a:xfrm>
            <a:off x="4240044" y="3758364"/>
            <a:ext cx="4775000" cy="500193"/>
          </a:xfrm>
          <a:prstGeom prst="parallelogram">
            <a:avLst>
              <a:gd name="adj" fmla="val 114200"/>
            </a:avLst>
          </a:prstGeom>
          <a:solidFill>
            <a:srgbClr val="00B0F0">
              <a:alpha val="8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000" tIns="64000" rIns="64000" bIns="6400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</a:pPr>
            <a:endParaRPr lang="en-US" sz="2133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98" name="矩形 76"/>
          <p:cNvSpPr/>
          <p:nvPr/>
        </p:nvSpPr>
        <p:spPr>
          <a:xfrm>
            <a:off x="6790267" y="3852790"/>
            <a:ext cx="1347153" cy="302307"/>
          </a:xfrm>
          <a:prstGeom prst="rect">
            <a:avLst/>
          </a:prstGeom>
          <a:noFill/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0" tIns="64000" rIns="64000" bIns="64000"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New Slice</a:t>
            </a:r>
            <a:endParaRPr lang="en-US" altLang="zh-CN" sz="14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99" name="Parallelogram 214"/>
          <p:cNvSpPr/>
          <p:nvPr/>
        </p:nvSpPr>
        <p:spPr bwMode="auto">
          <a:xfrm>
            <a:off x="3869494" y="4321274"/>
            <a:ext cx="5128973" cy="488717"/>
          </a:xfrm>
          <a:prstGeom prst="parallelogram">
            <a:avLst>
              <a:gd name="adj" fmla="val 114200"/>
            </a:avLst>
          </a:prstGeom>
          <a:solidFill>
            <a:srgbClr val="006699">
              <a:alpha val="61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000" tIns="64000" rIns="64000" bIns="6400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</a:pPr>
            <a:endParaRPr lang="en-US" sz="240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00" name="矩形 76"/>
          <p:cNvSpPr/>
          <p:nvPr/>
        </p:nvSpPr>
        <p:spPr>
          <a:xfrm>
            <a:off x="6790267" y="4368842"/>
            <a:ext cx="1347153" cy="280083"/>
          </a:xfrm>
          <a:prstGeom prst="rect">
            <a:avLst/>
          </a:prstGeom>
          <a:noFill/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0" tIns="64000" rIns="64000" bIns="64000"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Existing Slice</a:t>
            </a:r>
            <a:endParaRPr lang="en-US" altLang="zh-CN" sz="14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01" name="矩形 76"/>
          <p:cNvSpPr/>
          <p:nvPr/>
        </p:nvSpPr>
        <p:spPr>
          <a:xfrm>
            <a:off x="4857114" y="4376300"/>
            <a:ext cx="535833" cy="316673"/>
          </a:xfrm>
          <a:prstGeom prst="rect">
            <a:avLst/>
          </a:prstGeom>
          <a:solidFill>
            <a:srgbClr val="0070C0"/>
          </a:solidFill>
          <a:ln w="19050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0" tIns="64000" rIns="64000" bIns="64000" rtlCol="0" anchor="ctr"/>
          <a:lstStyle/>
          <a:p>
            <a:pPr algn="ctr"/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PCF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02" name="矩形 76"/>
          <p:cNvSpPr/>
          <p:nvPr/>
        </p:nvSpPr>
        <p:spPr>
          <a:xfrm>
            <a:off x="4857114" y="3845881"/>
            <a:ext cx="535833" cy="316673"/>
          </a:xfrm>
          <a:prstGeom prst="rect">
            <a:avLst/>
          </a:prstGeom>
          <a:solidFill>
            <a:srgbClr val="0070C0"/>
          </a:solidFill>
          <a:ln w="19050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0" tIns="64000" rIns="64000" bIns="64000" rtlCol="0" anchor="ctr"/>
          <a:lstStyle/>
          <a:p>
            <a:pPr algn="ctr"/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PCF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04" name="下箭头 203"/>
          <p:cNvSpPr/>
          <p:nvPr/>
        </p:nvSpPr>
        <p:spPr bwMode="auto">
          <a:xfrm>
            <a:off x="8430456" y="1088984"/>
            <a:ext cx="315307" cy="1116000"/>
          </a:xfrm>
          <a:prstGeom prst="downArrow">
            <a:avLst/>
          </a:prstGeom>
          <a:solidFill>
            <a:schemeClr val="accent3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5600" tIns="52800" rIns="105600" bIns="5280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1068891" eaLnBrk="1" hangingPunct="1"/>
            <a:endParaRPr lang="en-US" sz="1867">
              <a:solidFill>
                <a:schemeClr val="bg1"/>
              </a:solidFill>
              <a:latin typeface="FrutigerNext LT Regular" pitchFamily="34" charset="0"/>
              <a:ea typeface="MS PGothic" pitchFamily="34" charset="-128"/>
            </a:endParaRPr>
          </a:p>
        </p:txBody>
      </p:sp>
      <p:sp>
        <p:nvSpPr>
          <p:cNvPr id="205" name="下箭头 204"/>
          <p:cNvSpPr/>
          <p:nvPr/>
        </p:nvSpPr>
        <p:spPr bwMode="auto">
          <a:xfrm rot="10800000">
            <a:off x="8473087" y="2753226"/>
            <a:ext cx="288975" cy="1008000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5600" tIns="52800" rIns="105600" bIns="5280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1068891" eaLnBrk="1" hangingPunct="1"/>
            <a:endParaRPr lang="en-US" sz="1867">
              <a:solidFill>
                <a:schemeClr val="bg1"/>
              </a:solidFill>
              <a:latin typeface="FrutigerNext LT Regular" pitchFamily="34" charset="0"/>
              <a:ea typeface="MS PGothic" pitchFamily="34" charset="-128"/>
            </a:endParaRPr>
          </a:p>
        </p:txBody>
      </p:sp>
      <p:sp>
        <p:nvSpPr>
          <p:cNvPr id="206" name="右箭头 205"/>
          <p:cNvSpPr/>
          <p:nvPr/>
        </p:nvSpPr>
        <p:spPr bwMode="auto">
          <a:xfrm rot="12059922">
            <a:off x="8711400" y="2296366"/>
            <a:ext cx="1130891" cy="782574"/>
          </a:xfrm>
          <a:prstGeom prst="rightArrow">
            <a:avLst/>
          </a:prstGeom>
          <a:solidFill>
            <a:schemeClr val="accent3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5600" tIns="52800" rIns="105600" bIns="5280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1068891" eaLnBrk="1" hangingPunct="1"/>
            <a:endParaRPr lang="zh-CN" altLang="en-US" sz="1867">
              <a:solidFill>
                <a:schemeClr val="bg1"/>
              </a:solidFill>
              <a:latin typeface="FrutigerNext LT Regular" pitchFamily="34" charset="0"/>
              <a:ea typeface="MS PGothic" pitchFamily="34" charset="-128"/>
            </a:endParaRPr>
          </a:p>
        </p:txBody>
      </p:sp>
      <p:sp>
        <p:nvSpPr>
          <p:cNvPr id="207" name="文本框 206"/>
          <p:cNvSpPr txBox="1"/>
          <p:nvPr/>
        </p:nvSpPr>
        <p:spPr>
          <a:xfrm rot="1193623">
            <a:off x="8743264" y="2610831"/>
            <a:ext cx="1472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 sz="1333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r>
              <a:rPr lang="en-US" altLang="zh-CN" sz="1200" dirty="0" smtClean="0">
                <a:solidFill>
                  <a:srgbClr val="FF0000"/>
                </a:solidFill>
              </a:rPr>
              <a:t>Service MOS</a:t>
            </a:r>
            <a:endParaRPr lang="en-US" altLang="zh-CN" sz="1200" dirty="0">
              <a:solidFill>
                <a:srgbClr val="FF0000"/>
              </a:solidFill>
            </a:endParaRPr>
          </a:p>
        </p:txBody>
      </p:sp>
      <p:sp>
        <p:nvSpPr>
          <p:cNvPr id="208" name="Freeform 1224"/>
          <p:cNvSpPr>
            <a:spLocks/>
          </p:cNvSpPr>
          <p:nvPr/>
        </p:nvSpPr>
        <p:spPr bwMode="auto">
          <a:xfrm>
            <a:off x="9640788" y="2736334"/>
            <a:ext cx="1629696" cy="930324"/>
          </a:xfrm>
          <a:custGeom>
            <a:avLst/>
            <a:gdLst>
              <a:gd name="T0" fmla="*/ 2147483647 w 219"/>
              <a:gd name="T1" fmla="*/ 2147483647 h 128"/>
              <a:gd name="T2" fmla="*/ 2147483647 w 219"/>
              <a:gd name="T3" fmla="*/ 2147483647 h 128"/>
              <a:gd name="T4" fmla="*/ 2147483647 w 219"/>
              <a:gd name="T5" fmla="*/ 2147483647 h 128"/>
              <a:gd name="T6" fmla="*/ 2147483647 w 219"/>
              <a:gd name="T7" fmla="*/ 2147483647 h 128"/>
              <a:gd name="T8" fmla="*/ 2147483647 w 219"/>
              <a:gd name="T9" fmla="*/ 2147483647 h 128"/>
              <a:gd name="T10" fmla="*/ 2147483647 w 219"/>
              <a:gd name="T11" fmla="*/ 0 h 128"/>
              <a:gd name="T12" fmla="*/ 2147483647 w 219"/>
              <a:gd name="T13" fmla="*/ 2147483647 h 128"/>
              <a:gd name="T14" fmla="*/ 0 w 219"/>
              <a:gd name="T15" fmla="*/ 2147483647 h 128"/>
              <a:gd name="T16" fmla="*/ 2147483647 w 219"/>
              <a:gd name="T17" fmla="*/ 2147483647 h 128"/>
              <a:gd name="T18" fmla="*/ 2147483647 w 219"/>
              <a:gd name="T19" fmla="*/ 2147483647 h 128"/>
              <a:gd name="T20" fmla="*/ 2147483647 w 219"/>
              <a:gd name="T21" fmla="*/ 2147483647 h 12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19"/>
              <a:gd name="T34" fmla="*/ 0 h 128"/>
              <a:gd name="T35" fmla="*/ 219 w 219"/>
              <a:gd name="T36" fmla="*/ 128 h 12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19" h="128">
                <a:moveTo>
                  <a:pt x="91" y="120"/>
                </a:moveTo>
                <a:cubicBezTo>
                  <a:pt x="100" y="125"/>
                  <a:pt x="112" y="128"/>
                  <a:pt x="124" y="128"/>
                </a:cubicBezTo>
                <a:cubicBezTo>
                  <a:pt x="144" y="128"/>
                  <a:pt x="161" y="121"/>
                  <a:pt x="171" y="110"/>
                </a:cubicBezTo>
                <a:cubicBezTo>
                  <a:pt x="198" y="107"/>
                  <a:pt x="219" y="89"/>
                  <a:pt x="219" y="67"/>
                </a:cubicBezTo>
                <a:cubicBezTo>
                  <a:pt x="219" y="43"/>
                  <a:pt x="194" y="23"/>
                  <a:pt x="163" y="23"/>
                </a:cubicBezTo>
                <a:cubicBezTo>
                  <a:pt x="155" y="10"/>
                  <a:pt x="134" y="0"/>
                  <a:pt x="109" y="0"/>
                </a:cubicBezTo>
                <a:cubicBezTo>
                  <a:pt x="84" y="0"/>
                  <a:pt x="63" y="10"/>
                  <a:pt x="55" y="23"/>
                </a:cubicBezTo>
                <a:cubicBezTo>
                  <a:pt x="24" y="23"/>
                  <a:pt x="0" y="41"/>
                  <a:pt x="0" y="63"/>
                </a:cubicBezTo>
                <a:cubicBezTo>
                  <a:pt x="0" y="78"/>
                  <a:pt x="12" y="91"/>
                  <a:pt x="29" y="98"/>
                </a:cubicBezTo>
                <a:cubicBezTo>
                  <a:pt x="31" y="109"/>
                  <a:pt x="42" y="118"/>
                  <a:pt x="57" y="121"/>
                </a:cubicBezTo>
                <a:cubicBezTo>
                  <a:pt x="57" y="121"/>
                  <a:pt x="75" y="125"/>
                  <a:pt x="91" y="120"/>
                </a:cubicBezTo>
              </a:path>
            </a:pathLst>
          </a:custGeom>
          <a:noFill/>
          <a:ln w="28575">
            <a:solidFill>
              <a:srgbClr val="006699"/>
            </a:solidFill>
          </a:ln>
        </p:spPr>
        <p:txBody>
          <a:bodyPr lIns="48000" tIns="48000" rIns="48000" bIns="48000" anchor="ctr"/>
          <a:lstStyle/>
          <a:p>
            <a:pPr algn="ctr"/>
            <a:endParaRPr lang="en-US" sz="1333" dirty="0">
              <a:solidFill>
                <a:srgbClr val="0066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9" name="Freeform 8"/>
          <p:cNvSpPr>
            <a:spLocks/>
          </p:cNvSpPr>
          <p:nvPr/>
        </p:nvSpPr>
        <p:spPr bwMode="auto">
          <a:xfrm>
            <a:off x="10084017" y="2984998"/>
            <a:ext cx="175033" cy="326675"/>
          </a:xfrm>
          <a:custGeom>
            <a:avLst/>
            <a:gdLst>
              <a:gd name="T0" fmla="*/ 2147483647 w 150"/>
              <a:gd name="T1" fmla="*/ 2147483647 h 366"/>
              <a:gd name="T2" fmla="*/ 0 w 150"/>
              <a:gd name="T3" fmla="*/ 2147483647 h 366"/>
              <a:gd name="T4" fmla="*/ 0 w 150"/>
              <a:gd name="T5" fmla="*/ 0 h 366"/>
              <a:gd name="T6" fmla="*/ 2147483647 w 150"/>
              <a:gd name="T7" fmla="*/ 2147483647 h 366"/>
              <a:gd name="T8" fmla="*/ 2147483647 w 150"/>
              <a:gd name="T9" fmla="*/ 2147483647 h 3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0"/>
              <a:gd name="T16" fmla="*/ 0 h 366"/>
              <a:gd name="T17" fmla="*/ 150 w 150"/>
              <a:gd name="T18" fmla="*/ 366 h 36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0" h="366">
                <a:moveTo>
                  <a:pt x="150" y="366"/>
                </a:moveTo>
                <a:lnTo>
                  <a:pt x="0" y="342"/>
                </a:lnTo>
                <a:lnTo>
                  <a:pt x="0" y="0"/>
                </a:lnTo>
                <a:lnTo>
                  <a:pt x="150" y="26"/>
                </a:lnTo>
                <a:lnTo>
                  <a:pt x="150" y="366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10" name="Freeform 9"/>
          <p:cNvSpPr>
            <a:spLocks/>
          </p:cNvSpPr>
          <p:nvPr/>
        </p:nvSpPr>
        <p:spPr bwMode="auto">
          <a:xfrm>
            <a:off x="10082850" y="3009988"/>
            <a:ext cx="178535" cy="30347"/>
          </a:xfrm>
          <a:custGeom>
            <a:avLst/>
            <a:gdLst>
              <a:gd name="T0" fmla="*/ 2147483647 w 153"/>
              <a:gd name="T1" fmla="*/ 2147483647 h 34"/>
              <a:gd name="T2" fmla="*/ 0 w 153"/>
              <a:gd name="T3" fmla="*/ 2147483647 h 34"/>
              <a:gd name="T4" fmla="*/ 0 w 153"/>
              <a:gd name="T5" fmla="*/ 0 h 34"/>
              <a:gd name="T6" fmla="*/ 2147483647 w 153"/>
              <a:gd name="T7" fmla="*/ 2147483647 h 34"/>
              <a:gd name="T8" fmla="*/ 2147483647 w 153"/>
              <a:gd name="T9" fmla="*/ 2147483647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3"/>
              <a:gd name="T16" fmla="*/ 0 h 34"/>
              <a:gd name="T17" fmla="*/ 153 w 153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3" h="34">
                <a:moveTo>
                  <a:pt x="153" y="34"/>
                </a:moveTo>
                <a:lnTo>
                  <a:pt x="0" y="8"/>
                </a:lnTo>
                <a:lnTo>
                  <a:pt x="0" y="0"/>
                </a:lnTo>
                <a:lnTo>
                  <a:pt x="153" y="26"/>
                </a:lnTo>
                <a:lnTo>
                  <a:pt x="153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11" name="Freeform 10"/>
          <p:cNvSpPr>
            <a:spLocks/>
          </p:cNvSpPr>
          <p:nvPr/>
        </p:nvSpPr>
        <p:spPr bwMode="auto">
          <a:xfrm>
            <a:off x="10138861" y="3209923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5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12" name="Freeform 11"/>
          <p:cNvSpPr>
            <a:spLocks/>
          </p:cNvSpPr>
          <p:nvPr/>
        </p:nvSpPr>
        <p:spPr bwMode="auto">
          <a:xfrm>
            <a:off x="10138861" y="3220633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6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13" name="Freeform 12"/>
          <p:cNvSpPr>
            <a:spLocks/>
          </p:cNvSpPr>
          <p:nvPr/>
        </p:nvSpPr>
        <p:spPr bwMode="auto">
          <a:xfrm>
            <a:off x="10138861" y="3231344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6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14" name="Freeform 13"/>
          <p:cNvSpPr>
            <a:spLocks/>
          </p:cNvSpPr>
          <p:nvPr/>
        </p:nvSpPr>
        <p:spPr bwMode="auto">
          <a:xfrm>
            <a:off x="10138861" y="3242946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5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15" name="Freeform 14"/>
          <p:cNvSpPr>
            <a:spLocks/>
          </p:cNvSpPr>
          <p:nvPr/>
        </p:nvSpPr>
        <p:spPr bwMode="auto">
          <a:xfrm>
            <a:off x="10138861" y="3253657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16" name="Freeform 15"/>
          <p:cNvSpPr>
            <a:spLocks/>
          </p:cNvSpPr>
          <p:nvPr/>
        </p:nvSpPr>
        <p:spPr bwMode="auto">
          <a:xfrm>
            <a:off x="10138861" y="3264368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17" name="Freeform 16"/>
          <p:cNvSpPr>
            <a:spLocks/>
          </p:cNvSpPr>
          <p:nvPr/>
        </p:nvSpPr>
        <p:spPr bwMode="auto">
          <a:xfrm>
            <a:off x="10138861" y="3275078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18" name="Freeform 17"/>
          <p:cNvSpPr>
            <a:spLocks/>
          </p:cNvSpPr>
          <p:nvPr/>
        </p:nvSpPr>
        <p:spPr bwMode="auto">
          <a:xfrm>
            <a:off x="10088685" y="2886817"/>
            <a:ext cx="344233" cy="115140"/>
          </a:xfrm>
          <a:custGeom>
            <a:avLst/>
            <a:gdLst>
              <a:gd name="T0" fmla="*/ 2147483647 w 295"/>
              <a:gd name="T1" fmla="*/ 2147483647 h 129"/>
              <a:gd name="T2" fmla="*/ 0 w 295"/>
              <a:gd name="T3" fmla="*/ 2147483647 h 129"/>
              <a:gd name="T4" fmla="*/ 2147483647 w 295"/>
              <a:gd name="T5" fmla="*/ 0 h 129"/>
              <a:gd name="T6" fmla="*/ 2147483647 w 295"/>
              <a:gd name="T7" fmla="*/ 2147483647 h 129"/>
              <a:gd name="T8" fmla="*/ 2147483647 w 295"/>
              <a:gd name="T9" fmla="*/ 2147483647 h 1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5"/>
              <a:gd name="T16" fmla="*/ 0 h 129"/>
              <a:gd name="T17" fmla="*/ 295 w 295"/>
              <a:gd name="T18" fmla="*/ 129 h 1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5" h="129">
                <a:moveTo>
                  <a:pt x="150" y="129"/>
                </a:moveTo>
                <a:lnTo>
                  <a:pt x="0" y="103"/>
                </a:lnTo>
                <a:lnTo>
                  <a:pt x="148" y="0"/>
                </a:lnTo>
                <a:lnTo>
                  <a:pt x="295" y="15"/>
                </a:lnTo>
                <a:lnTo>
                  <a:pt x="150" y="129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19" name="Freeform 18"/>
          <p:cNvSpPr>
            <a:spLocks/>
          </p:cNvSpPr>
          <p:nvPr/>
        </p:nvSpPr>
        <p:spPr bwMode="auto">
          <a:xfrm>
            <a:off x="10269552" y="2904667"/>
            <a:ext cx="171533" cy="406112"/>
          </a:xfrm>
          <a:custGeom>
            <a:avLst/>
            <a:gdLst>
              <a:gd name="T0" fmla="*/ 2147483647 w 147"/>
              <a:gd name="T1" fmla="*/ 2147483647 h 455"/>
              <a:gd name="T2" fmla="*/ 0 w 147"/>
              <a:gd name="T3" fmla="*/ 2147483647 h 455"/>
              <a:gd name="T4" fmla="*/ 0 w 147"/>
              <a:gd name="T5" fmla="*/ 2147483647 h 455"/>
              <a:gd name="T6" fmla="*/ 2147483647 w 147"/>
              <a:gd name="T7" fmla="*/ 0 h 455"/>
              <a:gd name="T8" fmla="*/ 2147483647 w 147"/>
              <a:gd name="T9" fmla="*/ 2147483647 h 4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7"/>
              <a:gd name="T16" fmla="*/ 0 h 455"/>
              <a:gd name="T17" fmla="*/ 147 w 147"/>
              <a:gd name="T18" fmla="*/ 455 h 45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7" h="455">
                <a:moveTo>
                  <a:pt x="147" y="318"/>
                </a:moveTo>
                <a:lnTo>
                  <a:pt x="0" y="455"/>
                </a:lnTo>
                <a:lnTo>
                  <a:pt x="0" y="114"/>
                </a:lnTo>
                <a:lnTo>
                  <a:pt x="147" y="0"/>
                </a:lnTo>
                <a:lnTo>
                  <a:pt x="147" y="318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20" name="Freeform 19"/>
          <p:cNvSpPr>
            <a:spLocks/>
          </p:cNvSpPr>
          <p:nvPr/>
        </p:nvSpPr>
        <p:spPr bwMode="auto">
          <a:xfrm>
            <a:off x="10106188" y="3028732"/>
            <a:ext cx="133025" cy="24099"/>
          </a:xfrm>
          <a:custGeom>
            <a:avLst/>
            <a:gdLst>
              <a:gd name="T0" fmla="*/ 2147483647 w 66"/>
              <a:gd name="T1" fmla="*/ 2147483647 h 16"/>
              <a:gd name="T2" fmla="*/ 2147483647 w 66"/>
              <a:gd name="T3" fmla="*/ 2147483647 h 16"/>
              <a:gd name="T4" fmla="*/ 2147483647 w 66"/>
              <a:gd name="T5" fmla="*/ 2147483647 h 16"/>
              <a:gd name="T6" fmla="*/ 0 w 66"/>
              <a:gd name="T7" fmla="*/ 2147483647 h 16"/>
              <a:gd name="T8" fmla="*/ 0 w 66"/>
              <a:gd name="T9" fmla="*/ 2147483647 h 16"/>
              <a:gd name="T10" fmla="*/ 2147483647 w 66"/>
              <a:gd name="T11" fmla="*/ 0 h 16"/>
              <a:gd name="T12" fmla="*/ 2147483647 w 66"/>
              <a:gd name="T13" fmla="*/ 2147483647 h 16"/>
              <a:gd name="T14" fmla="*/ 2147483647 w 66"/>
              <a:gd name="T15" fmla="*/ 2147483647 h 1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6"/>
              <a:gd name="T25" fmla="*/ 0 h 16"/>
              <a:gd name="T26" fmla="*/ 66 w 66"/>
              <a:gd name="T27" fmla="*/ 16 h 1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6" h="16">
                <a:moveTo>
                  <a:pt x="66" y="14"/>
                </a:moveTo>
                <a:cubicBezTo>
                  <a:pt x="66" y="15"/>
                  <a:pt x="65" y="16"/>
                  <a:pt x="64" y="16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64" y="11"/>
                  <a:pt x="64" y="11"/>
                  <a:pt x="64" y="11"/>
                </a:cubicBezTo>
                <a:cubicBezTo>
                  <a:pt x="65" y="11"/>
                  <a:pt x="66" y="12"/>
                  <a:pt x="66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21" name="Freeform 8"/>
          <p:cNvSpPr>
            <a:spLocks/>
          </p:cNvSpPr>
          <p:nvPr/>
        </p:nvSpPr>
        <p:spPr bwMode="auto">
          <a:xfrm>
            <a:off x="10402781" y="3108107"/>
            <a:ext cx="175033" cy="326675"/>
          </a:xfrm>
          <a:custGeom>
            <a:avLst/>
            <a:gdLst>
              <a:gd name="T0" fmla="*/ 2147483647 w 150"/>
              <a:gd name="T1" fmla="*/ 2147483647 h 366"/>
              <a:gd name="T2" fmla="*/ 0 w 150"/>
              <a:gd name="T3" fmla="*/ 2147483647 h 366"/>
              <a:gd name="T4" fmla="*/ 0 w 150"/>
              <a:gd name="T5" fmla="*/ 0 h 366"/>
              <a:gd name="T6" fmla="*/ 2147483647 w 150"/>
              <a:gd name="T7" fmla="*/ 2147483647 h 366"/>
              <a:gd name="T8" fmla="*/ 2147483647 w 150"/>
              <a:gd name="T9" fmla="*/ 2147483647 h 3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0"/>
              <a:gd name="T16" fmla="*/ 0 h 366"/>
              <a:gd name="T17" fmla="*/ 150 w 150"/>
              <a:gd name="T18" fmla="*/ 366 h 36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0" h="366">
                <a:moveTo>
                  <a:pt x="150" y="366"/>
                </a:moveTo>
                <a:lnTo>
                  <a:pt x="0" y="342"/>
                </a:lnTo>
                <a:lnTo>
                  <a:pt x="0" y="0"/>
                </a:lnTo>
                <a:lnTo>
                  <a:pt x="150" y="26"/>
                </a:lnTo>
                <a:lnTo>
                  <a:pt x="150" y="366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22" name="Freeform 9"/>
          <p:cNvSpPr>
            <a:spLocks/>
          </p:cNvSpPr>
          <p:nvPr/>
        </p:nvSpPr>
        <p:spPr bwMode="auto">
          <a:xfrm>
            <a:off x="10401614" y="3133098"/>
            <a:ext cx="178535" cy="30347"/>
          </a:xfrm>
          <a:custGeom>
            <a:avLst/>
            <a:gdLst>
              <a:gd name="T0" fmla="*/ 2147483647 w 153"/>
              <a:gd name="T1" fmla="*/ 2147483647 h 34"/>
              <a:gd name="T2" fmla="*/ 0 w 153"/>
              <a:gd name="T3" fmla="*/ 2147483647 h 34"/>
              <a:gd name="T4" fmla="*/ 0 w 153"/>
              <a:gd name="T5" fmla="*/ 0 h 34"/>
              <a:gd name="T6" fmla="*/ 2147483647 w 153"/>
              <a:gd name="T7" fmla="*/ 2147483647 h 34"/>
              <a:gd name="T8" fmla="*/ 2147483647 w 153"/>
              <a:gd name="T9" fmla="*/ 2147483647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3"/>
              <a:gd name="T16" fmla="*/ 0 h 34"/>
              <a:gd name="T17" fmla="*/ 153 w 153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3" h="34">
                <a:moveTo>
                  <a:pt x="153" y="34"/>
                </a:moveTo>
                <a:lnTo>
                  <a:pt x="0" y="8"/>
                </a:lnTo>
                <a:lnTo>
                  <a:pt x="0" y="0"/>
                </a:lnTo>
                <a:lnTo>
                  <a:pt x="153" y="26"/>
                </a:lnTo>
                <a:lnTo>
                  <a:pt x="153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23" name="Freeform 10"/>
          <p:cNvSpPr>
            <a:spLocks/>
          </p:cNvSpPr>
          <p:nvPr/>
        </p:nvSpPr>
        <p:spPr bwMode="auto">
          <a:xfrm>
            <a:off x="10457625" y="3333032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5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24" name="Freeform 11"/>
          <p:cNvSpPr>
            <a:spLocks/>
          </p:cNvSpPr>
          <p:nvPr/>
        </p:nvSpPr>
        <p:spPr bwMode="auto">
          <a:xfrm>
            <a:off x="10457625" y="3343743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6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25" name="Freeform 12"/>
          <p:cNvSpPr>
            <a:spLocks/>
          </p:cNvSpPr>
          <p:nvPr/>
        </p:nvSpPr>
        <p:spPr bwMode="auto">
          <a:xfrm>
            <a:off x="10457625" y="3354453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6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26" name="Freeform 13"/>
          <p:cNvSpPr>
            <a:spLocks/>
          </p:cNvSpPr>
          <p:nvPr/>
        </p:nvSpPr>
        <p:spPr bwMode="auto">
          <a:xfrm>
            <a:off x="10457625" y="3366056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5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27" name="Freeform 14"/>
          <p:cNvSpPr>
            <a:spLocks/>
          </p:cNvSpPr>
          <p:nvPr/>
        </p:nvSpPr>
        <p:spPr bwMode="auto">
          <a:xfrm>
            <a:off x="10457625" y="3376766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28" name="Freeform 15"/>
          <p:cNvSpPr>
            <a:spLocks/>
          </p:cNvSpPr>
          <p:nvPr/>
        </p:nvSpPr>
        <p:spPr bwMode="auto">
          <a:xfrm>
            <a:off x="10457625" y="3387477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29" name="Freeform 16"/>
          <p:cNvSpPr>
            <a:spLocks/>
          </p:cNvSpPr>
          <p:nvPr/>
        </p:nvSpPr>
        <p:spPr bwMode="auto">
          <a:xfrm>
            <a:off x="10457625" y="3398188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30" name="Freeform 17"/>
          <p:cNvSpPr>
            <a:spLocks/>
          </p:cNvSpPr>
          <p:nvPr/>
        </p:nvSpPr>
        <p:spPr bwMode="auto">
          <a:xfrm>
            <a:off x="10407449" y="3009926"/>
            <a:ext cx="344233" cy="115140"/>
          </a:xfrm>
          <a:custGeom>
            <a:avLst/>
            <a:gdLst>
              <a:gd name="T0" fmla="*/ 2147483647 w 295"/>
              <a:gd name="T1" fmla="*/ 2147483647 h 129"/>
              <a:gd name="T2" fmla="*/ 0 w 295"/>
              <a:gd name="T3" fmla="*/ 2147483647 h 129"/>
              <a:gd name="T4" fmla="*/ 2147483647 w 295"/>
              <a:gd name="T5" fmla="*/ 0 h 129"/>
              <a:gd name="T6" fmla="*/ 2147483647 w 295"/>
              <a:gd name="T7" fmla="*/ 2147483647 h 129"/>
              <a:gd name="T8" fmla="*/ 2147483647 w 295"/>
              <a:gd name="T9" fmla="*/ 2147483647 h 1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5"/>
              <a:gd name="T16" fmla="*/ 0 h 129"/>
              <a:gd name="T17" fmla="*/ 295 w 295"/>
              <a:gd name="T18" fmla="*/ 129 h 1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5" h="129">
                <a:moveTo>
                  <a:pt x="150" y="129"/>
                </a:moveTo>
                <a:lnTo>
                  <a:pt x="0" y="103"/>
                </a:lnTo>
                <a:lnTo>
                  <a:pt x="148" y="0"/>
                </a:lnTo>
                <a:lnTo>
                  <a:pt x="295" y="15"/>
                </a:lnTo>
                <a:lnTo>
                  <a:pt x="150" y="129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31" name="Freeform 18"/>
          <p:cNvSpPr>
            <a:spLocks/>
          </p:cNvSpPr>
          <p:nvPr/>
        </p:nvSpPr>
        <p:spPr bwMode="auto">
          <a:xfrm>
            <a:off x="10588316" y="3027776"/>
            <a:ext cx="171533" cy="406112"/>
          </a:xfrm>
          <a:custGeom>
            <a:avLst/>
            <a:gdLst>
              <a:gd name="T0" fmla="*/ 2147483647 w 147"/>
              <a:gd name="T1" fmla="*/ 2147483647 h 455"/>
              <a:gd name="T2" fmla="*/ 0 w 147"/>
              <a:gd name="T3" fmla="*/ 2147483647 h 455"/>
              <a:gd name="T4" fmla="*/ 0 w 147"/>
              <a:gd name="T5" fmla="*/ 2147483647 h 455"/>
              <a:gd name="T6" fmla="*/ 2147483647 w 147"/>
              <a:gd name="T7" fmla="*/ 0 h 455"/>
              <a:gd name="T8" fmla="*/ 2147483647 w 147"/>
              <a:gd name="T9" fmla="*/ 2147483647 h 4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7"/>
              <a:gd name="T16" fmla="*/ 0 h 455"/>
              <a:gd name="T17" fmla="*/ 147 w 147"/>
              <a:gd name="T18" fmla="*/ 455 h 45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7" h="455">
                <a:moveTo>
                  <a:pt x="147" y="318"/>
                </a:moveTo>
                <a:lnTo>
                  <a:pt x="0" y="455"/>
                </a:lnTo>
                <a:lnTo>
                  <a:pt x="0" y="114"/>
                </a:lnTo>
                <a:lnTo>
                  <a:pt x="147" y="0"/>
                </a:lnTo>
                <a:lnTo>
                  <a:pt x="147" y="318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32" name="Freeform 19"/>
          <p:cNvSpPr>
            <a:spLocks/>
          </p:cNvSpPr>
          <p:nvPr/>
        </p:nvSpPr>
        <p:spPr bwMode="auto">
          <a:xfrm>
            <a:off x="10424952" y="3151842"/>
            <a:ext cx="133025" cy="24099"/>
          </a:xfrm>
          <a:custGeom>
            <a:avLst/>
            <a:gdLst>
              <a:gd name="T0" fmla="*/ 2147483647 w 66"/>
              <a:gd name="T1" fmla="*/ 2147483647 h 16"/>
              <a:gd name="T2" fmla="*/ 2147483647 w 66"/>
              <a:gd name="T3" fmla="*/ 2147483647 h 16"/>
              <a:gd name="T4" fmla="*/ 2147483647 w 66"/>
              <a:gd name="T5" fmla="*/ 2147483647 h 16"/>
              <a:gd name="T6" fmla="*/ 0 w 66"/>
              <a:gd name="T7" fmla="*/ 2147483647 h 16"/>
              <a:gd name="T8" fmla="*/ 0 w 66"/>
              <a:gd name="T9" fmla="*/ 2147483647 h 16"/>
              <a:gd name="T10" fmla="*/ 2147483647 w 66"/>
              <a:gd name="T11" fmla="*/ 0 h 16"/>
              <a:gd name="T12" fmla="*/ 2147483647 w 66"/>
              <a:gd name="T13" fmla="*/ 2147483647 h 16"/>
              <a:gd name="T14" fmla="*/ 2147483647 w 66"/>
              <a:gd name="T15" fmla="*/ 2147483647 h 1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6"/>
              <a:gd name="T25" fmla="*/ 0 h 16"/>
              <a:gd name="T26" fmla="*/ 66 w 66"/>
              <a:gd name="T27" fmla="*/ 16 h 1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6" h="16">
                <a:moveTo>
                  <a:pt x="66" y="14"/>
                </a:moveTo>
                <a:cubicBezTo>
                  <a:pt x="66" y="15"/>
                  <a:pt x="65" y="16"/>
                  <a:pt x="64" y="16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64" y="11"/>
                  <a:pt x="64" y="11"/>
                  <a:pt x="64" y="11"/>
                </a:cubicBezTo>
                <a:cubicBezTo>
                  <a:pt x="65" y="11"/>
                  <a:pt x="66" y="12"/>
                  <a:pt x="66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40" name="文本框 239"/>
          <p:cNvSpPr txBox="1"/>
          <p:nvPr/>
        </p:nvSpPr>
        <p:spPr>
          <a:xfrm>
            <a:off x="1844754" y="4505525"/>
            <a:ext cx="25751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 sz="1333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pPr algn="ctr"/>
            <a:r>
              <a:rPr lang="zh-CN" altLang="en-US" sz="800" dirty="0"/>
              <a:t>④ </a:t>
            </a:r>
            <a:r>
              <a:rPr lang="en-US" altLang="zh-CN" sz="900" dirty="0" smtClean="0"/>
              <a:t>Slice </a:t>
            </a:r>
            <a:r>
              <a:rPr lang="en-US" altLang="zh-CN" sz="900" dirty="0" err="1" smtClean="0"/>
              <a:t>QoE</a:t>
            </a:r>
            <a:r>
              <a:rPr lang="en-US" altLang="zh-CN" sz="900" dirty="0" smtClean="0"/>
              <a:t> Fulfillment </a:t>
            </a:r>
            <a:r>
              <a:rPr lang="en-US" altLang="zh-CN" sz="900" b="1" dirty="0" smtClean="0">
                <a:solidFill>
                  <a:srgbClr val="FF0000"/>
                </a:solidFill>
              </a:rPr>
              <a:t>for a dedicated cel</a:t>
            </a:r>
            <a:r>
              <a:rPr lang="en-US" altLang="zh-CN" sz="900" dirty="0" smtClean="0">
                <a:solidFill>
                  <a:srgbClr val="FF0000"/>
                </a:solidFill>
              </a:rPr>
              <a:t>l</a:t>
            </a:r>
            <a:endParaRPr lang="en-US" altLang="zh-CN" sz="900" strike="sngStrike" dirty="0">
              <a:solidFill>
                <a:srgbClr val="FF0000"/>
              </a:solidFill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801168" y="3320038"/>
            <a:ext cx="20006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altLang="zh-CN" b="1" kern="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Slice level resource configuration :</a:t>
            </a:r>
            <a:endParaRPr lang="en-US" kern="0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kern="0" dirty="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 </a:t>
            </a:r>
            <a:r>
              <a:rPr lang="en-US" kern="0" dirty="0">
                <a:solidFill>
                  <a:srgbClr val="0000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- </a:t>
            </a:r>
            <a:r>
              <a:rPr lang="en-US" altLang="zh-CN" kern="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Existing Slice A </a:t>
            </a:r>
            <a:r>
              <a:rPr lang="en-US" altLang="zh-CN" kern="0" dirty="0" smtClean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(high priority with SLA agreement ): </a:t>
            </a:r>
            <a:endParaRPr lang="en-US" altLang="zh-CN" kern="0" dirty="0">
              <a:solidFill>
                <a:srgbClr val="FF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altLang="zh-CN" kern="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    &gt; </a:t>
            </a:r>
            <a:r>
              <a:rPr lang="en-US" altLang="zh-CN" kern="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Guaranteed:   10</a:t>
            </a:r>
            <a:r>
              <a:rPr lang="en-US" altLang="zh-CN" kern="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%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altLang="zh-CN" kern="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    &gt; </a:t>
            </a:r>
            <a:r>
              <a:rPr lang="en-US" altLang="zh-CN" kern="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Maximum: </a:t>
            </a:r>
            <a:r>
              <a:rPr lang="en-US" altLang="zh-CN" kern="0" dirty="0" smtClean="0">
                <a:solidFill>
                  <a:srgbClr val="7030A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    </a:t>
            </a:r>
            <a:r>
              <a:rPr lang="en-US" altLang="zh-CN" kern="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50</a:t>
            </a:r>
            <a:r>
              <a:rPr lang="en-US" altLang="zh-CN" kern="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%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kern="0" dirty="0" smtClean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- </a:t>
            </a:r>
            <a:r>
              <a:rPr lang="zh-CN" altLang="en-US" kern="0" dirty="0" smtClean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</a:t>
            </a:r>
            <a:r>
              <a:rPr lang="en-US" altLang="zh-CN" kern="0" dirty="0" smtClean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New Slice B on trail (low priority)</a:t>
            </a:r>
            <a:endParaRPr lang="en-US" altLang="zh-CN" kern="0" dirty="0">
              <a:solidFill>
                <a:srgbClr val="FF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kern="0" dirty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   </a:t>
            </a:r>
            <a:r>
              <a:rPr lang="en-US" altLang="zh-CN" kern="0" dirty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&gt; </a:t>
            </a:r>
            <a:r>
              <a:rPr lang="en-US" altLang="zh-CN" kern="0" dirty="0" smtClean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Guaranteed:  15</a:t>
            </a:r>
            <a:r>
              <a:rPr lang="en-US" altLang="zh-CN" kern="0" dirty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%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kern="0" dirty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    &gt; </a:t>
            </a:r>
            <a:r>
              <a:rPr lang="en-US" altLang="zh-CN" kern="0" dirty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Maximum:    </a:t>
            </a:r>
            <a:r>
              <a:rPr lang="en-US" altLang="zh-CN" kern="0" dirty="0" smtClean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70</a:t>
            </a:r>
            <a:r>
              <a:rPr lang="en-US" altLang="zh-CN" kern="0" dirty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%</a:t>
            </a:r>
            <a:r>
              <a:rPr lang="en-US" kern="0" dirty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</a:t>
            </a:r>
            <a:endParaRPr lang="en-US" kern="0" dirty="0" smtClean="0">
              <a:solidFill>
                <a:srgbClr val="FF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" name="文本框 102"/>
              <p:cNvSpPr txBox="1"/>
              <p:nvPr/>
            </p:nvSpPr>
            <p:spPr>
              <a:xfrm>
                <a:off x="682194" y="5101159"/>
                <a:ext cx="3729661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  <a:buClr>
                    <a:schemeClr val="tx1"/>
                  </a:buClr>
                  <a:buSzPct val="100000"/>
                </a:pPr>
                <a:r>
                  <a:rPr lang="en-US" altLang="zh-CN" kern="0" dirty="0" smtClean="0"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-  8:00AM-8:10AM </a:t>
                </a:r>
              </a:p>
              <a:p>
                <a:pPr>
                  <a:spcBef>
                    <a:spcPts val="0"/>
                  </a:spcBef>
                  <a:spcAft>
                    <a:spcPts val="0"/>
                  </a:spcAft>
                  <a:buClr>
                    <a:schemeClr val="tx1"/>
                  </a:buClr>
                  <a:buSzPct val="100000"/>
                </a:pPr>
                <a:r>
                  <a:rPr lang="en-US" altLang="zh-CN" kern="0" dirty="0" smtClean="0"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    &gt; </a:t>
                </a:r>
                <a:r>
                  <a:rPr lang="en-US" altLang="zh-CN" kern="0" dirty="0"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S</a:t>
                </a:r>
                <a:r>
                  <a:rPr lang="en-US" altLang="zh-CN" kern="0" dirty="0" smtClean="0"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lice B : Scheduling </a:t>
                </a:r>
                <a:r>
                  <a:rPr lang="en-US" altLang="zh-CN" kern="0" dirty="0" smtClean="0">
                    <a:solidFill>
                      <a:srgbClr val="FF000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20%</a:t>
                </a:r>
                <a14:m>
                  <m:oMath xmlns:m="http://schemas.openxmlformats.org/officeDocument/2006/math">
                    <m:r>
                      <a:rPr lang="en-US" altLang="zh-CN" i="1" kern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∈</m:t>
                    </m:r>
                    <m:r>
                      <a:rPr lang="en-US" altLang="zh-CN" b="0" i="1" kern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[15%, 70%]</m:t>
                    </m:r>
                  </m:oMath>
                </a14:m>
                <a:r>
                  <a:rPr lang="en-US" altLang="zh-CN" kern="0" dirty="0" smtClean="0">
                    <a:solidFill>
                      <a:srgbClr val="FF000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 </a:t>
                </a:r>
                <a:r>
                  <a:rPr lang="en-US" altLang="zh-CN" kern="0" dirty="0" smtClean="0"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Radio Resource</a:t>
                </a:r>
              </a:p>
              <a:p>
                <a:pPr>
                  <a:spcBef>
                    <a:spcPts val="0"/>
                  </a:spcBef>
                  <a:spcAft>
                    <a:spcPts val="0"/>
                  </a:spcAft>
                  <a:buClr>
                    <a:schemeClr val="tx1"/>
                  </a:buClr>
                  <a:buSzPct val="100000"/>
                </a:pPr>
                <a:r>
                  <a:rPr lang="en-US" altLang="zh-CN" kern="0" dirty="0"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 </a:t>
                </a:r>
                <a:r>
                  <a:rPr lang="en-US" altLang="zh-CN" kern="0" dirty="0" smtClean="0"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                     Slice QoE Fulfilment: </a:t>
                </a:r>
                <a:r>
                  <a:rPr lang="en-US" altLang="zh-CN" kern="0" dirty="0" err="1" smtClean="0">
                    <a:solidFill>
                      <a:srgbClr val="FF000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Underfitting</a:t>
                </a:r>
                <a:endParaRPr lang="en-US" altLang="zh-CN" kern="0" dirty="0" smtClean="0">
                  <a:solidFill>
                    <a:srgbClr val="FF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  <a:p>
                <a:pPr>
                  <a:spcBef>
                    <a:spcPts val="0"/>
                  </a:spcBef>
                  <a:spcAft>
                    <a:spcPts val="0"/>
                  </a:spcAft>
                  <a:buClr>
                    <a:schemeClr val="tx1"/>
                  </a:buClr>
                  <a:buSzPct val="100000"/>
                </a:pPr>
                <a:r>
                  <a:rPr lang="en-US" altLang="zh-CN" kern="0" dirty="0" smtClean="0"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-  8:10AM-8:20AM  2</a:t>
                </a:r>
                <a:r>
                  <a:rPr lang="en-US" altLang="zh-CN" kern="0" baseline="30000" dirty="0" smtClean="0"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nd</a:t>
                </a:r>
                <a:r>
                  <a:rPr lang="en-US" altLang="zh-CN" kern="0" dirty="0" smtClean="0"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 </a:t>
                </a:r>
                <a:endParaRPr lang="en-US" altLang="zh-CN" kern="0" dirty="0"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  <a:p>
                <a:pPr>
                  <a:spcBef>
                    <a:spcPts val="0"/>
                  </a:spcBef>
                  <a:spcAft>
                    <a:spcPts val="0"/>
                  </a:spcAft>
                  <a:buClr>
                    <a:schemeClr val="tx1"/>
                  </a:buClr>
                  <a:buSzPct val="100000"/>
                </a:pPr>
                <a:r>
                  <a:rPr lang="en-US" altLang="zh-CN" kern="0" dirty="0"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    &gt; Slice B : Scheduling </a:t>
                </a:r>
                <a:r>
                  <a:rPr lang="en-US" altLang="zh-CN" kern="0" dirty="0" smtClean="0">
                    <a:solidFill>
                      <a:srgbClr val="0000FF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2</a:t>
                </a:r>
                <a:r>
                  <a:rPr lang="en-US" altLang="zh-CN" b="1" kern="0" dirty="0" smtClean="0">
                    <a:solidFill>
                      <a:srgbClr val="0000FF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2</a:t>
                </a:r>
                <a:r>
                  <a:rPr lang="en-US" altLang="zh-CN" kern="0" dirty="0" smtClean="0">
                    <a:solidFill>
                      <a:srgbClr val="0000FF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%</a:t>
                </a:r>
                <a14:m>
                  <m:oMath xmlns:m="http://schemas.openxmlformats.org/officeDocument/2006/math">
                    <m:r>
                      <a:rPr lang="en-US" altLang="zh-CN" i="1" ker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∈[15%, 7</m:t>
                    </m:r>
                    <m:r>
                      <a:rPr lang="en-US" altLang="zh-CN" b="0" i="1" kern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0</m:t>
                    </m:r>
                    <m:r>
                      <a:rPr lang="en-US" altLang="zh-CN" i="1" ker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%]</m:t>
                    </m:r>
                  </m:oMath>
                </a14:m>
                <a:r>
                  <a:rPr lang="en-US" altLang="zh-CN" kern="0" dirty="0">
                    <a:solidFill>
                      <a:srgbClr val="FF000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 </a:t>
                </a:r>
                <a:r>
                  <a:rPr lang="en-US" altLang="zh-CN" kern="0" dirty="0"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Radio Resource</a:t>
                </a:r>
              </a:p>
              <a:p>
                <a:pPr>
                  <a:spcBef>
                    <a:spcPts val="0"/>
                  </a:spcBef>
                  <a:spcAft>
                    <a:spcPts val="0"/>
                  </a:spcAft>
                  <a:buClr>
                    <a:schemeClr val="tx1"/>
                  </a:buClr>
                  <a:buSzPct val="100000"/>
                </a:pPr>
                <a:r>
                  <a:rPr lang="en-US" altLang="zh-CN" kern="0" dirty="0"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                      Slice QoE Fulfilment: </a:t>
                </a:r>
                <a:r>
                  <a:rPr lang="en-US" altLang="zh-CN" kern="0" dirty="0" err="1">
                    <a:solidFill>
                      <a:srgbClr val="FF000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Underfitting</a:t>
                </a:r>
                <a:endParaRPr lang="en-US" altLang="zh-CN" kern="0" dirty="0">
                  <a:solidFill>
                    <a:srgbClr val="FF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  <a:p>
                <a:pPr>
                  <a:spcBef>
                    <a:spcPts val="0"/>
                  </a:spcBef>
                  <a:spcAft>
                    <a:spcPts val="0"/>
                  </a:spcAft>
                  <a:buClr>
                    <a:schemeClr val="tx1"/>
                  </a:buClr>
                  <a:buSzPct val="100000"/>
                </a:pPr>
                <a:r>
                  <a:rPr lang="en-US" altLang="zh-CN" kern="0" dirty="0" smtClean="0"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…</a:t>
                </a:r>
              </a:p>
              <a:p>
                <a:pPr>
                  <a:spcBef>
                    <a:spcPts val="0"/>
                  </a:spcBef>
                  <a:spcAft>
                    <a:spcPts val="0"/>
                  </a:spcAft>
                  <a:buClr>
                    <a:schemeClr val="tx1"/>
                  </a:buClr>
                  <a:buSzPct val="100000"/>
                </a:pPr>
                <a:endParaRPr lang="en-US" altLang="zh-CN" kern="0" dirty="0"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03" name="文本框 1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2194" y="5101159"/>
                <a:ext cx="3729661" cy="1323439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2" name="下箭头 111"/>
          <p:cNvSpPr/>
          <p:nvPr/>
        </p:nvSpPr>
        <p:spPr bwMode="auto">
          <a:xfrm>
            <a:off x="1680458" y="4574898"/>
            <a:ext cx="365695" cy="410130"/>
          </a:xfrm>
          <a:prstGeom prst="downArrow">
            <a:avLst/>
          </a:prstGeom>
          <a:noFill/>
          <a:ln w="44450" cap="flat" cmpd="sng" algn="ctr">
            <a:solidFill>
              <a:srgbClr val="0000FF"/>
            </a:solidFill>
            <a:prstDash val="sysDash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" name="文本框 112"/>
              <p:cNvSpPr txBox="1"/>
              <p:nvPr/>
            </p:nvSpPr>
            <p:spPr>
              <a:xfrm>
                <a:off x="5135788" y="5118092"/>
                <a:ext cx="3729661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  <a:buClr>
                    <a:schemeClr val="tx1"/>
                  </a:buClr>
                  <a:buSzPct val="100000"/>
                </a:pPr>
                <a:r>
                  <a:rPr lang="en-US" altLang="zh-CN" kern="0" dirty="0" smtClean="0"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-  8:10AM-8:20AM </a:t>
                </a:r>
              </a:p>
              <a:p>
                <a:pPr>
                  <a:spcBef>
                    <a:spcPts val="0"/>
                  </a:spcBef>
                  <a:spcAft>
                    <a:spcPts val="0"/>
                  </a:spcAft>
                  <a:buClr>
                    <a:schemeClr val="tx1"/>
                  </a:buClr>
                  <a:buSzPct val="100000"/>
                </a:pPr>
                <a:r>
                  <a:rPr lang="en-US" altLang="zh-CN" kern="0" dirty="0" smtClean="0"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    &gt; </a:t>
                </a:r>
                <a:r>
                  <a:rPr lang="en-US" altLang="zh-CN" kern="0" dirty="0"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S</a:t>
                </a:r>
                <a:r>
                  <a:rPr lang="en-US" altLang="zh-CN" kern="0" dirty="0" smtClean="0"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lice B : Scheduling </a:t>
                </a:r>
                <a:r>
                  <a:rPr lang="en-US" altLang="zh-CN" kern="0" dirty="0" smtClean="0">
                    <a:solidFill>
                      <a:srgbClr val="FF000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50%</a:t>
                </a:r>
                <a14:m>
                  <m:oMath xmlns:m="http://schemas.openxmlformats.org/officeDocument/2006/math">
                    <m:r>
                      <a:rPr lang="en-US" altLang="zh-CN" i="1" kern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∈</m:t>
                    </m:r>
                    <m:r>
                      <a:rPr lang="en-US" altLang="zh-CN" b="0" i="1" kern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[15%, 70%]</m:t>
                    </m:r>
                  </m:oMath>
                </a14:m>
                <a:r>
                  <a:rPr lang="en-US" altLang="zh-CN" kern="0" dirty="0" smtClean="0">
                    <a:solidFill>
                      <a:srgbClr val="FF000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 </a:t>
                </a:r>
                <a:r>
                  <a:rPr lang="en-US" altLang="zh-CN" kern="0" dirty="0" smtClean="0"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Radio Resource</a:t>
                </a:r>
              </a:p>
              <a:p>
                <a:pPr>
                  <a:spcBef>
                    <a:spcPts val="0"/>
                  </a:spcBef>
                  <a:spcAft>
                    <a:spcPts val="0"/>
                  </a:spcAft>
                  <a:buClr>
                    <a:schemeClr val="tx1"/>
                  </a:buClr>
                  <a:buSzPct val="100000"/>
                </a:pPr>
                <a:r>
                  <a:rPr lang="en-US" altLang="zh-CN" kern="0" dirty="0"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 </a:t>
                </a:r>
                <a:r>
                  <a:rPr lang="en-US" altLang="zh-CN" kern="0" dirty="0" smtClean="0"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                      Slice QoE Fulfilment</a:t>
                </a:r>
                <a:r>
                  <a:rPr lang="en-US" altLang="zh-CN" kern="0" dirty="0" smtClean="0">
                    <a:solidFill>
                      <a:srgbClr val="FF000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: </a:t>
                </a:r>
                <a:r>
                  <a:rPr lang="en-US" altLang="zh-CN" kern="0" dirty="0" err="1" smtClean="0">
                    <a:solidFill>
                      <a:srgbClr val="FF000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Overfitting</a:t>
                </a:r>
                <a:endParaRPr lang="en-US" altLang="zh-CN" kern="0" dirty="0" smtClean="0">
                  <a:solidFill>
                    <a:srgbClr val="FF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  <a:p>
                <a:pPr>
                  <a:spcBef>
                    <a:spcPts val="0"/>
                  </a:spcBef>
                  <a:spcAft>
                    <a:spcPts val="0"/>
                  </a:spcAft>
                  <a:buClr>
                    <a:schemeClr val="tx1"/>
                  </a:buClr>
                  <a:buSzPct val="100000"/>
                </a:pPr>
                <a:r>
                  <a:rPr lang="en-US" altLang="zh-CN" kern="0" dirty="0"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-  </a:t>
                </a:r>
                <a:r>
                  <a:rPr lang="en-US" altLang="zh-CN" kern="0" dirty="0" smtClean="0"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8:10AM-8:20AM 2</a:t>
                </a:r>
                <a:r>
                  <a:rPr lang="en-US" altLang="zh-CN" kern="0" baseline="30000" dirty="0" smtClean="0"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nd</a:t>
                </a:r>
                <a:endParaRPr lang="en-US" altLang="zh-CN" kern="0" dirty="0"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  <a:p>
                <a:pPr>
                  <a:spcBef>
                    <a:spcPts val="0"/>
                  </a:spcBef>
                  <a:spcAft>
                    <a:spcPts val="0"/>
                  </a:spcAft>
                  <a:buClr>
                    <a:schemeClr val="tx1"/>
                  </a:buClr>
                  <a:buSzPct val="100000"/>
                </a:pPr>
                <a:r>
                  <a:rPr lang="en-US" altLang="zh-CN" kern="0" dirty="0"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    &gt; Slice B : Scheduling </a:t>
                </a:r>
                <a:r>
                  <a:rPr lang="en-US" altLang="zh-CN" kern="0" dirty="0" smtClean="0">
                    <a:solidFill>
                      <a:srgbClr val="0000FF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45</a:t>
                </a:r>
                <a:r>
                  <a:rPr lang="en-US" altLang="zh-CN" kern="0" dirty="0" smtClean="0">
                    <a:solidFill>
                      <a:srgbClr val="FF000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%</a:t>
                </a:r>
                <a14:m>
                  <m:oMath xmlns:m="http://schemas.openxmlformats.org/officeDocument/2006/math">
                    <m:r>
                      <a:rPr lang="en-US" altLang="zh-CN" i="1" ker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∈[15%, 7</m:t>
                    </m:r>
                    <m:r>
                      <a:rPr lang="en-US" altLang="zh-CN" b="0" i="1" kern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0</m:t>
                    </m:r>
                    <m:r>
                      <a:rPr lang="en-US" altLang="zh-CN" i="1" ker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%]</m:t>
                    </m:r>
                  </m:oMath>
                </a14:m>
                <a:r>
                  <a:rPr lang="en-US" altLang="zh-CN" kern="0" dirty="0">
                    <a:solidFill>
                      <a:srgbClr val="FF000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 </a:t>
                </a:r>
                <a:r>
                  <a:rPr lang="en-US" altLang="zh-CN" kern="0" dirty="0"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Radio Resource</a:t>
                </a:r>
              </a:p>
              <a:p>
                <a:pPr>
                  <a:spcBef>
                    <a:spcPts val="0"/>
                  </a:spcBef>
                  <a:spcAft>
                    <a:spcPts val="0"/>
                  </a:spcAft>
                  <a:buClr>
                    <a:schemeClr val="tx1"/>
                  </a:buClr>
                  <a:buSzPct val="100000"/>
                </a:pPr>
                <a:r>
                  <a:rPr lang="en-US" altLang="zh-CN" kern="0" dirty="0"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                       Slice QoE Fulfilment: </a:t>
                </a:r>
                <a:r>
                  <a:rPr lang="en-US" altLang="zh-CN" kern="0" dirty="0" err="1" smtClean="0">
                    <a:solidFill>
                      <a:srgbClr val="FF000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Overfitting</a:t>
                </a:r>
                <a:endParaRPr lang="en-US" altLang="zh-CN" kern="0" dirty="0" smtClean="0">
                  <a:solidFill>
                    <a:srgbClr val="FF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  <a:p>
                <a:pPr>
                  <a:spcBef>
                    <a:spcPts val="0"/>
                  </a:spcBef>
                  <a:spcAft>
                    <a:spcPts val="0"/>
                  </a:spcAft>
                  <a:buClr>
                    <a:schemeClr val="tx1"/>
                  </a:buClr>
                  <a:buSzPct val="100000"/>
                </a:pPr>
                <a:r>
                  <a:rPr lang="en-US" altLang="zh-CN" kern="0" dirty="0" smtClean="0"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…</a:t>
                </a:r>
              </a:p>
              <a:p>
                <a:pPr>
                  <a:spcBef>
                    <a:spcPts val="0"/>
                  </a:spcBef>
                  <a:spcAft>
                    <a:spcPts val="0"/>
                  </a:spcAft>
                  <a:buClr>
                    <a:schemeClr val="tx1"/>
                  </a:buClr>
                  <a:buSzPct val="100000"/>
                </a:pPr>
                <a:endParaRPr lang="en-US" altLang="zh-CN" kern="0" dirty="0" smtClean="0"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13" name="文本框 1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5788" y="5118092"/>
                <a:ext cx="3729661" cy="1323439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4" name="直接连接符 113"/>
          <p:cNvCxnSpPr/>
          <p:nvPr/>
        </p:nvCxnSpPr>
        <p:spPr bwMode="auto">
          <a:xfrm flipV="1">
            <a:off x="685803" y="5112294"/>
            <a:ext cx="8954985" cy="1705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5" name="文本框 114"/>
          <p:cNvSpPr txBox="1"/>
          <p:nvPr/>
        </p:nvSpPr>
        <p:spPr>
          <a:xfrm>
            <a:off x="8725971" y="5125248"/>
            <a:ext cx="11225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altLang="zh-CN" sz="2000" kern="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……</a:t>
            </a:r>
            <a:endParaRPr lang="en-US" altLang="zh-CN" sz="2000" kern="0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5" name="任意多边形 4"/>
          <p:cNvSpPr/>
          <p:nvPr/>
        </p:nvSpPr>
        <p:spPr bwMode="auto">
          <a:xfrm>
            <a:off x="2677153" y="2761861"/>
            <a:ext cx="1468264" cy="2297267"/>
          </a:xfrm>
          <a:custGeom>
            <a:avLst/>
            <a:gdLst>
              <a:gd name="connsiteX0" fmla="*/ 1203649 w 1271588"/>
              <a:gd name="connsiteY0" fmla="*/ 0 h 2239347"/>
              <a:gd name="connsiteX1" fmla="*/ 1138334 w 1271588"/>
              <a:gd name="connsiteY1" fmla="*/ 699796 h 2239347"/>
              <a:gd name="connsiteX2" fmla="*/ 0 w 1271588"/>
              <a:gd name="connsiteY2" fmla="*/ 2239347 h 2239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1588" h="2239347">
                <a:moveTo>
                  <a:pt x="1203649" y="0"/>
                </a:moveTo>
                <a:cubicBezTo>
                  <a:pt x="1271295" y="163286"/>
                  <a:pt x="1338942" y="326572"/>
                  <a:pt x="1138334" y="699796"/>
                </a:cubicBezTo>
                <a:cubicBezTo>
                  <a:pt x="937726" y="1073020"/>
                  <a:pt x="468863" y="1656183"/>
                  <a:pt x="0" y="2239347"/>
                </a:cubicBezTo>
              </a:path>
            </a:pathLst>
          </a:custGeom>
          <a:noFill/>
          <a:ln w="31750" cap="flat" cmpd="sng" algn="ctr">
            <a:solidFill>
              <a:srgbClr val="0000FF"/>
            </a:solidFill>
            <a:prstDash val="sysDash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6" name="文本框 151"/>
          <p:cNvSpPr txBox="1"/>
          <p:nvPr/>
        </p:nvSpPr>
        <p:spPr>
          <a:xfrm>
            <a:off x="21556" y="6256180"/>
            <a:ext cx="12192000" cy="64633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>
            <a:defPPr>
              <a:defRPr lang="en-GB"/>
            </a:defPPr>
            <a:lvl1pPr algn="ctr">
              <a:defRPr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lvl="1" algn="ctr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100000"/>
            </a:pPr>
            <a:r>
              <a:rPr lang="en-US" sz="1800" dirty="0" smtClean="0">
                <a:solidFill>
                  <a:schemeClr val="bg1"/>
                </a:solidFill>
              </a:rPr>
              <a:t>RAN schedule radio resource for the existing slice A in priority(with SLA agreement) compared to the new slice B on trial phase</a:t>
            </a:r>
            <a:endParaRPr lang="en-US" altLang="zh-CN" sz="1800" dirty="0">
              <a:solidFill>
                <a:schemeClr val="bg1"/>
              </a:solidFill>
            </a:endParaRPr>
          </a:p>
        </p:txBody>
      </p:sp>
      <p:sp>
        <p:nvSpPr>
          <p:cNvPr id="105" name="矩形 76"/>
          <p:cNvSpPr/>
          <p:nvPr/>
        </p:nvSpPr>
        <p:spPr>
          <a:xfrm>
            <a:off x="5561724" y="732419"/>
            <a:ext cx="1020825" cy="316673"/>
          </a:xfrm>
          <a:prstGeom prst="rect">
            <a:avLst/>
          </a:prstGeom>
          <a:solidFill>
            <a:srgbClr val="98949E"/>
          </a:solidFill>
          <a:ln w="19050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0" tIns="64000" rIns="64000" bIns="64000"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MDAS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6" name="文本框 105"/>
              <p:cNvSpPr txBox="1"/>
              <p:nvPr/>
            </p:nvSpPr>
            <p:spPr>
              <a:xfrm>
                <a:off x="9260407" y="1856610"/>
                <a:ext cx="2452000" cy="6617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  <a:buClr>
                    <a:schemeClr val="tx1"/>
                  </a:buClr>
                  <a:buSzPct val="100000"/>
                </a:pPr>
                <a:r>
                  <a:rPr lang="en-US" altLang="zh-CN" b="1" dirty="0" smtClean="0">
                    <a:solidFill>
                      <a:srgbClr val="FF000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Slice </a:t>
                </a:r>
                <a:r>
                  <a:rPr lang="en-US" altLang="zh-CN" b="1" dirty="0" err="1" smtClean="0">
                    <a:solidFill>
                      <a:srgbClr val="FF000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QoE</a:t>
                </a:r>
                <a:r>
                  <a:rPr lang="en-US" altLang="zh-CN" b="1" dirty="0" smtClean="0">
                    <a:solidFill>
                      <a:srgbClr val="FF000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 </a:t>
                </a:r>
                <a:r>
                  <a:rPr lang="en-US" altLang="zh-CN" b="1" dirty="0">
                    <a:solidFill>
                      <a:srgbClr val="FF000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Requirement  in </a:t>
                </a:r>
                <a:r>
                  <a:rPr lang="en-US" altLang="zh-CN" b="1" dirty="0" smtClean="0">
                    <a:solidFill>
                      <a:srgbClr val="FF000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6.32, TR </a:t>
                </a:r>
                <a:r>
                  <a:rPr lang="en-US" altLang="zh-CN" b="1" dirty="0">
                    <a:solidFill>
                      <a:srgbClr val="FF000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23.791</a:t>
                </a:r>
              </a:p>
              <a:p>
                <a:pPr>
                  <a:spcBef>
                    <a:spcPts val="0"/>
                  </a:spcBef>
                  <a:spcAft>
                    <a:spcPts val="0"/>
                  </a:spcAft>
                  <a:buClr>
                    <a:schemeClr val="tx1"/>
                  </a:buClr>
                  <a:buSzPct val="100000"/>
                </a:pPr>
                <a:r>
                  <a:rPr lang="en-US" altLang="zh-CN" sz="900" dirty="0" smtClean="0"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-  Network Area</a:t>
                </a:r>
                <a:endParaRPr lang="en-US" altLang="zh-CN" sz="900" dirty="0"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  <a:p>
                <a:pPr>
                  <a:spcBef>
                    <a:spcPts val="0"/>
                  </a:spcBef>
                  <a:spcAft>
                    <a:spcPts val="0"/>
                  </a:spcAft>
                  <a:buClr>
                    <a:schemeClr val="tx1"/>
                  </a:buClr>
                  <a:buSzPct val="100000"/>
                </a:pPr>
                <a:r>
                  <a:rPr lang="en-US" altLang="zh-CN" sz="900" dirty="0"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-  </a:t>
                </a:r>
                <a:r>
                  <a:rPr lang="en-US" altLang="zh-CN" sz="900" dirty="0" smtClean="0"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Average Service MOS per A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9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Calibri" panose="020F0502020204030204" pitchFamily="34" charset="0"/>
                      </a:rPr>
                      <m:t>pplication</m:t>
                    </m:r>
                    <m:r>
                      <a:rPr lang="en-US" altLang="zh-CN" sz="9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Calibri" panose="020F0502020204030204" pitchFamily="34" charset="0"/>
                      </a:rPr>
                      <m:t> </m:t>
                    </m:r>
                    <m:r>
                      <a:rPr lang="en-US" altLang="zh-CN" sz="9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Calibri" panose="020F0502020204030204" pitchFamily="34" charset="0"/>
                      </a:rPr>
                      <m:t>≥</m:t>
                    </m:r>
                    <m:r>
                      <a:rPr lang="en-US" altLang="zh-CN" sz="9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Calibri" panose="020F0502020204030204" pitchFamily="34" charset="0"/>
                      </a:rPr>
                      <m:t>𝟑</m:t>
                    </m:r>
                    <m:r>
                      <a:rPr lang="en-US" altLang="zh-CN" sz="9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Calibri" panose="020F0502020204030204" pitchFamily="34" charset="0"/>
                      </a:rPr>
                      <m:t>.</m:t>
                    </m:r>
                    <m:r>
                      <a:rPr lang="en-US" altLang="zh-CN" sz="9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Calibri" panose="020F0502020204030204" pitchFamily="34" charset="0"/>
                      </a:rPr>
                      <m:t>𝟎</m:t>
                    </m:r>
                  </m:oMath>
                </a14:m>
                <a:endParaRPr lang="en-US" altLang="zh-CN" sz="900" b="1" dirty="0">
                  <a:solidFill>
                    <a:srgbClr val="FF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  <a:p>
                <a:pPr>
                  <a:spcBef>
                    <a:spcPts val="0"/>
                  </a:spcBef>
                  <a:spcAft>
                    <a:spcPts val="0"/>
                  </a:spcAft>
                  <a:buClr>
                    <a:schemeClr val="tx1"/>
                  </a:buClr>
                  <a:buSzPct val="100000"/>
                </a:pPr>
                <a:r>
                  <a:rPr lang="en-US" altLang="zh-CN" sz="900" dirty="0" smtClean="0"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-  Percentage UEs’ Service MOS satisfied</a:t>
                </a:r>
                <a14:m>
                  <m:oMath xmlns:m="http://schemas.openxmlformats.org/officeDocument/2006/math">
                    <m:r>
                      <a:rPr lang="en-US" altLang="zh-CN" sz="9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Calibri" panose="020F0502020204030204" pitchFamily="34" charset="0"/>
                      </a:rPr>
                      <m:t>≥</m:t>
                    </m:r>
                    <m:r>
                      <a:rPr lang="en-US" altLang="zh-CN" sz="9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Calibri" panose="020F0502020204030204" pitchFamily="34" charset="0"/>
                      </a:rPr>
                      <m:t>𝟗𝟓</m:t>
                    </m:r>
                    <m:r>
                      <a:rPr lang="en-US" altLang="zh-CN" sz="9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Calibri" panose="020F0502020204030204" pitchFamily="34" charset="0"/>
                      </a:rPr>
                      <m:t>%</m:t>
                    </m:r>
                  </m:oMath>
                </a14:m>
                <a:endParaRPr lang="en-US" altLang="zh-CN" sz="900" b="1" dirty="0">
                  <a:solidFill>
                    <a:srgbClr val="FF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06" name="文本框 1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60407" y="1856610"/>
                <a:ext cx="2452000" cy="661720"/>
              </a:xfrm>
              <a:prstGeom prst="rect">
                <a:avLst/>
              </a:prstGeom>
              <a:blipFill rotWithShape="0">
                <a:blip r:embed="rId5"/>
                <a:stretch>
                  <a:fillRect b="-37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7" name="表格 10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6895984"/>
              </p:ext>
            </p:extLst>
          </p:nvPr>
        </p:nvGraphicFramePr>
        <p:xfrm>
          <a:off x="2931183" y="2865227"/>
          <a:ext cx="4979497" cy="792480"/>
        </p:xfrm>
        <a:graphic>
          <a:graphicData uri="http://schemas.openxmlformats.org/drawingml/2006/table">
            <a:tbl>
              <a:tblPr firstRow="1" bandRow="1"/>
              <a:tblGrid>
                <a:gridCol w="11000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03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12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66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Time</a:t>
                      </a:r>
                      <a:r>
                        <a:rPr lang="en-US" sz="700" baseline="0" dirty="0" smtClean="0"/>
                        <a:t> </a:t>
                      </a:r>
                      <a:endParaRPr lang="en-US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Slice B Service MOS</a:t>
                      </a:r>
                      <a:endParaRPr lang="en-US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7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Percentage UEs’ </a:t>
                      </a:r>
                      <a:r>
                        <a:rPr lang="en-US" altLang="zh-CN" sz="800" dirty="0" smtClean="0"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Service MOS </a:t>
                      </a:r>
                      <a:r>
                        <a:rPr lang="en-US" altLang="zh-CN" sz="7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satisfied</a:t>
                      </a:r>
                      <a:endParaRPr lang="zh-CN" altLang="en-US" sz="7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Slice B QoE Fulfilment</a:t>
                      </a:r>
                      <a:endParaRPr lang="en-US" sz="7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0" dirty="0" smtClean="0"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8:00AM-8:10AM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2.5</a:t>
                      </a:r>
                      <a:endParaRPr lang="en-US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 smtClean="0"/>
                        <a:t>90%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700" dirty="0" err="1" smtClean="0">
                          <a:solidFill>
                            <a:srgbClr val="FF0000"/>
                          </a:solidFill>
                        </a:rPr>
                        <a:t>Underfitting</a:t>
                      </a:r>
                      <a:endParaRPr lang="en-US" sz="7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00" kern="0" dirty="0" smtClean="0"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8:10AM-8:20AM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4.0</a:t>
                      </a:r>
                      <a:endParaRPr lang="en-US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  <a:endParaRPr lang="zh-CN" altLang="en-US" sz="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700" dirty="0" err="1" smtClean="0">
                          <a:solidFill>
                            <a:srgbClr val="FF0000"/>
                          </a:solidFill>
                        </a:rPr>
                        <a:t>Overfitting</a:t>
                      </a:r>
                      <a:endParaRPr lang="en-US" sz="7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773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400" kern="0" dirty="0" smtClean="0"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" dirty="0" smtClean="0"/>
                        <a:t>…</a:t>
                      </a:r>
                      <a:endParaRPr lang="en-US" sz="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" dirty="0" smtClean="0"/>
                        <a:t>…</a:t>
                      </a:r>
                      <a:endParaRPr lang="en-US" sz="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8" name="文本框 107"/>
          <p:cNvSpPr txBox="1"/>
          <p:nvPr/>
        </p:nvSpPr>
        <p:spPr>
          <a:xfrm>
            <a:off x="4948119" y="1980420"/>
            <a:ext cx="264764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 sz="1333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pPr algn="ctr"/>
            <a:r>
              <a:rPr lang="zh-CN" altLang="en-US" sz="800" dirty="0"/>
              <a:t>① </a:t>
            </a:r>
            <a:r>
              <a:rPr lang="en-US" altLang="zh-CN" sz="800" dirty="0" smtClean="0">
                <a:latin typeface="+mj-lt"/>
              </a:rPr>
              <a:t>new slice Service MOS Query (Network Area by Tenant)</a:t>
            </a:r>
            <a:endParaRPr lang="en-US" altLang="zh-CN" sz="800" dirty="0">
              <a:latin typeface="+mj-lt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644871" y="4894162"/>
            <a:ext cx="63157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altLang="zh-CN" sz="1200" b="1" kern="0" dirty="0" smtClean="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RAN RRM(vendor implementation):</a:t>
            </a:r>
            <a:r>
              <a:rPr lang="en-US" altLang="zh-CN" sz="1050" b="1" kern="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</a:t>
            </a:r>
            <a:r>
              <a:rPr lang="en-US" sz="1050" b="1" kern="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Run-Time per slice Radio resource scheduling(for example)</a:t>
            </a:r>
          </a:p>
        </p:txBody>
      </p:sp>
    </p:spTree>
    <p:extLst>
      <p:ext uri="{BB962C8B-B14F-4D97-AF65-F5344CB8AC3E}">
        <p14:creationId xmlns:p14="http://schemas.microsoft.com/office/powerpoint/2010/main" val="1605367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8600" y="30803"/>
            <a:ext cx="11963400" cy="72840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l" eaLnBrk="1" hangingPunct="1"/>
            <a:r>
              <a:rPr lang="en-US" altLang="zh-CN" sz="2400" dirty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Slice Run-Time stage – Trail phase for the new </a:t>
            </a:r>
            <a:r>
              <a:rPr lang="en-US" altLang="zh-CN" sz="2400" dirty="0" smtClean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slice </a:t>
            </a:r>
            <a:r>
              <a:rPr lang="en-US" altLang="zh-CN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(To be agreed in 3GPP)</a:t>
            </a:r>
            <a:endParaRPr lang="de-DE" altLang="de-DE" sz="2400" b="1" dirty="0">
              <a:solidFill>
                <a:srgbClr val="C00000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838564" y="3273383"/>
            <a:ext cx="19974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altLang="zh-CN" b="1" kern="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Slice level resource configuration </a:t>
            </a:r>
            <a:r>
              <a:rPr lang="en-US" altLang="zh-CN" b="1" kern="0" dirty="0" smtClean="0">
                <a:solidFill>
                  <a:srgbClr val="0000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update</a:t>
            </a:r>
            <a:r>
              <a:rPr lang="en-US" altLang="zh-CN" b="1" kern="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</a:t>
            </a:r>
            <a:endParaRPr lang="en-US" kern="0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kern="0" dirty="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 </a:t>
            </a:r>
            <a:r>
              <a:rPr lang="en-US" kern="0" dirty="0">
                <a:solidFill>
                  <a:srgbClr val="0000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- </a:t>
            </a:r>
            <a:r>
              <a:rPr lang="en-US" altLang="zh-CN" kern="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Existing Slice A</a:t>
            </a:r>
            <a:r>
              <a:rPr lang="en-US" altLang="zh-CN" kern="0" dirty="0" smtClean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(high </a:t>
            </a:r>
            <a:r>
              <a:rPr lang="en-US" altLang="zh-CN" kern="0" dirty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priority with SLA </a:t>
            </a:r>
            <a:r>
              <a:rPr lang="en-US" altLang="zh-CN" kern="0" dirty="0" smtClean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agreement): </a:t>
            </a:r>
            <a:endParaRPr lang="en-US" altLang="zh-CN" kern="0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altLang="zh-CN" kern="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    &gt; </a:t>
            </a:r>
            <a:r>
              <a:rPr lang="en-US" altLang="zh-CN" kern="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Guaranteed:   10</a:t>
            </a:r>
            <a:r>
              <a:rPr lang="en-US" altLang="zh-CN" kern="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%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altLang="zh-CN" kern="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    &gt; </a:t>
            </a:r>
            <a:r>
              <a:rPr lang="en-US" altLang="zh-CN" kern="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Maximum: </a:t>
            </a:r>
            <a:r>
              <a:rPr lang="en-US" altLang="zh-CN" kern="0" dirty="0" smtClean="0">
                <a:solidFill>
                  <a:srgbClr val="7030A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    </a:t>
            </a:r>
            <a:r>
              <a:rPr lang="en-US" altLang="zh-CN" kern="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50</a:t>
            </a:r>
            <a:r>
              <a:rPr lang="en-US" altLang="zh-CN" kern="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%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kern="0" dirty="0" smtClean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- </a:t>
            </a:r>
            <a:r>
              <a:rPr lang="zh-CN" altLang="en-US" kern="0" dirty="0" smtClean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</a:t>
            </a:r>
            <a:r>
              <a:rPr lang="en-US" altLang="zh-CN" kern="0" dirty="0" smtClean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New Slice B on </a:t>
            </a:r>
            <a:r>
              <a:rPr lang="en-US" altLang="zh-CN" kern="0" dirty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trail (</a:t>
            </a:r>
            <a:r>
              <a:rPr lang="en-US" altLang="zh-CN" kern="0" dirty="0" smtClean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low priority)</a:t>
            </a:r>
            <a:endParaRPr lang="en-US" altLang="zh-CN" kern="0" dirty="0">
              <a:solidFill>
                <a:srgbClr val="FF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kern="0" dirty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   </a:t>
            </a:r>
            <a:r>
              <a:rPr lang="en-US" altLang="zh-CN" kern="0" dirty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&gt; </a:t>
            </a:r>
            <a:r>
              <a:rPr lang="en-US" altLang="zh-CN" kern="0" dirty="0" smtClean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Guaranteed:  15% </a:t>
            </a:r>
            <a:r>
              <a:rPr lang="en-US" altLang="zh-CN" kern="0" dirty="0" smtClean="0">
                <a:solidFill>
                  <a:srgbClr val="0000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-&gt;20%</a:t>
            </a:r>
            <a:endParaRPr lang="en-US" altLang="zh-CN" kern="0" dirty="0">
              <a:solidFill>
                <a:srgbClr val="0000FF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kern="0" dirty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    &gt; </a:t>
            </a:r>
            <a:r>
              <a:rPr lang="en-US" altLang="zh-CN" kern="0" dirty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Maximum:    </a:t>
            </a:r>
            <a:r>
              <a:rPr lang="en-US" altLang="zh-CN" kern="0" dirty="0" smtClean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70</a:t>
            </a:r>
            <a:r>
              <a:rPr lang="en-US" altLang="zh-CN" kern="0" dirty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%</a:t>
            </a:r>
            <a:r>
              <a:rPr lang="en-US" kern="0" dirty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</a:t>
            </a:r>
            <a:r>
              <a:rPr lang="en-US" altLang="zh-CN" kern="0" dirty="0" smtClean="0">
                <a:solidFill>
                  <a:srgbClr val="0000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-&gt;80</a:t>
            </a:r>
            <a:r>
              <a:rPr lang="en-US" altLang="zh-CN" kern="0" dirty="0">
                <a:solidFill>
                  <a:srgbClr val="0000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%</a:t>
            </a:r>
            <a:endParaRPr lang="en-US" kern="0" dirty="0" smtClean="0">
              <a:solidFill>
                <a:srgbClr val="FF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1505869" y="2183400"/>
            <a:ext cx="749705" cy="1023164"/>
            <a:chOff x="349610" y="2733341"/>
            <a:chExt cx="562279" cy="767373"/>
          </a:xfrm>
        </p:grpSpPr>
        <p:sp>
          <p:nvSpPr>
            <p:cNvPr id="79" name="Freeform 280"/>
            <p:cNvSpPr>
              <a:spLocks/>
            </p:cNvSpPr>
            <p:nvPr/>
          </p:nvSpPr>
          <p:spPr bwMode="auto">
            <a:xfrm>
              <a:off x="627881" y="3110321"/>
              <a:ext cx="2869" cy="1491"/>
            </a:xfrm>
            <a:custGeom>
              <a:avLst/>
              <a:gdLst>
                <a:gd name="T0" fmla="*/ 0 w 1"/>
                <a:gd name="T1" fmla="*/ 0 h 1588"/>
                <a:gd name="T2" fmla="*/ 2147483647 w 1"/>
                <a:gd name="T3" fmla="*/ 0 h 1588"/>
                <a:gd name="T4" fmla="*/ 0 w 1"/>
                <a:gd name="T5" fmla="*/ 0 h 1588"/>
                <a:gd name="T6" fmla="*/ 0 60000 65536"/>
                <a:gd name="T7" fmla="*/ 0 60000 65536"/>
                <a:gd name="T8" fmla="*/ 0 60000 65536"/>
                <a:gd name="T9" fmla="*/ 0 w 1"/>
                <a:gd name="T10" fmla="*/ 0 h 1588"/>
                <a:gd name="T11" fmla="*/ 1 w 1"/>
                <a:gd name="T12" fmla="*/ 1588 h 15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588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lIns="64000" tIns="64000" rIns="64000" bIns="64000"/>
            <a:lstStyle/>
            <a:p>
              <a:endParaRPr lang="zh-CN" altLang="en-US" sz="14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80" name="Freeform 281"/>
            <p:cNvSpPr>
              <a:spLocks/>
            </p:cNvSpPr>
            <p:nvPr/>
          </p:nvSpPr>
          <p:spPr bwMode="auto">
            <a:xfrm>
              <a:off x="627881" y="3110321"/>
              <a:ext cx="2869" cy="1491"/>
            </a:xfrm>
            <a:custGeom>
              <a:avLst/>
              <a:gdLst>
                <a:gd name="T0" fmla="*/ 0 w 1"/>
                <a:gd name="T1" fmla="*/ 0 h 1588"/>
                <a:gd name="T2" fmla="*/ 2147483647 w 1"/>
                <a:gd name="T3" fmla="*/ 0 h 1588"/>
                <a:gd name="T4" fmla="*/ 0 w 1"/>
                <a:gd name="T5" fmla="*/ 0 h 1588"/>
                <a:gd name="T6" fmla="*/ 0 60000 65536"/>
                <a:gd name="T7" fmla="*/ 0 60000 65536"/>
                <a:gd name="T8" fmla="*/ 0 60000 65536"/>
                <a:gd name="T9" fmla="*/ 0 w 1"/>
                <a:gd name="T10" fmla="*/ 0 h 1588"/>
                <a:gd name="T11" fmla="*/ 1 w 1"/>
                <a:gd name="T12" fmla="*/ 1588 h 15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588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lIns="64000" tIns="64000" rIns="64000" bIns="64000"/>
            <a:lstStyle/>
            <a:p>
              <a:endParaRPr lang="zh-CN" altLang="en-US" sz="14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82" name="Freeform 282"/>
            <p:cNvSpPr>
              <a:spLocks noEditPoints="1"/>
            </p:cNvSpPr>
            <p:nvPr/>
          </p:nvSpPr>
          <p:spPr bwMode="auto">
            <a:xfrm>
              <a:off x="480552" y="3064130"/>
              <a:ext cx="298351" cy="436584"/>
            </a:xfrm>
            <a:custGeom>
              <a:avLst/>
              <a:gdLst>
                <a:gd name="T0" fmla="*/ 2147483647 w 88"/>
                <a:gd name="T1" fmla="*/ 2147483647 h 124"/>
                <a:gd name="T2" fmla="*/ 2147483647 w 88"/>
                <a:gd name="T3" fmla="*/ 2147483647 h 124"/>
                <a:gd name="T4" fmla="*/ 2147483647 w 88"/>
                <a:gd name="T5" fmla="*/ 2147483647 h 124"/>
                <a:gd name="T6" fmla="*/ 2147483647 w 88"/>
                <a:gd name="T7" fmla="*/ 2147483647 h 124"/>
                <a:gd name="T8" fmla="*/ 2147483647 w 88"/>
                <a:gd name="T9" fmla="*/ 0 h 124"/>
                <a:gd name="T10" fmla="*/ 2147483647 w 88"/>
                <a:gd name="T11" fmla="*/ 0 h 124"/>
                <a:gd name="T12" fmla="*/ 2147483647 w 88"/>
                <a:gd name="T13" fmla="*/ 0 h 124"/>
                <a:gd name="T14" fmla="*/ 2147483647 w 88"/>
                <a:gd name="T15" fmla="*/ 2147483647 h 124"/>
                <a:gd name="T16" fmla="*/ 2147483647 w 88"/>
                <a:gd name="T17" fmla="*/ 2147483647 h 124"/>
                <a:gd name="T18" fmla="*/ 0 w 88"/>
                <a:gd name="T19" fmla="*/ 2147483647 h 124"/>
                <a:gd name="T20" fmla="*/ 2147483647 w 88"/>
                <a:gd name="T21" fmla="*/ 2147483647 h 124"/>
                <a:gd name="T22" fmla="*/ 2147483647 w 88"/>
                <a:gd name="T23" fmla="*/ 2147483647 h 124"/>
                <a:gd name="T24" fmla="*/ 2147483647 w 88"/>
                <a:gd name="T25" fmla="*/ 2147483647 h 124"/>
                <a:gd name="T26" fmla="*/ 2147483647 w 88"/>
                <a:gd name="T27" fmla="*/ 2147483647 h 124"/>
                <a:gd name="T28" fmla="*/ 2147483647 w 88"/>
                <a:gd name="T29" fmla="*/ 2147483647 h 124"/>
                <a:gd name="T30" fmla="*/ 2147483647 w 88"/>
                <a:gd name="T31" fmla="*/ 2147483647 h 124"/>
                <a:gd name="T32" fmla="*/ 2147483647 w 88"/>
                <a:gd name="T33" fmla="*/ 2147483647 h 124"/>
                <a:gd name="T34" fmla="*/ 2147483647 w 88"/>
                <a:gd name="T35" fmla="*/ 2147483647 h 124"/>
                <a:gd name="T36" fmla="*/ 2147483647 w 88"/>
                <a:gd name="T37" fmla="*/ 2147483647 h 124"/>
                <a:gd name="T38" fmla="*/ 2147483647 w 88"/>
                <a:gd name="T39" fmla="*/ 2147483647 h 124"/>
                <a:gd name="T40" fmla="*/ 2147483647 w 88"/>
                <a:gd name="T41" fmla="*/ 2147483647 h 124"/>
                <a:gd name="T42" fmla="*/ 2147483647 w 88"/>
                <a:gd name="T43" fmla="*/ 2147483647 h 124"/>
                <a:gd name="T44" fmla="*/ 2147483647 w 88"/>
                <a:gd name="T45" fmla="*/ 2147483647 h 12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8"/>
                <a:gd name="T70" fmla="*/ 0 h 124"/>
                <a:gd name="T71" fmla="*/ 88 w 88"/>
                <a:gd name="T72" fmla="*/ 124 h 12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8" h="124">
                  <a:moveTo>
                    <a:pt x="69" y="124"/>
                  </a:moveTo>
                  <a:cubicBezTo>
                    <a:pt x="88" y="124"/>
                    <a:pt x="88" y="124"/>
                    <a:pt x="88" y="124"/>
                  </a:cubicBezTo>
                  <a:cubicBezTo>
                    <a:pt x="87" y="123"/>
                    <a:pt x="87" y="121"/>
                    <a:pt x="87" y="120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0" y="2"/>
                    <a:pt x="47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0" y="0"/>
                    <a:pt x="37" y="2"/>
                    <a:pt x="36" y="6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0" y="121"/>
                    <a:pt x="0" y="123"/>
                    <a:pt x="0" y="124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64" y="107"/>
                    <a:pt x="64" y="107"/>
                    <a:pt x="64" y="107"/>
                  </a:cubicBezTo>
                  <a:lnTo>
                    <a:pt x="69" y="124"/>
                  </a:lnTo>
                  <a:close/>
                  <a:moveTo>
                    <a:pt x="48" y="55"/>
                  </a:moveTo>
                  <a:cubicBezTo>
                    <a:pt x="39" y="55"/>
                    <a:pt x="39" y="55"/>
                    <a:pt x="39" y="55"/>
                  </a:cubicBezTo>
                  <a:cubicBezTo>
                    <a:pt x="44" y="40"/>
                    <a:pt x="44" y="40"/>
                    <a:pt x="44" y="40"/>
                  </a:cubicBezTo>
                  <a:lnTo>
                    <a:pt x="48" y="55"/>
                  </a:lnTo>
                  <a:close/>
                  <a:moveTo>
                    <a:pt x="29" y="89"/>
                  </a:moveTo>
                  <a:cubicBezTo>
                    <a:pt x="33" y="73"/>
                    <a:pt x="33" y="73"/>
                    <a:pt x="33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9" y="89"/>
                    <a:pt x="59" y="89"/>
                    <a:pt x="59" y="89"/>
                  </a:cubicBezTo>
                  <a:lnTo>
                    <a:pt x="29" y="89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lIns="64000" tIns="64000" rIns="64000" bIns="64000"/>
            <a:lstStyle/>
            <a:p>
              <a:endParaRPr lang="zh-CN" altLang="en-US" sz="14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83" name="Freeform 283"/>
            <p:cNvSpPr>
              <a:spLocks/>
            </p:cNvSpPr>
            <p:nvPr/>
          </p:nvSpPr>
          <p:spPr bwMode="auto">
            <a:xfrm>
              <a:off x="702469" y="2815293"/>
              <a:ext cx="104710" cy="277147"/>
            </a:xfrm>
            <a:custGeom>
              <a:avLst/>
              <a:gdLst>
                <a:gd name="T0" fmla="*/ 2147483647 w 31"/>
                <a:gd name="T1" fmla="*/ 2147483647 h 79"/>
                <a:gd name="T2" fmla="*/ 2147483647 w 31"/>
                <a:gd name="T3" fmla="*/ 2147483647 h 79"/>
                <a:gd name="T4" fmla="*/ 2147483647 w 31"/>
                <a:gd name="T5" fmla="*/ 2147483647 h 79"/>
                <a:gd name="T6" fmla="*/ 2147483647 w 31"/>
                <a:gd name="T7" fmla="*/ 2147483647 h 79"/>
                <a:gd name="T8" fmla="*/ 2147483647 w 31"/>
                <a:gd name="T9" fmla="*/ 2147483647 h 79"/>
                <a:gd name="T10" fmla="*/ 2147483647 w 31"/>
                <a:gd name="T11" fmla="*/ 2147483647 h 79"/>
                <a:gd name="T12" fmla="*/ 2147483647 w 31"/>
                <a:gd name="T13" fmla="*/ 2147483647 h 79"/>
                <a:gd name="T14" fmla="*/ 2147483647 w 31"/>
                <a:gd name="T15" fmla="*/ 2147483647 h 79"/>
                <a:gd name="T16" fmla="*/ 2147483647 w 31"/>
                <a:gd name="T17" fmla="*/ 2147483647 h 79"/>
                <a:gd name="T18" fmla="*/ 2147483647 w 31"/>
                <a:gd name="T19" fmla="*/ 2147483647 h 79"/>
                <a:gd name="T20" fmla="*/ 2147483647 w 31"/>
                <a:gd name="T21" fmla="*/ 2147483647 h 79"/>
                <a:gd name="T22" fmla="*/ 2147483647 w 31"/>
                <a:gd name="T23" fmla="*/ 2147483647 h 79"/>
                <a:gd name="T24" fmla="*/ 2147483647 w 31"/>
                <a:gd name="T25" fmla="*/ 2147483647 h 79"/>
                <a:gd name="T26" fmla="*/ 2147483647 w 31"/>
                <a:gd name="T27" fmla="*/ 2147483647 h 79"/>
                <a:gd name="T28" fmla="*/ 2147483647 w 31"/>
                <a:gd name="T29" fmla="*/ 2147483647 h 79"/>
                <a:gd name="T30" fmla="*/ 2147483647 w 31"/>
                <a:gd name="T31" fmla="*/ 2147483647 h 79"/>
                <a:gd name="T32" fmla="*/ 2147483647 w 31"/>
                <a:gd name="T33" fmla="*/ 2147483647 h 79"/>
                <a:gd name="T34" fmla="*/ 2147483647 w 31"/>
                <a:gd name="T35" fmla="*/ 2147483647 h 79"/>
                <a:gd name="T36" fmla="*/ 2147483647 w 31"/>
                <a:gd name="T37" fmla="*/ 2147483647 h 79"/>
                <a:gd name="T38" fmla="*/ 2147483647 w 31"/>
                <a:gd name="T39" fmla="*/ 2147483647 h 79"/>
                <a:gd name="T40" fmla="*/ 2147483647 w 31"/>
                <a:gd name="T41" fmla="*/ 2147483647 h 79"/>
                <a:gd name="T42" fmla="*/ 2147483647 w 31"/>
                <a:gd name="T43" fmla="*/ 2147483647 h 79"/>
                <a:gd name="T44" fmla="*/ 2147483647 w 31"/>
                <a:gd name="T45" fmla="*/ 2147483647 h 79"/>
                <a:gd name="T46" fmla="*/ 2147483647 w 31"/>
                <a:gd name="T47" fmla="*/ 2147483647 h 7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1"/>
                <a:gd name="T73" fmla="*/ 0 h 79"/>
                <a:gd name="T74" fmla="*/ 31 w 31"/>
                <a:gd name="T75" fmla="*/ 79 h 7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1" h="79">
                  <a:moveTo>
                    <a:pt x="6" y="78"/>
                  </a:moveTo>
                  <a:cubicBezTo>
                    <a:pt x="3" y="75"/>
                    <a:pt x="2" y="70"/>
                    <a:pt x="5" y="67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3" y="56"/>
                    <a:pt x="15" y="47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26"/>
                    <a:pt x="4" y="16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2"/>
                    <a:pt x="0" y="7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0"/>
                    <a:pt x="10" y="0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31" y="16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51"/>
                    <a:pt x="27" y="64"/>
                    <a:pt x="17" y="7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6" y="78"/>
                    <a:pt x="14" y="79"/>
                    <a:pt x="11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9" y="79"/>
                    <a:pt x="8" y="79"/>
                    <a:pt x="6" y="7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lIns="64000" tIns="64000" rIns="64000" bIns="64000"/>
            <a:lstStyle/>
            <a:p>
              <a:endParaRPr lang="zh-CN" altLang="en-US" sz="14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84" name="Freeform 284"/>
            <p:cNvSpPr>
              <a:spLocks/>
            </p:cNvSpPr>
            <p:nvPr/>
          </p:nvSpPr>
          <p:spPr bwMode="auto">
            <a:xfrm>
              <a:off x="769885" y="2733341"/>
              <a:ext cx="142004" cy="433604"/>
            </a:xfrm>
            <a:custGeom>
              <a:avLst/>
              <a:gdLst>
                <a:gd name="T0" fmla="*/ 2147483647 w 42"/>
                <a:gd name="T1" fmla="*/ 2147483647 h 123"/>
                <a:gd name="T2" fmla="*/ 2147483647 w 42"/>
                <a:gd name="T3" fmla="*/ 2147483647 h 123"/>
                <a:gd name="T4" fmla="*/ 2147483647 w 42"/>
                <a:gd name="T5" fmla="*/ 2147483647 h 123"/>
                <a:gd name="T6" fmla="*/ 2147483647 w 42"/>
                <a:gd name="T7" fmla="*/ 2147483647 h 123"/>
                <a:gd name="T8" fmla="*/ 2147483647 w 42"/>
                <a:gd name="T9" fmla="*/ 2147483647 h 123"/>
                <a:gd name="T10" fmla="*/ 2147483647 w 42"/>
                <a:gd name="T11" fmla="*/ 2147483647 h 123"/>
                <a:gd name="T12" fmla="*/ 2147483647 w 42"/>
                <a:gd name="T13" fmla="*/ 2147483647 h 123"/>
                <a:gd name="T14" fmla="*/ 2147483647 w 42"/>
                <a:gd name="T15" fmla="*/ 2147483647 h 123"/>
                <a:gd name="T16" fmla="*/ 2147483647 w 42"/>
                <a:gd name="T17" fmla="*/ 2147483647 h 123"/>
                <a:gd name="T18" fmla="*/ 2147483647 w 42"/>
                <a:gd name="T19" fmla="*/ 2147483647 h 123"/>
                <a:gd name="T20" fmla="*/ 2147483647 w 42"/>
                <a:gd name="T21" fmla="*/ 2147483647 h 123"/>
                <a:gd name="T22" fmla="*/ 2147483647 w 42"/>
                <a:gd name="T23" fmla="*/ 2147483647 h 123"/>
                <a:gd name="T24" fmla="*/ 2147483647 w 42"/>
                <a:gd name="T25" fmla="*/ 2147483647 h 123"/>
                <a:gd name="T26" fmla="*/ 2147483647 w 42"/>
                <a:gd name="T27" fmla="*/ 2147483647 h 123"/>
                <a:gd name="T28" fmla="*/ 2147483647 w 42"/>
                <a:gd name="T29" fmla="*/ 2147483647 h 123"/>
                <a:gd name="T30" fmla="*/ 2147483647 w 42"/>
                <a:gd name="T31" fmla="*/ 2147483647 h 123"/>
                <a:gd name="T32" fmla="*/ 2147483647 w 42"/>
                <a:gd name="T33" fmla="*/ 2147483647 h 123"/>
                <a:gd name="T34" fmla="*/ 2147483647 w 42"/>
                <a:gd name="T35" fmla="*/ 2147483647 h 123"/>
                <a:gd name="T36" fmla="*/ 2147483647 w 42"/>
                <a:gd name="T37" fmla="*/ 2147483647 h 123"/>
                <a:gd name="T38" fmla="*/ 2147483647 w 42"/>
                <a:gd name="T39" fmla="*/ 2147483647 h 123"/>
                <a:gd name="T40" fmla="*/ 2147483647 w 42"/>
                <a:gd name="T41" fmla="*/ 2147483647 h 12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2"/>
                <a:gd name="T64" fmla="*/ 0 h 123"/>
                <a:gd name="T65" fmla="*/ 42 w 42"/>
                <a:gd name="T66" fmla="*/ 123 h 12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2" h="123">
                  <a:moveTo>
                    <a:pt x="10" y="121"/>
                  </a:moveTo>
                  <a:cubicBezTo>
                    <a:pt x="7" y="119"/>
                    <a:pt x="6" y="114"/>
                    <a:pt x="8" y="110"/>
                  </a:cubicBezTo>
                  <a:cubicBezTo>
                    <a:pt x="8" y="110"/>
                    <a:pt x="8" y="110"/>
                    <a:pt x="8" y="110"/>
                  </a:cubicBezTo>
                  <a:cubicBezTo>
                    <a:pt x="22" y="92"/>
                    <a:pt x="26" y="77"/>
                    <a:pt x="26" y="6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6" y="38"/>
                    <a:pt x="9" y="19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" y="12"/>
                    <a:pt x="0" y="7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0"/>
                    <a:pt x="11" y="0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3"/>
                    <a:pt x="41" y="26"/>
                    <a:pt x="42" y="64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42" y="80"/>
                    <a:pt x="36" y="100"/>
                    <a:pt x="21" y="120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19" y="122"/>
                    <a:pt x="17" y="123"/>
                    <a:pt x="15" y="123"/>
                  </a:cubicBezTo>
                  <a:cubicBezTo>
                    <a:pt x="15" y="123"/>
                    <a:pt x="15" y="123"/>
                    <a:pt x="15" y="123"/>
                  </a:cubicBezTo>
                  <a:cubicBezTo>
                    <a:pt x="13" y="123"/>
                    <a:pt x="11" y="122"/>
                    <a:pt x="10" y="12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lIns="64000" tIns="64000" rIns="64000" bIns="64000"/>
            <a:lstStyle/>
            <a:p>
              <a:endParaRPr lang="zh-CN" altLang="en-US" sz="14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85" name="Freeform 285"/>
            <p:cNvSpPr>
              <a:spLocks/>
            </p:cNvSpPr>
            <p:nvPr/>
          </p:nvSpPr>
          <p:spPr bwMode="auto">
            <a:xfrm>
              <a:off x="451451" y="2815293"/>
              <a:ext cx="109014" cy="277147"/>
            </a:xfrm>
            <a:custGeom>
              <a:avLst/>
              <a:gdLst>
                <a:gd name="T0" fmla="*/ 2147483647 w 32"/>
                <a:gd name="T1" fmla="*/ 2147483647 h 79"/>
                <a:gd name="T2" fmla="*/ 0 w 32"/>
                <a:gd name="T3" fmla="*/ 2147483647 h 79"/>
                <a:gd name="T4" fmla="*/ 0 w 32"/>
                <a:gd name="T5" fmla="*/ 2147483647 h 79"/>
                <a:gd name="T6" fmla="*/ 0 w 32"/>
                <a:gd name="T7" fmla="*/ 2147483647 h 79"/>
                <a:gd name="T8" fmla="*/ 0 w 32"/>
                <a:gd name="T9" fmla="*/ 2147483647 h 79"/>
                <a:gd name="T10" fmla="*/ 2147483647 w 32"/>
                <a:gd name="T11" fmla="*/ 2147483647 h 79"/>
                <a:gd name="T12" fmla="*/ 2147483647 w 32"/>
                <a:gd name="T13" fmla="*/ 2147483647 h 79"/>
                <a:gd name="T14" fmla="*/ 2147483647 w 32"/>
                <a:gd name="T15" fmla="*/ 2147483647 h 79"/>
                <a:gd name="T16" fmla="*/ 2147483647 w 32"/>
                <a:gd name="T17" fmla="*/ 2147483647 h 79"/>
                <a:gd name="T18" fmla="*/ 2147483647 w 32"/>
                <a:gd name="T19" fmla="*/ 2147483647 h 79"/>
                <a:gd name="T20" fmla="*/ 2147483647 w 32"/>
                <a:gd name="T21" fmla="*/ 2147483647 h 79"/>
                <a:gd name="T22" fmla="*/ 2147483647 w 32"/>
                <a:gd name="T23" fmla="*/ 2147483647 h 79"/>
                <a:gd name="T24" fmla="*/ 2147483647 w 32"/>
                <a:gd name="T25" fmla="*/ 2147483647 h 79"/>
                <a:gd name="T26" fmla="*/ 2147483647 w 32"/>
                <a:gd name="T27" fmla="*/ 2147483647 h 79"/>
                <a:gd name="T28" fmla="*/ 2147483647 w 32"/>
                <a:gd name="T29" fmla="*/ 2147483647 h 79"/>
                <a:gd name="T30" fmla="*/ 2147483647 w 32"/>
                <a:gd name="T31" fmla="*/ 2147483647 h 79"/>
                <a:gd name="T32" fmla="*/ 2147483647 w 32"/>
                <a:gd name="T33" fmla="*/ 2147483647 h 79"/>
                <a:gd name="T34" fmla="*/ 2147483647 w 32"/>
                <a:gd name="T35" fmla="*/ 2147483647 h 79"/>
                <a:gd name="T36" fmla="*/ 2147483647 w 32"/>
                <a:gd name="T37" fmla="*/ 2147483647 h 79"/>
                <a:gd name="T38" fmla="*/ 2147483647 w 32"/>
                <a:gd name="T39" fmla="*/ 2147483647 h 79"/>
                <a:gd name="T40" fmla="*/ 2147483647 w 32"/>
                <a:gd name="T41" fmla="*/ 2147483647 h 79"/>
                <a:gd name="T42" fmla="*/ 2147483647 w 32"/>
                <a:gd name="T43" fmla="*/ 2147483647 h 79"/>
                <a:gd name="T44" fmla="*/ 2147483647 w 32"/>
                <a:gd name="T45" fmla="*/ 2147483647 h 79"/>
                <a:gd name="T46" fmla="*/ 2147483647 w 32"/>
                <a:gd name="T47" fmla="*/ 2147483647 h 79"/>
                <a:gd name="T48" fmla="*/ 2147483647 w 32"/>
                <a:gd name="T49" fmla="*/ 2147483647 h 79"/>
                <a:gd name="T50" fmla="*/ 2147483647 w 32"/>
                <a:gd name="T51" fmla="*/ 2147483647 h 79"/>
                <a:gd name="T52" fmla="*/ 2147483647 w 32"/>
                <a:gd name="T53" fmla="*/ 2147483647 h 79"/>
                <a:gd name="T54" fmla="*/ 2147483647 w 32"/>
                <a:gd name="T55" fmla="*/ 2147483647 h 79"/>
                <a:gd name="T56" fmla="*/ 2147483647 w 32"/>
                <a:gd name="T57" fmla="*/ 2147483647 h 7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2"/>
                <a:gd name="T88" fmla="*/ 0 h 79"/>
                <a:gd name="T89" fmla="*/ 32 w 32"/>
                <a:gd name="T90" fmla="*/ 79 h 7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2" h="79">
                  <a:moveTo>
                    <a:pt x="14" y="76"/>
                  </a:moveTo>
                  <a:cubicBezTo>
                    <a:pt x="4" y="64"/>
                    <a:pt x="0" y="51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" y="16"/>
                    <a:pt x="17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21" y="0"/>
                    <a:pt x="26" y="0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2" y="7"/>
                    <a:pt x="31" y="12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5" y="18"/>
                    <a:pt x="24" y="19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9" y="26"/>
                    <a:pt x="16" y="32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7"/>
                    <a:pt x="18" y="56"/>
                    <a:pt x="26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9" y="70"/>
                    <a:pt x="28" y="75"/>
                    <a:pt x="25" y="78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23" y="79"/>
                    <a:pt x="22" y="79"/>
                    <a:pt x="20" y="79"/>
                  </a:cubicBezTo>
                  <a:cubicBezTo>
                    <a:pt x="20" y="79"/>
                    <a:pt x="20" y="79"/>
                    <a:pt x="20" y="79"/>
                  </a:cubicBezTo>
                  <a:cubicBezTo>
                    <a:pt x="18" y="79"/>
                    <a:pt x="15" y="78"/>
                    <a:pt x="14" y="7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lIns="64000" tIns="64000" rIns="64000" bIns="64000"/>
            <a:lstStyle/>
            <a:p>
              <a:endParaRPr lang="zh-CN" altLang="en-US" sz="14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86" name="Freeform 286"/>
            <p:cNvSpPr>
              <a:spLocks/>
            </p:cNvSpPr>
            <p:nvPr/>
          </p:nvSpPr>
          <p:spPr bwMode="auto">
            <a:xfrm>
              <a:off x="349610" y="2733341"/>
              <a:ext cx="139135" cy="433604"/>
            </a:xfrm>
            <a:custGeom>
              <a:avLst/>
              <a:gdLst>
                <a:gd name="T0" fmla="*/ 2147483647 w 41"/>
                <a:gd name="T1" fmla="*/ 2147483647 h 123"/>
                <a:gd name="T2" fmla="*/ 0 w 41"/>
                <a:gd name="T3" fmla="*/ 2147483647 h 123"/>
                <a:gd name="T4" fmla="*/ 0 w 41"/>
                <a:gd name="T5" fmla="*/ 2147483647 h 123"/>
                <a:gd name="T6" fmla="*/ 2147483647 w 41"/>
                <a:gd name="T7" fmla="*/ 2147483647 h 123"/>
                <a:gd name="T8" fmla="*/ 2147483647 w 41"/>
                <a:gd name="T9" fmla="*/ 2147483647 h 123"/>
                <a:gd name="T10" fmla="*/ 2147483647 w 41"/>
                <a:gd name="T11" fmla="*/ 2147483647 h 123"/>
                <a:gd name="T12" fmla="*/ 2147483647 w 41"/>
                <a:gd name="T13" fmla="*/ 2147483647 h 123"/>
                <a:gd name="T14" fmla="*/ 2147483647 w 41"/>
                <a:gd name="T15" fmla="*/ 2147483647 h 123"/>
                <a:gd name="T16" fmla="*/ 2147483647 w 41"/>
                <a:gd name="T17" fmla="*/ 2147483647 h 123"/>
                <a:gd name="T18" fmla="*/ 2147483647 w 41"/>
                <a:gd name="T19" fmla="*/ 2147483647 h 123"/>
                <a:gd name="T20" fmla="*/ 2147483647 w 41"/>
                <a:gd name="T21" fmla="*/ 2147483647 h 123"/>
                <a:gd name="T22" fmla="*/ 2147483647 w 41"/>
                <a:gd name="T23" fmla="*/ 2147483647 h 123"/>
                <a:gd name="T24" fmla="*/ 2147483647 w 41"/>
                <a:gd name="T25" fmla="*/ 2147483647 h 123"/>
                <a:gd name="T26" fmla="*/ 2147483647 w 41"/>
                <a:gd name="T27" fmla="*/ 2147483647 h 123"/>
                <a:gd name="T28" fmla="*/ 2147483647 w 41"/>
                <a:gd name="T29" fmla="*/ 2147483647 h 123"/>
                <a:gd name="T30" fmla="*/ 2147483647 w 41"/>
                <a:gd name="T31" fmla="*/ 2147483647 h 123"/>
                <a:gd name="T32" fmla="*/ 2147483647 w 41"/>
                <a:gd name="T33" fmla="*/ 2147483647 h 123"/>
                <a:gd name="T34" fmla="*/ 2147483647 w 41"/>
                <a:gd name="T35" fmla="*/ 2147483647 h 123"/>
                <a:gd name="T36" fmla="*/ 2147483647 w 41"/>
                <a:gd name="T37" fmla="*/ 2147483647 h 123"/>
                <a:gd name="T38" fmla="*/ 2147483647 w 41"/>
                <a:gd name="T39" fmla="*/ 2147483647 h 123"/>
                <a:gd name="T40" fmla="*/ 2147483647 w 41"/>
                <a:gd name="T41" fmla="*/ 2147483647 h 123"/>
                <a:gd name="T42" fmla="*/ 2147483647 w 41"/>
                <a:gd name="T43" fmla="*/ 2147483647 h 123"/>
                <a:gd name="T44" fmla="*/ 2147483647 w 41"/>
                <a:gd name="T45" fmla="*/ 2147483647 h 123"/>
                <a:gd name="T46" fmla="*/ 2147483647 w 41"/>
                <a:gd name="T47" fmla="*/ 2147483647 h 123"/>
                <a:gd name="T48" fmla="*/ 2147483647 w 41"/>
                <a:gd name="T49" fmla="*/ 2147483647 h 12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1"/>
                <a:gd name="T76" fmla="*/ 0 h 123"/>
                <a:gd name="T77" fmla="*/ 41 w 41"/>
                <a:gd name="T78" fmla="*/ 123 h 12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1" h="123">
                  <a:moveTo>
                    <a:pt x="20" y="120"/>
                  </a:moveTo>
                  <a:cubicBezTo>
                    <a:pt x="5" y="100"/>
                    <a:pt x="0" y="80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26"/>
                    <a:pt x="26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30" y="0"/>
                    <a:pt x="35" y="0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41" y="7"/>
                    <a:pt x="41" y="12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5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6" y="16"/>
                    <a:pt x="35" y="17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2" y="20"/>
                    <a:pt x="29" y="23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1" y="37"/>
                    <a:pt x="15" y="49"/>
                    <a:pt x="15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5" y="77"/>
                    <a:pt x="20" y="92"/>
                    <a:pt x="33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5" y="114"/>
                    <a:pt x="35" y="119"/>
                    <a:pt x="31" y="121"/>
                  </a:cubicBezTo>
                  <a:cubicBezTo>
                    <a:pt x="31" y="121"/>
                    <a:pt x="31" y="121"/>
                    <a:pt x="31" y="121"/>
                  </a:cubicBezTo>
                  <a:cubicBezTo>
                    <a:pt x="30" y="122"/>
                    <a:pt x="28" y="123"/>
                    <a:pt x="27" y="123"/>
                  </a:cubicBezTo>
                  <a:cubicBezTo>
                    <a:pt x="27" y="123"/>
                    <a:pt x="27" y="123"/>
                    <a:pt x="27" y="123"/>
                  </a:cubicBezTo>
                  <a:cubicBezTo>
                    <a:pt x="24" y="123"/>
                    <a:pt x="22" y="122"/>
                    <a:pt x="20" y="12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lIns="64000" tIns="64000" rIns="64000" bIns="64000"/>
            <a:lstStyle/>
            <a:p>
              <a:endParaRPr lang="zh-CN" altLang="en-US" sz="14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87" name="Oval 287"/>
            <p:cNvSpPr>
              <a:spLocks noChangeArrowheads="1"/>
            </p:cNvSpPr>
            <p:nvPr/>
          </p:nvSpPr>
          <p:spPr bwMode="auto">
            <a:xfrm>
              <a:off x="580546" y="2906187"/>
              <a:ext cx="97537" cy="10281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lIns="64000" tIns="64000" rIns="64000" bIns="64000"/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400" b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</p:grpSp>
      <p:sp>
        <p:nvSpPr>
          <p:cNvPr id="88" name="Rectangle 292"/>
          <p:cNvSpPr/>
          <p:nvPr/>
        </p:nvSpPr>
        <p:spPr bwMode="auto">
          <a:xfrm>
            <a:off x="801168" y="1729321"/>
            <a:ext cx="1906054" cy="3121007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162560" tIns="81280" rIns="162560" bIns="8128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sz="1600" b="1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RAN</a:t>
            </a:r>
          </a:p>
        </p:txBody>
      </p:sp>
      <p:sp>
        <p:nvSpPr>
          <p:cNvPr id="89" name="矩形 76"/>
          <p:cNvSpPr/>
          <p:nvPr/>
        </p:nvSpPr>
        <p:spPr>
          <a:xfrm>
            <a:off x="2901001" y="2191923"/>
            <a:ext cx="2298196" cy="570448"/>
          </a:xfrm>
          <a:prstGeom prst="rect">
            <a:avLst/>
          </a:prstGeom>
          <a:solidFill>
            <a:srgbClr val="0070C0"/>
          </a:solidFill>
          <a:ln w="19050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0" tIns="64000" rIns="64000" bIns="64000"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NSSF/PCF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91" name="Rectangle 244"/>
          <p:cNvSpPr/>
          <p:nvPr/>
        </p:nvSpPr>
        <p:spPr bwMode="auto">
          <a:xfrm>
            <a:off x="2824384" y="1751362"/>
            <a:ext cx="6260133" cy="309896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162560" tIns="81280" rIns="162560" bIns="8128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</a:pPr>
            <a:r>
              <a:rPr lang="en-US" sz="1600" b="1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CN</a:t>
            </a:r>
          </a:p>
        </p:txBody>
      </p:sp>
      <p:sp>
        <p:nvSpPr>
          <p:cNvPr id="92" name="Rectangle 244"/>
          <p:cNvSpPr/>
          <p:nvPr/>
        </p:nvSpPr>
        <p:spPr bwMode="auto">
          <a:xfrm>
            <a:off x="801168" y="692650"/>
            <a:ext cx="8283349" cy="389727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162560" tIns="81280" rIns="162560" bIns="8128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altLang="zh-CN" sz="1600" b="1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OAM </a:t>
            </a:r>
            <a:r>
              <a:rPr lang="en-US" altLang="zh-CN" sz="1467" b="1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(Slice Creation + Slice Resource Configuration)</a:t>
            </a:r>
            <a:endParaRPr lang="en-US" sz="1467" b="1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87" name="矩形 76"/>
          <p:cNvSpPr/>
          <p:nvPr/>
        </p:nvSpPr>
        <p:spPr>
          <a:xfrm>
            <a:off x="7365693" y="2220899"/>
            <a:ext cx="1369151" cy="528000"/>
          </a:xfrm>
          <a:prstGeom prst="rect">
            <a:avLst/>
          </a:prstGeom>
          <a:solidFill>
            <a:srgbClr val="0070C0"/>
          </a:solidFill>
          <a:ln w="19050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0" tIns="64000" rIns="64000" bIns="64000" rtlCol="0" anchor="ctr"/>
          <a:lstStyle/>
          <a:p>
            <a:pPr algn="ctr"/>
            <a:r>
              <a:rPr lang="en-US" altLang="zh-CN" sz="1267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NWDAF</a:t>
            </a:r>
            <a:endParaRPr lang="en-US" altLang="zh-CN" sz="1267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94" name="Parallelogram 71"/>
          <p:cNvSpPr/>
          <p:nvPr/>
        </p:nvSpPr>
        <p:spPr bwMode="auto">
          <a:xfrm>
            <a:off x="3394333" y="3713614"/>
            <a:ext cx="1017523" cy="1097271"/>
          </a:xfrm>
          <a:custGeom>
            <a:avLst/>
            <a:gdLst>
              <a:gd name="connsiteX0" fmla="*/ 0 w 2438725"/>
              <a:gd name="connsiteY0" fmla="*/ 521335 h 521335"/>
              <a:gd name="connsiteX1" fmla="*/ 595365 w 2438725"/>
              <a:gd name="connsiteY1" fmla="*/ 0 h 521335"/>
              <a:gd name="connsiteX2" fmla="*/ 2438725 w 2438725"/>
              <a:gd name="connsiteY2" fmla="*/ 0 h 521335"/>
              <a:gd name="connsiteX3" fmla="*/ 1843360 w 2438725"/>
              <a:gd name="connsiteY3" fmla="*/ 521335 h 521335"/>
              <a:gd name="connsiteX4" fmla="*/ 0 w 2438725"/>
              <a:gd name="connsiteY4" fmla="*/ 521335 h 521335"/>
              <a:gd name="connsiteX0" fmla="*/ 0 w 2438725"/>
              <a:gd name="connsiteY0" fmla="*/ 683260 h 683260"/>
              <a:gd name="connsiteX1" fmla="*/ 481065 w 2438725"/>
              <a:gd name="connsiteY1" fmla="*/ 0 h 683260"/>
              <a:gd name="connsiteX2" fmla="*/ 2438725 w 2438725"/>
              <a:gd name="connsiteY2" fmla="*/ 161925 h 683260"/>
              <a:gd name="connsiteX3" fmla="*/ 1843360 w 2438725"/>
              <a:gd name="connsiteY3" fmla="*/ 683260 h 683260"/>
              <a:gd name="connsiteX4" fmla="*/ 0 w 2438725"/>
              <a:gd name="connsiteY4" fmla="*/ 683260 h 683260"/>
              <a:gd name="connsiteX0" fmla="*/ 0 w 2438725"/>
              <a:gd name="connsiteY0" fmla="*/ 673735 h 673735"/>
              <a:gd name="connsiteX1" fmla="*/ 433440 w 2438725"/>
              <a:gd name="connsiteY1" fmla="*/ 0 h 673735"/>
              <a:gd name="connsiteX2" fmla="*/ 2438725 w 2438725"/>
              <a:gd name="connsiteY2" fmla="*/ 152400 h 673735"/>
              <a:gd name="connsiteX3" fmla="*/ 1843360 w 2438725"/>
              <a:gd name="connsiteY3" fmla="*/ 673735 h 673735"/>
              <a:gd name="connsiteX4" fmla="*/ 0 w 2438725"/>
              <a:gd name="connsiteY4" fmla="*/ 673735 h 673735"/>
              <a:gd name="connsiteX0" fmla="*/ 0 w 2438725"/>
              <a:gd name="connsiteY0" fmla="*/ 676116 h 676116"/>
              <a:gd name="connsiteX1" fmla="*/ 447728 w 2438725"/>
              <a:gd name="connsiteY1" fmla="*/ 0 h 676116"/>
              <a:gd name="connsiteX2" fmla="*/ 2438725 w 2438725"/>
              <a:gd name="connsiteY2" fmla="*/ 154781 h 676116"/>
              <a:gd name="connsiteX3" fmla="*/ 1843360 w 2438725"/>
              <a:gd name="connsiteY3" fmla="*/ 676116 h 676116"/>
              <a:gd name="connsiteX4" fmla="*/ 0 w 2438725"/>
              <a:gd name="connsiteY4" fmla="*/ 676116 h 676116"/>
              <a:gd name="connsiteX0" fmla="*/ 0 w 2588743"/>
              <a:gd name="connsiteY0" fmla="*/ 523716 h 676116"/>
              <a:gd name="connsiteX1" fmla="*/ 597746 w 2588743"/>
              <a:gd name="connsiteY1" fmla="*/ 0 h 676116"/>
              <a:gd name="connsiteX2" fmla="*/ 2588743 w 2588743"/>
              <a:gd name="connsiteY2" fmla="*/ 154781 h 676116"/>
              <a:gd name="connsiteX3" fmla="*/ 1993378 w 2588743"/>
              <a:gd name="connsiteY3" fmla="*/ 676116 h 676116"/>
              <a:gd name="connsiteX4" fmla="*/ 0 w 2588743"/>
              <a:gd name="connsiteY4" fmla="*/ 523716 h 676116"/>
              <a:gd name="connsiteX0" fmla="*/ 540272 w 3129015"/>
              <a:gd name="connsiteY0" fmla="*/ 523716 h 1180941"/>
              <a:gd name="connsiteX1" fmla="*/ 1138018 w 3129015"/>
              <a:gd name="connsiteY1" fmla="*/ 0 h 1180941"/>
              <a:gd name="connsiteX2" fmla="*/ 3129015 w 3129015"/>
              <a:gd name="connsiteY2" fmla="*/ 154781 h 1180941"/>
              <a:gd name="connsiteX3" fmla="*/ 0 w 3129015"/>
              <a:gd name="connsiteY3" fmla="*/ 1180941 h 1180941"/>
              <a:gd name="connsiteX4" fmla="*/ 540272 w 3129015"/>
              <a:gd name="connsiteY4" fmla="*/ 523716 h 1180941"/>
              <a:gd name="connsiteX0" fmla="*/ 597422 w 3186165"/>
              <a:gd name="connsiteY0" fmla="*/ 523716 h 1252379"/>
              <a:gd name="connsiteX1" fmla="*/ 1195168 w 3186165"/>
              <a:gd name="connsiteY1" fmla="*/ 0 h 1252379"/>
              <a:gd name="connsiteX2" fmla="*/ 3186165 w 3186165"/>
              <a:gd name="connsiteY2" fmla="*/ 154781 h 1252379"/>
              <a:gd name="connsiteX3" fmla="*/ 0 w 3186165"/>
              <a:gd name="connsiteY3" fmla="*/ 1252379 h 1252379"/>
              <a:gd name="connsiteX4" fmla="*/ 597422 w 3186165"/>
              <a:gd name="connsiteY4" fmla="*/ 523716 h 1252379"/>
              <a:gd name="connsiteX0" fmla="*/ 597422 w 1195168"/>
              <a:gd name="connsiteY0" fmla="*/ 523716 h 1252379"/>
              <a:gd name="connsiteX1" fmla="*/ 1195168 w 1195168"/>
              <a:gd name="connsiteY1" fmla="*/ 0 h 1252379"/>
              <a:gd name="connsiteX2" fmla="*/ 581078 w 1195168"/>
              <a:gd name="connsiteY2" fmla="*/ 745331 h 1252379"/>
              <a:gd name="connsiteX3" fmla="*/ 0 w 1195168"/>
              <a:gd name="connsiteY3" fmla="*/ 1252379 h 1252379"/>
              <a:gd name="connsiteX4" fmla="*/ 597422 w 1195168"/>
              <a:gd name="connsiteY4" fmla="*/ 523716 h 1252379"/>
              <a:gd name="connsiteX0" fmla="*/ 597422 w 1195168"/>
              <a:gd name="connsiteY0" fmla="*/ 523716 h 1252379"/>
              <a:gd name="connsiteX1" fmla="*/ 1195168 w 1195168"/>
              <a:gd name="connsiteY1" fmla="*/ 0 h 1252379"/>
              <a:gd name="connsiteX2" fmla="*/ 596953 w 1195168"/>
              <a:gd name="connsiteY2" fmla="*/ 732631 h 1252379"/>
              <a:gd name="connsiteX3" fmla="*/ 0 w 1195168"/>
              <a:gd name="connsiteY3" fmla="*/ 1252379 h 1252379"/>
              <a:gd name="connsiteX4" fmla="*/ 597422 w 1195168"/>
              <a:gd name="connsiteY4" fmla="*/ 523716 h 1252379"/>
              <a:gd name="connsiteX0" fmla="*/ 597422 w 1857428"/>
              <a:gd name="connsiteY0" fmla="*/ 523716 h 1252379"/>
              <a:gd name="connsiteX1" fmla="*/ 1195168 w 1857428"/>
              <a:gd name="connsiteY1" fmla="*/ 0 h 1252379"/>
              <a:gd name="connsiteX2" fmla="*/ 1857428 w 1857428"/>
              <a:gd name="connsiteY2" fmla="*/ 732631 h 1252379"/>
              <a:gd name="connsiteX3" fmla="*/ 0 w 1857428"/>
              <a:gd name="connsiteY3" fmla="*/ 1252379 h 1252379"/>
              <a:gd name="connsiteX4" fmla="*/ 597422 w 1857428"/>
              <a:gd name="connsiteY4" fmla="*/ 523716 h 1252379"/>
              <a:gd name="connsiteX0" fmla="*/ 0 w 1260006"/>
              <a:gd name="connsiteY0" fmla="*/ 523716 h 1252379"/>
              <a:gd name="connsiteX1" fmla="*/ 597746 w 1260006"/>
              <a:gd name="connsiteY1" fmla="*/ 0 h 1252379"/>
              <a:gd name="connsiteX2" fmla="*/ 1260006 w 1260006"/>
              <a:gd name="connsiteY2" fmla="*/ 732631 h 1252379"/>
              <a:gd name="connsiteX3" fmla="*/ 609078 w 1260006"/>
              <a:gd name="connsiteY3" fmla="*/ 1252379 h 1252379"/>
              <a:gd name="connsiteX4" fmla="*/ 0 w 1260006"/>
              <a:gd name="connsiteY4" fmla="*/ 523716 h 1252379"/>
              <a:gd name="connsiteX0" fmla="*/ 0 w 1199681"/>
              <a:gd name="connsiteY0" fmla="*/ 523716 h 1252379"/>
              <a:gd name="connsiteX1" fmla="*/ 597746 w 1199681"/>
              <a:gd name="connsiteY1" fmla="*/ 0 h 1252379"/>
              <a:gd name="connsiteX2" fmla="*/ 1199681 w 1199681"/>
              <a:gd name="connsiteY2" fmla="*/ 729456 h 1252379"/>
              <a:gd name="connsiteX3" fmla="*/ 609078 w 1199681"/>
              <a:gd name="connsiteY3" fmla="*/ 1252379 h 1252379"/>
              <a:gd name="connsiteX4" fmla="*/ 0 w 1199681"/>
              <a:gd name="connsiteY4" fmla="*/ 523716 h 1252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9681" h="1252379">
                <a:moveTo>
                  <a:pt x="0" y="523716"/>
                </a:moveTo>
                <a:lnTo>
                  <a:pt x="597746" y="0"/>
                </a:lnTo>
                <a:lnTo>
                  <a:pt x="1199681" y="729456"/>
                </a:lnTo>
                <a:lnTo>
                  <a:pt x="609078" y="1252379"/>
                </a:lnTo>
                <a:lnTo>
                  <a:pt x="0" y="523716"/>
                </a:lnTo>
                <a:close/>
              </a:path>
            </a:pathLst>
          </a:custGeom>
          <a:solidFill>
            <a:srgbClr val="006699">
              <a:alpha val="61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000" tIns="64000" rIns="64000" bIns="6400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</a:pPr>
            <a:endParaRPr lang="en-US" sz="240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95" name="Parallelogram 211"/>
          <p:cNvSpPr/>
          <p:nvPr/>
        </p:nvSpPr>
        <p:spPr bwMode="auto">
          <a:xfrm>
            <a:off x="2992489" y="3756772"/>
            <a:ext cx="2107899" cy="501784"/>
          </a:xfrm>
          <a:prstGeom prst="parallelogram">
            <a:avLst>
              <a:gd name="adj" fmla="val 120776"/>
            </a:avLst>
          </a:prstGeom>
          <a:solidFill>
            <a:srgbClr val="99C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000" tIns="64000" rIns="64000" bIns="6400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</a:pPr>
            <a:endParaRPr lang="en-US" sz="2133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96" name="矩形 76"/>
          <p:cNvSpPr/>
          <p:nvPr/>
        </p:nvSpPr>
        <p:spPr>
          <a:xfrm>
            <a:off x="3657286" y="3820546"/>
            <a:ext cx="606579" cy="348507"/>
          </a:xfrm>
          <a:prstGeom prst="rect">
            <a:avLst/>
          </a:prstGeom>
          <a:solidFill>
            <a:srgbClr val="0070C0"/>
          </a:solidFill>
          <a:ln w="3175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0" tIns="64000" rIns="64000" bIns="64000" rtlCol="0" anchor="t" anchorCtr="0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AMF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97" name="Parallelogram 214"/>
          <p:cNvSpPr/>
          <p:nvPr/>
        </p:nvSpPr>
        <p:spPr bwMode="auto">
          <a:xfrm>
            <a:off x="4240044" y="3758364"/>
            <a:ext cx="4775000" cy="500193"/>
          </a:xfrm>
          <a:prstGeom prst="parallelogram">
            <a:avLst>
              <a:gd name="adj" fmla="val 114200"/>
            </a:avLst>
          </a:prstGeom>
          <a:solidFill>
            <a:srgbClr val="00B0F0">
              <a:alpha val="8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000" tIns="64000" rIns="64000" bIns="6400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</a:pPr>
            <a:endParaRPr lang="en-US" sz="2133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98" name="矩形 76"/>
          <p:cNvSpPr/>
          <p:nvPr/>
        </p:nvSpPr>
        <p:spPr>
          <a:xfrm>
            <a:off x="6790267" y="3852790"/>
            <a:ext cx="1347153" cy="302307"/>
          </a:xfrm>
          <a:prstGeom prst="rect">
            <a:avLst/>
          </a:prstGeom>
          <a:noFill/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0" tIns="64000" rIns="64000" bIns="64000"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New Slice</a:t>
            </a:r>
            <a:endParaRPr lang="en-US" altLang="zh-CN" sz="14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99" name="Parallelogram 214"/>
          <p:cNvSpPr/>
          <p:nvPr/>
        </p:nvSpPr>
        <p:spPr bwMode="auto">
          <a:xfrm>
            <a:off x="3869494" y="4321274"/>
            <a:ext cx="5128973" cy="488717"/>
          </a:xfrm>
          <a:prstGeom prst="parallelogram">
            <a:avLst>
              <a:gd name="adj" fmla="val 114200"/>
            </a:avLst>
          </a:prstGeom>
          <a:solidFill>
            <a:srgbClr val="006699">
              <a:alpha val="61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000" tIns="64000" rIns="64000" bIns="6400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</a:pPr>
            <a:endParaRPr lang="en-US" sz="240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00" name="矩形 76"/>
          <p:cNvSpPr/>
          <p:nvPr/>
        </p:nvSpPr>
        <p:spPr>
          <a:xfrm>
            <a:off x="6790267" y="4368842"/>
            <a:ext cx="1347153" cy="280083"/>
          </a:xfrm>
          <a:prstGeom prst="rect">
            <a:avLst/>
          </a:prstGeom>
          <a:noFill/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0" tIns="64000" rIns="64000" bIns="64000"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Existing Slice</a:t>
            </a:r>
            <a:endParaRPr lang="en-US" altLang="zh-CN" sz="14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01" name="矩形 76"/>
          <p:cNvSpPr/>
          <p:nvPr/>
        </p:nvSpPr>
        <p:spPr>
          <a:xfrm>
            <a:off x="4857114" y="4376300"/>
            <a:ext cx="535833" cy="316673"/>
          </a:xfrm>
          <a:prstGeom prst="rect">
            <a:avLst/>
          </a:prstGeom>
          <a:solidFill>
            <a:srgbClr val="0070C0"/>
          </a:solidFill>
          <a:ln w="19050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0" tIns="64000" rIns="64000" bIns="64000" rtlCol="0" anchor="ctr"/>
          <a:lstStyle/>
          <a:p>
            <a:pPr algn="ctr"/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PCF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02" name="矩形 76"/>
          <p:cNvSpPr/>
          <p:nvPr/>
        </p:nvSpPr>
        <p:spPr>
          <a:xfrm>
            <a:off x="4857114" y="3845881"/>
            <a:ext cx="535833" cy="316673"/>
          </a:xfrm>
          <a:prstGeom prst="rect">
            <a:avLst/>
          </a:prstGeom>
          <a:solidFill>
            <a:srgbClr val="0070C0"/>
          </a:solidFill>
          <a:ln w="19050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0" tIns="64000" rIns="64000" bIns="64000" rtlCol="0" anchor="ctr"/>
          <a:lstStyle/>
          <a:p>
            <a:pPr algn="ctr"/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PCF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grpSp>
        <p:nvGrpSpPr>
          <p:cNvPr id="233" name="组合 232"/>
          <p:cNvGrpSpPr/>
          <p:nvPr/>
        </p:nvGrpSpPr>
        <p:grpSpPr>
          <a:xfrm>
            <a:off x="1900408" y="1082379"/>
            <a:ext cx="1493925" cy="668983"/>
            <a:chOff x="889109" y="1499174"/>
            <a:chExt cx="720080" cy="301044"/>
          </a:xfrm>
        </p:grpSpPr>
        <p:cxnSp>
          <p:nvCxnSpPr>
            <p:cNvPr id="234" name="直接箭头连接符 233"/>
            <p:cNvCxnSpPr/>
            <p:nvPr/>
          </p:nvCxnSpPr>
          <p:spPr bwMode="auto">
            <a:xfrm flipV="1">
              <a:off x="1345864" y="1499174"/>
              <a:ext cx="0" cy="150522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35" name="直接箭头连接符 234"/>
            <p:cNvCxnSpPr/>
            <p:nvPr/>
          </p:nvCxnSpPr>
          <p:spPr bwMode="auto">
            <a:xfrm>
              <a:off x="889109" y="1649696"/>
              <a:ext cx="720080" cy="0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36" name="直接箭头连接符 235"/>
            <p:cNvCxnSpPr/>
            <p:nvPr/>
          </p:nvCxnSpPr>
          <p:spPr bwMode="auto">
            <a:xfrm flipV="1">
              <a:off x="889109" y="1649696"/>
              <a:ext cx="0" cy="150522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rgbClr val="00B050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</p:cxnSp>
        <p:cxnSp>
          <p:nvCxnSpPr>
            <p:cNvPr id="237" name="直接箭头连接符 236"/>
            <p:cNvCxnSpPr/>
            <p:nvPr/>
          </p:nvCxnSpPr>
          <p:spPr bwMode="auto">
            <a:xfrm flipV="1">
              <a:off x="1609189" y="1649696"/>
              <a:ext cx="0" cy="150522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rgbClr val="00B050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</p:cxnSp>
      </p:grpSp>
      <p:sp>
        <p:nvSpPr>
          <p:cNvPr id="90" name="文本框 89"/>
          <p:cNvSpPr txBox="1"/>
          <p:nvPr/>
        </p:nvSpPr>
        <p:spPr>
          <a:xfrm>
            <a:off x="2607093" y="1424417"/>
            <a:ext cx="2048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 sz="1050" b="1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altLang="zh-CN" sz="800" b="0" dirty="0" smtClean="0">
                <a:latin typeface="微软雅黑" panose="020B0503020204020204" pitchFamily="34" charset="-122"/>
              </a:rPr>
              <a:t>CN Resource Configuration </a:t>
            </a:r>
            <a:r>
              <a:rPr lang="en-US" altLang="zh-CN" sz="800" dirty="0" smtClean="0">
                <a:solidFill>
                  <a:srgbClr val="0000FF"/>
                </a:solidFill>
                <a:latin typeface="微软雅黑" panose="020B0503020204020204" pitchFamily="34" charset="-122"/>
              </a:rPr>
              <a:t>Update</a:t>
            </a:r>
          </a:p>
        </p:txBody>
      </p:sp>
      <p:sp>
        <p:nvSpPr>
          <p:cNvPr id="93" name="Rectangle 292"/>
          <p:cNvSpPr/>
          <p:nvPr/>
        </p:nvSpPr>
        <p:spPr bwMode="auto">
          <a:xfrm>
            <a:off x="9690037" y="701964"/>
            <a:ext cx="2084960" cy="414836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162560" tIns="81280" rIns="162560" bIns="8128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altLang="zh-CN" sz="1333" b="1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3</a:t>
            </a:r>
            <a:r>
              <a:rPr lang="en-US" altLang="zh-CN" sz="1333" b="1" baseline="3000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rd</a:t>
            </a:r>
            <a:r>
              <a:rPr lang="en-US" altLang="zh-CN" sz="1333" b="1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AF</a:t>
            </a:r>
            <a:endParaRPr lang="en-US" altLang="zh-CN" sz="1333" b="1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96" name="Freeform 1224"/>
          <p:cNvSpPr>
            <a:spLocks/>
          </p:cNvSpPr>
          <p:nvPr/>
        </p:nvSpPr>
        <p:spPr bwMode="auto">
          <a:xfrm>
            <a:off x="9943372" y="3493241"/>
            <a:ext cx="1629696" cy="930324"/>
          </a:xfrm>
          <a:custGeom>
            <a:avLst/>
            <a:gdLst>
              <a:gd name="T0" fmla="*/ 2147483647 w 219"/>
              <a:gd name="T1" fmla="*/ 2147483647 h 128"/>
              <a:gd name="T2" fmla="*/ 2147483647 w 219"/>
              <a:gd name="T3" fmla="*/ 2147483647 h 128"/>
              <a:gd name="T4" fmla="*/ 2147483647 w 219"/>
              <a:gd name="T5" fmla="*/ 2147483647 h 128"/>
              <a:gd name="T6" fmla="*/ 2147483647 w 219"/>
              <a:gd name="T7" fmla="*/ 2147483647 h 128"/>
              <a:gd name="T8" fmla="*/ 2147483647 w 219"/>
              <a:gd name="T9" fmla="*/ 2147483647 h 128"/>
              <a:gd name="T10" fmla="*/ 2147483647 w 219"/>
              <a:gd name="T11" fmla="*/ 0 h 128"/>
              <a:gd name="T12" fmla="*/ 2147483647 w 219"/>
              <a:gd name="T13" fmla="*/ 2147483647 h 128"/>
              <a:gd name="T14" fmla="*/ 0 w 219"/>
              <a:gd name="T15" fmla="*/ 2147483647 h 128"/>
              <a:gd name="T16" fmla="*/ 2147483647 w 219"/>
              <a:gd name="T17" fmla="*/ 2147483647 h 128"/>
              <a:gd name="T18" fmla="*/ 2147483647 w 219"/>
              <a:gd name="T19" fmla="*/ 2147483647 h 128"/>
              <a:gd name="T20" fmla="*/ 2147483647 w 219"/>
              <a:gd name="T21" fmla="*/ 2147483647 h 12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19"/>
              <a:gd name="T34" fmla="*/ 0 h 128"/>
              <a:gd name="T35" fmla="*/ 219 w 219"/>
              <a:gd name="T36" fmla="*/ 128 h 12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19" h="128">
                <a:moveTo>
                  <a:pt x="91" y="120"/>
                </a:moveTo>
                <a:cubicBezTo>
                  <a:pt x="100" y="125"/>
                  <a:pt x="112" y="128"/>
                  <a:pt x="124" y="128"/>
                </a:cubicBezTo>
                <a:cubicBezTo>
                  <a:pt x="144" y="128"/>
                  <a:pt x="161" y="121"/>
                  <a:pt x="171" y="110"/>
                </a:cubicBezTo>
                <a:cubicBezTo>
                  <a:pt x="198" y="107"/>
                  <a:pt x="219" y="89"/>
                  <a:pt x="219" y="67"/>
                </a:cubicBezTo>
                <a:cubicBezTo>
                  <a:pt x="219" y="43"/>
                  <a:pt x="194" y="23"/>
                  <a:pt x="163" y="23"/>
                </a:cubicBezTo>
                <a:cubicBezTo>
                  <a:pt x="155" y="10"/>
                  <a:pt x="134" y="0"/>
                  <a:pt x="109" y="0"/>
                </a:cubicBezTo>
                <a:cubicBezTo>
                  <a:pt x="84" y="0"/>
                  <a:pt x="63" y="10"/>
                  <a:pt x="55" y="23"/>
                </a:cubicBezTo>
                <a:cubicBezTo>
                  <a:pt x="24" y="23"/>
                  <a:pt x="0" y="41"/>
                  <a:pt x="0" y="63"/>
                </a:cubicBezTo>
                <a:cubicBezTo>
                  <a:pt x="0" y="78"/>
                  <a:pt x="12" y="91"/>
                  <a:pt x="29" y="98"/>
                </a:cubicBezTo>
                <a:cubicBezTo>
                  <a:pt x="31" y="109"/>
                  <a:pt x="42" y="118"/>
                  <a:pt x="57" y="121"/>
                </a:cubicBezTo>
                <a:cubicBezTo>
                  <a:pt x="57" y="121"/>
                  <a:pt x="75" y="125"/>
                  <a:pt x="91" y="120"/>
                </a:cubicBezTo>
              </a:path>
            </a:pathLst>
          </a:custGeom>
          <a:noFill/>
          <a:ln w="28575">
            <a:solidFill>
              <a:srgbClr val="006699"/>
            </a:solidFill>
          </a:ln>
        </p:spPr>
        <p:txBody>
          <a:bodyPr lIns="48000" tIns="48000" rIns="48000" bIns="48000" anchor="ctr"/>
          <a:lstStyle/>
          <a:p>
            <a:pPr algn="ctr"/>
            <a:endParaRPr lang="en-US" sz="1333" dirty="0">
              <a:solidFill>
                <a:srgbClr val="0066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Freeform 8"/>
          <p:cNvSpPr>
            <a:spLocks/>
          </p:cNvSpPr>
          <p:nvPr/>
        </p:nvSpPr>
        <p:spPr bwMode="auto">
          <a:xfrm>
            <a:off x="10386601" y="3741904"/>
            <a:ext cx="175033" cy="326675"/>
          </a:xfrm>
          <a:custGeom>
            <a:avLst/>
            <a:gdLst>
              <a:gd name="T0" fmla="*/ 2147483647 w 150"/>
              <a:gd name="T1" fmla="*/ 2147483647 h 366"/>
              <a:gd name="T2" fmla="*/ 0 w 150"/>
              <a:gd name="T3" fmla="*/ 2147483647 h 366"/>
              <a:gd name="T4" fmla="*/ 0 w 150"/>
              <a:gd name="T5" fmla="*/ 0 h 366"/>
              <a:gd name="T6" fmla="*/ 2147483647 w 150"/>
              <a:gd name="T7" fmla="*/ 2147483647 h 366"/>
              <a:gd name="T8" fmla="*/ 2147483647 w 150"/>
              <a:gd name="T9" fmla="*/ 2147483647 h 3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0"/>
              <a:gd name="T16" fmla="*/ 0 h 366"/>
              <a:gd name="T17" fmla="*/ 150 w 150"/>
              <a:gd name="T18" fmla="*/ 366 h 36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0" h="366">
                <a:moveTo>
                  <a:pt x="150" y="366"/>
                </a:moveTo>
                <a:lnTo>
                  <a:pt x="0" y="342"/>
                </a:lnTo>
                <a:lnTo>
                  <a:pt x="0" y="0"/>
                </a:lnTo>
                <a:lnTo>
                  <a:pt x="150" y="26"/>
                </a:lnTo>
                <a:lnTo>
                  <a:pt x="150" y="366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99" name="Freeform 9"/>
          <p:cNvSpPr>
            <a:spLocks/>
          </p:cNvSpPr>
          <p:nvPr/>
        </p:nvSpPr>
        <p:spPr bwMode="auto">
          <a:xfrm>
            <a:off x="10385434" y="3766895"/>
            <a:ext cx="178535" cy="30347"/>
          </a:xfrm>
          <a:custGeom>
            <a:avLst/>
            <a:gdLst>
              <a:gd name="T0" fmla="*/ 2147483647 w 153"/>
              <a:gd name="T1" fmla="*/ 2147483647 h 34"/>
              <a:gd name="T2" fmla="*/ 0 w 153"/>
              <a:gd name="T3" fmla="*/ 2147483647 h 34"/>
              <a:gd name="T4" fmla="*/ 0 w 153"/>
              <a:gd name="T5" fmla="*/ 0 h 34"/>
              <a:gd name="T6" fmla="*/ 2147483647 w 153"/>
              <a:gd name="T7" fmla="*/ 2147483647 h 34"/>
              <a:gd name="T8" fmla="*/ 2147483647 w 153"/>
              <a:gd name="T9" fmla="*/ 2147483647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3"/>
              <a:gd name="T16" fmla="*/ 0 h 34"/>
              <a:gd name="T17" fmla="*/ 153 w 153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3" h="34">
                <a:moveTo>
                  <a:pt x="153" y="34"/>
                </a:moveTo>
                <a:lnTo>
                  <a:pt x="0" y="8"/>
                </a:lnTo>
                <a:lnTo>
                  <a:pt x="0" y="0"/>
                </a:lnTo>
                <a:lnTo>
                  <a:pt x="153" y="26"/>
                </a:lnTo>
                <a:lnTo>
                  <a:pt x="153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00" name="Freeform 10"/>
          <p:cNvSpPr>
            <a:spLocks/>
          </p:cNvSpPr>
          <p:nvPr/>
        </p:nvSpPr>
        <p:spPr bwMode="auto">
          <a:xfrm>
            <a:off x="10441444" y="3966829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5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01" name="Freeform 11"/>
          <p:cNvSpPr>
            <a:spLocks/>
          </p:cNvSpPr>
          <p:nvPr/>
        </p:nvSpPr>
        <p:spPr bwMode="auto">
          <a:xfrm>
            <a:off x="10441444" y="3977540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6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02" name="Freeform 12"/>
          <p:cNvSpPr>
            <a:spLocks/>
          </p:cNvSpPr>
          <p:nvPr/>
        </p:nvSpPr>
        <p:spPr bwMode="auto">
          <a:xfrm>
            <a:off x="10441444" y="3988251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6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03" name="Freeform 13"/>
          <p:cNvSpPr>
            <a:spLocks/>
          </p:cNvSpPr>
          <p:nvPr/>
        </p:nvSpPr>
        <p:spPr bwMode="auto">
          <a:xfrm>
            <a:off x="10441444" y="3999853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5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04" name="Freeform 14"/>
          <p:cNvSpPr>
            <a:spLocks/>
          </p:cNvSpPr>
          <p:nvPr/>
        </p:nvSpPr>
        <p:spPr bwMode="auto">
          <a:xfrm>
            <a:off x="10441444" y="4010564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05" name="Freeform 15"/>
          <p:cNvSpPr>
            <a:spLocks/>
          </p:cNvSpPr>
          <p:nvPr/>
        </p:nvSpPr>
        <p:spPr bwMode="auto">
          <a:xfrm>
            <a:off x="10441444" y="4021274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06" name="Freeform 16"/>
          <p:cNvSpPr>
            <a:spLocks/>
          </p:cNvSpPr>
          <p:nvPr/>
        </p:nvSpPr>
        <p:spPr bwMode="auto">
          <a:xfrm>
            <a:off x="10441444" y="4031985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07" name="Freeform 17"/>
          <p:cNvSpPr>
            <a:spLocks/>
          </p:cNvSpPr>
          <p:nvPr/>
        </p:nvSpPr>
        <p:spPr bwMode="auto">
          <a:xfrm>
            <a:off x="10391269" y="3643724"/>
            <a:ext cx="344233" cy="115140"/>
          </a:xfrm>
          <a:custGeom>
            <a:avLst/>
            <a:gdLst>
              <a:gd name="T0" fmla="*/ 2147483647 w 295"/>
              <a:gd name="T1" fmla="*/ 2147483647 h 129"/>
              <a:gd name="T2" fmla="*/ 0 w 295"/>
              <a:gd name="T3" fmla="*/ 2147483647 h 129"/>
              <a:gd name="T4" fmla="*/ 2147483647 w 295"/>
              <a:gd name="T5" fmla="*/ 0 h 129"/>
              <a:gd name="T6" fmla="*/ 2147483647 w 295"/>
              <a:gd name="T7" fmla="*/ 2147483647 h 129"/>
              <a:gd name="T8" fmla="*/ 2147483647 w 295"/>
              <a:gd name="T9" fmla="*/ 2147483647 h 1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5"/>
              <a:gd name="T16" fmla="*/ 0 h 129"/>
              <a:gd name="T17" fmla="*/ 295 w 295"/>
              <a:gd name="T18" fmla="*/ 129 h 1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5" h="129">
                <a:moveTo>
                  <a:pt x="150" y="129"/>
                </a:moveTo>
                <a:lnTo>
                  <a:pt x="0" y="103"/>
                </a:lnTo>
                <a:lnTo>
                  <a:pt x="148" y="0"/>
                </a:lnTo>
                <a:lnTo>
                  <a:pt x="295" y="15"/>
                </a:lnTo>
                <a:lnTo>
                  <a:pt x="150" y="129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08" name="Freeform 18"/>
          <p:cNvSpPr>
            <a:spLocks/>
          </p:cNvSpPr>
          <p:nvPr/>
        </p:nvSpPr>
        <p:spPr bwMode="auto">
          <a:xfrm>
            <a:off x="10572136" y="3661574"/>
            <a:ext cx="171533" cy="406112"/>
          </a:xfrm>
          <a:custGeom>
            <a:avLst/>
            <a:gdLst>
              <a:gd name="T0" fmla="*/ 2147483647 w 147"/>
              <a:gd name="T1" fmla="*/ 2147483647 h 455"/>
              <a:gd name="T2" fmla="*/ 0 w 147"/>
              <a:gd name="T3" fmla="*/ 2147483647 h 455"/>
              <a:gd name="T4" fmla="*/ 0 w 147"/>
              <a:gd name="T5" fmla="*/ 2147483647 h 455"/>
              <a:gd name="T6" fmla="*/ 2147483647 w 147"/>
              <a:gd name="T7" fmla="*/ 0 h 455"/>
              <a:gd name="T8" fmla="*/ 2147483647 w 147"/>
              <a:gd name="T9" fmla="*/ 2147483647 h 4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7"/>
              <a:gd name="T16" fmla="*/ 0 h 455"/>
              <a:gd name="T17" fmla="*/ 147 w 147"/>
              <a:gd name="T18" fmla="*/ 455 h 45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7" h="455">
                <a:moveTo>
                  <a:pt x="147" y="318"/>
                </a:moveTo>
                <a:lnTo>
                  <a:pt x="0" y="455"/>
                </a:lnTo>
                <a:lnTo>
                  <a:pt x="0" y="114"/>
                </a:lnTo>
                <a:lnTo>
                  <a:pt x="147" y="0"/>
                </a:lnTo>
                <a:lnTo>
                  <a:pt x="147" y="318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09" name="Freeform 19"/>
          <p:cNvSpPr>
            <a:spLocks/>
          </p:cNvSpPr>
          <p:nvPr/>
        </p:nvSpPr>
        <p:spPr bwMode="auto">
          <a:xfrm>
            <a:off x="10408771" y="3785639"/>
            <a:ext cx="133025" cy="24099"/>
          </a:xfrm>
          <a:custGeom>
            <a:avLst/>
            <a:gdLst>
              <a:gd name="T0" fmla="*/ 2147483647 w 66"/>
              <a:gd name="T1" fmla="*/ 2147483647 h 16"/>
              <a:gd name="T2" fmla="*/ 2147483647 w 66"/>
              <a:gd name="T3" fmla="*/ 2147483647 h 16"/>
              <a:gd name="T4" fmla="*/ 2147483647 w 66"/>
              <a:gd name="T5" fmla="*/ 2147483647 h 16"/>
              <a:gd name="T6" fmla="*/ 0 w 66"/>
              <a:gd name="T7" fmla="*/ 2147483647 h 16"/>
              <a:gd name="T8" fmla="*/ 0 w 66"/>
              <a:gd name="T9" fmla="*/ 2147483647 h 16"/>
              <a:gd name="T10" fmla="*/ 2147483647 w 66"/>
              <a:gd name="T11" fmla="*/ 0 h 16"/>
              <a:gd name="T12" fmla="*/ 2147483647 w 66"/>
              <a:gd name="T13" fmla="*/ 2147483647 h 16"/>
              <a:gd name="T14" fmla="*/ 2147483647 w 66"/>
              <a:gd name="T15" fmla="*/ 2147483647 h 1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6"/>
              <a:gd name="T25" fmla="*/ 0 h 16"/>
              <a:gd name="T26" fmla="*/ 66 w 66"/>
              <a:gd name="T27" fmla="*/ 16 h 1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6" h="16">
                <a:moveTo>
                  <a:pt x="66" y="14"/>
                </a:moveTo>
                <a:cubicBezTo>
                  <a:pt x="66" y="15"/>
                  <a:pt x="65" y="16"/>
                  <a:pt x="64" y="16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64" y="11"/>
                  <a:pt x="64" y="11"/>
                  <a:pt x="64" y="11"/>
                </a:cubicBezTo>
                <a:cubicBezTo>
                  <a:pt x="65" y="11"/>
                  <a:pt x="66" y="12"/>
                  <a:pt x="66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10" name="Freeform 8"/>
          <p:cNvSpPr>
            <a:spLocks/>
          </p:cNvSpPr>
          <p:nvPr/>
        </p:nvSpPr>
        <p:spPr bwMode="auto">
          <a:xfrm>
            <a:off x="10705365" y="3865014"/>
            <a:ext cx="175033" cy="326675"/>
          </a:xfrm>
          <a:custGeom>
            <a:avLst/>
            <a:gdLst>
              <a:gd name="T0" fmla="*/ 2147483647 w 150"/>
              <a:gd name="T1" fmla="*/ 2147483647 h 366"/>
              <a:gd name="T2" fmla="*/ 0 w 150"/>
              <a:gd name="T3" fmla="*/ 2147483647 h 366"/>
              <a:gd name="T4" fmla="*/ 0 w 150"/>
              <a:gd name="T5" fmla="*/ 0 h 366"/>
              <a:gd name="T6" fmla="*/ 2147483647 w 150"/>
              <a:gd name="T7" fmla="*/ 2147483647 h 366"/>
              <a:gd name="T8" fmla="*/ 2147483647 w 150"/>
              <a:gd name="T9" fmla="*/ 2147483647 h 3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0"/>
              <a:gd name="T16" fmla="*/ 0 h 366"/>
              <a:gd name="T17" fmla="*/ 150 w 150"/>
              <a:gd name="T18" fmla="*/ 366 h 36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0" h="366">
                <a:moveTo>
                  <a:pt x="150" y="366"/>
                </a:moveTo>
                <a:lnTo>
                  <a:pt x="0" y="342"/>
                </a:lnTo>
                <a:lnTo>
                  <a:pt x="0" y="0"/>
                </a:lnTo>
                <a:lnTo>
                  <a:pt x="150" y="26"/>
                </a:lnTo>
                <a:lnTo>
                  <a:pt x="150" y="366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11" name="Freeform 9"/>
          <p:cNvSpPr>
            <a:spLocks/>
          </p:cNvSpPr>
          <p:nvPr/>
        </p:nvSpPr>
        <p:spPr bwMode="auto">
          <a:xfrm>
            <a:off x="10704198" y="3890004"/>
            <a:ext cx="178535" cy="30347"/>
          </a:xfrm>
          <a:custGeom>
            <a:avLst/>
            <a:gdLst>
              <a:gd name="T0" fmla="*/ 2147483647 w 153"/>
              <a:gd name="T1" fmla="*/ 2147483647 h 34"/>
              <a:gd name="T2" fmla="*/ 0 w 153"/>
              <a:gd name="T3" fmla="*/ 2147483647 h 34"/>
              <a:gd name="T4" fmla="*/ 0 w 153"/>
              <a:gd name="T5" fmla="*/ 0 h 34"/>
              <a:gd name="T6" fmla="*/ 2147483647 w 153"/>
              <a:gd name="T7" fmla="*/ 2147483647 h 34"/>
              <a:gd name="T8" fmla="*/ 2147483647 w 153"/>
              <a:gd name="T9" fmla="*/ 2147483647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3"/>
              <a:gd name="T16" fmla="*/ 0 h 34"/>
              <a:gd name="T17" fmla="*/ 153 w 153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3" h="34">
                <a:moveTo>
                  <a:pt x="153" y="34"/>
                </a:moveTo>
                <a:lnTo>
                  <a:pt x="0" y="8"/>
                </a:lnTo>
                <a:lnTo>
                  <a:pt x="0" y="0"/>
                </a:lnTo>
                <a:lnTo>
                  <a:pt x="153" y="26"/>
                </a:lnTo>
                <a:lnTo>
                  <a:pt x="153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12" name="Freeform 10"/>
          <p:cNvSpPr>
            <a:spLocks/>
          </p:cNvSpPr>
          <p:nvPr/>
        </p:nvSpPr>
        <p:spPr bwMode="auto">
          <a:xfrm>
            <a:off x="10760208" y="4089939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5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13" name="Freeform 11"/>
          <p:cNvSpPr>
            <a:spLocks/>
          </p:cNvSpPr>
          <p:nvPr/>
        </p:nvSpPr>
        <p:spPr bwMode="auto">
          <a:xfrm>
            <a:off x="10760208" y="4100649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6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14" name="Freeform 12"/>
          <p:cNvSpPr>
            <a:spLocks/>
          </p:cNvSpPr>
          <p:nvPr/>
        </p:nvSpPr>
        <p:spPr bwMode="auto">
          <a:xfrm>
            <a:off x="10760208" y="4111360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6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15" name="Freeform 13"/>
          <p:cNvSpPr>
            <a:spLocks/>
          </p:cNvSpPr>
          <p:nvPr/>
        </p:nvSpPr>
        <p:spPr bwMode="auto">
          <a:xfrm>
            <a:off x="10760208" y="4122962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5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16" name="Freeform 14"/>
          <p:cNvSpPr>
            <a:spLocks/>
          </p:cNvSpPr>
          <p:nvPr/>
        </p:nvSpPr>
        <p:spPr bwMode="auto">
          <a:xfrm>
            <a:off x="10760208" y="4133673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17" name="Freeform 15"/>
          <p:cNvSpPr>
            <a:spLocks/>
          </p:cNvSpPr>
          <p:nvPr/>
        </p:nvSpPr>
        <p:spPr bwMode="auto">
          <a:xfrm>
            <a:off x="10760208" y="4144384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18" name="Freeform 16"/>
          <p:cNvSpPr>
            <a:spLocks/>
          </p:cNvSpPr>
          <p:nvPr/>
        </p:nvSpPr>
        <p:spPr bwMode="auto">
          <a:xfrm>
            <a:off x="10760208" y="4155094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19" name="Freeform 17"/>
          <p:cNvSpPr>
            <a:spLocks/>
          </p:cNvSpPr>
          <p:nvPr/>
        </p:nvSpPr>
        <p:spPr bwMode="auto">
          <a:xfrm>
            <a:off x="10710033" y="3766833"/>
            <a:ext cx="344233" cy="115140"/>
          </a:xfrm>
          <a:custGeom>
            <a:avLst/>
            <a:gdLst>
              <a:gd name="T0" fmla="*/ 2147483647 w 295"/>
              <a:gd name="T1" fmla="*/ 2147483647 h 129"/>
              <a:gd name="T2" fmla="*/ 0 w 295"/>
              <a:gd name="T3" fmla="*/ 2147483647 h 129"/>
              <a:gd name="T4" fmla="*/ 2147483647 w 295"/>
              <a:gd name="T5" fmla="*/ 0 h 129"/>
              <a:gd name="T6" fmla="*/ 2147483647 w 295"/>
              <a:gd name="T7" fmla="*/ 2147483647 h 129"/>
              <a:gd name="T8" fmla="*/ 2147483647 w 295"/>
              <a:gd name="T9" fmla="*/ 2147483647 h 1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5"/>
              <a:gd name="T16" fmla="*/ 0 h 129"/>
              <a:gd name="T17" fmla="*/ 295 w 295"/>
              <a:gd name="T18" fmla="*/ 129 h 1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5" h="129">
                <a:moveTo>
                  <a:pt x="150" y="129"/>
                </a:moveTo>
                <a:lnTo>
                  <a:pt x="0" y="103"/>
                </a:lnTo>
                <a:lnTo>
                  <a:pt x="148" y="0"/>
                </a:lnTo>
                <a:lnTo>
                  <a:pt x="295" y="15"/>
                </a:lnTo>
                <a:lnTo>
                  <a:pt x="150" y="129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20" name="Freeform 18"/>
          <p:cNvSpPr>
            <a:spLocks/>
          </p:cNvSpPr>
          <p:nvPr/>
        </p:nvSpPr>
        <p:spPr bwMode="auto">
          <a:xfrm>
            <a:off x="10890900" y="3784683"/>
            <a:ext cx="171533" cy="406112"/>
          </a:xfrm>
          <a:custGeom>
            <a:avLst/>
            <a:gdLst>
              <a:gd name="T0" fmla="*/ 2147483647 w 147"/>
              <a:gd name="T1" fmla="*/ 2147483647 h 455"/>
              <a:gd name="T2" fmla="*/ 0 w 147"/>
              <a:gd name="T3" fmla="*/ 2147483647 h 455"/>
              <a:gd name="T4" fmla="*/ 0 w 147"/>
              <a:gd name="T5" fmla="*/ 2147483647 h 455"/>
              <a:gd name="T6" fmla="*/ 2147483647 w 147"/>
              <a:gd name="T7" fmla="*/ 0 h 455"/>
              <a:gd name="T8" fmla="*/ 2147483647 w 147"/>
              <a:gd name="T9" fmla="*/ 2147483647 h 4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7"/>
              <a:gd name="T16" fmla="*/ 0 h 455"/>
              <a:gd name="T17" fmla="*/ 147 w 147"/>
              <a:gd name="T18" fmla="*/ 455 h 45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7" h="455">
                <a:moveTo>
                  <a:pt x="147" y="318"/>
                </a:moveTo>
                <a:lnTo>
                  <a:pt x="0" y="455"/>
                </a:lnTo>
                <a:lnTo>
                  <a:pt x="0" y="114"/>
                </a:lnTo>
                <a:lnTo>
                  <a:pt x="147" y="0"/>
                </a:lnTo>
                <a:lnTo>
                  <a:pt x="147" y="318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21" name="Freeform 19"/>
          <p:cNvSpPr>
            <a:spLocks/>
          </p:cNvSpPr>
          <p:nvPr/>
        </p:nvSpPr>
        <p:spPr bwMode="auto">
          <a:xfrm>
            <a:off x="10727535" y="3908748"/>
            <a:ext cx="133025" cy="24099"/>
          </a:xfrm>
          <a:custGeom>
            <a:avLst/>
            <a:gdLst>
              <a:gd name="T0" fmla="*/ 2147483647 w 66"/>
              <a:gd name="T1" fmla="*/ 2147483647 h 16"/>
              <a:gd name="T2" fmla="*/ 2147483647 w 66"/>
              <a:gd name="T3" fmla="*/ 2147483647 h 16"/>
              <a:gd name="T4" fmla="*/ 2147483647 w 66"/>
              <a:gd name="T5" fmla="*/ 2147483647 h 16"/>
              <a:gd name="T6" fmla="*/ 0 w 66"/>
              <a:gd name="T7" fmla="*/ 2147483647 h 16"/>
              <a:gd name="T8" fmla="*/ 0 w 66"/>
              <a:gd name="T9" fmla="*/ 2147483647 h 16"/>
              <a:gd name="T10" fmla="*/ 2147483647 w 66"/>
              <a:gd name="T11" fmla="*/ 0 h 16"/>
              <a:gd name="T12" fmla="*/ 2147483647 w 66"/>
              <a:gd name="T13" fmla="*/ 2147483647 h 16"/>
              <a:gd name="T14" fmla="*/ 2147483647 w 66"/>
              <a:gd name="T15" fmla="*/ 2147483647 h 1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6"/>
              <a:gd name="T25" fmla="*/ 0 h 16"/>
              <a:gd name="T26" fmla="*/ 66 w 66"/>
              <a:gd name="T27" fmla="*/ 16 h 1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6" h="16">
                <a:moveTo>
                  <a:pt x="66" y="14"/>
                </a:moveTo>
                <a:cubicBezTo>
                  <a:pt x="66" y="15"/>
                  <a:pt x="65" y="16"/>
                  <a:pt x="64" y="16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64" y="11"/>
                  <a:pt x="64" y="11"/>
                  <a:pt x="64" y="11"/>
                </a:cubicBezTo>
                <a:cubicBezTo>
                  <a:pt x="65" y="11"/>
                  <a:pt x="66" y="12"/>
                  <a:pt x="66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22" name="Freeform 1224"/>
          <p:cNvSpPr>
            <a:spLocks/>
          </p:cNvSpPr>
          <p:nvPr/>
        </p:nvSpPr>
        <p:spPr bwMode="auto">
          <a:xfrm>
            <a:off x="10058481" y="2736334"/>
            <a:ext cx="1629696" cy="930324"/>
          </a:xfrm>
          <a:custGeom>
            <a:avLst/>
            <a:gdLst>
              <a:gd name="T0" fmla="*/ 2147483647 w 219"/>
              <a:gd name="T1" fmla="*/ 2147483647 h 128"/>
              <a:gd name="T2" fmla="*/ 2147483647 w 219"/>
              <a:gd name="T3" fmla="*/ 2147483647 h 128"/>
              <a:gd name="T4" fmla="*/ 2147483647 w 219"/>
              <a:gd name="T5" fmla="*/ 2147483647 h 128"/>
              <a:gd name="T6" fmla="*/ 2147483647 w 219"/>
              <a:gd name="T7" fmla="*/ 2147483647 h 128"/>
              <a:gd name="T8" fmla="*/ 2147483647 w 219"/>
              <a:gd name="T9" fmla="*/ 2147483647 h 128"/>
              <a:gd name="T10" fmla="*/ 2147483647 w 219"/>
              <a:gd name="T11" fmla="*/ 0 h 128"/>
              <a:gd name="T12" fmla="*/ 2147483647 w 219"/>
              <a:gd name="T13" fmla="*/ 2147483647 h 128"/>
              <a:gd name="T14" fmla="*/ 0 w 219"/>
              <a:gd name="T15" fmla="*/ 2147483647 h 128"/>
              <a:gd name="T16" fmla="*/ 2147483647 w 219"/>
              <a:gd name="T17" fmla="*/ 2147483647 h 128"/>
              <a:gd name="T18" fmla="*/ 2147483647 w 219"/>
              <a:gd name="T19" fmla="*/ 2147483647 h 128"/>
              <a:gd name="T20" fmla="*/ 2147483647 w 219"/>
              <a:gd name="T21" fmla="*/ 2147483647 h 12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19"/>
              <a:gd name="T34" fmla="*/ 0 h 128"/>
              <a:gd name="T35" fmla="*/ 219 w 219"/>
              <a:gd name="T36" fmla="*/ 128 h 12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19" h="128">
                <a:moveTo>
                  <a:pt x="91" y="120"/>
                </a:moveTo>
                <a:cubicBezTo>
                  <a:pt x="100" y="125"/>
                  <a:pt x="112" y="128"/>
                  <a:pt x="124" y="128"/>
                </a:cubicBezTo>
                <a:cubicBezTo>
                  <a:pt x="144" y="128"/>
                  <a:pt x="161" y="121"/>
                  <a:pt x="171" y="110"/>
                </a:cubicBezTo>
                <a:cubicBezTo>
                  <a:pt x="198" y="107"/>
                  <a:pt x="219" y="89"/>
                  <a:pt x="219" y="67"/>
                </a:cubicBezTo>
                <a:cubicBezTo>
                  <a:pt x="219" y="43"/>
                  <a:pt x="194" y="23"/>
                  <a:pt x="163" y="23"/>
                </a:cubicBezTo>
                <a:cubicBezTo>
                  <a:pt x="155" y="10"/>
                  <a:pt x="134" y="0"/>
                  <a:pt x="109" y="0"/>
                </a:cubicBezTo>
                <a:cubicBezTo>
                  <a:pt x="84" y="0"/>
                  <a:pt x="63" y="10"/>
                  <a:pt x="55" y="23"/>
                </a:cubicBezTo>
                <a:cubicBezTo>
                  <a:pt x="24" y="23"/>
                  <a:pt x="0" y="41"/>
                  <a:pt x="0" y="63"/>
                </a:cubicBezTo>
                <a:cubicBezTo>
                  <a:pt x="0" y="78"/>
                  <a:pt x="12" y="91"/>
                  <a:pt x="29" y="98"/>
                </a:cubicBezTo>
                <a:cubicBezTo>
                  <a:pt x="31" y="109"/>
                  <a:pt x="42" y="118"/>
                  <a:pt x="57" y="121"/>
                </a:cubicBezTo>
                <a:cubicBezTo>
                  <a:pt x="57" y="121"/>
                  <a:pt x="75" y="125"/>
                  <a:pt x="91" y="120"/>
                </a:cubicBezTo>
              </a:path>
            </a:pathLst>
          </a:custGeom>
          <a:noFill/>
          <a:ln w="28575">
            <a:solidFill>
              <a:srgbClr val="006699"/>
            </a:solidFill>
          </a:ln>
        </p:spPr>
        <p:txBody>
          <a:bodyPr lIns="48000" tIns="48000" rIns="48000" bIns="48000" anchor="ctr"/>
          <a:lstStyle/>
          <a:p>
            <a:pPr algn="ctr"/>
            <a:endParaRPr lang="en-US" sz="1333" dirty="0">
              <a:solidFill>
                <a:srgbClr val="0066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Freeform 8"/>
          <p:cNvSpPr>
            <a:spLocks/>
          </p:cNvSpPr>
          <p:nvPr/>
        </p:nvSpPr>
        <p:spPr bwMode="auto">
          <a:xfrm>
            <a:off x="10501710" y="2984998"/>
            <a:ext cx="175033" cy="326675"/>
          </a:xfrm>
          <a:custGeom>
            <a:avLst/>
            <a:gdLst>
              <a:gd name="T0" fmla="*/ 2147483647 w 150"/>
              <a:gd name="T1" fmla="*/ 2147483647 h 366"/>
              <a:gd name="T2" fmla="*/ 0 w 150"/>
              <a:gd name="T3" fmla="*/ 2147483647 h 366"/>
              <a:gd name="T4" fmla="*/ 0 w 150"/>
              <a:gd name="T5" fmla="*/ 0 h 366"/>
              <a:gd name="T6" fmla="*/ 2147483647 w 150"/>
              <a:gd name="T7" fmla="*/ 2147483647 h 366"/>
              <a:gd name="T8" fmla="*/ 2147483647 w 150"/>
              <a:gd name="T9" fmla="*/ 2147483647 h 3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0"/>
              <a:gd name="T16" fmla="*/ 0 h 366"/>
              <a:gd name="T17" fmla="*/ 150 w 150"/>
              <a:gd name="T18" fmla="*/ 366 h 36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0" h="366">
                <a:moveTo>
                  <a:pt x="150" y="366"/>
                </a:moveTo>
                <a:lnTo>
                  <a:pt x="0" y="342"/>
                </a:lnTo>
                <a:lnTo>
                  <a:pt x="0" y="0"/>
                </a:lnTo>
                <a:lnTo>
                  <a:pt x="150" y="26"/>
                </a:lnTo>
                <a:lnTo>
                  <a:pt x="150" y="366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24" name="Freeform 9"/>
          <p:cNvSpPr>
            <a:spLocks/>
          </p:cNvSpPr>
          <p:nvPr/>
        </p:nvSpPr>
        <p:spPr bwMode="auto">
          <a:xfrm>
            <a:off x="10500543" y="3009988"/>
            <a:ext cx="178535" cy="30347"/>
          </a:xfrm>
          <a:custGeom>
            <a:avLst/>
            <a:gdLst>
              <a:gd name="T0" fmla="*/ 2147483647 w 153"/>
              <a:gd name="T1" fmla="*/ 2147483647 h 34"/>
              <a:gd name="T2" fmla="*/ 0 w 153"/>
              <a:gd name="T3" fmla="*/ 2147483647 h 34"/>
              <a:gd name="T4" fmla="*/ 0 w 153"/>
              <a:gd name="T5" fmla="*/ 0 h 34"/>
              <a:gd name="T6" fmla="*/ 2147483647 w 153"/>
              <a:gd name="T7" fmla="*/ 2147483647 h 34"/>
              <a:gd name="T8" fmla="*/ 2147483647 w 153"/>
              <a:gd name="T9" fmla="*/ 2147483647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3"/>
              <a:gd name="T16" fmla="*/ 0 h 34"/>
              <a:gd name="T17" fmla="*/ 153 w 153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3" h="34">
                <a:moveTo>
                  <a:pt x="153" y="34"/>
                </a:moveTo>
                <a:lnTo>
                  <a:pt x="0" y="8"/>
                </a:lnTo>
                <a:lnTo>
                  <a:pt x="0" y="0"/>
                </a:lnTo>
                <a:lnTo>
                  <a:pt x="153" y="26"/>
                </a:lnTo>
                <a:lnTo>
                  <a:pt x="153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25" name="Freeform 10"/>
          <p:cNvSpPr>
            <a:spLocks/>
          </p:cNvSpPr>
          <p:nvPr/>
        </p:nvSpPr>
        <p:spPr bwMode="auto">
          <a:xfrm>
            <a:off x="10556554" y="3209923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5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26" name="Freeform 11"/>
          <p:cNvSpPr>
            <a:spLocks/>
          </p:cNvSpPr>
          <p:nvPr/>
        </p:nvSpPr>
        <p:spPr bwMode="auto">
          <a:xfrm>
            <a:off x="10556554" y="3220633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6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27" name="Freeform 12"/>
          <p:cNvSpPr>
            <a:spLocks/>
          </p:cNvSpPr>
          <p:nvPr/>
        </p:nvSpPr>
        <p:spPr bwMode="auto">
          <a:xfrm>
            <a:off x="10556554" y="3231344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6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28" name="Freeform 13"/>
          <p:cNvSpPr>
            <a:spLocks/>
          </p:cNvSpPr>
          <p:nvPr/>
        </p:nvSpPr>
        <p:spPr bwMode="auto">
          <a:xfrm>
            <a:off x="10556554" y="3242946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5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29" name="Freeform 14"/>
          <p:cNvSpPr>
            <a:spLocks/>
          </p:cNvSpPr>
          <p:nvPr/>
        </p:nvSpPr>
        <p:spPr bwMode="auto">
          <a:xfrm>
            <a:off x="10556554" y="3253657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30" name="Freeform 15"/>
          <p:cNvSpPr>
            <a:spLocks/>
          </p:cNvSpPr>
          <p:nvPr/>
        </p:nvSpPr>
        <p:spPr bwMode="auto">
          <a:xfrm>
            <a:off x="10556554" y="3264368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31" name="Freeform 16"/>
          <p:cNvSpPr>
            <a:spLocks/>
          </p:cNvSpPr>
          <p:nvPr/>
        </p:nvSpPr>
        <p:spPr bwMode="auto">
          <a:xfrm>
            <a:off x="10556554" y="3275078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32" name="Freeform 17"/>
          <p:cNvSpPr>
            <a:spLocks/>
          </p:cNvSpPr>
          <p:nvPr/>
        </p:nvSpPr>
        <p:spPr bwMode="auto">
          <a:xfrm>
            <a:off x="10506378" y="2886817"/>
            <a:ext cx="344233" cy="115140"/>
          </a:xfrm>
          <a:custGeom>
            <a:avLst/>
            <a:gdLst>
              <a:gd name="T0" fmla="*/ 2147483647 w 295"/>
              <a:gd name="T1" fmla="*/ 2147483647 h 129"/>
              <a:gd name="T2" fmla="*/ 0 w 295"/>
              <a:gd name="T3" fmla="*/ 2147483647 h 129"/>
              <a:gd name="T4" fmla="*/ 2147483647 w 295"/>
              <a:gd name="T5" fmla="*/ 0 h 129"/>
              <a:gd name="T6" fmla="*/ 2147483647 w 295"/>
              <a:gd name="T7" fmla="*/ 2147483647 h 129"/>
              <a:gd name="T8" fmla="*/ 2147483647 w 295"/>
              <a:gd name="T9" fmla="*/ 2147483647 h 1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5"/>
              <a:gd name="T16" fmla="*/ 0 h 129"/>
              <a:gd name="T17" fmla="*/ 295 w 295"/>
              <a:gd name="T18" fmla="*/ 129 h 1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5" h="129">
                <a:moveTo>
                  <a:pt x="150" y="129"/>
                </a:moveTo>
                <a:lnTo>
                  <a:pt x="0" y="103"/>
                </a:lnTo>
                <a:lnTo>
                  <a:pt x="148" y="0"/>
                </a:lnTo>
                <a:lnTo>
                  <a:pt x="295" y="15"/>
                </a:lnTo>
                <a:lnTo>
                  <a:pt x="150" y="129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33" name="Freeform 18"/>
          <p:cNvSpPr>
            <a:spLocks/>
          </p:cNvSpPr>
          <p:nvPr/>
        </p:nvSpPr>
        <p:spPr bwMode="auto">
          <a:xfrm>
            <a:off x="10687245" y="2904667"/>
            <a:ext cx="171533" cy="406112"/>
          </a:xfrm>
          <a:custGeom>
            <a:avLst/>
            <a:gdLst>
              <a:gd name="T0" fmla="*/ 2147483647 w 147"/>
              <a:gd name="T1" fmla="*/ 2147483647 h 455"/>
              <a:gd name="T2" fmla="*/ 0 w 147"/>
              <a:gd name="T3" fmla="*/ 2147483647 h 455"/>
              <a:gd name="T4" fmla="*/ 0 w 147"/>
              <a:gd name="T5" fmla="*/ 2147483647 h 455"/>
              <a:gd name="T6" fmla="*/ 2147483647 w 147"/>
              <a:gd name="T7" fmla="*/ 0 h 455"/>
              <a:gd name="T8" fmla="*/ 2147483647 w 147"/>
              <a:gd name="T9" fmla="*/ 2147483647 h 4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7"/>
              <a:gd name="T16" fmla="*/ 0 h 455"/>
              <a:gd name="T17" fmla="*/ 147 w 147"/>
              <a:gd name="T18" fmla="*/ 455 h 45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7" h="455">
                <a:moveTo>
                  <a:pt x="147" y="318"/>
                </a:moveTo>
                <a:lnTo>
                  <a:pt x="0" y="455"/>
                </a:lnTo>
                <a:lnTo>
                  <a:pt x="0" y="114"/>
                </a:lnTo>
                <a:lnTo>
                  <a:pt x="147" y="0"/>
                </a:lnTo>
                <a:lnTo>
                  <a:pt x="147" y="318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34" name="Freeform 19"/>
          <p:cNvSpPr>
            <a:spLocks/>
          </p:cNvSpPr>
          <p:nvPr/>
        </p:nvSpPr>
        <p:spPr bwMode="auto">
          <a:xfrm>
            <a:off x="10523881" y="3028732"/>
            <a:ext cx="133025" cy="24099"/>
          </a:xfrm>
          <a:custGeom>
            <a:avLst/>
            <a:gdLst>
              <a:gd name="T0" fmla="*/ 2147483647 w 66"/>
              <a:gd name="T1" fmla="*/ 2147483647 h 16"/>
              <a:gd name="T2" fmla="*/ 2147483647 w 66"/>
              <a:gd name="T3" fmla="*/ 2147483647 h 16"/>
              <a:gd name="T4" fmla="*/ 2147483647 w 66"/>
              <a:gd name="T5" fmla="*/ 2147483647 h 16"/>
              <a:gd name="T6" fmla="*/ 0 w 66"/>
              <a:gd name="T7" fmla="*/ 2147483647 h 16"/>
              <a:gd name="T8" fmla="*/ 0 w 66"/>
              <a:gd name="T9" fmla="*/ 2147483647 h 16"/>
              <a:gd name="T10" fmla="*/ 2147483647 w 66"/>
              <a:gd name="T11" fmla="*/ 0 h 16"/>
              <a:gd name="T12" fmla="*/ 2147483647 w 66"/>
              <a:gd name="T13" fmla="*/ 2147483647 h 16"/>
              <a:gd name="T14" fmla="*/ 2147483647 w 66"/>
              <a:gd name="T15" fmla="*/ 2147483647 h 1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6"/>
              <a:gd name="T25" fmla="*/ 0 h 16"/>
              <a:gd name="T26" fmla="*/ 66 w 66"/>
              <a:gd name="T27" fmla="*/ 16 h 1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6" h="16">
                <a:moveTo>
                  <a:pt x="66" y="14"/>
                </a:moveTo>
                <a:cubicBezTo>
                  <a:pt x="66" y="15"/>
                  <a:pt x="65" y="16"/>
                  <a:pt x="64" y="16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64" y="11"/>
                  <a:pt x="64" y="11"/>
                  <a:pt x="64" y="11"/>
                </a:cubicBezTo>
                <a:cubicBezTo>
                  <a:pt x="65" y="11"/>
                  <a:pt x="66" y="12"/>
                  <a:pt x="66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35" name="Freeform 8"/>
          <p:cNvSpPr>
            <a:spLocks/>
          </p:cNvSpPr>
          <p:nvPr/>
        </p:nvSpPr>
        <p:spPr bwMode="auto">
          <a:xfrm>
            <a:off x="10820474" y="3108107"/>
            <a:ext cx="175033" cy="326675"/>
          </a:xfrm>
          <a:custGeom>
            <a:avLst/>
            <a:gdLst>
              <a:gd name="T0" fmla="*/ 2147483647 w 150"/>
              <a:gd name="T1" fmla="*/ 2147483647 h 366"/>
              <a:gd name="T2" fmla="*/ 0 w 150"/>
              <a:gd name="T3" fmla="*/ 2147483647 h 366"/>
              <a:gd name="T4" fmla="*/ 0 w 150"/>
              <a:gd name="T5" fmla="*/ 0 h 366"/>
              <a:gd name="T6" fmla="*/ 2147483647 w 150"/>
              <a:gd name="T7" fmla="*/ 2147483647 h 366"/>
              <a:gd name="T8" fmla="*/ 2147483647 w 150"/>
              <a:gd name="T9" fmla="*/ 2147483647 h 3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0"/>
              <a:gd name="T16" fmla="*/ 0 h 366"/>
              <a:gd name="T17" fmla="*/ 150 w 150"/>
              <a:gd name="T18" fmla="*/ 366 h 36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0" h="366">
                <a:moveTo>
                  <a:pt x="150" y="366"/>
                </a:moveTo>
                <a:lnTo>
                  <a:pt x="0" y="342"/>
                </a:lnTo>
                <a:lnTo>
                  <a:pt x="0" y="0"/>
                </a:lnTo>
                <a:lnTo>
                  <a:pt x="150" y="26"/>
                </a:lnTo>
                <a:lnTo>
                  <a:pt x="150" y="366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36" name="Freeform 9"/>
          <p:cNvSpPr>
            <a:spLocks/>
          </p:cNvSpPr>
          <p:nvPr/>
        </p:nvSpPr>
        <p:spPr bwMode="auto">
          <a:xfrm>
            <a:off x="10819307" y="3133098"/>
            <a:ext cx="178535" cy="30347"/>
          </a:xfrm>
          <a:custGeom>
            <a:avLst/>
            <a:gdLst>
              <a:gd name="T0" fmla="*/ 2147483647 w 153"/>
              <a:gd name="T1" fmla="*/ 2147483647 h 34"/>
              <a:gd name="T2" fmla="*/ 0 w 153"/>
              <a:gd name="T3" fmla="*/ 2147483647 h 34"/>
              <a:gd name="T4" fmla="*/ 0 w 153"/>
              <a:gd name="T5" fmla="*/ 0 h 34"/>
              <a:gd name="T6" fmla="*/ 2147483647 w 153"/>
              <a:gd name="T7" fmla="*/ 2147483647 h 34"/>
              <a:gd name="T8" fmla="*/ 2147483647 w 153"/>
              <a:gd name="T9" fmla="*/ 2147483647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3"/>
              <a:gd name="T16" fmla="*/ 0 h 34"/>
              <a:gd name="T17" fmla="*/ 153 w 153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3" h="34">
                <a:moveTo>
                  <a:pt x="153" y="34"/>
                </a:moveTo>
                <a:lnTo>
                  <a:pt x="0" y="8"/>
                </a:lnTo>
                <a:lnTo>
                  <a:pt x="0" y="0"/>
                </a:lnTo>
                <a:lnTo>
                  <a:pt x="153" y="26"/>
                </a:lnTo>
                <a:lnTo>
                  <a:pt x="153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37" name="Freeform 10"/>
          <p:cNvSpPr>
            <a:spLocks/>
          </p:cNvSpPr>
          <p:nvPr/>
        </p:nvSpPr>
        <p:spPr bwMode="auto">
          <a:xfrm>
            <a:off x="10875318" y="3333032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5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38" name="Freeform 11"/>
          <p:cNvSpPr>
            <a:spLocks/>
          </p:cNvSpPr>
          <p:nvPr/>
        </p:nvSpPr>
        <p:spPr bwMode="auto">
          <a:xfrm>
            <a:off x="10875318" y="3343743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6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39" name="Freeform 12"/>
          <p:cNvSpPr>
            <a:spLocks/>
          </p:cNvSpPr>
          <p:nvPr/>
        </p:nvSpPr>
        <p:spPr bwMode="auto">
          <a:xfrm>
            <a:off x="10875318" y="3354453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6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40" name="Freeform 13"/>
          <p:cNvSpPr>
            <a:spLocks/>
          </p:cNvSpPr>
          <p:nvPr/>
        </p:nvSpPr>
        <p:spPr bwMode="auto">
          <a:xfrm>
            <a:off x="10875318" y="3366056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5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41" name="Freeform 14"/>
          <p:cNvSpPr>
            <a:spLocks/>
          </p:cNvSpPr>
          <p:nvPr/>
        </p:nvSpPr>
        <p:spPr bwMode="auto">
          <a:xfrm>
            <a:off x="10875318" y="3376766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42" name="Freeform 15"/>
          <p:cNvSpPr>
            <a:spLocks/>
          </p:cNvSpPr>
          <p:nvPr/>
        </p:nvSpPr>
        <p:spPr bwMode="auto">
          <a:xfrm>
            <a:off x="10875318" y="3387477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43" name="Freeform 16"/>
          <p:cNvSpPr>
            <a:spLocks/>
          </p:cNvSpPr>
          <p:nvPr/>
        </p:nvSpPr>
        <p:spPr bwMode="auto">
          <a:xfrm>
            <a:off x="10875318" y="3398188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44" name="Freeform 17"/>
          <p:cNvSpPr>
            <a:spLocks/>
          </p:cNvSpPr>
          <p:nvPr/>
        </p:nvSpPr>
        <p:spPr bwMode="auto">
          <a:xfrm>
            <a:off x="10825142" y="3009926"/>
            <a:ext cx="344233" cy="115140"/>
          </a:xfrm>
          <a:custGeom>
            <a:avLst/>
            <a:gdLst>
              <a:gd name="T0" fmla="*/ 2147483647 w 295"/>
              <a:gd name="T1" fmla="*/ 2147483647 h 129"/>
              <a:gd name="T2" fmla="*/ 0 w 295"/>
              <a:gd name="T3" fmla="*/ 2147483647 h 129"/>
              <a:gd name="T4" fmla="*/ 2147483647 w 295"/>
              <a:gd name="T5" fmla="*/ 0 h 129"/>
              <a:gd name="T6" fmla="*/ 2147483647 w 295"/>
              <a:gd name="T7" fmla="*/ 2147483647 h 129"/>
              <a:gd name="T8" fmla="*/ 2147483647 w 295"/>
              <a:gd name="T9" fmla="*/ 2147483647 h 1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5"/>
              <a:gd name="T16" fmla="*/ 0 h 129"/>
              <a:gd name="T17" fmla="*/ 295 w 295"/>
              <a:gd name="T18" fmla="*/ 129 h 1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5" h="129">
                <a:moveTo>
                  <a:pt x="150" y="129"/>
                </a:moveTo>
                <a:lnTo>
                  <a:pt x="0" y="103"/>
                </a:lnTo>
                <a:lnTo>
                  <a:pt x="148" y="0"/>
                </a:lnTo>
                <a:lnTo>
                  <a:pt x="295" y="15"/>
                </a:lnTo>
                <a:lnTo>
                  <a:pt x="150" y="129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45" name="Freeform 18"/>
          <p:cNvSpPr>
            <a:spLocks/>
          </p:cNvSpPr>
          <p:nvPr/>
        </p:nvSpPr>
        <p:spPr bwMode="auto">
          <a:xfrm>
            <a:off x="11006009" y="3027776"/>
            <a:ext cx="171533" cy="406112"/>
          </a:xfrm>
          <a:custGeom>
            <a:avLst/>
            <a:gdLst>
              <a:gd name="T0" fmla="*/ 2147483647 w 147"/>
              <a:gd name="T1" fmla="*/ 2147483647 h 455"/>
              <a:gd name="T2" fmla="*/ 0 w 147"/>
              <a:gd name="T3" fmla="*/ 2147483647 h 455"/>
              <a:gd name="T4" fmla="*/ 0 w 147"/>
              <a:gd name="T5" fmla="*/ 2147483647 h 455"/>
              <a:gd name="T6" fmla="*/ 2147483647 w 147"/>
              <a:gd name="T7" fmla="*/ 0 h 455"/>
              <a:gd name="T8" fmla="*/ 2147483647 w 147"/>
              <a:gd name="T9" fmla="*/ 2147483647 h 4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7"/>
              <a:gd name="T16" fmla="*/ 0 h 455"/>
              <a:gd name="T17" fmla="*/ 147 w 147"/>
              <a:gd name="T18" fmla="*/ 455 h 45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7" h="455">
                <a:moveTo>
                  <a:pt x="147" y="318"/>
                </a:moveTo>
                <a:lnTo>
                  <a:pt x="0" y="455"/>
                </a:lnTo>
                <a:lnTo>
                  <a:pt x="0" y="114"/>
                </a:lnTo>
                <a:lnTo>
                  <a:pt x="147" y="0"/>
                </a:lnTo>
                <a:lnTo>
                  <a:pt x="147" y="318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46" name="Freeform 19"/>
          <p:cNvSpPr>
            <a:spLocks/>
          </p:cNvSpPr>
          <p:nvPr/>
        </p:nvSpPr>
        <p:spPr bwMode="auto">
          <a:xfrm>
            <a:off x="10842645" y="3151842"/>
            <a:ext cx="133025" cy="24099"/>
          </a:xfrm>
          <a:custGeom>
            <a:avLst/>
            <a:gdLst>
              <a:gd name="T0" fmla="*/ 2147483647 w 66"/>
              <a:gd name="T1" fmla="*/ 2147483647 h 16"/>
              <a:gd name="T2" fmla="*/ 2147483647 w 66"/>
              <a:gd name="T3" fmla="*/ 2147483647 h 16"/>
              <a:gd name="T4" fmla="*/ 2147483647 w 66"/>
              <a:gd name="T5" fmla="*/ 2147483647 h 16"/>
              <a:gd name="T6" fmla="*/ 0 w 66"/>
              <a:gd name="T7" fmla="*/ 2147483647 h 16"/>
              <a:gd name="T8" fmla="*/ 0 w 66"/>
              <a:gd name="T9" fmla="*/ 2147483647 h 16"/>
              <a:gd name="T10" fmla="*/ 2147483647 w 66"/>
              <a:gd name="T11" fmla="*/ 0 h 16"/>
              <a:gd name="T12" fmla="*/ 2147483647 w 66"/>
              <a:gd name="T13" fmla="*/ 2147483647 h 16"/>
              <a:gd name="T14" fmla="*/ 2147483647 w 66"/>
              <a:gd name="T15" fmla="*/ 2147483647 h 1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6"/>
              <a:gd name="T25" fmla="*/ 0 h 16"/>
              <a:gd name="T26" fmla="*/ 66 w 66"/>
              <a:gd name="T27" fmla="*/ 16 h 1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6" h="16">
                <a:moveTo>
                  <a:pt x="66" y="14"/>
                </a:moveTo>
                <a:cubicBezTo>
                  <a:pt x="66" y="15"/>
                  <a:pt x="65" y="16"/>
                  <a:pt x="64" y="16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64" y="11"/>
                  <a:pt x="64" y="11"/>
                  <a:pt x="64" y="11"/>
                </a:cubicBezTo>
                <a:cubicBezTo>
                  <a:pt x="65" y="11"/>
                  <a:pt x="66" y="12"/>
                  <a:pt x="66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95" name="文本框 94"/>
          <p:cNvSpPr txBox="1"/>
          <p:nvPr/>
        </p:nvSpPr>
        <p:spPr>
          <a:xfrm>
            <a:off x="2008458" y="1138290"/>
            <a:ext cx="22168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 sz="1050" b="1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altLang="zh-CN" sz="800" b="0" dirty="0" smtClean="0">
                <a:latin typeface="微软雅黑" panose="020B0503020204020204" pitchFamily="34" charset="-122"/>
              </a:rPr>
              <a:t>Slice Resource Configuration </a:t>
            </a:r>
            <a:r>
              <a:rPr lang="en-US" altLang="zh-CN" sz="800" dirty="0" smtClean="0">
                <a:solidFill>
                  <a:srgbClr val="0000FF"/>
                </a:solidFill>
                <a:latin typeface="微软雅黑" panose="020B0503020204020204" pitchFamily="34" charset="-122"/>
              </a:rPr>
              <a:t>Update</a:t>
            </a:r>
          </a:p>
        </p:txBody>
      </p:sp>
      <p:sp>
        <p:nvSpPr>
          <p:cNvPr id="94" name="文本框 93"/>
          <p:cNvSpPr txBox="1"/>
          <p:nvPr/>
        </p:nvSpPr>
        <p:spPr>
          <a:xfrm>
            <a:off x="516467" y="1397281"/>
            <a:ext cx="23248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 sz="1050" b="1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altLang="zh-CN" sz="800" b="0" dirty="0" smtClean="0">
                <a:latin typeface="微软雅黑" panose="020B0503020204020204" pitchFamily="34" charset="-122"/>
              </a:rPr>
              <a:t>Radio Resource Configuration </a:t>
            </a:r>
            <a:r>
              <a:rPr lang="en-US" altLang="zh-CN" sz="800" dirty="0" smtClean="0">
                <a:solidFill>
                  <a:srgbClr val="0000FF"/>
                </a:solidFill>
                <a:latin typeface="微软雅黑" panose="020B0503020204020204" pitchFamily="34" charset="-122"/>
              </a:rPr>
              <a:t>Update</a:t>
            </a:r>
          </a:p>
          <a:p>
            <a:pPr algn="ctr"/>
            <a:r>
              <a:rPr lang="en-US" altLang="zh-CN" sz="800" b="0" dirty="0" smtClean="0">
                <a:solidFill>
                  <a:srgbClr val="0000FF"/>
                </a:solidFill>
                <a:latin typeface="微软雅黑" panose="020B0503020204020204" pitchFamily="34" charset="-122"/>
              </a:rPr>
              <a:t> (</a:t>
            </a:r>
            <a:r>
              <a:rPr lang="en-GB" sz="800" b="0" dirty="0" smtClean="0">
                <a:solidFill>
                  <a:srgbClr val="0000FF"/>
                </a:solidFill>
                <a:latin typeface="微软雅黑" panose="020B0503020204020204" pitchFamily="34" charset="-122"/>
              </a:rPr>
              <a:t>rRMPolicyRatio2=</a:t>
            </a:r>
            <a:r>
              <a:rPr lang="en-US" sz="800" b="0" dirty="0" smtClean="0">
                <a:solidFill>
                  <a:srgbClr val="0000FF"/>
                </a:solidFill>
                <a:latin typeface="微软雅黑" panose="020B0503020204020204" pitchFamily="34" charset="-122"/>
              </a:rPr>
              <a:t>20</a:t>
            </a:r>
            <a:r>
              <a:rPr lang="en-US" altLang="zh-CN" sz="800" b="0" dirty="0" smtClean="0">
                <a:solidFill>
                  <a:srgbClr val="0000FF"/>
                </a:solidFill>
                <a:latin typeface="微软雅黑" panose="020B0503020204020204" pitchFamily="34" charset="-122"/>
              </a:rPr>
              <a:t>%~</a:t>
            </a:r>
            <a:r>
              <a:rPr lang="en-US" altLang="zh-CN" sz="800" b="0" dirty="0">
                <a:solidFill>
                  <a:srgbClr val="0000FF"/>
                </a:solidFill>
                <a:latin typeface="微软雅黑" panose="020B0503020204020204" pitchFamily="34" charset="-122"/>
              </a:rPr>
              <a:t>8</a:t>
            </a:r>
            <a:r>
              <a:rPr lang="en-US" altLang="zh-CN" sz="800" b="0" dirty="0" smtClean="0">
                <a:solidFill>
                  <a:srgbClr val="0000FF"/>
                </a:solidFill>
                <a:latin typeface="微软雅黑" panose="020B0503020204020204" pitchFamily="34" charset="-122"/>
              </a:rPr>
              <a:t>0%)</a:t>
            </a:r>
            <a:endParaRPr lang="en-US" altLang="zh-CN" sz="800" b="0" dirty="0">
              <a:solidFill>
                <a:srgbClr val="0000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148" name="文本框 151"/>
          <p:cNvSpPr txBox="1"/>
          <p:nvPr/>
        </p:nvSpPr>
        <p:spPr>
          <a:xfrm>
            <a:off x="55986" y="5580665"/>
            <a:ext cx="12083143" cy="46166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>
            <a:defPPr>
              <a:defRPr lang="en-GB"/>
            </a:defPPr>
            <a:lvl1pPr algn="ctr">
              <a:defRPr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lvl="1" algn="ctr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100000"/>
            </a:pPr>
            <a:r>
              <a:rPr lang="en-US" sz="2400" b="1" dirty="0" smtClean="0">
                <a:solidFill>
                  <a:schemeClr val="bg1"/>
                </a:solidFill>
              </a:rPr>
              <a:t>Only OAM </a:t>
            </a:r>
            <a:r>
              <a:rPr lang="en-US" sz="2400" dirty="0" smtClean="0">
                <a:solidFill>
                  <a:schemeClr val="bg1"/>
                </a:solidFill>
              </a:rPr>
              <a:t>can decide whether to update the slice resource configuration</a:t>
            </a:r>
            <a:endParaRPr lang="en-US" altLang="zh-CN" sz="2400" dirty="0">
              <a:solidFill>
                <a:schemeClr val="bg1"/>
              </a:solidFill>
            </a:endParaRPr>
          </a:p>
        </p:txBody>
      </p:sp>
      <p:cxnSp>
        <p:nvCxnSpPr>
          <p:cNvPr id="150" name="直接箭头连接符 149"/>
          <p:cNvCxnSpPr/>
          <p:nvPr/>
        </p:nvCxnSpPr>
        <p:spPr bwMode="auto">
          <a:xfrm flipV="1">
            <a:off x="8249187" y="1062947"/>
            <a:ext cx="8192" cy="117142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51" name="文本框 150"/>
          <p:cNvSpPr txBox="1"/>
          <p:nvPr/>
        </p:nvSpPr>
        <p:spPr>
          <a:xfrm>
            <a:off x="6702830" y="1336340"/>
            <a:ext cx="166066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 sz="1333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r>
              <a:rPr lang="zh-CN" altLang="en-US" sz="800" dirty="0"/>
              <a:t>⑤ </a:t>
            </a:r>
            <a:r>
              <a:rPr lang="en-US" altLang="zh-CN" sz="800" dirty="0" smtClean="0"/>
              <a:t>New </a:t>
            </a:r>
            <a:r>
              <a:rPr lang="en-US" altLang="zh-CN" sz="800" dirty="0"/>
              <a:t>slice </a:t>
            </a:r>
            <a:r>
              <a:rPr lang="en-US" altLang="zh-CN" sz="800" dirty="0" err="1" smtClean="0"/>
              <a:t>QoE</a:t>
            </a:r>
            <a:r>
              <a:rPr lang="en-US" altLang="zh-CN" sz="800" dirty="0" smtClean="0"/>
              <a:t> (Service MOS) </a:t>
            </a:r>
            <a:endParaRPr lang="en-US" altLang="zh-CN" sz="800" dirty="0"/>
          </a:p>
        </p:txBody>
      </p:sp>
      <p:sp>
        <p:nvSpPr>
          <p:cNvPr id="147" name="矩形 76"/>
          <p:cNvSpPr/>
          <p:nvPr/>
        </p:nvSpPr>
        <p:spPr>
          <a:xfrm>
            <a:off x="5561724" y="732419"/>
            <a:ext cx="1020825" cy="316673"/>
          </a:xfrm>
          <a:prstGeom prst="rect">
            <a:avLst/>
          </a:prstGeom>
          <a:solidFill>
            <a:srgbClr val="98949E"/>
          </a:solidFill>
          <a:ln w="19050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0" tIns="64000" rIns="64000" bIns="64000"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MDAS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2251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8600" y="30803"/>
            <a:ext cx="11963400" cy="72840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l" eaLnBrk="1" hangingPunct="1"/>
            <a:r>
              <a:rPr lang="en-US" altLang="zh-CN" sz="2400" dirty="0" smtClean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Way Forward</a:t>
            </a:r>
            <a:r>
              <a:rPr lang="zh-CN" altLang="en-US" sz="2400" smtClean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：</a:t>
            </a:r>
            <a:r>
              <a:rPr lang="en-US" altLang="zh-CN" sz="2400" smtClean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endParaRPr lang="de-DE" altLang="de-DE" sz="2400" b="1" dirty="0">
              <a:solidFill>
                <a:srgbClr val="C00000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97" name="Content Placeholder 2"/>
          <p:cNvSpPr txBox="1">
            <a:spLocks/>
          </p:cNvSpPr>
          <p:nvPr/>
        </p:nvSpPr>
        <p:spPr>
          <a:xfrm>
            <a:off x="457200" y="725865"/>
            <a:ext cx="11250280" cy="5262462"/>
          </a:xfrm>
          <a:prstGeom prst="rect">
            <a:avLst/>
          </a:prstGeom>
          <a:ln>
            <a:noFill/>
          </a:ln>
        </p:spPr>
        <p:txBody>
          <a:bodyPr lIns="121885" tIns="60943" rIns="121885" bIns="60943">
            <a:noAutofit/>
          </a:bodyPr>
          <a:lstStyle>
            <a:lvl1pPr marL="457106" indent="-457106" algn="l" defTabSz="121895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398" indent="-380924" algn="l" defTabSz="121895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523691" indent="-304739" algn="l" defTabSz="121895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133166" indent="-304739" algn="l" defTabSz="121895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742645" indent="-304739" algn="l" defTabSz="1218953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352121" indent="-304739" algn="l" defTabSz="121895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596" indent="-304739" algn="l" defTabSz="121895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073" indent="-304739" algn="l" defTabSz="121895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549" indent="-304739" algn="l" defTabSz="121895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380" lvl="1" indent="-342687">
              <a:spcBef>
                <a:spcPts val="1200"/>
              </a:spcBef>
              <a:spcAft>
                <a:spcPts val="400"/>
              </a:spcAft>
              <a:buSzPct val="100000"/>
              <a:buFont typeface="Arial" pitchFamily="34" charset="0"/>
              <a:buChar char="•"/>
            </a:pPr>
            <a:r>
              <a:rPr lang="en-US" altLang="zh-CN" sz="1800" dirty="0" smtClean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Alternative A</a:t>
            </a:r>
            <a:r>
              <a:rPr lang="zh-CN" altLang="en-US" sz="1800" dirty="0" smtClean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：</a:t>
            </a:r>
            <a:endParaRPr lang="en-US" altLang="zh-CN" sz="1800" dirty="0" smtClean="0">
              <a:solidFill>
                <a:schemeClr val="tx1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888673" lvl="2" indent="-342687">
              <a:spcBef>
                <a:spcPts val="600"/>
              </a:spcBef>
              <a:spcAft>
                <a:spcPts val="600"/>
              </a:spcAft>
              <a:buSzPct val="100000"/>
            </a:pPr>
            <a:r>
              <a:rPr lang="en-US" altLang="zh-CN" sz="14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Control Plane is responsible for Slice </a:t>
            </a:r>
            <a:r>
              <a:rPr lang="en-US" altLang="zh-CN" sz="1400" dirty="0" err="1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QoE</a:t>
            </a:r>
            <a:r>
              <a:rPr lang="en-US" altLang="zh-CN" sz="14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evaluation while Management Plane is responsible for Slice SLA evaluation and cause domain determining</a:t>
            </a:r>
            <a:endParaRPr lang="en-GB" altLang="zh-CN" sz="1400" dirty="0">
              <a:solidFill>
                <a:schemeClr val="tx1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888673" lvl="2" indent="-342687">
              <a:spcBef>
                <a:spcPts val="600"/>
              </a:spcBef>
              <a:spcAft>
                <a:spcPts val="600"/>
              </a:spcAft>
              <a:buSzPct val="100000"/>
            </a:pPr>
            <a:r>
              <a:rPr lang="en-GB" altLang="zh-CN" sz="14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NWDAF provides a service for slice </a:t>
            </a:r>
            <a:r>
              <a:rPr lang="en-GB" altLang="zh-CN" sz="1400" dirty="0" err="1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QoE</a:t>
            </a:r>
            <a:r>
              <a:rPr lang="en-GB" altLang="zh-CN" sz="14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analytics that can be consumed by OAM and 5GC </a:t>
            </a:r>
            <a:r>
              <a:rPr lang="en-GB" altLang="zh-CN" sz="1400" dirty="0" smtClean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NFs </a:t>
            </a:r>
            <a:r>
              <a:rPr lang="en-GB" altLang="zh-CN" sz="1400" dirty="0">
                <a:solidFill>
                  <a:schemeClr val="tx1"/>
                </a:solidFill>
              </a:rPr>
              <a:t> </a:t>
            </a:r>
            <a:r>
              <a:rPr lang="en-GB" altLang="zh-CN" sz="1400" dirty="0" smtClean="0">
                <a:solidFill>
                  <a:schemeClr val="tx1"/>
                </a:solidFill>
              </a:rPr>
              <a:t>and how </a:t>
            </a:r>
            <a:r>
              <a:rPr lang="en-GB" altLang="zh-CN" sz="1400" dirty="0">
                <a:solidFill>
                  <a:schemeClr val="tx1"/>
                </a:solidFill>
              </a:rPr>
              <a:t>these 5GC NFs can use such slice </a:t>
            </a:r>
            <a:r>
              <a:rPr lang="en-GB" altLang="zh-CN" sz="1400" dirty="0" err="1">
                <a:solidFill>
                  <a:schemeClr val="tx1"/>
                </a:solidFill>
              </a:rPr>
              <a:t>QoE</a:t>
            </a:r>
            <a:r>
              <a:rPr lang="en-GB" altLang="zh-CN" sz="1400" dirty="0">
                <a:solidFill>
                  <a:schemeClr val="tx1"/>
                </a:solidFill>
              </a:rPr>
              <a:t> analytics needs further study and will not be specified in </a:t>
            </a:r>
            <a:r>
              <a:rPr lang="en-GB" altLang="zh-CN" sz="1400" dirty="0" err="1" smtClean="0">
                <a:solidFill>
                  <a:schemeClr val="tx1"/>
                </a:solidFill>
              </a:rPr>
              <a:t>Rel</a:t>
            </a:r>
            <a:r>
              <a:rPr lang="en-GB" altLang="zh-CN" sz="1400" dirty="0" smtClean="0">
                <a:solidFill>
                  <a:schemeClr val="tx1"/>
                </a:solidFill>
              </a:rPr>
              <a:t>-16</a:t>
            </a:r>
          </a:p>
          <a:p>
            <a:pPr marL="888673" lvl="2" indent="-342687">
              <a:spcBef>
                <a:spcPts val="600"/>
              </a:spcBef>
              <a:spcAft>
                <a:spcPts val="600"/>
              </a:spcAft>
              <a:buSzPct val="100000"/>
            </a:pP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Whether RAN needs Slice </a:t>
            </a:r>
            <a:r>
              <a:rPr lang="en-GB" sz="1400" dirty="0" err="1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QoE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</a:t>
            </a:r>
            <a:r>
              <a:rPr lang="en-GB" sz="1400" dirty="0" err="1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fulfillment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analytics to perform more efficiently radio resource scheduling and how to do the adjustment will be discussed in </a:t>
            </a:r>
            <a:r>
              <a:rPr lang="en-GB" sz="1400" dirty="0" err="1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R17</a:t>
            </a:r>
            <a:r>
              <a:rPr lang="en-GB" sz="1400" dirty="0" smtClean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.</a:t>
            </a:r>
            <a:endParaRPr lang="en-US" altLang="zh-CN" sz="1400" dirty="0">
              <a:solidFill>
                <a:schemeClr val="tx1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355380" lvl="1" indent="-342687">
              <a:spcBef>
                <a:spcPts val="1200"/>
              </a:spcBef>
              <a:spcAft>
                <a:spcPts val="400"/>
              </a:spcAft>
              <a:buSzPct val="100000"/>
              <a:buFont typeface="Arial" pitchFamily="34" charset="0"/>
              <a:buChar char="•"/>
            </a:pPr>
            <a:r>
              <a:rPr lang="en-US" altLang="zh-CN" sz="1800" dirty="0" smtClean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Alternative B: </a:t>
            </a:r>
          </a:p>
          <a:p>
            <a:pPr marL="888673" lvl="2" indent="-342687">
              <a:spcBef>
                <a:spcPts val="1200"/>
              </a:spcBef>
              <a:spcAft>
                <a:spcPts val="400"/>
              </a:spcAft>
              <a:buSzPct val="100000"/>
            </a:pPr>
            <a:r>
              <a:rPr lang="en-US" altLang="zh-CN" sz="16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On top of Alternative A, it is further agreed:</a:t>
            </a:r>
          </a:p>
          <a:p>
            <a:pPr marL="1498148" lvl="3" indent="-342687">
              <a:spcBef>
                <a:spcPts val="600"/>
              </a:spcBef>
              <a:spcAft>
                <a:spcPts val="600"/>
              </a:spcAft>
              <a:buSzPct val="100000"/>
            </a:pPr>
            <a:r>
              <a:rPr lang="en-US" altLang="zh-CN" sz="1400" dirty="0" smtClean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RAN </a:t>
            </a:r>
            <a:r>
              <a:rPr lang="en-US" altLang="zh-CN" sz="14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needs Slice </a:t>
            </a:r>
            <a:r>
              <a:rPr lang="en-US" altLang="zh-CN" sz="1400" dirty="0" err="1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QoE</a:t>
            </a:r>
            <a:r>
              <a:rPr lang="en-US" altLang="zh-CN" sz="14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fulfillment analytics to perform more efficiently radio resource </a:t>
            </a:r>
            <a:r>
              <a:rPr lang="en-US" altLang="zh-CN" sz="1400" dirty="0" smtClean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scheduling</a:t>
            </a:r>
          </a:p>
          <a:p>
            <a:pPr marL="1498148" lvl="3" indent="-342687">
              <a:spcBef>
                <a:spcPts val="600"/>
              </a:spcBef>
              <a:spcAft>
                <a:spcPts val="600"/>
              </a:spcAft>
              <a:buSzPct val="100000"/>
            </a:pPr>
            <a:r>
              <a:rPr lang="en-US" altLang="zh-CN" sz="1400" dirty="0" smtClean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The </a:t>
            </a:r>
            <a:r>
              <a:rPr lang="en-US" altLang="zh-CN" sz="1400" dirty="0" err="1" smtClean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QoE</a:t>
            </a:r>
            <a:r>
              <a:rPr lang="en-US" altLang="zh-CN" sz="1400" dirty="0" smtClean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analytics could be sent either from slice Control plane or Management plane, which will be studied/resolved in 3GPP SA2 and SA5  and will not be specified in R16</a:t>
            </a:r>
            <a:endParaRPr lang="en-US" altLang="zh-CN" sz="1100" dirty="0" smtClean="0">
              <a:solidFill>
                <a:schemeClr val="tx1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355380" lvl="1" indent="-342687">
              <a:spcBef>
                <a:spcPts val="1200"/>
              </a:spcBef>
              <a:spcAft>
                <a:spcPts val="400"/>
              </a:spcAft>
              <a:buSzPct val="100000"/>
              <a:buFont typeface="Arial" pitchFamily="34" charset="0"/>
              <a:buChar char="•"/>
            </a:pPr>
            <a:r>
              <a:rPr lang="en-US" altLang="zh-CN" sz="1800" dirty="0" smtClean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Alternative C:</a:t>
            </a:r>
          </a:p>
          <a:p>
            <a:pPr marL="888673" lvl="2" indent="-342687">
              <a:spcBef>
                <a:spcPts val="1200"/>
              </a:spcBef>
              <a:spcAft>
                <a:spcPts val="400"/>
              </a:spcAft>
              <a:buSzPct val="100000"/>
            </a:pPr>
            <a:r>
              <a:rPr lang="en-US" altLang="zh-CN" sz="16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On top of Alternative A, it is further agreed:</a:t>
            </a:r>
          </a:p>
          <a:p>
            <a:pPr marL="1498148" lvl="3" indent="-342687">
              <a:spcBef>
                <a:spcPts val="600"/>
              </a:spcBef>
              <a:spcAft>
                <a:spcPts val="600"/>
              </a:spcAft>
              <a:buSzPct val="100000"/>
            </a:pPr>
            <a:r>
              <a:rPr lang="en-US" altLang="zh-CN" sz="1400" dirty="0" smtClean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Whether RAN </a:t>
            </a:r>
            <a:r>
              <a:rPr lang="en-US" altLang="zh-CN" sz="14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needs Slice </a:t>
            </a:r>
            <a:r>
              <a:rPr lang="en-US" altLang="zh-CN" sz="1400" dirty="0" err="1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QoE</a:t>
            </a:r>
            <a:r>
              <a:rPr lang="en-US" altLang="zh-CN" sz="14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fulfillment analytics to perform more efficiently radio resource </a:t>
            </a:r>
            <a:r>
              <a:rPr lang="en-US" altLang="zh-CN" sz="1400" dirty="0" smtClean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scheduling is a valid question, which will be discussed in </a:t>
            </a:r>
            <a:r>
              <a:rPr lang="en-US" altLang="zh-CN" sz="1400" dirty="0" err="1" smtClean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R17</a:t>
            </a:r>
            <a:r>
              <a:rPr lang="en-US" altLang="zh-CN" sz="1550" dirty="0" smtClean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</a:t>
            </a:r>
            <a:endParaRPr lang="en-US" altLang="zh-CN" sz="1550" dirty="0">
              <a:solidFill>
                <a:schemeClr val="tx1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545826" lvl="2" indent="0">
              <a:spcBef>
                <a:spcPts val="400"/>
              </a:spcBef>
              <a:spcAft>
                <a:spcPts val="400"/>
              </a:spcAft>
              <a:buSzPct val="100000"/>
              <a:buNone/>
            </a:pPr>
            <a:endParaRPr lang="en-US" altLang="zh-CN" sz="1400" dirty="0">
              <a:solidFill>
                <a:schemeClr val="tx1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4" name="文本框 151"/>
          <p:cNvSpPr txBox="1"/>
          <p:nvPr/>
        </p:nvSpPr>
        <p:spPr>
          <a:xfrm>
            <a:off x="40768" y="6327789"/>
            <a:ext cx="12083143" cy="46166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>
            <a:defPPr>
              <a:defRPr lang="en-GB"/>
            </a:defPPr>
            <a:lvl1pPr algn="ctr">
              <a:defRPr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lvl="1" algn="ctr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100000"/>
            </a:pPr>
            <a:r>
              <a:rPr lang="en-US" sz="2400" b="1" dirty="0" smtClean="0">
                <a:solidFill>
                  <a:schemeClr val="bg1"/>
                </a:solidFill>
              </a:rPr>
              <a:t>It is proposed to adopt Alternative A</a:t>
            </a:r>
            <a:endParaRPr lang="en-US" altLang="zh-CN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486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59157" y="2466864"/>
            <a:ext cx="5075929" cy="970603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zh-CN" sz="4400" dirty="0"/>
              <a:t>Thanks!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777072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1"/>
          </p:nvPr>
        </p:nvSpPr>
        <p:spPr>
          <a:xfrm>
            <a:off x="239350" y="922867"/>
            <a:ext cx="11713301" cy="5068358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1600" dirty="0" smtClean="0">
                <a:solidFill>
                  <a:srgbClr val="002060"/>
                </a:solidFill>
              </a:rPr>
              <a:t>Slice SLA related TDocs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en-US" sz="1800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en-US" sz="1800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en-US" sz="1800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en-US" sz="1800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en-US" sz="1800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en-US" sz="1800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en-US" sz="1800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1600" dirty="0" smtClean="0">
                <a:solidFill>
                  <a:srgbClr val="002060"/>
                </a:solidFill>
              </a:rPr>
              <a:t>Common understandings </a:t>
            </a:r>
            <a:endParaRPr lang="en-US" sz="1600" dirty="0">
              <a:solidFill>
                <a:srgbClr val="002060"/>
              </a:solidFill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  <a:buFont typeface="微软雅黑" panose="020B0503020204020204" pitchFamily="34" charset="-122"/>
              <a:buChar char="‐"/>
            </a:pPr>
            <a:r>
              <a:rPr lang="en-US" sz="1400" dirty="0" smtClean="0">
                <a:solidFill>
                  <a:srgbClr val="002060"/>
                </a:solidFill>
              </a:rPr>
              <a:t>The slice radio resource configuration parameters i.e. “Guaranteed/maximum slice radio resource” have </a:t>
            </a:r>
            <a:r>
              <a:rPr lang="en-US" sz="1400" dirty="0">
                <a:solidFill>
                  <a:srgbClr val="002060"/>
                </a:solidFill>
              </a:rPr>
              <a:t>already </a:t>
            </a:r>
            <a:r>
              <a:rPr lang="en-US" sz="1400" dirty="0" smtClean="0">
                <a:solidFill>
                  <a:srgbClr val="002060"/>
                </a:solidFill>
              </a:rPr>
              <a:t>been defined by SA5, i.e. </a:t>
            </a:r>
            <a:r>
              <a:rPr lang="en-GB" sz="1400" dirty="0" smtClean="0">
                <a:solidFill>
                  <a:srgbClr val="002060"/>
                </a:solidFill>
              </a:rPr>
              <a:t>RRMPolicyRatio2 </a:t>
            </a:r>
            <a:r>
              <a:rPr lang="en-GB" sz="1400" dirty="0">
                <a:solidFill>
                  <a:srgbClr val="002060"/>
                </a:solidFill>
              </a:rPr>
              <a:t>(including rRMPolicyMaxRatio, rRMPolicyMarginMaxRatio, rRMPolicyMinRatio, rRMPolicyMarginMinRatio) in </a:t>
            </a:r>
            <a:r>
              <a:rPr lang="en-GB" sz="1400" dirty="0" smtClean="0">
                <a:solidFill>
                  <a:srgbClr val="002060"/>
                </a:solidFill>
              </a:rPr>
              <a:t>clause 4.4.1, TS </a:t>
            </a:r>
            <a:r>
              <a:rPr lang="en-GB" sz="1400" dirty="0">
                <a:solidFill>
                  <a:srgbClr val="002060"/>
                </a:solidFill>
              </a:rPr>
              <a:t>28.541 </a:t>
            </a:r>
            <a:r>
              <a:rPr lang="en-GB" sz="1400" dirty="0" smtClean="0">
                <a:solidFill>
                  <a:srgbClr val="002060"/>
                </a:solidFill>
              </a:rPr>
              <a:t>v15.1.0</a:t>
            </a:r>
            <a:r>
              <a:rPr lang="en-US" sz="1400" dirty="0">
                <a:solidFill>
                  <a:srgbClr val="002060"/>
                </a:solidFill>
              </a:rPr>
              <a:t>.</a:t>
            </a:r>
            <a:r>
              <a:rPr lang="en-GB" sz="1400" dirty="0" smtClean="0">
                <a:solidFill>
                  <a:srgbClr val="002060"/>
                </a:solidFill>
              </a:rPr>
              <a:t> </a:t>
            </a:r>
            <a:endParaRPr lang="en-US" sz="1400" dirty="0" smtClean="0">
              <a:solidFill>
                <a:srgbClr val="002060"/>
              </a:solidFill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  <a:buFont typeface="微软雅黑" panose="020B0503020204020204" pitchFamily="34" charset="-122"/>
              <a:buChar char="‐"/>
            </a:pPr>
            <a:r>
              <a:rPr lang="en-US" sz="1400" dirty="0">
                <a:solidFill>
                  <a:srgbClr val="002060"/>
                </a:solidFill>
              </a:rPr>
              <a:t>T</a:t>
            </a:r>
            <a:r>
              <a:rPr lang="en-US" sz="1400" dirty="0" smtClean="0">
                <a:solidFill>
                  <a:srgbClr val="002060"/>
                </a:solidFill>
              </a:rPr>
              <a:t>he slice QoE provided by NWDAF will benefit for slice radio resource configuration/adjustment by OAM</a:t>
            </a:r>
            <a:r>
              <a:rPr lang="en-US" altLang="zh-CN" sz="1400" dirty="0" smtClean="0">
                <a:solidFill>
                  <a:srgbClr val="002060"/>
                </a:solidFill>
              </a:rPr>
              <a:t>.</a:t>
            </a:r>
            <a:endParaRPr lang="en-US" sz="1400" dirty="0" smtClean="0">
              <a:solidFill>
                <a:srgbClr val="002060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8600" y="30803"/>
            <a:ext cx="11963400" cy="72840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l" eaLnBrk="1" hangingPunct="1"/>
            <a:r>
              <a:rPr lang="en-US" altLang="zh-CN" sz="2400" dirty="0" smtClean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Slice SLA related TDocs and Common Understandings</a:t>
            </a:r>
            <a:endParaRPr lang="de-DE" altLang="de-DE" sz="2400" dirty="0">
              <a:solidFill>
                <a:srgbClr val="C00000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235993"/>
              </p:ext>
            </p:extLst>
          </p:nvPr>
        </p:nvGraphicFramePr>
        <p:xfrm>
          <a:off x="1044046" y="1464096"/>
          <a:ext cx="10103908" cy="2291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47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463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493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592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841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China Mobile/Huawei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Samsung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Ericsson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Nokia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RAN3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SA2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SA5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9618997"/>
              </p:ext>
            </p:extLst>
          </p:nvPr>
        </p:nvGraphicFramePr>
        <p:xfrm>
          <a:off x="2631280" y="1965489"/>
          <a:ext cx="881062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65" name="包装程序外壳对象" showAsIcon="1" r:id="rId3" imgW="618120" imgH="447840" progId="Package">
                  <p:embed/>
                </p:oleObj>
              </mc:Choice>
              <mc:Fallback>
                <p:oleObj name="包装程序外壳对象" showAsIcon="1" r:id="rId3" imgW="618120" imgH="44784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31280" y="1965489"/>
                        <a:ext cx="881062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7927886"/>
              </p:ext>
            </p:extLst>
          </p:nvPr>
        </p:nvGraphicFramePr>
        <p:xfrm>
          <a:off x="3512342" y="1965489"/>
          <a:ext cx="855662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66" name="包装程序外壳对象" showAsIcon="1" r:id="rId5" imgW="618120" imgH="447840" progId="Package">
                  <p:embed/>
                </p:oleObj>
              </mc:Choice>
              <mc:Fallback>
                <p:oleObj name="包装程序外壳对象" showAsIcon="1" r:id="rId5" imgW="618120" imgH="44784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512342" y="1965489"/>
                        <a:ext cx="855662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3070088"/>
              </p:ext>
            </p:extLst>
          </p:nvPr>
        </p:nvGraphicFramePr>
        <p:xfrm>
          <a:off x="9102724" y="1965489"/>
          <a:ext cx="80327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67" name="包装程序外壳对象" showAsIcon="1" r:id="rId7" imgW="618120" imgH="447840" progId="Package">
                  <p:embed/>
                </p:oleObj>
              </mc:Choice>
              <mc:Fallback>
                <p:oleObj name="包装程序外壳对象" showAsIcon="1" r:id="rId7" imgW="618120" imgH="44784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02724" y="1965489"/>
                        <a:ext cx="803275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1083766"/>
              </p:ext>
            </p:extLst>
          </p:nvPr>
        </p:nvGraphicFramePr>
        <p:xfrm>
          <a:off x="9999577" y="1965488"/>
          <a:ext cx="944647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68" name="包装程序外壳对象" showAsIcon="1" r:id="rId9" imgW="618120" imgH="447840" progId="Package">
                  <p:embed/>
                </p:oleObj>
              </mc:Choice>
              <mc:Fallback>
                <p:oleObj name="包装程序外壳对象" showAsIcon="1" r:id="rId9" imgW="618120" imgH="44784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999577" y="1965488"/>
                        <a:ext cx="944647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7738586"/>
              </p:ext>
            </p:extLst>
          </p:nvPr>
        </p:nvGraphicFramePr>
        <p:xfrm>
          <a:off x="6797674" y="1965488"/>
          <a:ext cx="97472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69" name="包装程序外壳对象" showAsIcon="1" r:id="rId11" imgW="618120" imgH="447840" progId="Package">
                  <p:embed/>
                </p:oleObj>
              </mc:Choice>
              <mc:Fallback>
                <p:oleObj name="包装程序外壳对象" showAsIcon="1" r:id="rId11" imgW="618120" imgH="44784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797674" y="1965488"/>
                        <a:ext cx="974725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3535819"/>
              </p:ext>
            </p:extLst>
          </p:nvPr>
        </p:nvGraphicFramePr>
        <p:xfrm>
          <a:off x="7860769" y="1965488"/>
          <a:ext cx="89852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70" name="包装程序外壳对象" showAsIcon="1" r:id="rId13" imgW="618120" imgH="447840" progId="Package">
                  <p:embed/>
                </p:oleObj>
              </mc:Choice>
              <mc:Fallback>
                <p:oleObj name="包装程序外壳对象" showAsIcon="1" r:id="rId13" imgW="618120" imgH="44784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860769" y="1965488"/>
                        <a:ext cx="898525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2728615"/>
              </p:ext>
            </p:extLst>
          </p:nvPr>
        </p:nvGraphicFramePr>
        <p:xfrm>
          <a:off x="9102723" y="2576824"/>
          <a:ext cx="80327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71" name="包装程序外壳对象" showAsIcon="1" r:id="rId15" imgW="666000" imgH="447840" progId="Package">
                  <p:embed/>
                </p:oleObj>
              </mc:Choice>
              <mc:Fallback>
                <p:oleObj name="包装程序外壳对象" showAsIcon="1" r:id="rId15" imgW="666000" imgH="44784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102723" y="2576824"/>
                        <a:ext cx="803275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3016676"/>
              </p:ext>
            </p:extLst>
          </p:nvPr>
        </p:nvGraphicFramePr>
        <p:xfrm>
          <a:off x="10043944" y="2576823"/>
          <a:ext cx="900280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72" name="包装程序外壳对象" showAsIcon="1" r:id="rId17" imgW="666000" imgH="447840" progId="Package">
                  <p:embed/>
                </p:oleObj>
              </mc:Choice>
              <mc:Fallback>
                <p:oleObj name="包装程序外壳对象" showAsIcon="1" r:id="rId17" imgW="666000" imgH="44784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0043944" y="2576823"/>
                        <a:ext cx="900280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0358676"/>
              </p:ext>
            </p:extLst>
          </p:nvPr>
        </p:nvGraphicFramePr>
        <p:xfrm>
          <a:off x="2539999" y="2576823"/>
          <a:ext cx="972343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73" name="包装程序外壳对象" showAsIcon="1" r:id="rId19" imgW="666000" imgH="447840" progId="Package">
                  <p:embed/>
                </p:oleObj>
              </mc:Choice>
              <mc:Fallback>
                <p:oleObj name="包装程序外壳对象" showAsIcon="1" r:id="rId19" imgW="666000" imgH="44784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539999" y="2576823"/>
                        <a:ext cx="972343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2004207"/>
              </p:ext>
            </p:extLst>
          </p:nvPr>
        </p:nvGraphicFramePr>
        <p:xfrm>
          <a:off x="3512342" y="2576823"/>
          <a:ext cx="855662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74" name="包装程序外壳对象" showAsIcon="1" r:id="rId21" imgW="666000" imgH="447840" progId="Package">
                  <p:embed/>
                </p:oleObj>
              </mc:Choice>
              <mc:Fallback>
                <p:oleObj name="包装程序外壳对象" showAsIcon="1" r:id="rId21" imgW="666000" imgH="44784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512342" y="2576823"/>
                        <a:ext cx="855662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5184330"/>
              </p:ext>
            </p:extLst>
          </p:nvPr>
        </p:nvGraphicFramePr>
        <p:xfrm>
          <a:off x="4839325" y="2576822"/>
          <a:ext cx="809000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75" name="包装程序外壳对象" showAsIcon="1" r:id="rId23" imgW="666000" imgH="447840" progId="Package">
                  <p:embed/>
                </p:oleObj>
              </mc:Choice>
              <mc:Fallback>
                <p:oleObj name="包装程序外壳对象" showAsIcon="1" r:id="rId23" imgW="666000" imgH="44784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839325" y="2576822"/>
                        <a:ext cx="809000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6870122"/>
              </p:ext>
            </p:extLst>
          </p:nvPr>
        </p:nvGraphicFramePr>
        <p:xfrm>
          <a:off x="5717297" y="2576821"/>
          <a:ext cx="959727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76" name="包装程序外壳对象" showAsIcon="1" r:id="rId25" imgW="666000" imgH="447840" progId="Package">
                  <p:embed/>
                </p:oleObj>
              </mc:Choice>
              <mc:Fallback>
                <p:oleObj name="包装程序外壳对象" showAsIcon="1" r:id="rId25" imgW="666000" imgH="44784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717297" y="2576821"/>
                        <a:ext cx="959727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6304176"/>
              </p:ext>
            </p:extLst>
          </p:nvPr>
        </p:nvGraphicFramePr>
        <p:xfrm>
          <a:off x="6884233" y="3218392"/>
          <a:ext cx="80160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77" name="包装程序外壳对象" showAsIcon="1" r:id="rId27" imgW="612000" imgH="447840" progId="Package">
                  <p:embed/>
                </p:oleObj>
              </mc:Choice>
              <mc:Fallback>
                <p:oleObj name="包装程序外壳对象" showAsIcon="1" r:id="rId27" imgW="612000" imgH="44784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6884233" y="3218392"/>
                        <a:ext cx="801605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6263905"/>
              </p:ext>
            </p:extLst>
          </p:nvPr>
        </p:nvGraphicFramePr>
        <p:xfrm>
          <a:off x="6829358" y="2557561"/>
          <a:ext cx="899849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78" name="包装程序外壳对象" showAsIcon="1" r:id="rId29" imgW="666000" imgH="447840" progId="Package">
                  <p:embed/>
                </p:oleObj>
              </mc:Choice>
              <mc:Fallback>
                <p:oleObj name="包装程序外壳对象" showAsIcon="1" r:id="rId29" imgW="666000" imgH="44784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829358" y="2557561"/>
                        <a:ext cx="899849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82391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44450" cap="flat" cmpd="sng" algn="ctr">
          <a:solidFill>
            <a:srgbClr val="0000FF"/>
          </a:solidFill>
          <a:prstDash val="sysDash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nokia powerpoint template nokia pure v13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 PowerPoint Template Nokia Pure v12" id="{7AC05BEF-BBDF-4CF1-AA23-A676535EABCE}" vid="{991539CA-B441-4AED-8339-F6770207F6A2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57413</TotalTime>
  <Words>1434</Words>
  <Application>Microsoft Office PowerPoint</Application>
  <PresentationFormat>宽屏</PresentationFormat>
  <Paragraphs>282</Paragraphs>
  <Slides>9</Slides>
  <Notes>6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7" baseType="lpstr">
      <vt:lpstr>FrutigerNext LT Regular</vt:lpstr>
      <vt:lpstr>Lucida Grande</vt:lpstr>
      <vt:lpstr>MS PGothic</vt:lpstr>
      <vt:lpstr>Nokia Pure Headline Light</vt:lpstr>
      <vt:lpstr>Nokia Pure Text Light</vt:lpstr>
      <vt:lpstr>ヒラギノ角ゴ Pro W3</vt:lpstr>
      <vt:lpstr>黑体</vt:lpstr>
      <vt:lpstr>宋体</vt:lpstr>
      <vt:lpstr>微软雅黑</vt:lpstr>
      <vt:lpstr>Arial</vt:lpstr>
      <vt:lpstr>Calibri</vt:lpstr>
      <vt:lpstr>Cambria Math</vt:lpstr>
      <vt:lpstr>Times New Roman</vt:lpstr>
      <vt:lpstr>Wingdings</vt:lpstr>
      <vt:lpstr>Office Theme</vt:lpstr>
      <vt:lpstr>nokia powerpoint template nokia pure v13</vt:lpstr>
      <vt:lpstr>think-cell Slide</vt:lpstr>
      <vt:lpstr>包装程序外壳对象</vt:lpstr>
      <vt:lpstr> Data Analytics based 5G Slice SLA Guarantee  China Mobile </vt:lpstr>
      <vt:lpstr>Slice provisioning stage (Agreed in 3GPP) </vt:lpstr>
      <vt:lpstr>Slice Run-Time stage – Trial phase for the new slice (Agreed in 3GPP except Slice QoE Evaluation)</vt:lpstr>
      <vt:lpstr>Slice QoE monitoring/QoE evaluation VS. Slice SLA KPI monitoring/SLA Evaluation</vt:lpstr>
      <vt:lpstr>Slice Run-Time stage – Slice QoE Fulfillment feedback to RAN (Open Discussion)</vt:lpstr>
      <vt:lpstr>Slice Run-Time stage – Trail phase for the new slice (To be agreed in 3GPP)</vt:lpstr>
      <vt:lpstr>Way Forward： </vt:lpstr>
      <vt:lpstr>PowerPoint 演示文稿</vt:lpstr>
      <vt:lpstr>Slice SLA related TDocs and Common Understandings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cmcc</cp:lastModifiedBy>
  <cp:revision>2413</cp:revision>
  <dcterms:created xsi:type="dcterms:W3CDTF">2008-08-30T09:32:10Z</dcterms:created>
  <dcterms:modified xsi:type="dcterms:W3CDTF">2019-04-02T10:47:12Z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(3)KR3vMO6K9ywV8ys/0by9AeSzvlippkIwUP3qfjtRgKEdUHFyBkehmmhcb+p5ocuysPoVMXjD
S+myugGfDxtiWuYNQWe0uSUd24+vxQfIjTlb7PvK5H61pJX8Mo69Y3GnsD+d0+4UPx9XbXeo
XxOlc6ddjSI6212QnsXBZujYQpkHmdc/xz1OdzTtBJ9ZJ7MX5FtIRlmEFej1rzlNyfKKkNLp
AnHzC1BsUFIMZlYFSz</vt:lpwstr>
  </property>
  <property fmtid="{D5CDD505-2E9C-101B-9397-08002B2CF9AE}" pid="3" name="_2015_ms_pID_7253431">
    <vt:lpwstr>oUz57pcJvRB+NyB80MoN/L5aAoycVsAJfpdvRsQODSW73jnvBGF2ba
lkEjTleKLbIwl5Q3xqSzfZKK6UhlDNWhO3UBs7mO8TN6FghyuU19tHn370STBza1wkIbFh/F
QsXK1KMI3QkGYW7XINbUGpH3ruGq2tJxJm8RvJCrTUzdrBUZQNNNkqx24eK97XPK2Mam0kvR
YLdMbZhDFx32GjfBUVa2ETRhARVToB0s+lii</vt:lpwstr>
  </property>
  <property fmtid="{D5CDD505-2E9C-101B-9397-08002B2CF9AE}" pid="4" name="_2015_ms_pID_7253432">
    <vt:lpwstr>WA==</vt:lpwstr>
  </property>
  <property fmtid="{D5CDD505-2E9C-101B-9397-08002B2CF9AE}" pid="5" name="_2015_ms_pID_725343_00">
    <vt:lpwstr>_2015_ms_pID_725343</vt:lpwstr>
  </property>
  <property fmtid="{D5CDD505-2E9C-101B-9397-08002B2CF9AE}" pid="6" name="_2015_ms_pID_7253431_00">
    <vt:lpwstr>_2015_ms_pID_7253431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1553909266</vt:lpwstr>
  </property>
</Properties>
</file>