
<file path=[Content_Types].xml><?xml version="1.0" encoding="utf-8"?>
<Types xmlns="http://schemas.openxmlformats.org/package/2006/content-types">
  <Default Extension="png" ContentType="image/png"/>
  <Default Extension="svg" ContentType="image/svg+xml"/>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Lst>
  <p:notesMasterIdLst>
    <p:notesMasterId r:id="rId25"/>
  </p:notesMasterIdLst>
  <p:handoutMasterIdLst>
    <p:handoutMasterId r:id="rId26"/>
  </p:handoutMasterIdLst>
  <p:sldIdLst>
    <p:sldId id="4303" r:id="rId5"/>
    <p:sldId id="4272" r:id="rId6"/>
    <p:sldId id="568" r:id="rId7"/>
    <p:sldId id="4307" r:id="rId8"/>
    <p:sldId id="4317" r:id="rId9"/>
    <p:sldId id="4273" r:id="rId10"/>
    <p:sldId id="4305" r:id="rId11"/>
    <p:sldId id="257" r:id="rId12"/>
    <p:sldId id="4309" r:id="rId13"/>
    <p:sldId id="4315" r:id="rId14"/>
    <p:sldId id="4304" r:id="rId15"/>
    <p:sldId id="4279" r:id="rId16"/>
    <p:sldId id="4308" r:id="rId17"/>
    <p:sldId id="4316" r:id="rId18"/>
    <p:sldId id="4291" r:id="rId19"/>
    <p:sldId id="4310" r:id="rId20"/>
    <p:sldId id="4311" r:id="rId21"/>
    <p:sldId id="4312" r:id="rId22"/>
    <p:sldId id="4313" r:id="rId23"/>
    <p:sldId id="261" r:id="rId24"/>
  </p:sldIdLst>
  <p:sldSz cx="12192000" cy="6858000"/>
  <p:notesSz cx="6797675" cy="9926638"/>
  <p:embeddedFontLst>
    <p:embeddedFont>
      <p:font typeface="Ericsson Hilda" panose="00000500000000000000" pitchFamily="2" charset="0"/>
      <p:regular r:id="rId27"/>
      <p:bold r:id="rId28"/>
    </p:embeddedFont>
    <p:embeddedFont>
      <p:font typeface="Ericsson Hilda Light" panose="00000400000000000000" pitchFamily="2" charset="0"/>
      <p:regular r:id="rId29"/>
    </p:embeddedFont>
    <p:embeddedFont>
      <p:font typeface="Ericsson Technical Icons" panose="00000500000000000000" pitchFamily="2" charset="0"/>
      <p:regular r:id="rId30"/>
    </p:embeddedFont>
    <p:embeddedFont>
      <p:font typeface="Malgun Gothic" panose="020B0503020000020004" pitchFamily="34" charset="-127"/>
      <p:regular r:id="rId31"/>
      <p:bold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Torsten Dudda" initials="TD" lastIdx="49" clrIdx="6">
    <p:extLst>
      <p:ext uri="{19B8F6BF-5375-455C-9EA6-DF929625EA0E}">
        <p15:presenceInfo xmlns:p15="http://schemas.microsoft.com/office/powerpoint/2012/main" userId="S-1-5-21-1538607324-3213881460-940295383-218458" providerId="AD"/>
      </p:ext>
    </p:extLst>
  </p:cmAuthor>
  <p:cmAuthor id="1" name="Anna Larmo" initials="AL" lastIdx="49" clrIdx="0">
    <p:extLst>
      <p:ext uri="{19B8F6BF-5375-455C-9EA6-DF929625EA0E}">
        <p15:presenceInfo xmlns:p15="http://schemas.microsoft.com/office/powerpoint/2012/main" userId="S-1-5-21-1538607324-3213881460-940295383-809471" providerId="AD"/>
      </p:ext>
    </p:extLst>
  </p:cmAuthor>
  <p:cmAuthor id="8" name="Zhenhua Zou" initials="ZZ" lastIdx="3" clrIdx="7">
    <p:extLst>
      <p:ext uri="{19B8F6BF-5375-455C-9EA6-DF929625EA0E}">
        <p15:presenceInfo xmlns:p15="http://schemas.microsoft.com/office/powerpoint/2012/main" userId="S-1-5-21-1538607324-3213881460-940295383-1353323" providerId="AD"/>
      </p:ext>
    </p:extLst>
  </p:cmAuthor>
  <p:cmAuthor id="2" name="Janos Farkas" initials="JF" lastIdx="32" clrIdx="1">
    <p:extLst>
      <p:ext uri="{19B8F6BF-5375-455C-9EA6-DF929625EA0E}">
        <p15:presenceInfo xmlns:p15="http://schemas.microsoft.com/office/powerpoint/2012/main" userId="S-1-5-21-1538607324-3213881460-940295383-311781" providerId="AD"/>
      </p:ext>
    </p:extLst>
  </p:cmAuthor>
  <p:cmAuthor id="3" name="Joachim Sachs" initials="JS" lastIdx="12" clrIdx="2">
    <p:extLst>
      <p:ext uri="{19B8F6BF-5375-455C-9EA6-DF929625EA0E}">
        <p15:presenceInfo xmlns:p15="http://schemas.microsoft.com/office/powerpoint/2012/main" userId="S-1-5-21-1538607324-3213881460-940295383-355908" providerId="AD"/>
      </p:ext>
    </p:extLst>
  </p:cmAuthor>
  <p:cmAuthor id="4" name="Ericsson" initials="Ericsson" lastIdx="4" clrIdx="3">
    <p:extLst>
      <p:ext uri="{19B8F6BF-5375-455C-9EA6-DF929625EA0E}">
        <p15:presenceInfo xmlns:p15="http://schemas.microsoft.com/office/powerpoint/2012/main" userId="Ericsson" providerId="None"/>
      </p:ext>
    </p:extLst>
  </p:cmAuthor>
  <p:cmAuthor id="5" name="Kun Wang K" initials="E" lastIdx="2" clrIdx="4">
    <p:extLst>
      <p:ext uri="{19B8F6BF-5375-455C-9EA6-DF929625EA0E}">
        <p15:presenceInfo xmlns:p15="http://schemas.microsoft.com/office/powerpoint/2012/main" userId="Kun Wang K" providerId="None"/>
      </p:ext>
    </p:extLst>
  </p:cmAuthor>
  <p:cmAuthor id="6" name="Kun Wang" initials="K" lastIdx="1" clrIdx="5">
    <p:extLst>
      <p:ext uri="{19B8F6BF-5375-455C-9EA6-DF929625EA0E}">
        <p15:presenceInfo xmlns:p15="http://schemas.microsoft.com/office/powerpoint/2012/main" userId="Kun W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268" autoAdjust="0"/>
  </p:normalViewPr>
  <p:slideViewPr>
    <p:cSldViewPr snapToGrid="0">
      <p:cViewPr varScale="1">
        <p:scale>
          <a:sx n="66" d="100"/>
          <a:sy n="66" d="100"/>
        </p:scale>
        <p:origin x="48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6.fntdata"/><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2.fntdata"/><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r>
              <a:rPr lang="en-US"/>
              <a:t>Comparison of Soln 11 option 2 &amp; 3 on TSN Sync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r>
              <a:rPr lang="en-US"/>
              <a:t>2019-04-02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r>
              <a:rPr lang="en-US"/>
              <a:t>S2-1903371 Uen, Rev A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Comparison of Soln 11 option 2 &amp; 3 on TSN Sync </a:t>
            </a:r>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2019-04-02 </a:t>
            </a:r>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S2-1903371 Uen, Rev A </a:t>
            </a:r>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Header Placeholder 3"/>
          <p:cNvSpPr>
            <a:spLocks noGrp="1"/>
          </p:cNvSpPr>
          <p:nvPr>
            <p:ph type="hdr" sz="quarter" idx="10"/>
          </p:nvPr>
        </p:nvSpPr>
        <p:spPr/>
        <p:txBody>
          <a:bodyPr/>
          <a:lstStyle/>
          <a:p>
            <a:r>
              <a:rPr lang="en-US"/>
              <a:t>Comparison of Soln 11 option 2 &amp; 3 on TSN Sync </a:t>
            </a:r>
          </a:p>
        </p:txBody>
      </p:sp>
      <p:sp>
        <p:nvSpPr>
          <p:cNvPr id="5" name="Date Placeholder 4"/>
          <p:cNvSpPr>
            <a:spLocks noGrp="1"/>
          </p:cNvSpPr>
          <p:nvPr>
            <p:ph type="dt" idx="11"/>
          </p:nvPr>
        </p:nvSpPr>
        <p:spPr/>
        <p:txBody>
          <a:bodyPr/>
          <a:lstStyle/>
          <a:p>
            <a:r>
              <a:rPr lang="en-US"/>
              <a:t>2019-04-02 </a:t>
            </a:r>
          </a:p>
        </p:txBody>
      </p:sp>
      <p:sp>
        <p:nvSpPr>
          <p:cNvPr id="6" name="Footer Placeholder 5"/>
          <p:cNvSpPr>
            <a:spLocks noGrp="1"/>
          </p:cNvSpPr>
          <p:nvPr>
            <p:ph type="ftr" sz="quarter" idx="12"/>
          </p:nvPr>
        </p:nvSpPr>
        <p:spPr/>
        <p:txBody>
          <a:bodyPr/>
          <a:lstStyle/>
          <a:p>
            <a:r>
              <a:rPr lang="en-US"/>
              <a:t>S2-1903371 Uen, Rev A </a:t>
            </a:r>
          </a:p>
        </p:txBody>
      </p:sp>
      <p:sp>
        <p:nvSpPr>
          <p:cNvPr id="7" name="Slide Number Placeholder 6"/>
          <p:cNvSpPr>
            <a:spLocks noGrp="1"/>
          </p:cNvSpPr>
          <p:nvPr>
            <p:ph type="sldNum" sz="quarter" idx="13"/>
          </p:nvPr>
        </p:nvSpPr>
        <p:spPr/>
        <p:txBody>
          <a:bodyPr/>
          <a:lstStyle/>
          <a:p>
            <a:fld id="{01265775-0363-4336-A2BC-184BCD711FD5}" type="slidenum">
              <a:rPr lang="en-US" smtClean="0"/>
              <a:t>1</a:t>
            </a:fld>
            <a:endParaRPr lang="en-US"/>
          </a:p>
        </p:txBody>
      </p:sp>
    </p:spTree>
    <p:extLst>
      <p:ext uri="{BB962C8B-B14F-4D97-AF65-F5344CB8AC3E}">
        <p14:creationId xmlns:p14="http://schemas.microsoft.com/office/powerpoint/2010/main" val="16417941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Comparison of Soln 11 option 2 &amp; 3 on TSN Sync </a:t>
            </a:r>
          </a:p>
        </p:txBody>
      </p:sp>
      <p:sp>
        <p:nvSpPr>
          <p:cNvPr id="5" name="Date Placeholder 4"/>
          <p:cNvSpPr>
            <a:spLocks noGrp="1"/>
          </p:cNvSpPr>
          <p:nvPr>
            <p:ph type="dt" idx="1"/>
          </p:nvPr>
        </p:nvSpPr>
        <p:spPr/>
        <p:txBody>
          <a:bodyPr/>
          <a:lstStyle/>
          <a:p>
            <a:r>
              <a:rPr lang="en-US"/>
              <a:t>2019-04-02 </a:t>
            </a:r>
          </a:p>
        </p:txBody>
      </p:sp>
      <p:sp>
        <p:nvSpPr>
          <p:cNvPr id="6" name="Footer Placeholder 5"/>
          <p:cNvSpPr>
            <a:spLocks noGrp="1"/>
          </p:cNvSpPr>
          <p:nvPr>
            <p:ph type="ftr" sz="quarter" idx="4"/>
          </p:nvPr>
        </p:nvSpPr>
        <p:spPr/>
        <p:txBody>
          <a:bodyPr/>
          <a:lstStyle/>
          <a:p>
            <a:r>
              <a:rPr lang="en-US"/>
              <a:t>S2-1903371 Uen, Rev A </a:t>
            </a:r>
          </a:p>
        </p:txBody>
      </p:sp>
      <p:sp>
        <p:nvSpPr>
          <p:cNvPr id="7" name="Slide Number Placeholder 6"/>
          <p:cNvSpPr>
            <a:spLocks noGrp="1"/>
          </p:cNvSpPr>
          <p:nvPr>
            <p:ph type="sldNum" sz="quarter" idx="5"/>
          </p:nvPr>
        </p:nvSpPr>
        <p:spPr/>
        <p:txBody>
          <a:bodyPr/>
          <a:lstStyle/>
          <a:p>
            <a:fld id="{90B33308-324E-42E9-B409-74B5E1E136B2}" type="slidenum">
              <a:rPr lang="en-US" smtClean="0"/>
              <a:t>10</a:t>
            </a:fld>
            <a:endParaRPr lang="en-US"/>
          </a:p>
        </p:txBody>
      </p:sp>
    </p:spTree>
    <p:extLst>
      <p:ext uri="{BB962C8B-B14F-4D97-AF65-F5344CB8AC3E}">
        <p14:creationId xmlns:p14="http://schemas.microsoft.com/office/powerpoint/2010/main" val="17220746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Header Placeholder 3"/>
          <p:cNvSpPr>
            <a:spLocks noGrp="1"/>
          </p:cNvSpPr>
          <p:nvPr>
            <p:ph type="hdr" sz="quarter" idx="10"/>
          </p:nvPr>
        </p:nvSpPr>
        <p:spPr/>
        <p:txBody>
          <a:bodyPr/>
          <a:lstStyle/>
          <a:p>
            <a:r>
              <a:rPr lang="en-US"/>
              <a:t>Comparison of Soln 11 option 2 &amp; 3 on TSN Sync </a:t>
            </a:r>
          </a:p>
        </p:txBody>
      </p:sp>
      <p:sp>
        <p:nvSpPr>
          <p:cNvPr id="5" name="Date Placeholder 4"/>
          <p:cNvSpPr>
            <a:spLocks noGrp="1"/>
          </p:cNvSpPr>
          <p:nvPr>
            <p:ph type="dt" idx="11"/>
          </p:nvPr>
        </p:nvSpPr>
        <p:spPr/>
        <p:txBody>
          <a:bodyPr/>
          <a:lstStyle/>
          <a:p>
            <a:r>
              <a:rPr lang="en-US"/>
              <a:t>2019-04-02 </a:t>
            </a:r>
          </a:p>
        </p:txBody>
      </p:sp>
      <p:sp>
        <p:nvSpPr>
          <p:cNvPr id="6" name="Footer Placeholder 5"/>
          <p:cNvSpPr>
            <a:spLocks noGrp="1"/>
          </p:cNvSpPr>
          <p:nvPr>
            <p:ph type="ftr" sz="quarter" idx="12"/>
          </p:nvPr>
        </p:nvSpPr>
        <p:spPr/>
        <p:txBody>
          <a:bodyPr/>
          <a:lstStyle/>
          <a:p>
            <a:r>
              <a:rPr lang="en-US"/>
              <a:t>S2-1903371 Uen, Rev A </a:t>
            </a:r>
          </a:p>
        </p:txBody>
      </p:sp>
      <p:sp>
        <p:nvSpPr>
          <p:cNvPr id="7" name="Slide Number Placeholder 6"/>
          <p:cNvSpPr>
            <a:spLocks noGrp="1"/>
          </p:cNvSpPr>
          <p:nvPr>
            <p:ph type="sldNum" sz="quarter" idx="13"/>
          </p:nvPr>
        </p:nvSpPr>
        <p:spPr/>
        <p:txBody>
          <a:bodyPr/>
          <a:lstStyle/>
          <a:p>
            <a:fld id="{85517174-E9A0-4CCB-9239-84185E51DB50}" type="slidenum">
              <a:rPr lang="en-US" smtClean="0"/>
              <a:t>11</a:t>
            </a:fld>
            <a:endParaRPr lang="en-US"/>
          </a:p>
        </p:txBody>
      </p:sp>
    </p:spTree>
    <p:extLst>
      <p:ext uri="{BB962C8B-B14F-4D97-AF65-F5344CB8AC3E}">
        <p14:creationId xmlns:p14="http://schemas.microsoft.com/office/powerpoint/2010/main" val="36482745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Header Placeholder 3"/>
          <p:cNvSpPr>
            <a:spLocks noGrp="1"/>
          </p:cNvSpPr>
          <p:nvPr>
            <p:ph type="hdr" sz="quarter"/>
          </p:nvPr>
        </p:nvSpPr>
        <p:spPr/>
        <p:txBody>
          <a:bodyPr/>
          <a:lstStyle/>
          <a:p>
            <a:r>
              <a:rPr lang="en-US"/>
              <a:t>Comparison of Soln 11 option 2 &amp; 3 on TSN Sync </a:t>
            </a:r>
          </a:p>
        </p:txBody>
      </p:sp>
      <p:sp>
        <p:nvSpPr>
          <p:cNvPr id="5" name="Date Placeholder 4"/>
          <p:cNvSpPr>
            <a:spLocks noGrp="1"/>
          </p:cNvSpPr>
          <p:nvPr>
            <p:ph type="dt" idx="1"/>
          </p:nvPr>
        </p:nvSpPr>
        <p:spPr/>
        <p:txBody>
          <a:bodyPr/>
          <a:lstStyle/>
          <a:p>
            <a:r>
              <a:rPr lang="en-US"/>
              <a:t>2019-04-02 </a:t>
            </a:r>
          </a:p>
        </p:txBody>
      </p:sp>
      <p:sp>
        <p:nvSpPr>
          <p:cNvPr id="6" name="Footer Placeholder 5"/>
          <p:cNvSpPr>
            <a:spLocks noGrp="1"/>
          </p:cNvSpPr>
          <p:nvPr>
            <p:ph type="ftr" sz="quarter" idx="4"/>
          </p:nvPr>
        </p:nvSpPr>
        <p:spPr/>
        <p:txBody>
          <a:bodyPr/>
          <a:lstStyle/>
          <a:p>
            <a:r>
              <a:rPr lang="en-US"/>
              <a:t>S2-1903371 Uen, Rev A </a:t>
            </a:r>
          </a:p>
        </p:txBody>
      </p:sp>
      <p:sp>
        <p:nvSpPr>
          <p:cNvPr id="7" name="Slide Number Placeholder 6"/>
          <p:cNvSpPr>
            <a:spLocks noGrp="1"/>
          </p:cNvSpPr>
          <p:nvPr>
            <p:ph type="sldNum" sz="quarter" idx="5"/>
          </p:nvPr>
        </p:nvSpPr>
        <p:spPr/>
        <p:txBody>
          <a:bodyPr/>
          <a:lstStyle/>
          <a:p>
            <a:fld id="{BA993203-FF77-4F8A-A840-AE03F5B974C4}" type="slidenum">
              <a:rPr lang="en-US" smtClean="0"/>
              <a:t>12</a:t>
            </a:fld>
            <a:endParaRPr lang="en-US"/>
          </a:p>
        </p:txBody>
      </p:sp>
    </p:spTree>
    <p:extLst>
      <p:ext uri="{BB962C8B-B14F-4D97-AF65-F5344CB8AC3E}">
        <p14:creationId xmlns:p14="http://schemas.microsoft.com/office/powerpoint/2010/main" val="13668870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Comparison of Soln 11 option 2 &amp; 3 on TSN Sync </a:t>
            </a:r>
          </a:p>
        </p:txBody>
      </p:sp>
      <p:sp>
        <p:nvSpPr>
          <p:cNvPr id="5" name="Date Placeholder 4"/>
          <p:cNvSpPr>
            <a:spLocks noGrp="1"/>
          </p:cNvSpPr>
          <p:nvPr>
            <p:ph type="dt" idx="1"/>
          </p:nvPr>
        </p:nvSpPr>
        <p:spPr/>
        <p:txBody>
          <a:bodyPr/>
          <a:lstStyle/>
          <a:p>
            <a:r>
              <a:rPr lang="en-US"/>
              <a:t>2019-04-02 </a:t>
            </a:r>
          </a:p>
        </p:txBody>
      </p:sp>
      <p:sp>
        <p:nvSpPr>
          <p:cNvPr id="6" name="Footer Placeholder 5"/>
          <p:cNvSpPr>
            <a:spLocks noGrp="1"/>
          </p:cNvSpPr>
          <p:nvPr>
            <p:ph type="ftr" sz="quarter" idx="4"/>
          </p:nvPr>
        </p:nvSpPr>
        <p:spPr/>
        <p:txBody>
          <a:bodyPr/>
          <a:lstStyle/>
          <a:p>
            <a:r>
              <a:rPr lang="en-US"/>
              <a:t>S2-1903371 Uen, Rev A </a:t>
            </a:r>
          </a:p>
        </p:txBody>
      </p:sp>
      <p:sp>
        <p:nvSpPr>
          <p:cNvPr id="7" name="Slide Number Placeholder 6"/>
          <p:cNvSpPr>
            <a:spLocks noGrp="1"/>
          </p:cNvSpPr>
          <p:nvPr>
            <p:ph type="sldNum" sz="quarter" idx="5"/>
          </p:nvPr>
        </p:nvSpPr>
        <p:spPr/>
        <p:txBody>
          <a:bodyPr/>
          <a:lstStyle/>
          <a:p>
            <a:fld id="{E015AEE5-D295-41EF-A7DF-C543B2306ECB}" type="slidenum">
              <a:rPr lang="en-US" smtClean="0"/>
              <a:t>13</a:t>
            </a:fld>
            <a:endParaRPr lang="en-US"/>
          </a:p>
        </p:txBody>
      </p:sp>
    </p:spTree>
    <p:extLst>
      <p:ext uri="{BB962C8B-B14F-4D97-AF65-F5344CB8AC3E}">
        <p14:creationId xmlns:p14="http://schemas.microsoft.com/office/powerpoint/2010/main" val="1891049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Comparison of Soln 11 option 2 &amp; 3 on TSN Sync </a:t>
            </a:r>
          </a:p>
        </p:txBody>
      </p:sp>
      <p:sp>
        <p:nvSpPr>
          <p:cNvPr id="5" name="Date Placeholder 4"/>
          <p:cNvSpPr>
            <a:spLocks noGrp="1"/>
          </p:cNvSpPr>
          <p:nvPr>
            <p:ph type="dt" idx="1"/>
          </p:nvPr>
        </p:nvSpPr>
        <p:spPr/>
        <p:txBody>
          <a:bodyPr/>
          <a:lstStyle/>
          <a:p>
            <a:r>
              <a:rPr lang="en-US"/>
              <a:t>2019-04-02 </a:t>
            </a:r>
          </a:p>
        </p:txBody>
      </p:sp>
      <p:sp>
        <p:nvSpPr>
          <p:cNvPr id="6" name="Footer Placeholder 5"/>
          <p:cNvSpPr>
            <a:spLocks noGrp="1"/>
          </p:cNvSpPr>
          <p:nvPr>
            <p:ph type="ftr" sz="quarter" idx="4"/>
          </p:nvPr>
        </p:nvSpPr>
        <p:spPr/>
        <p:txBody>
          <a:bodyPr/>
          <a:lstStyle/>
          <a:p>
            <a:r>
              <a:rPr lang="en-US"/>
              <a:t>S2-1903371 Uen, Rev A </a:t>
            </a:r>
          </a:p>
        </p:txBody>
      </p:sp>
      <p:sp>
        <p:nvSpPr>
          <p:cNvPr id="7" name="Slide Number Placeholder 6"/>
          <p:cNvSpPr>
            <a:spLocks noGrp="1"/>
          </p:cNvSpPr>
          <p:nvPr>
            <p:ph type="sldNum" sz="quarter" idx="5"/>
          </p:nvPr>
        </p:nvSpPr>
        <p:spPr/>
        <p:txBody>
          <a:bodyPr/>
          <a:lstStyle/>
          <a:p>
            <a:fld id="{A7F660CE-0144-42DB-A856-5698F01A5CDF}" type="slidenum">
              <a:rPr lang="en-US" smtClean="0"/>
              <a:t>14</a:t>
            </a:fld>
            <a:endParaRPr lang="en-US"/>
          </a:p>
        </p:txBody>
      </p:sp>
    </p:spTree>
    <p:extLst>
      <p:ext uri="{BB962C8B-B14F-4D97-AF65-F5344CB8AC3E}">
        <p14:creationId xmlns:p14="http://schemas.microsoft.com/office/powerpoint/2010/main" val="38629432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Header Placeholder 3"/>
          <p:cNvSpPr>
            <a:spLocks noGrp="1"/>
          </p:cNvSpPr>
          <p:nvPr>
            <p:ph type="hdr" sz="quarter" idx="10"/>
          </p:nvPr>
        </p:nvSpPr>
        <p:spPr/>
        <p:txBody>
          <a:bodyPr/>
          <a:lstStyle/>
          <a:p>
            <a:r>
              <a:rPr lang="en-US"/>
              <a:t>Comparison of Soln 11 option 2 &amp; 3 on TSN Sync </a:t>
            </a:r>
          </a:p>
        </p:txBody>
      </p:sp>
      <p:sp>
        <p:nvSpPr>
          <p:cNvPr id="5" name="Date Placeholder 4"/>
          <p:cNvSpPr>
            <a:spLocks noGrp="1"/>
          </p:cNvSpPr>
          <p:nvPr>
            <p:ph type="dt" idx="11"/>
          </p:nvPr>
        </p:nvSpPr>
        <p:spPr/>
        <p:txBody>
          <a:bodyPr/>
          <a:lstStyle/>
          <a:p>
            <a:r>
              <a:rPr lang="en-US"/>
              <a:t>2019-04-02 </a:t>
            </a:r>
          </a:p>
        </p:txBody>
      </p:sp>
      <p:sp>
        <p:nvSpPr>
          <p:cNvPr id="6" name="Footer Placeholder 5"/>
          <p:cNvSpPr>
            <a:spLocks noGrp="1"/>
          </p:cNvSpPr>
          <p:nvPr>
            <p:ph type="ftr" sz="quarter" idx="12"/>
          </p:nvPr>
        </p:nvSpPr>
        <p:spPr/>
        <p:txBody>
          <a:bodyPr/>
          <a:lstStyle/>
          <a:p>
            <a:r>
              <a:rPr lang="en-US"/>
              <a:t>S2-1903371 Uen, Rev A </a:t>
            </a:r>
          </a:p>
        </p:txBody>
      </p:sp>
      <p:sp>
        <p:nvSpPr>
          <p:cNvPr id="7" name="Slide Number Placeholder 6"/>
          <p:cNvSpPr>
            <a:spLocks noGrp="1"/>
          </p:cNvSpPr>
          <p:nvPr>
            <p:ph type="sldNum" sz="quarter" idx="13"/>
          </p:nvPr>
        </p:nvSpPr>
        <p:spPr/>
        <p:txBody>
          <a:bodyPr/>
          <a:lstStyle/>
          <a:p>
            <a:fld id="{A5716596-9FD4-4DB5-A542-2BE01C1EDDF6}" type="slidenum">
              <a:rPr lang="en-US" smtClean="0"/>
              <a:t>15</a:t>
            </a:fld>
            <a:endParaRPr lang="en-US"/>
          </a:p>
        </p:txBody>
      </p:sp>
    </p:spTree>
    <p:extLst>
      <p:ext uri="{BB962C8B-B14F-4D97-AF65-F5344CB8AC3E}">
        <p14:creationId xmlns:p14="http://schemas.microsoft.com/office/powerpoint/2010/main" val="32480574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Header Placeholder 3"/>
          <p:cNvSpPr>
            <a:spLocks noGrp="1"/>
          </p:cNvSpPr>
          <p:nvPr>
            <p:ph type="hdr" sz="quarter"/>
          </p:nvPr>
        </p:nvSpPr>
        <p:spPr/>
        <p:txBody>
          <a:bodyPr/>
          <a:lstStyle/>
          <a:p>
            <a:r>
              <a:rPr lang="en-US"/>
              <a:t>Comparison of Soln 11 option 2 &amp; 3 on TSN Sync </a:t>
            </a:r>
          </a:p>
        </p:txBody>
      </p:sp>
      <p:sp>
        <p:nvSpPr>
          <p:cNvPr id="5" name="Date Placeholder 4"/>
          <p:cNvSpPr>
            <a:spLocks noGrp="1"/>
          </p:cNvSpPr>
          <p:nvPr>
            <p:ph type="dt" idx="1"/>
          </p:nvPr>
        </p:nvSpPr>
        <p:spPr/>
        <p:txBody>
          <a:bodyPr/>
          <a:lstStyle/>
          <a:p>
            <a:r>
              <a:rPr lang="en-US"/>
              <a:t>2019-04-02 </a:t>
            </a:r>
          </a:p>
        </p:txBody>
      </p:sp>
      <p:sp>
        <p:nvSpPr>
          <p:cNvPr id="6" name="Footer Placeholder 5"/>
          <p:cNvSpPr>
            <a:spLocks noGrp="1"/>
          </p:cNvSpPr>
          <p:nvPr>
            <p:ph type="ftr" sz="quarter" idx="4"/>
          </p:nvPr>
        </p:nvSpPr>
        <p:spPr/>
        <p:txBody>
          <a:bodyPr/>
          <a:lstStyle/>
          <a:p>
            <a:r>
              <a:rPr lang="en-US"/>
              <a:t>S2-1903371 Uen, Rev A </a:t>
            </a:r>
          </a:p>
        </p:txBody>
      </p:sp>
      <p:sp>
        <p:nvSpPr>
          <p:cNvPr id="7" name="Slide Number Placeholder 6"/>
          <p:cNvSpPr>
            <a:spLocks noGrp="1"/>
          </p:cNvSpPr>
          <p:nvPr>
            <p:ph type="sldNum" sz="quarter" idx="5"/>
          </p:nvPr>
        </p:nvSpPr>
        <p:spPr/>
        <p:txBody>
          <a:bodyPr/>
          <a:lstStyle/>
          <a:p>
            <a:fld id="{36460553-506B-4F88-9E39-C3DD97EEEF9E}" type="slidenum">
              <a:rPr lang="en-US" smtClean="0"/>
              <a:t>16</a:t>
            </a:fld>
            <a:endParaRPr lang="en-US"/>
          </a:p>
        </p:txBody>
      </p:sp>
    </p:spTree>
    <p:extLst>
      <p:ext uri="{BB962C8B-B14F-4D97-AF65-F5344CB8AC3E}">
        <p14:creationId xmlns:p14="http://schemas.microsoft.com/office/powerpoint/2010/main" val="21958925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Header Placeholder 3"/>
          <p:cNvSpPr>
            <a:spLocks noGrp="1"/>
          </p:cNvSpPr>
          <p:nvPr>
            <p:ph type="hdr" sz="quarter"/>
          </p:nvPr>
        </p:nvSpPr>
        <p:spPr/>
        <p:txBody>
          <a:bodyPr/>
          <a:lstStyle/>
          <a:p>
            <a:r>
              <a:rPr lang="en-US"/>
              <a:t>Comparison of Soln 11 option 2 &amp; 3 on TSN Sync </a:t>
            </a:r>
          </a:p>
        </p:txBody>
      </p:sp>
      <p:sp>
        <p:nvSpPr>
          <p:cNvPr id="5" name="Date Placeholder 4"/>
          <p:cNvSpPr>
            <a:spLocks noGrp="1"/>
          </p:cNvSpPr>
          <p:nvPr>
            <p:ph type="dt" idx="1"/>
          </p:nvPr>
        </p:nvSpPr>
        <p:spPr/>
        <p:txBody>
          <a:bodyPr/>
          <a:lstStyle/>
          <a:p>
            <a:r>
              <a:rPr lang="en-US"/>
              <a:t>2019-04-02 </a:t>
            </a:r>
          </a:p>
        </p:txBody>
      </p:sp>
      <p:sp>
        <p:nvSpPr>
          <p:cNvPr id="6" name="Footer Placeholder 5"/>
          <p:cNvSpPr>
            <a:spLocks noGrp="1"/>
          </p:cNvSpPr>
          <p:nvPr>
            <p:ph type="ftr" sz="quarter" idx="4"/>
          </p:nvPr>
        </p:nvSpPr>
        <p:spPr/>
        <p:txBody>
          <a:bodyPr/>
          <a:lstStyle/>
          <a:p>
            <a:r>
              <a:rPr lang="en-US"/>
              <a:t>S2-1903371 Uen, Rev A </a:t>
            </a:r>
          </a:p>
        </p:txBody>
      </p:sp>
      <p:sp>
        <p:nvSpPr>
          <p:cNvPr id="7" name="Slide Number Placeholder 6"/>
          <p:cNvSpPr>
            <a:spLocks noGrp="1"/>
          </p:cNvSpPr>
          <p:nvPr>
            <p:ph type="sldNum" sz="quarter" idx="5"/>
          </p:nvPr>
        </p:nvSpPr>
        <p:spPr/>
        <p:txBody>
          <a:bodyPr/>
          <a:lstStyle/>
          <a:p>
            <a:fld id="{ADDF14F0-94A9-416B-A1AE-41D7F3FEBDB4}" type="slidenum">
              <a:rPr lang="en-US" smtClean="0"/>
              <a:t>17</a:t>
            </a:fld>
            <a:endParaRPr lang="en-US"/>
          </a:p>
        </p:txBody>
      </p:sp>
    </p:spTree>
    <p:extLst>
      <p:ext uri="{BB962C8B-B14F-4D97-AF65-F5344CB8AC3E}">
        <p14:creationId xmlns:p14="http://schemas.microsoft.com/office/powerpoint/2010/main" val="22913890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Comparison of Soln 11 option 2 &amp; 3 on TSN Sync </a:t>
            </a:r>
          </a:p>
        </p:txBody>
      </p:sp>
      <p:sp>
        <p:nvSpPr>
          <p:cNvPr id="5" name="Date Placeholder 4"/>
          <p:cNvSpPr>
            <a:spLocks noGrp="1"/>
          </p:cNvSpPr>
          <p:nvPr>
            <p:ph type="dt" idx="1"/>
          </p:nvPr>
        </p:nvSpPr>
        <p:spPr/>
        <p:txBody>
          <a:bodyPr/>
          <a:lstStyle/>
          <a:p>
            <a:r>
              <a:rPr lang="en-US"/>
              <a:t>2019-04-02 </a:t>
            </a:r>
          </a:p>
        </p:txBody>
      </p:sp>
      <p:sp>
        <p:nvSpPr>
          <p:cNvPr id="6" name="Footer Placeholder 5"/>
          <p:cNvSpPr>
            <a:spLocks noGrp="1"/>
          </p:cNvSpPr>
          <p:nvPr>
            <p:ph type="ftr" sz="quarter" idx="4"/>
          </p:nvPr>
        </p:nvSpPr>
        <p:spPr/>
        <p:txBody>
          <a:bodyPr/>
          <a:lstStyle/>
          <a:p>
            <a:r>
              <a:rPr lang="en-US"/>
              <a:t>S2-1903371 Uen, Rev A </a:t>
            </a:r>
          </a:p>
        </p:txBody>
      </p:sp>
      <p:sp>
        <p:nvSpPr>
          <p:cNvPr id="7" name="Slide Number Placeholder 6"/>
          <p:cNvSpPr>
            <a:spLocks noGrp="1"/>
          </p:cNvSpPr>
          <p:nvPr>
            <p:ph type="sldNum" sz="quarter" idx="5"/>
          </p:nvPr>
        </p:nvSpPr>
        <p:spPr/>
        <p:txBody>
          <a:bodyPr/>
          <a:lstStyle/>
          <a:p>
            <a:fld id="{B2B71544-53F8-40CC-A8D6-6D67D8F9DBDA}" type="slidenum">
              <a:rPr lang="en-US" smtClean="0"/>
              <a:t>18</a:t>
            </a:fld>
            <a:endParaRPr lang="en-US"/>
          </a:p>
        </p:txBody>
      </p:sp>
    </p:spTree>
    <p:extLst>
      <p:ext uri="{BB962C8B-B14F-4D97-AF65-F5344CB8AC3E}">
        <p14:creationId xmlns:p14="http://schemas.microsoft.com/office/powerpoint/2010/main" val="13385174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Comparison of Soln 11 option 2 &amp; 3 on TSN Sync </a:t>
            </a:r>
          </a:p>
        </p:txBody>
      </p:sp>
      <p:sp>
        <p:nvSpPr>
          <p:cNvPr id="5" name="Date Placeholder 4"/>
          <p:cNvSpPr>
            <a:spLocks noGrp="1"/>
          </p:cNvSpPr>
          <p:nvPr>
            <p:ph type="dt" idx="1"/>
          </p:nvPr>
        </p:nvSpPr>
        <p:spPr/>
        <p:txBody>
          <a:bodyPr/>
          <a:lstStyle/>
          <a:p>
            <a:r>
              <a:rPr lang="en-US"/>
              <a:t>2019-04-02 </a:t>
            </a:r>
          </a:p>
        </p:txBody>
      </p:sp>
      <p:sp>
        <p:nvSpPr>
          <p:cNvPr id="6" name="Footer Placeholder 5"/>
          <p:cNvSpPr>
            <a:spLocks noGrp="1"/>
          </p:cNvSpPr>
          <p:nvPr>
            <p:ph type="ftr" sz="quarter" idx="4"/>
          </p:nvPr>
        </p:nvSpPr>
        <p:spPr/>
        <p:txBody>
          <a:bodyPr/>
          <a:lstStyle/>
          <a:p>
            <a:r>
              <a:rPr lang="en-US"/>
              <a:t>S2-1903371 Uen, Rev A </a:t>
            </a:r>
          </a:p>
        </p:txBody>
      </p:sp>
      <p:sp>
        <p:nvSpPr>
          <p:cNvPr id="7" name="Slide Number Placeholder 6"/>
          <p:cNvSpPr>
            <a:spLocks noGrp="1"/>
          </p:cNvSpPr>
          <p:nvPr>
            <p:ph type="sldNum" sz="quarter" idx="5"/>
          </p:nvPr>
        </p:nvSpPr>
        <p:spPr/>
        <p:txBody>
          <a:bodyPr/>
          <a:lstStyle/>
          <a:p>
            <a:fld id="{3918224A-A65D-4B7F-BA0F-65A417400D05}" type="slidenum">
              <a:rPr lang="en-US" smtClean="0"/>
              <a:t>19</a:t>
            </a:fld>
            <a:endParaRPr lang="en-US"/>
          </a:p>
        </p:txBody>
      </p:sp>
    </p:spTree>
    <p:extLst>
      <p:ext uri="{BB962C8B-B14F-4D97-AF65-F5344CB8AC3E}">
        <p14:creationId xmlns:p14="http://schemas.microsoft.com/office/powerpoint/2010/main" val="839045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noProof="0"/>
          </a:p>
        </p:txBody>
      </p:sp>
      <p:sp>
        <p:nvSpPr>
          <p:cNvPr id="4" name="Header Placeholder 3"/>
          <p:cNvSpPr>
            <a:spLocks noGrp="1"/>
          </p:cNvSpPr>
          <p:nvPr>
            <p:ph type="hdr" sz="quarter"/>
          </p:nvPr>
        </p:nvSpPr>
        <p:spPr/>
        <p:txBody>
          <a:bodyPr/>
          <a:lstStyle/>
          <a:p>
            <a:r>
              <a:rPr lang="en-US"/>
              <a:t>Comparison of Soln 11 option 2 &amp; 3 on TSN Sync </a:t>
            </a:r>
          </a:p>
        </p:txBody>
      </p:sp>
      <p:sp>
        <p:nvSpPr>
          <p:cNvPr id="5" name="Date Placeholder 4"/>
          <p:cNvSpPr>
            <a:spLocks noGrp="1"/>
          </p:cNvSpPr>
          <p:nvPr>
            <p:ph type="dt" idx="1"/>
          </p:nvPr>
        </p:nvSpPr>
        <p:spPr/>
        <p:txBody>
          <a:bodyPr/>
          <a:lstStyle/>
          <a:p>
            <a:r>
              <a:rPr lang="en-US"/>
              <a:t>2019-04-02 </a:t>
            </a:r>
          </a:p>
        </p:txBody>
      </p:sp>
      <p:sp>
        <p:nvSpPr>
          <p:cNvPr id="6" name="Footer Placeholder 5"/>
          <p:cNvSpPr>
            <a:spLocks noGrp="1"/>
          </p:cNvSpPr>
          <p:nvPr>
            <p:ph type="ftr" sz="quarter" idx="4"/>
          </p:nvPr>
        </p:nvSpPr>
        <p:spPr/>
        <p:txBody>
          <a:bodyPr/>
          <a:lstStyle/>
          <a:p>
            <a:r>
              <a:rPr lang="en-US"/>
              <a:t>S2-1903371 Uen, Rev A </a:t>
            </a:r>
          </a:p>
        </p:txBody>
      </p:sp>
      <p:sp>
        <p:nvSpPr>
          <p:cNvPr id="7" name="Slide Number Placeholder 6"/>
          <p:cNvSpPr>
            <a:spLocks noGrp="1"/>
          </p:cNvSpPr>
          <p:nvPr>
            <p:ph type="sldNum" sz="quarter" idx="5"/>
          </p:nvPr>
        </p:nvSpPr>
        <p:spPr/>
        <p:txBody>
          <a:bodyPr/>
          <a:lstStyle/>
          <a:p>
            <a:fld id="{5EBDC0A2-0B80-44C1-B82B-D8466C67C9E8}" type="slidenum">
              <a:rPr lang="en-US" smtClean="0"/>
              <a:t>2</a:t>
            </a:fld>
            <a:endParaRPr lang="en-US"/>
          </a:p>
        </p:txBody>
      </p:sp>
    </p:spTree>
    <p:extLst>
      <p:ext uri="{BB962C8B-B14F-4D97-AF65-F5344CB8AC3E}">
        <p14:creationId xmlns:p14="http://schemas.microsoft.com/office/powerpoint/2010/main" val="1383847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Comparison of Soln 11 option 2 &amp; 3 on TSN Sync </a:t>
            </a:r>
          </a:p>
        </p:txBody>
      </p:sp>
      <p:sp>
        <p:nvSpPr>
          <p:cNvPr id="5" name="Date Placeholder 4"/>
          <p:cNvSpPr>
            <a:spLocks noGrp="1"/>
          </p:cNvSpPr>
          <p:nvPr>
            <p:ph type="dt" idx="11"/>
          </p:nvPr>
        </p:nvSpPr>
        <p:spPr/>
        <p:txBody>
          <a:bodyPr/>
          <a:lstStyle/>
          <a:p>
            <a:r>
              <a:rPr lang="en-US"/>
              <a:t>2019-04-02 </a:t>
            </a:r>
          </a:p>
        </p:txBody>
      </p:sp>
      <p:sp>
        <p:nvSpPr>
          <p:cNvPr id="6" name="Footer Placeholder 5"/>
          <p:cNvSpPr>
            <a:spLocks noGrp="1"/>
          </p:cNvSpPr>
          <p:nvPr>
            <p:ph type="ftr" sz="quarter" idx="12"/>
          </p:nvPr>
        </p:nvSpPr>
        <p:spPr/>
        <p:txBody>
          <a:bodyPr/>
          <a:lstStyle/>
          <a:p>
            <a:r>
              <a:rPr lang="en-US"/>
              <a:t>S2-1903371 Uen, Rev A </a:t>
            </a:r>
          </a:p>
        </p:txBody>
      </p:sp>
      <p:sp>
        <p:nvSpPr>
          <p:cNvPr id="7" name="Slide Number Placeholder 6"/>
          <p:cNvSpPr>
            <a:spLocks noGrp="1"/>
          </p:cNvSpPr>
          <p:nvPr>
            <p:ph type="sldNum" sz="quarter" idx="13"/>
          </p:nvPr>
        </p:nvSpPr>
        <p:spPr/>
        <p:txBody>
          <a:bodyPr/>
          <a:lstStyle/>
          <a:p>
            <a:fld id="{8634CCB0-2DF5-4FE9-9821-5DD2E1C03850}" type="slidenum">
              <a:rPr lang="en-US" smtClean="0"/>
              <a:t>20</a:t>
            </a:fld>
            <a:endParaRPr lang="en-US"/>
          </a:p>
        </p:txBody>
      </p:sp>
    </p:spTree>
    <p:extLst>
      <p:ext uri="{BB962C8B-B14F-4D97-AF65-F5344CB8AC3E}">
        <p14:creationId xmlns:p14="http://schemas.microsoft.com/office/powerpoint/2010/main" val="2799822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Ericsson Hilda Light" panose="00000400000000000000" pitchFamily="2" charset="0"/>
                <a:ea typeface="+mn-ea"/>
                <a:cs typeface="+mn-cs"/>
              </a:rPr>
              <a:t>Comparison of Soln 11 option 2 &amp; 3 on TSN Sync </a:t>
            </a:r>
          </a:p>
        </p:txBody>
      </p:sp>
      <p:sp>
        <p:nvSpPr>
          <p:cNvPr id="5" name="Date Placeholder 4"/>
          <p:cNvSpPr>
            <a:spLocks noGrp="1"/>
          </p:cNvSpPr>
          <p:nvPr>
            <p:ph type="dt"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Ericsson Hilda Light" panose="00000400000000000000" pitchFamily="2" charset="0"/>
                <a:ea typeface="+mn-ea"/>
                <a:cs typeface="+mn-cs"/>
              </a:rPr>
              <a:t>2019-04-02 </a:t>
            </a:r>
          </a:p>
        </p:txBody>
      </p:sp>
      <p:sp>
        <p:nvSpPr>
          <p:cNvPr id="6" name="Footer Placeholder 5"/>
          <p:cNvSpPr>
            <a:spLocks noGrp="1"/>
          </p:cNvSpPr>
          <p:nvPr>
            <p:ph type="ft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Ericsson Hilda Light" panose="00000400000000000000" pitchFamily="2" charset="0"/>
                <a:ea typeface="+mn-ea"/>
                <a:cs typeface="+mn-cs"/>
              </a:rPr>
              <a:t>S2-1903371 Uen, Rev A </a:t>
            </a: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DC3E68-20A6-4DCB-A626-7B6E679C2E87}" type="slidenum">
              <a:rPr kumimoji="0" lang="en-US" sz="1200" b="0" i="0" u="none" strike="noStrike" kern="1200" cap="none" spc="0" normalizeH="0" baseline="0" noProof="0" smtClean="0">
                <a:ln>
                  <a:noFill/>
                </a:ln>
                <a:solidFill>
                  <a:prstClr val="black"/>
                </a:solidFill>
                <a:effectLst/>
                <a:uLnTx/>
                <a:uFillTx/>
                <a:latin typeface="Ericsson Hilda Light" panose="00000400000000000000" pitchFamily="2" charset="0"/>
                <a:ea typeface="+mn-ea"/>
                <a:cs typeface="+mn-cs"/>
              </a:rPr>
              <a:t>3</a:t>
            </a:fld>
            <a:endParaRPr kumimoji="0" lang="en-US" sz="1200" b="0" i="0" u="none" strike="noStrike" kern="1200" cap="none" spc="0" normalizeH="0" baseline="0" noProof="0">
              <a:ln>
                <a:noFill/>
              </a:ln>
              <a:solidFill>
                <a:prstClr val="black"/>
              </a:solidFill>
              <a:effectLst/>
              <a:uLnTx/>
              <a:uFillTx/>
              <a:latin typeface="Ericsson Hilda Light" panose="00000400000000000000" pitchFamily="2" charset="0"/>
              <a:ea typeface="+mn-ea"/>
              <a:cs typeface="+mn-cs"/>
            </a:endParaRPr>
          </a:p>
        </p:txBody>
      </p:sp>
    </p:spTree>
    <p:extLst>
      <p:ext uri="{BB962C8B-B14F-4D97-AF65-F5344CB8AC3E}">
        <p14:creationId xmlns:p14="http://schemas.microsoft.com/office/powerpoint/2010/main" val="1197773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Ericsson Hilda Light" panose="00000400000000000000" pitchFamily="2" charset="0"/>
                <a:ea typeface="+mn-ea"/>
                <a:cs typeface="+mn-cs"/>
              </a:rPr>
              <a:t>Comparison of Soln 11 option 2 &amp; 3 on TSN Sync </a:t>
            </a:r>
          </a:p>
        </p:txBody>
      </p:sp>
      <p:sp>
        <p:nvSpPr>
          <p:cNvPr id="5" name="Date Placeholder 4"/>
          <p:cNvSpPr>
            <a:spLocks noGrp="1"/>
          </p:cNvSpPr>
          <p:nvPr>
            <p:ph type="dt"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Ericsson Hilda Light" panose="00000400000000000000" pitchFamily="2" charset="0"/>
                <a:ea typeface="+mn-ea"/>
                <a:cs typeface="+mn-cs"/>
              </a:rPr>
              <a:t>2019-04-02 </a:t>
            </a:r>
          </a:p>
        </p:txBody>
      </p:sp>
      <p:sp>
        <p:nvSpPr>
          <p:cNvPr id="6" name="Footer Placeholder 5"/>
          <p:cNvSpPr>
            <a:spLocks noGrp="1"/>
          </p:cNvSpPr>
          <p:nvPr>
            <p:ph type="ft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Ericsson Hilda Light" panose="00000400000000000000" pitchFamily="2" charset="0"/>
                <a:ea typeface="+mn-ea"/>
                <a:cs typeface="+mn-cs"/>
              </a:rPr>
              <a:t>S2-1903371 Uen, Rev A </a:t>
            </a: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18B94F-0ADD-4E51-933A-A627877B3B38}" type="slidenum">
              <a:rPr kumimoji="0" lang="en-US" sz="1200" b="0" i="0" u="none" strike="noStrike" kern="1200" cap="none" spc="0" normalizeH="0" baseline="0" noProof="0" smtClean="0">
                <a:ln>
                  <a:noFill/>
                </a:ln>
                <a:solidFill>
                  <a:prstClr val="black"/>
                </a:solidFill>
                <a:effectLst/>
                <a:uLnTx/>
                <a:uFillTx/>
                <a:latin typeface="Ericsson Hilda Light" panose="00000400000000000000" pitchFamily="2" charset="0"/>
                <a:ea typeface="+mn-ea"/>
                <a:cs typeface="+mn-cs"/>
              </a:rPr>
              <a:t>4</a:t>
            </a:fld>
            <a:endParaRPr kumimoji="0" lang="en-US" sz="1200" b="0" i="0" u="none" strike="noStrike" kern="1200" cap="none" spc="0" normalizeH="0" baseline="0" noProof="0">
              <a:ln>
                <a:noFill/>
              </a:ln>
              <a:solidFill>
                <a:prstClr val="black"/>
              </a:solidFill>
              <a:effectLst/>
              <a:uLnTx/>
              <a:uFillTx/>
              <a:latin typeface="Ericsson Hilda Light" panose="00000400000000000000" pitchFamily="2" charset="0"/>
              <a:ea typeface="+mn-ea"/>
              <a:cs typeface="+mn-cs"/>
            </a:endParaRPr>
          </a:p>
        </p:txBody>
      </p:sp>
    </p:spTree>
    <p:extLst>
      <p:ext uri="{BB962C8B-B14F-4D97-AF65-F5344CB8AC3E}">
        <p14:creationId xmlns:p14="http://schemas.microsoft.com/office/powerpoint/2010/main" val="25750259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Comparison of Soln 11 option 2 &amp; 3 on TSN Sync </a:t>
            </a:r>
          </a:p>
        </p:txBody>
      </p:sp>
      <p:sp>
        <p:nvSpPr>
          <p:cNvPr id="5" name="Date Placeholder 4"/>
          <p:cNvSpPr>
            <a:spLocks noGrp="1"/>
          </p:cNvSpPr>
          <p:nvPr>
            <p:ph type="dt" idx="1"/>
          </p:nvPr>
        </p:nvSpPr>
        <p:spPr/>
        <p:txBody>
          <a:bodyPr/>
          <a:lstStyle/>
          <a:p>
            <a:r>
              <a:rPr lang="en-US"/>
              <a:t>2019-04-02 </a:t>
            </a:r>
          </a:p>
        </p:txBody>
      </p:sp>
      <p:sp>
        <p:nvSpPr>
          <p:cNvPr id="6" name="Footer Placeholder 5"/>
          <p:cNvSpPr>
            <a:spLocks noGrp="1"/>
          </p:cNvSpPr>
          <p:nvPr>
            <p:ph type="ftr" sz="quarter" idx="4"/>
          </p:nvPr>
        </p:nvSpPr>
        <p:spPr/>
        <p:txBody>
          <a:bodyPr/>
          <a:lstStyle/>
          <a:p>
            <a:r>
              <a:rPr lang="en-US"/>
              <a:t>S2-1903371 Uen, Rev A </a:t>
            </a:r>
          </a:p>
        </p:txBody>
      </p:sp>
      <p:sp>
        <p:nvSpPr>
          <p:cNvPr id="7" name="Slide Number Placeholder 6"/>
          <p:cNvSpPr>
            <a:spLocks noGrp="1"/>
          </p:cNvSpPr>
          <p:nvPr>
            <p:ph type="sldNum" sz="quarter" idx="5"/>
          </p:nvPr>
        </p:nvSpPr>
        <p:spPr/>
        <p:txBody>
          <a:bodyPr/>
          <a:lstStyle/>
          <a:p>
            <a:fld id="{5D499C40-408B-49E8-BED3-384D20DDB103}" type="slidenum">
              <a:rPr lang="en-US" smtClean="0"/>
              <a:t>5</a:t>
            </a:fld>
            <a:endParaRPr lang="en-US"/>
          </a:p>
        </p:txBody>
      </p:sp>
    </p:spTree>
    <p:extLst>
      <p:ext uri="{BB962C8B-B14F-4D97-AF65-F5344CB8AC3E}">
        <p14:creationId xmlns:p14="http://schemas.microsoft.com/office/powerpoint/2010/main" val="1972609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Tx/>
              <a:buChar char="-"/>
            </a:pPr>
            <a:endParaRPr lang="sv-SE" dirty="0"/>
          </a:p>
        </p:txBody>
      </p:sp>
      <p:sp>
        <p:nvSpPr>
          <p:cNvPr id="4" name="Header Placeholder 3"/>
          <p:cNvSpPr>
            <a:spLocks noGrp="1"/>
          </p:cNvSpPr>
          <p:nvPr>
            <p:ph type="hdr" sz="quarter"/>
          </p:nvPr>
        </p:nvSpPr>
        <p:spPr/>
        <p:txBody>
          <a:bodyPr/>
          <a:lstStyle/>
          <a:p>
            <a:r>
              <a:rPr lang="en-US"/>
              <a:t>Comparison of Soln 11 option 2 &amp; 3 on TSN Sync </a:t>
            </a:r>
          </a:p>
        </p:txBody>
      </p:sp>
      <p:sp>
        <p:nvSpPr>
          <p:cNvPr id="5" name="Date Placeholder 4"/>
          <p:cNvSpPr>
            <a:spLocks noGrp="1"/>
          </p:cNvSpPr>
          <p:nvPr>
            <p:ph type="dt" idx="1"/>
          </p:nvPr>
        </p:nvSpPr>
        <p:spPr/>
        <p:txBody>
          <a:bodyPr/>
          <a:lstStyle/>
          <a:p>
            <a:r>
              <a:rPr lang="en-US"/>
              <a:t>2019-04-02 </a:t>
            </a:r>
          </a:p>
        </p:txBody>
      </p:sp>
      <p:sp>
        <p:nvSpPr>
          <p:cNvPr id="6" name="Footer Placeholder 5"/>
          <p:cNvSpPr>
            <a:spLocks noGrp="1"/>
          </p:cNvSpPr>
          <p:nvPr>
            <p:ph type="ftr" sz="quarter" idx="4"/>
          </p:nvPr>
        </p:nvSpPr>
        <p:spPr/>
        <p:txBody>
          <a:bodyPr/>
          <a:lstStyle/>
          <a:p>
            <a:r>
              <a:rPr lang="en-US"/>
              <a:t>S2-1903371 Uen, Rev A </a:t>
            </a:r>
          </a:p>
        </p:txBody>
      </p:sp>
      <p:sp>
        <p:nvSpPr>
          <p:cNvPr id="7" name="Slide Number Placeholder 6"/>
          <p:cNvSpPr>
            <a:spLocks noGrp="1"/>
          </p:cNvSpPr>
          <p:nvPr>
            <p:ph type="sldNum" sz="quarter" idx="5"/>
          </p:nvPr>
        </p:nvSpPr>
        <p:spPr/>
        <p:txBody>
          <a:bodyPr/>
          <a:lstStyle/>
          <a:p>
            <a:fld id="{4D519EF6-8994-4C81-8838-AD95CEB442E2}" type="slidenum">
              <a:rPr lang="en-US" smtClean="0"/>
              <a:t>6</a:t>
            </a:fld>
            <a:endParaRPr lang="en-US"/>
          </a:p>
        </p:txBody>
      </p:sp>
    </p:spTree>
    <p:extLst>
      <p:ext uri="{BB962C8B-B14F-4D97-AF65-F5344CB8AC3E}">
        <p14:creationId xmlns:p14="http://schemas.microsoft.com/office/powerpoint/2010/main" val="1706709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Tx/>
              <a:buChar char="-"/>
            </a:pPr>
            <a:endParaRPr lang="sv-SE" dirty="0"/>
          </a:p>
        </p:txBody>
      </p:sp>
      <p:sp>
        <p:nvSpPr>
          <p:cNvPr id="4" name="Header Placeholder 3"/>
          <p:cNvSpPr>
            <a:spLocks noGrp="1"/>
          </p:cNvSpPr>
          <p:nvPr>
            <p:ph type="hdr" sz="quarter"/>
          </p:nvPr>
        </p:nvSpPr>
        <p:spPr/>
        <p:txBody>
          <a:bodyPr/>
          <a:lstStyle/>
          <a:p>
            <a:r>
              <a:rPr lang="en-US"/>
              <a:t>Comparison of Soln 11 option 2 &amp; 3 on TSN Sync </a:t>
            </a:r>
          </a:p>
        </p:txBody>
      </p:sp>
      <p:sp>
        <p:nvSpPr>
          <p:cNvPr id="5" name="Date Placeholder 4"/>
          <p:cNvSpPr>
            <a:spLocks noGrp="1"/>
          </p:cNvSpPr>
          <p:nvPr>
            <p:ph type="dt" idx="1"/>
          </p:nvPr>
        </p:nvSpPr>
        <p:spPr/>
        <p:txBody>
          <a:bodyPr/>
          <a:lstStyle/>
          <a:p>
            <a:r>
              <a:rPr lang="en-US"/>
              <a:t>2019-04-02 </a:t>
            </a:r>
          </a:p>
        </p:txBody>
      </p:sp>
      <p:sp>
        <p:nvSpPr>
          <p:cNvPr id="6" name="Footer Placeholder 5"/>
          <p:cNvSpPr>
            <a:spLocks noGrp="1"/>
          </p:cNvSpPr>
          <p:nvPr>
            <p:ph type="ftr" sz="quarter" idx="4"/>
          </p:nvPr>
        </p:nvSpPr>
        <p:spPr/>
        <p:txBody>
          <a:bodyPr/>
          <a:lstStyle/>
          <a:p>
            <a:r>
              <a:rPr lang="en-US"/>
              <a:t>S2-1903371 Uen, Rev A </a:t>
            </a:r>
          </a:p>
        </p:txBody>
      </p:sp>
      <p:sp>
        <p:nvSpPr>
          <p:cNvPr id="7" name="Slide Number Placeholder 6"/>
          <p:cNvSpPr>
            <a:spLocks noGrp="1"/>
          </p:cNvSpPr>
          <p:nvPr>
            <p:ph type="sldNum" sz="quarter" idx="5"/>
          </p:nvPr>
        </p:nvSpPr>
        <p:spPr/>
        <p:txBody>
          <a:bodyPr/>
          <a:lstStyle/>
          <a:p>
            <a:fld id="{8B7F6BB8-7D23-432C-986E-EEFBB5ED0450}" type="slidenum">
              <a:rPr lang="en-US" smtClean="0"/>
              <a:t>7</a:t>
            </a:fld>
            <a:endParaRPr lang="en-US"/>
          </a:p>
        </p:txBody>
      </p:sp>
    </p:spTree>
    <p:extLst>
      <p:ext uri="{BB962C8B-B14F-4D97-AF65-F5344CB8AC3E}">
        <p14:creationId xmlns:p14="http://schemas.microsoft.com/office/powerpoint/2010/main" val="17262816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Header Placeholder 3"/>
          <p:cNvSpPr>
            <a:spLocks noGrp="1"/>
          </p:cNvSpPr>
          <p:nvPr>
            <p:ph type="hdr" sz="quarter"/>
          </p:nvPr>
        </p:nvSpPr>
        <p:spPr/>
        <p:txBody>
          <a:bodyPr/>
          <a:lstStyle/>
          <a:p>
            <a:r>
              <a:rPr lang="en-US"/>
              <a:t>Comparison of Soln 11 option 2 &amp; 3 on TSN Sync </a:t>
            </a:r>
          </a:p>
        </p:txBody>
      </p:sp>
      <p:sp>
        <p:nvSpPr>
          <p:cNvPr id="5" name="Date Placeholder 4"/>
          <p:cNvSpPr>
            <a:spLocks noGrp="1"/>
          </p:cNvSpPr>
          <p:nvPr>
            <p:ph type="dt" idx="1"/>
          </p:nvPr>
        </p:nvSpPr>
        <p:spPr/>
        <p:txBody>
          <a:bodyPr/>
          <a:lstStyle/>
          <a:p>
            <a:r>
              <a:rPr lang="en-US"/>
              <a:t>2019-04-02 </a:t>
            </a:r>
          </a:p>
        </p:txBody>
      </p:sp>
      <p:sp>
        <p:nvSpPr>
          <p:cNvPr id="6" name="Footer Placeholder 5"/>
          <p:cNvSpPr>
            <a:spLocks noGrp="1"/>
          </p:cNvSpPr>
          <p:nvPr>
            <p:ph type="ftr" sz="quarter" idx="4"/>
          </p:nvPr>
        </p:nvSpPr>
        <p:spPr/>
        <p:txBody>
          <a:bodyPr/>
          <a:lstStyle/>
          <a:p>
            <a:r>
              <a:rPr lang="en-US"/>
              <a:t>S2-1903371 Uen, Rev A </a:t>
            </a:r>
          </a:p>
        </p:txBody>
      </p:sp>
      <p:sp>
        <p:nvSpPr>
          <p:cNvPr id="7" name="Slide Number Placeholder 6"/>
          <p:cNvSpPr>
            <a:spLocks noGrp="1"/>
          </p:cNvSpPr>
          <p:nvPr>
            <p:ph type="sldNum" sz="quarter" idx="5"/>
          </p:nvPr>
        </p:nvSpPr>
        <p:spPr/>
        <p:txBody>
          <a:bodyPr/>
          <a:lstStyle/>
          <a:p>
            <a:fld id="{5115561B-3E0C-40F6-A4F6-EA3FF1422FBD}" type="slidenum">
              <a:rPr lang="en-US" smtClean="0"/>
              <a:t>8</a:t>
            </a:fld>
            <a:endParaRPr lang="en-US"/>
          </a:p>
        </p:txBody>
      </p:sp>
    </p:spTree>
    <p:extLst>
      <p:ext uri="{BB962C8B-B14F-4D97-AF65-F5344CB8AC3E}">
        <p14:creationId xmlns:p14="http://schemas.microsoft.com/office/powerpoint/2010/main" val="11750203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Comparison of Soln 11 option 2 &amp; 3 on TSN Sync </a:t>
            </a:r>
          </a:p>
        </p:txBody>
      </p:sp>
      <p:sp>
        <p:nvSpPr>
          <p:cNvPr id="5" name="Date Placeholder 4"/>
          <p:cNvSpPr>
            <a:spLocks noGrp="1"/>
          </p:cNvSpPr>
          <p:nvPr>
            <p:ph type="dt" idx="1"/>
          </p:nvPr>
        </p:nvSpPr>
        <p:spPr/>
        <p:txBody>
          <a:bodyPr/>
          <a:lstStyle/>
          <a:p>
            <a:r>
              <a:rPr lang="en-US"/>
              <a:t>2019-04-02 </a:t>
            </a:r>
          </a:p>
        </p:txBody>
      </p:sp>
      <p:sp>
        <p:nvSpPr>
          <p:cNvPr id="6" name="Footer Placeholder 5"/>
          <p:cNvSpPr>
            <a:spLocks noGrp="1"/>
          </p:cNvSpPr>
          <p:nvPr>
            <p:ph type="ftr" sz="quarter" idx="4"/>
          </p:nvPr>
        </p:nvSpPr>
        <p:spPr/>
        <p:txBody>
          <a:bodyPr/>
          <a:lstStyle/>
          <a:p>
            <a:r>
              <a:rPr lang="en-US"/>
              <a:t>S2-1903371 Uen, Rev A </a:t>
            </a:r>
          </a:p>
        </p:txBody>
      </p:sp>
      <p:sp>
        <p:nvSpPr>
          <p:cNvPr id="7" name="Slide Number Placeholder 6"/>
          <p:cNvSpPr>
            <a:spLocks noGrp="1"/>
          </p:cNvSpPr>
          <p:nvPr>
            <p:ph type="sldNum" sz="quarter" idx="5"/>
          </p:nvPr>
        </p:nvSpPr>
        <p:spPr/>
        <p:txBody>
          <a:bodyPr/>
          <a:lstStyle/>
          <a:p>
            <a:fld id="{ABE95512-5801-4132-9A16-620A1B4CA319}" type="slidenum">
              <a:rPr lang="en-US" smtClean="0"/>
              <a:t>9</a:t>
            </a:fld>
            <a:endParaRPr lang="en-US"/>
          </a:p>
        </p:txBody>
      </p:sp>
    </p:spTree>
    <p:extLst>
      <p:ext uri="{BB962C8B-B14F-4D97-AF65-F5344CB8AC3E}">
        <p14:creationId xmlns:p14="http://schemas.microsoft.com/office/powerpoint/2010/main" val="863157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sp>
        <p:nvSpPr>
          <p:cNvPr id="3" name="Content Placeholder 2"/>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a:t>Speaker name</a:t>
            </a:r>
          </a:p>
        </p:txBody>
      </p:sp>
      <p:sp>
        <p:nvSpPr>
          <p:cNvPr id="12" name="Content Placeholder 11"/>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spTree>
    <p:extLst>
      <p:ext uri="{BB962C8B-B14F-4D97-AF65-F5344CB8AC3E}">
        <p14:creationId xmlns:p14="http://schemas.microsoft.com/office/powerpoint/2010/main" val="1374575616"/>
      </p:ext>
    </p:extLst>
  </p:cSld>
  <p:clrMapOvr>
    <a:masterClrMapping/>
  </p:clrMapOvr>
  <p:hf sldNum="0" hdr="0" ftr="0"/>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54A0CF15-A701-44C3-81FC-A544265685B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34B7B746-B315-4EB5-B3A2-CA259B065B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6096BBFC-712A-429D-9C0A-7743993E7FC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 Page 7">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a:t>Chapter/section divider or Statement/fact/quote, </a:t>
            </a:r>
            <a:br>
              <a:rPr lang="en-US"/>
            </a:br>
            <a:r>
              <a:rPr lang="en-US"/>
              <a:t>Ericsson Hilda Light 60pt, </a:t>
            </a:r>
            <a:br>
              <a:rPr lang="en-US"/>
            </a:br>
            <a:r>
              <a:rPr lang="en-US"/>
              <a:t>Ericsson Black, </a:t>
            </a:r>
            <a:br>
              <a:rPr lang="en-US"/>
            </a:br>
            <a:r>
              <a:rPr lang="en-US"/>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Statement/quote source, </a:t>
            </a:r>
          </a:p>
          <a:p>
            <a:r>
              <a:rPr lang="en-US"/>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a:t>Chapter/section, </a:t>
            </a:r>
            <a:br>
              <a:rPr lang="en-US"/>
            </a:br>
            <a:r>
              <a:rPr lang="en-US"/>
              <a:t>Ericsson Hilda Light 60pt, Ericsson Black, </a:t>
            </a:r>
            <a:br>
              <a:rPr lang="en-US"/>
            </a:br>
            <a:r>
              <a:rPr lang="en-US"/>
              <a:t>max 4-lines</a:t>
            </a:r>
          </a:p>
        </p:txBody>
      </p:sp>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0613FB31-E723-434D-8FBC-0054A54163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517331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2"/>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82EAEE37-7D1D-49D7-BEC8-7A88843E38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6739243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A44C7C5B-04BF-4F0E-888E-CE87D0EF1DA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52659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pic>
        <p:nvPicPr>
          <p:cNvPr id="9" name="Graphic 8">
            <a:extLst>
              <a:ext uri="{FF2B5EF4-FFF2-40B4-BE49-F238E27FC236}">
                <a16:creationId xmlns:a16="http://schemas.microsoft.com/office/drawing/2014/main" id="{6E03516D-EC68-4282-84F4-9729304A51D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
        <p:nvSpPr>
          <p:cNvPr id="10" name="Content Placeholder 2">
            <a:extLst>
              <a:ext uri="{FF2B5EF4-FFF2-40B4-BE49-F238E27FC236}">
                <a16:creationId xmlns:a16="http://schemas.microsoft.com/office/drawing/2014/main" id="{C3D47211-FF10-4DFA-A5AF-8E0A63463B47}"/>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a:t>Speaker name</a:t>
            </a:r>
          </a:p>
        </p:txBody>
      </p:sp>
      <p:sp>
        <p:nvSpPr>
          <p:cNvPr id="11" name="Content Placeholder 11">
            <a:extLst>
              <a:ext uri="{FF2B5EF4-FFF2-40B4-BE49-F238E27FC236}">
                <a16:creationId xmlns:a16="http://schemas.microsoft.com/office/drawing/2014/main" id="{0E57E58D-AC34-4A4B-A5B1-CE1B53ABBDA9}"/>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3" name="Content Placeholder 11">
            <a:extLst>
              <a:ext uri="{FF2B5EF4-FFF2-40B4-BE49-F238E27FC236}">
                <a16:creationId xmlns:a16="http://schemas.microsoft.com/office/drawing/2014/main" id="{A4CC6AB0-560E-4AE0-A93D-9C1C64F05440}"/>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spTree>
    <p:extLst>
      <p:ext uri="{BB962C8B-B14F-4D97-AF65-F5344CB8AC3E}">
        <p14:creationId xmlns:p14="http://schemas.microsoft.com/office/powerpoint/2010/main" val="3999758604"/>
      </p:ext>
    </p:extLst>
  </p:cSld>
  <p:clrMapOvr>
    <a:masterClrMapping/>
  </p:clrMapOvr>
  <p:hf sldNum="0" hdr="0" ftr="0"/>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4"/>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765A3682-3283-4350-B37F-DCABDCB15F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4768382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5"/>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6B1A279A-6DFF-44E2-AFD5-C14BD71050E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011406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6"/>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DC9C0052-7A7B-40FB-AF90-CA9C4B79D2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0944647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aphic heavy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7451379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607999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 Hilda Light 40pt, </a:t>
            </a:r>
            <a:r>
              <a:rPr lang="en-US" err="1"/>
              <a:t>Eri</a:t>
            </a:r>
            <a:r>
              <a:rPr lang="en-US"/>
              <a:t>. Black, max 2-lines</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a:t>     Click icon to add picture</a:t>
            </a:r>
          </a:p>
        </p:txBody>
      </p:sp>
    </p:spTree>
    <p:extLst>
      <p:ext uri="{BB962C8B-B14F-4D97-AF65-F5344CB8AC3E}">
        <p14:creationId xmlns:p14="http://schemas.microsoft.com/office/powerpoint/2010/main" val="5843472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Title_SM">
            <a:extLst>
              <a:ext uri="{FF2B5EF4-FFF2-40B4-BE49-F238E27FC236}">
                <a16:creationId xmlns:a16="http://schemas.microsoft.com/office/drawing/2014/main" id="{4ACB62A1-CC4A-4B59-B1D8-ED86B77D9A3A}"/>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max 2-lines</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a:t>Presentation title,</a:t>
            </a:r>
            <a:br>
              <a:rPr lang="en-US"/>
            </a:br>
            <a:r>
              <a:rPr lang="en-US"/>
              <a:t>Ericsson Hilda Light 60pt,</a:t>
            </a:r>
            <a:br>
              <a:rPr lang="en-US"/>
            </a:br>
            <a:r>
              <a:rPr lang="en-US"/>
              <a:t>Ericsson White,</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Presentation description/subtitle</a:t>
            </a:r>
            <a:br>
              <a:rPr lang="en-US"/>
            </a:br>
            <a:r>
              <a:rPr lang="en-US"/>
              <a:t>Ericsson Hilda 20pt</a:t>
            </a:r>
          </a:p>
        </p:txBody>
      </p:sp>
      <p:pic>
        <p:nvPicPr>
          <p:cNvPr id="10" name="Graphic 9">
            <a:extLst>
              <a:ext uri="{FF2B5EF4-FFF2-40B4-BE49-F238E27FC236}">
                <a16:creationId xmlns:a16="http://schemas.microsoft.com/office/drawing/2014/main" id="{E29FEEAB-1C1F-4153-BC50-6FCDEAC19C8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9" name="Content Placeholder 2">
            <a:extLst>
              <a:ext uri="{FF2B5EF4-FFF2-40B4-BE49-F238E27FC236}">
                <a16:creationId xmlns:a16="http://schemas.microsoft.com/office/drawing/2014/main" id="{07AC4DB9-933C-4680-A281-C11929BCC2F5}"/>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solidFill>
                  <a:schemeClr val="bg1"/>
                </a:solidFill>
                <a:latin typeface="+mn-lt"/>
              </a:defRPr>
            </a:lvl1pPr>
          </a:lstStyle>
          <a:p>
            <a:r>
              <a:rPr lang="en-US"/>
              <a:t>Speaker name</a:t>
            </a:r>
          </a:p>
        </p:txBody>
      </p:sp>
      <p:sp>
        <p:nvSpPr>
          <p:cNvPr id="11" name="Content Placeholder 11">
            <a:extLst>
              <a:ext uri="{FF2B5EF4-FFF2-40B4-BE49-F238E27FC236}">
                <a16:creationId xmlns:a16="http://schemas.microsoft.com/office/drawing/2014/main" id="{7B568BB6-C8A4-4545-B025-7D97CC4692BC}"/>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a:t>Organization</a:t>
            </a:r>
          </a:p>
        </p:txBody>
      </p:sp>
      <p:sp>
        <p:nvSpPr>
          <p:cNvPr id="13" name="Content Placeholder 11">
            <a:extLst>
              <a:ext uri="{FF2B5EF4-FFF2-40B4-BE49-F238E27FC236}">
                <a16:creationId xmlns:a16="http://schemas.microsoft.com/office/drawing/2014/main" id="{D51585B7-9911-4BC2-ACC7-3D991408BDDF}"/>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a:t>YYYY-MM-DD</a:t>
            </a:r>
          </a:p>
        </p:txBody>
      </p:sp>
    </p:spTree>
    <p:extLst>
      <p:ext uri="{BB962C8B-B14F-4D97-AF65-F5344CB8AC3E}">
        <p14:creationId xmlns:p14="http://schemas.microsoft.com/office/powerpoint/2010/main" val="787326472"/>
      </p:ext>
    </p:extLst>
  </p:cSld>
  <p:clrMapOvr>
    <a:masterClrMapping/>
  </p:clrMapOvr>
  <p:hf sldNum="0" hdr="0" ftr="0"/>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B1CFD82C-8968-4B87-A964-6288AF293D7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A05AB2F5-3C8F-45BD-81CB-45EC98D4284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524C71C0-9908-4C8C-97CC-AA201198D2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0114795F-6AFF-421E-BA39-763FAD29FC16}"/>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A14F6E09-C956-49B3-8E41-DBD053DF768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5457253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7EEF5633-BC13-4AEA-AEF5-CE2675504D30}"/>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Preamble text, </a:t>
            </a:r>
            <a:r>
              <a:rPr lang="en-US"/>
              <a:t>Ericsson </a:t>
            </a:r>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Hilda 25pt, Ericsson Black</a:t>
            </a:r>
            <a:endParaRPr lang="en-US"/>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7" name="Title_SM">
            <a:extLst>
              <a:ext uri="{FF2B5EF4-FFF2-40B4-BE49-F238E27FC236}">
                <a16:creationId xmlns:a16="http://schemas.microsoft.com/office/drawing/2014/main" id="{CD0BB64A-768A-4118-B3E5-52B98C693831}"/>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Cover Page">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7" name="Title_SM">
            <a:extLst>
              <a:ext uri="{FF2B5EF4-FFF2-40B4-BE49-F238E27FC236}">
                <a16:creationId xmlns:a16="http://schemas.microsoft.com/office/drawing/2014/main" id="{F83268EB-5955-4A3F-8B85-E7C084E6FAF5}"/>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1">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5486120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ericsson.com/related-</a:t>
            </a:r>
            <a:r>
              <a:rPr lang="en-US" err="1"/>
              <a:t>url</a:t>
            </a:r>
            <a:endParaRPr lang="en-US"/>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err="1">
              <a:ln>
                <a:noFill/>
              </a:ln>
              <a:solidFill>
                <a:schemeClr val="bg1"/>
              </a:solidFill>
              <a:effectLst/>
              <a:latin typeface="+mn-lt"/>
            </a:endParaRPr>
          </a:p>
        </p:txBody>
      </p:sp>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bg1"/>
                </a:solidFill>
                <a:latin typeface="+mn-lt"/>
              </a:defRPr>
            </a:lvl1pPr>
          </a:lstStyle>
          <a:p>
            <a:r>
              <a:rPr lang="en-US"/>
              <a:t>ericsson.com/related-</a:t>
            </a:r>
            <a:r>
              <a:rPr lang="en-US" err="1"/>
              <a:t>url</a:t>
            </a:r>
            <a:endParaRPr lang="en-US"/>
          </a:p>
        </p:txBody>
      </p:sp>
      <p:pic>
        <p:nvPicPr>
          <p:cNvPr id="4" name="Graphic 3">
            <a:extLst>
              <a:ext uri="{FF2B5EF4-FFF2-40B4-BE49-F238E27FC236}">
                <a16:creationId xmlns:a16="http://schemas.microsoft.com/office/drawing/2014/main" id="{ACE90D21-D589-4F0A-88B0-94229A40F0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8509" y="2842270"/>
            <a:ext cx="1174987" cy="1174987"/>
          </a:xfrm>
          <a:prstGeom prst="rect">
            <a:avLst/>
          </a:prstGeom>
        </p:spPr>
      </p:pic>
    </p:spTree>
    <p:extLst>
      <p:ext uri="{BB962C8B-B14F-4D97-AF65-F5344CB8AC3E}">
        <p14:creationId xmlns:p14="http://schemas.microsoft.com/office/powerpoint/2010/main" val="6853610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715103"/>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a:solidFill>
                  <a:schemeClr val="tx1"/>
                </a:solidFill>
              </a:rPr>
              <a:t>This Master Slide is to ensure that all our characters are embedded with the presentation. Should not be used in a presentation.</a:t>
            </a:r>
          </a:p>
          <a:p>
            <a:pPr marL="0" indent="0">
              <a:buClr>
                <a:schemeClr val="tx1"/>
              </a:buClr>
              <a:buFont typeface="Ericsson Hilda Light" panose="00000400000000000000" pitchFamily="2" charset="0"/>
              <a:buNone/>
            </a:pPr>
            <a:endParaRPr lang="en-US" sz="1400" b="1">
              <a:solidFill>
                <a:schemeClr val="tx1"/>
              </a:solidFill>
            </a:endParaRPr>
          </a:p>
          <a:p>
            <a:pPr marL="0" indent="0">
              <a:buClr>
                <a:schemeClr val="tx1"/>
              </a:buClr>
              <a:buFont typeface="Ericsson Hilda Light" panose="00000400000000000000" pitchFamily="2" charset="0"/>
              <a:buNone/>
            </a:pPr>
            <a:r>
              <a:rPr lang="en-US" sz="1400">
                <a:solidFill>
                  <a:schemeClr val="tx1"/>
                </a:solidFill>
              </a:rPr>
              <a:t>!"#$%&amp;'()*+,./0123456789:;&lt;=&gt;?@ABCDEFGHIJKLMNOPQRSTUVWXYZ[\]^_`</a:t>
            </a:r>
            <a:r>
              <a:rPr lang="en-US" sz="1400" err="1">
                <a:solidFill>
                  <a:schemeClr val="tx1"/>
                </a:solidFill>
              </a:rPr>
              <a:t>abcdefghijklmnopqrstuvwxyz</a:t>
            </a:r>
            <a:r>
              <a:rPr lang="en-US" sz="140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err="1">
                <a:solidFill>
                  <a:schemeClr val="tx1"/>
                </a:solidFill>
              </a:rPr>
              <a:t>ẀẁẃẄẅỲỳ</a:t>
            </a:r>
            <a:r>
              <a:rPr lang="en-US" sz="1400">
                <a:solidFill>
                  <a:schemeClr val="tx1"/>
                </a:solidFill>
              </a:rPr>
              <a:t>‘’‚“”„†‡•…‰‹›⁄€™ĀĀĂĂĄĄĆĆĊĊČČĎĎĐĐĒĒĖĖĘĘĚĚĞĞĠĠĢĢĪĪĮĮİĶĶĹĹĻĻĽĽŃŃŅŅŇŇŌŌŐŐŔŔŖŖŘŘŚŚŞŞŢŢŤŤŪŪŮŮŰŰŲŲŴŴŶŶŹŹŻŻȘș−≤≥</a:t>
            </a:r>
            <a:r>
              <a:rPr lang="en-US" sz="1400" err="1">
                <a:solidFill>
                  <a:schemeClr val="tx1"/>
                </a:solidFill>
              </a:rPr>
              <a:t>ﬁﬂΆΈΉΊΌΎΏΐΑΒΓΕΖΗΘΙΚΛΜΝΞΟΠΡΣΤΥΦΧΨΪΫΆΈΉΊΰ</a:t>
            </a:r>
            <a:r>
              <a:rPr lang="en-US" sz="140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rPr>
              <a:t>!"#$%&amp;'()*+,./0123456789:;&lt;=&gt;?@ABCDEFGHIJKLMNOPQRSTUVWXYZ[\]^_`</a:t>
            </a:r>
            <a:r>
              <a:rPr lang="en-US" sz="1400" b="1" err="1">
                <a:solidFill>
                  <a:schemeClr val="tx1"/>
                </a:solidFill>
              </a:rPr>
              <a:t>abcdefghijklmnopqrstuvwxyz</a:t>
            </a:r>
            <a:r>
              <a:rPr lang="en-US" sz="1400" b="1">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b="1" err="1">
                <a:solidFill>
                  <a:schemeClr val="tx1"/>
                </a:solidFill>
              </a:rPr>
              <a:t>ẀẁẃẄẅỲỳ</a:t>
            </a:r>
            <a:r>
              <a:rPr lang="en-US" sz="1400" b="1">
                <a:solidFill>
                  <a:schemeClr val="tx1"/>
                </a:solidFill>
              </a:rPr>
              <a:t>‘’‚“”„†‡•…‰‹›⁄€™ĀĀĂĂĄĄĆĆĊĊČČĎĎĐĐĒĒĖĖĘĘĚĚĞĞĠĠĢĢĪĪĮĮİĶĶĹĹĻĻĽĽŃŃŅŅŇŇŌŌŐŐŔŔŖŖŘŘŚŚŞŞŢŢŤŤŪŪŮŮŰŰŲŲŴŴŶŶŹŹŻŻȘș−≤≥</a:t>
            </a:r>
            <a:r>
              <a:rPr lang="en-US" sz="1400" b="1" err="1">
                <a:solidFill>
                  <a:schemeClr val="tx1"/>
                </a:solidFill>
              </a:rPr>
              <a:t>ﬁﬂΆΈΉΊΌΎΏΐΑΒΓΕΖΗΘΙΚΛΜΝΞΟΠΡΣΤΥΦΧΨΪΫΆΈΉΊΰ</a:t>
            </a:r>
            <a:r>
              <a:rPr lang="en-US" sz="1400" b="1">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a:solidFill>
                  <a:schemeClr val="tx1"/>
                </a:solidFill>
                <a:latin typeface="+mj-lt"/>
              </a:rPr>
              <a:t>!"#$%&amp;'()*+,./0123456789:;&lt;=&gt;?@ABCDEFGHIJKLMNOPQRSTUVWXYZ[\]^_`</a:t>
            </a:r>
            <a:r>
              <a:rPr lang="en-US" sz="1400" err="1">
                <a:solidFill>
                  <a:schemeClr val="tx1"/>
                </a:solidFill>
                <a:latin typeface="+mj-lt"/>
              </a:rPr>
              <a:t>abcdefghijklmnopqrstuvwxyz</a:t>
            </a:r>
            <a:r>
              <a:rPr lang="en-US" sz="1400">
                <a:solidFill>
                  <a:schemeClr val="tx1"/>
                </a:solidFill>
                <a:latin typeface="+mj-lt"/>
              </a:rPr>
              <a:t>{|}~¡¢£¤¥¦§¨©ª«¬®¯°±²³´¶·¸¹º»¼½ÀÁÂÃÄÅÆÇÈËÌÍÎÏÐÑÒÓÔÕÖ×ØÙÚÛÜÝÞßàáâãäåæçèéêëìíîïðñòóôõö÷øùúûüýþÿĀāĂăąĆćĊċ</a:t>
            </a:r>
            <a:r>
              <a:rPr lang="en-US" sz="1400" kern="1200">
                <a:solidFill>
                  <a:schemeClr val="tx1"/>
                </a:solidFill>
                <a:latin typeface="+mn-lt"/>
                <a:ea typeface="+mn-ea"/>
                <a:cs typeface="+mn-cs"/>
              </a:rPr>
              <a:t>Čč</a:t>
            </a:r>
            <a:r>
              <a:rPr lang="en-US" sz="1400">
                <a:solidFill>
                  <a:schemeClr val="tx1"/>
                </a:solidFill>
                <a:latin typeface="+mj-lt"/>
              </a:rPr>
              <a:t>ĎďĐđĒĖėĘęĚěĞğĠġĢģĪīĮįİıĶķĹĺĻļĽľŁłŃńŅņŇňŌŐőŒœŔŕŖŗŘřŚśŞşŠšŢţŤťŪūŮůŰűŲųŴŵŶŷŸŹźŻżŽžƒȘșˆˇ˘˙˚˛˜˝</a:t>
            </a:r>
            <a:r>
              <a:rPr lang="en-US" sz="1400" err="1">
                <a:solidFill>
                  <a:schemeClr val="tx1"/>
                </a:solidFill>
                <a:latin typeface="+mj-lt"/>
              </a:rPr>
              <a:t>ẀẁẃẄẅỲỳ</a:t>
            </a:r>
            <a:r>
              <a:rPr lang="en-US" sz="1400">
                <a:solidFill>
                  <a:schemeClr val="tx1"/>
                </a:solidFill>
                <a:latin typeface="+mj-lt"/>
              </a:rPr>
              <a:t>‘’‚“”„†‡•…‰‹›⁄€™ĀĀĂĂĄĄĆĆĊĊČČĎĎĐĐĒĒĖĖĘĘĚĚĞĞĠĠĢĢĪĪĮĮİĶĶĹĹĻĻĽĽŃŃŅŅŇŇŌŌŐŐŔŔŖŖŘŘŚŚŞŞŢŢŤŤŪŪŮŮŰŰŲŲŴŴŶŶŹŹŻŻȘș−≤≥</a:t>
            </a:r>
            <a:r>
              <a:rPr lang="en-US" sz="1400" err="1">
                <a:solidFill>
                  <a:schemeClr val="tx1"/>
                </a:solidFill>
                <a:latin typeface="+mj-lt"/>
              </a:rPr>
              <a:t>ﬁﬂΆΈΉΊΌΎΏΐΑΒΓΕΖΗΘΙΚΛΜΝΞΟΠΡΣΤΥΦΧΨΪΫΆΈΉΊΰ</a:t>
            </a:r>
            <a:r>
              <a:rPr lang="en-US" sz="140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latin typeface="+mj-lt"/>
              </a:rPr>
              <a:t>!"#$%&amp;'()*+,./0123456789:;&lt;=&gt;?@ABCDEFGHIJKLMNOPQRSTUVWXYZ[\]^_`</a:t>
            </a:r>
            <a:r>
              <a:rPr lang="en-US" sz="1400" b="1" err="1">
                <a:solidFill>
                  <a:schemeClr val="tx1"/>
                </a:solidFill>
                <a:latin typeface="+mj-lt"/>
              </a:rPr>
              <a:t>abcdefghijklmnopqrstuvwxyz</a:t>
            </a:r>
            <a:r>
              <a:rPr lang="en-US" sz="1400" b="1">
                <a:solidFill>
                  <a:schemeClr val="tx1"/>
                </a:solidFill>
                <a:latin typeface="+mj-lt"/>
              </a:rPr>
              <a:t>{|}~¡¢£¤¥¦§¨©ª«¬®¯°±²³´¶·¸¹º»¼½ÀÁÂÃÄÅÆÇÈËÌÍÎÏÐÑÒÓÔÕÖ×ØÙÚÛÜÝÞßàáâãäåæçèéêëìíîïðñòóôõö÷øùúûüýþÿĀāĂăąĆćĊċ</a:t>
            </a:r>
            <a:r>
              <a:rPr lang="en-US" sz="1400" b="1" kern="1200">
                <a:solidFill>
                  <a:schemeClr val="tx1"/>
                </a:solidFill>
                <a:latin typeface="+mn-lt"/>
                <a:ea typeface="+mn-ea"/>
                <a:cs typeface="+mn-cs"/>
              </a:rPr>
              <a:t>Čč</a:t>
            </a:r>
            <a:r>
              <a:rPr lang="en-US" sz="1400" b="1">
                <a:solidFill>
                  <a:schemeClr val="tx1"/>
                </a:solidFill>
                <a:latin typeface="+mj-lt"/>
              </a:rPr>
              <a:t>ĎďĐđĒĖėĘęĚěĞğĠġĢģĪīĮįİıĶķĹĺĻļĽľŁłŃńŅņŇňŌŐőŒœŔŕŖŗŘřŚśŞşŠšŢţŤťŪūŮůŰűŲųŴŵŶŷŸŹźŻżŽžƒȘșˆˇ˘˙˚˛˜˝</a:t>
            </a:r>
            <a:r>
              <a:rPr lang="en-US" sz="1400" b="1" err="1">
                <a:solidFill>
                  <a:schemeClr val="tx1"/>
                </a:solidFill>
                <a:latin typeface="+mj-lt"/>
              </a:rPr>
              <a:t>ẀẁẃẄẅỲỳ</a:t>
            </a:r>
            <a:r>
              <a:rPr lang="en-US" sz="1400" b="1">
                <a:solidFill>
                  <a:schemeClr val="tx1"/>
                </a:solidFill>
                <a:latin typeface="+mj-lt"/>
              </a:rPr>
              <a:t>‘’‚“”„†‡•…‰‹›⁄€™ĀĀĂĂĄĄĆĆĊĊČČĎĎĐĐĒĒĖĖĘĘĚĚĞĞĠĠĢĢĪĪĮĮİĶĶĹĹĻĻĽĽŃŃŅŅŇŇŌŌŐŐŔŔŖŖŘŘŚŚŞŞŢŢŤŤŪŪŮŮŰŰŲŲŴŴŶŶŹŹŻŻȘș−≤≥</a:t>
            </a:r>
            <a:r>
              <a:rPr lang="en-US" sz="1400" b="1" err="1">
                <a:solidFill>
                  <a:schemeClr val="tx1"/>
                </a:solidFill>
                <a:latin typeface="+mj-lt"/>
              </a:rPr>
              <a:t>ﬁﬂΆΈΉΊΌΎΏΐΑΒΓΕΖΗΘΙΚΛΜΝΞΟΠΡΣΤΥΦΧΨΪΫΆΈΉΊΰ</a:t>
            </a:r>
            <a:r>
              <a:rPr lang="en-US" sz="1400" b="1">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b="1">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latin typeface="Ericsson Technical Icons" panose="00000500000000000000" pitchFamily="2" charset="0"/>
              </a:rPr>
              <a:t>B C D F G H I L M O P R S W X b c d f g h I l m o p r s w x</a:t>
            </a:r>
            <a:endParaRPr lang="en-US" sz="1400" b="1">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43243-5A73-4435-9337-F422A43F9EE5}"/>
              </a:ext>
            </a:extLst>
          </p:cNvPr>
          <p:cNvSpPr>
            <a:spLocks noGrp="1"/>
          </p:cNvSpPr>
          <p:nvPr>
            <p:ph type="title"/>
          </p:nvPr>
        </p:nvSpPr>
        <p:spPr/>
        <p:txBody>
          <a:bodyPr/>
          <a:lstStyle/>
          <a:p>
            <a:r>
              <a:rPr lang="en-US"/>
              <a:t>Click to edit Master title style</a:t>
            </a:r>
            <a:endParaRPr lang="it-IT"/>
          </a:p>
        </p:txBody>
      </p:sp>
      <p:sp>
        <p:nvSpPr>
          <p:cNvPr id="3" name="Content Placeholder 2">
            <a:extLst>
              <a:ext uri="{FF2B5EF4-FFF2-40B4-BE49-F238E27FC236}">
                <a16:creationId xmlns:a16="http://schemas.microsoft.com/office/drawing/2014/main" id="{EB1B1DC1-7184-4F88-A628-50D5EA9A66F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a:extLst>
              <a:ext uri="{FF2B5EF4-FFF2-40B4-BE49-F238E27FC236}">
                <a16:creationId xmlns:a16="http://schemas.microsoft.com/office/drawing/2014/main" id="{88FAA29A-A629-4D59-B5B1-D4F02A6D4BF5}"/>
              </a:ext>
            </a:extLst>
          </p:cNvPr>
          <p:cNvSpPr>
            <a:spLocks noGrp="1"/>
          </p:cNvSpPr>
          <p:nvPr>
            <p:ph type="dt" sz="half" idx="10"/>
          </p:nvPr>
        </p:nvSpPr>
        <p:spPr/>
        <p:txBody>
          <a:bodyPr/>
          <a:lstStyle/>
          <a:p>
            <a:fld id="{1531B221-23DB-4114-845F-C30ED6CF473F}" type="datetimeFigureOut">
              <a:rPr lang="it-IT" smtClean="0"/>
              <a:t>02/04/2019</a:t>
            </a:fld>
            <a:endParaRPr lang="it-IT"/>
          </a:p>
        </p:txBody>
      </p:sp>
      <p:sp>
        <p:nvSpPr>
          <p:cNvPr id="5" name="Footer Placeholder 4">
            <a:extLst>
              <a:ext uri="{FF2B5EF4-FFF2-40B4-BE49-F238E27FC236}">
                <a16:creationId xmlns:a16="http://schemas.microsoft.com/office/drawing/2014/main" id="{03E58E73-D23F-45CA-B88F-C9563B825625}"/>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a16="http://schemas.microsoft.com/office/drawing/2014/main" id="{68937473-C920-4A20-98EB-6514F0AE3705}"/>
              </a:ext>
            </a:extLst>
          </p:cNvPr>
          <p:cNvSpPr>
            <a:spLocks noGrp="1"/>
          </p:cNvSpPr>
          <p:nvPr>
            <p:ph type="sldNum" sz="quarter" idx="12"/>
          </p:nvPr>
        </p:nvSpPr>
        <p:spPr/>
        <p:txBody>
          <a:bodyPr/>
          <a:lstStyle/>
          <a:p>
            <a:fld id="{B40958A6-E777-4D89-828C-5A483DE2BB83}" type="slidenum">
              <a:rPr lang="it-IT" smtClean="0"/>
              <a:t>‹#›</a:t>
            </a:fld>
            <a:endParaRPr lang="it-IT"/>
          </a:p>
        </p:txBody>
      </p:sp>
    </p:spTree>
    <p:extLst>
      <p:ext uri="{BB962C8B-B14F-4D97-AF65-F5344CB8AC3E}">
        <p14:creationId xmlns:p14="http://schemas.microsoft.com/office/powerpoint/2010/main" val="33855830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pic>
        <p:nvPicPr>
          <p:cNvPr id="6" name="Graphic 5">
            <a:extLst>
              <a:ext uri="{FF2B5EF4-FFF2-40B4-BE49-F238E27FC236}">
                <a16:creationId xmlns:a16="http://schemas.microsoft.com/office/drawing/2014/main" id="{E0F7625D-2507-407E-B5D2-5964ED88BA9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a:t>Keynote cover cage, </a:t>
            </a:r>
            <a:br>
              <a:rPr lang="en-US"/>
            </a:br>
            <a:r>
              <a:rPr lang="en-US"/>
              <a:t>Ericsson Hilda Light 60pt, </a:t>
            </a:r>
            <a:br>
              <a:rPr lang="en-US"/>
            </a:br>
            <a:r>
              <a:rPr lang="en-US"/>
              <a:t>Ericsson White,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Speaker,</a:t>
            </a:r>
            <a:br>
              <a:rPr lang="en-US"/>
            </a:br>
            <a:r>
              <a:rPr lang="en-US"/>
              <a:t>Ericsson Black, Ericsson Hilda 20pt</a:t>
            </a:r>
          </a:p>
        </p:txBody>
      </p:sp>
      <p:pic>
        <p:nvPicPr>
          <p:cNvPr id="7" name="Graphic 6">
            <a:extLst>
              <a:ext uri="{FF2B5EF4-FFF2-40B4-BE49-F238E27FC236}">
                <a16:creationId xmlns:a16="http://schemas.microsoft.com/office/drawing/2014/main" id="{7753C092-06FE-4B22-BAB1-EBEB69074D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5035D0DD-E99D-4FBA-B8C0-65E91EC0492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BB77A080-9B1F-4D75-A79E-8C7540FBB1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01042C2C-5CDA-4F99-B59E-8CE43FEF21B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73152" bIns="36576" numCol="1" anchor="t" anchorCtr="0" compatLnSpc="1">
            <a:prstTxWarp prst="textNoShape">
              <a:avLst/>
            </a:prstTxWarp>
          </a:body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a:p>
            <a:pPr lvl="4"/>
            <a:r>
              <a:rPr lang="en-US"/>
              <a:t>Fifths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a:t>Slide title, Ericsson Hilda Light 40pt, Ericsson Black, max 2-lines</a:t>
            </a:r>
          </a:p>
        </p:txBody>
      </p:sp>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a:solidFill>
                  <a:srgbClr val="1A1816"/>
                </a:solidFill>
                <a:latin typeface="+mn-lt"/>
              </a:rPr>
              <a:t>S2-1903371 Uen  |  2019-04-02  |  Comparison of Soln 11 option 2 &amp; 3 on TSN Sync  |    |  Public  |  Page </a:t>
            </a:r>
            <a:fld id="{6B88D44B-E184-4AED-8EB8-01A6B9A1D62B}" type="slidenum">
              <a:rPr lang="en-US" sz="800" b="0" i="0" u="none" smtClean="0">
                <a:solidFill>
                  <a:srgbClr val="1A1816"/>
                </a:solidFill>
                <a:latin typeface="+mn-lt"/>
              </a:rPr>
              <a:t>‹#›</a:t>
            </a:fld>
            <a:endParaRPr lang="en-US" sz="800" b="0" i="0" u="none">
              <a:solidFill>
                <a:srgbClr val="1A1816"/>
              </a:solidFill>
              <a:latin typeface="+mn-lt"/>
            </a:endParaRPr>
          </a:p>
        </p:txBody>
      </p:sp>
      <p:pic>
        <p:nvPicPr>
          <p:cNvPr id="6" name="Graphic 5">
            <a:extLst>
              <a:ext uri="{FF2B5EF4-FFF2-40B4-BE49-F238E27FC236}">
                <a16:creationId xmlns:a16="http://schemas.microsoft.com/office/drawing/2014/main" id="{DE25556D-527C-4037-A1EA-D4D374B5DCA7}"/>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93"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91" r:id="rId15"/>
    <p:sldLayoutId id="2147483673" r:id="rId16"/>
    <p:sldLayoutId id="2147483697" r:id="rId17"/>
    <p:sldLayoutId id="2147483698" r:id="rId18"/>
    <p:sldLayoutId id="2147483699" r:id="rId19"/>
    <p:sldLayoutId id="2147483700" r:id="rId20"/>
    <p:sldLayoutId id="2147483701" r:id="rId21"/>
    <p:sldLayoutId id="2147483702" r:id="rId22"/>
    <p:sldLayoutId id="2147483703" r:id="rId23"/>
    <p:sldLayoutId id="2147483674" r:id="rId24"/>
    <p:sldLayoutId id="2147483694" r:id="rId25"/>
    <p:sldLayoutId id="2147483682" r:id="rId26"/>
    <p:sldLayoutId id="2147483683" r:id="rId27"/>
    <p:sldLayoutId id="2147483684" r:id="rId28"/>
    <p:sldLayoutId id="2147483685" r:id="rId29"/>
    <p:sldLayoutId id="2147483675" r:id="rId30"/>
    <p:sldLayoutId id="2147483676" r:id="rId31"/>
    <p:sldLayoutId id="2147483686" r:id="rId32"/>
    <p:sldLayoutId id="2147483687" r:id="rId33"/>
    <p:sldLayoutId id="2147483688" r:id="rId34"/>
    <p:sldLayoutId id="2147483689" r:id="rId35"/>
    <p:sldLayoutId id="2147483696" r:id="rId36"/>
    <p:sldLayoutId id="2147483677" r:id="rId37"/>
    <p:sldLayoutId id="2147483678" r:id="rId38"/>
    <p:sldLayoutId id="2147483679" r:id="rId39"/>
    <p:sldLayoutId id="2147483680" r:id="rId40"/>
    <p:sldLayoutId id="2147483690" r:id="rId41"/>
    <p:sldLayoutId id="2147483681" r:id="rId42"/>
    <p:sldLayoutId id="2147483692" r:id="rId43"/>
    <p:sldLayoutId id="2147483704" r:id="rId44"/>
    <p:sldLayoutId id="2147483705" r:id="rId45"/>
    <p:sldLayoutId id="2147483706" r:id="rId46"/>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www.5g-acia.org/index.php?id=6958" TargetMode="External"/><Relationship Id="rId2" Type="http://schemas.openxmlformats.org/officeDocument/2006/relationships/notesSlide" Target="../notesSlides/notesSlide16.xml"/><Relationship Id="rId1" Type="http://schemas.openxmlformats.org/officeDocument/2006/relationships/slideLayout" Target="../slideLayouts/slideLayout24.xml"/><Relationship Id="rId5" Type="http://schemas.openxmlformats.org/officeDocument/2006/relationships/image" Target="../media/image9.emf"/><Relationship Id="rId4" Type="http://schemas.openxmlformats.org/officeDocument/2006/relationships/image" Target="../media/image8.emf"/></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30.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30.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4.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9.xml"/><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DDD0910-CA34-4A75-B9A6-4910AD53861A}"/>
              </a:ext>
            </a:extLst>
          </p:cNvPr>
          <p:cNvSpPr>
            <a:spLocks noGrp="1"/>
          </p:cNvSpPr>
          <p:nvPr>
            <p:ph type="ctrTitle" idx="4294967295"/>
          </p:nvPr>
        </p:nvSpPr>
        <p:spPr>
          <a:xfrm>
            <a:off x="0" y="476251"/>
            <a:ext cx="9711891" cy="1227421"/>
          </a:xfrm>
        </p:spPr>
        <p:txBody>
          <a:bodyPr/>
          <a:lstStyle/>
          <a:p>
            <a:r>
              <a:rPr lang="en-US" dirty="0"/>
              <a:t>Comparison &amp; Evaluation of </a:t>
            </a:r>
            <a:r>
              <a:rPr lang="en-US" dirty="0" err="1"/>
              <a:t>Soln</a:t>
            </a:r>
            <a:r>
              <a:rPr lang="en-US" dirty="0"/>
              <a:t> 11 Option 2 and 3</a:t>
            </a:r>
            <a:br>
              <a:rPr lang="sv-SE" dirty="0"/>
            </a:br>
            <a:br>
              <a:rPr lang="sv-SE" sz="4800" dirty="0"/>
            </a:br>
            <a:br>
              <a:rPr lang="sv-SE" sz="4800" dirty="0"/>
            </a:br>
            <a:r>
              <a:rPr lang="sv-SE" sz="4800" dirty="0"/>
              <a:t>Ericsson, Huawei, ZTE</a:t>
            </a:r>
            <a:br>
              <a:rPr lang="sv-SE" sz="4800" dirty="0"/>
            </a:br>
            <a:br>
              <a:rPr lang="sv-SE" sz="4800" dirty="0"/>
            </a:br>
            <a:br>
              <a:rPr lang="sv-SE" sz="4800" dirty="0"/>
            </a:br>
            <a:endParaRPr lang="sv-SE" sz="4800" dirty="0"/>
          </a:p>
        </p:txBody>
      </p:sp>
      <p:sp>
        <p:nvSpPr>
          <p:cNvPr id="9" name="Subtitle 8">
            <a:extLst>
              <a:ext uri="{FF2B5EF4-FFF2-40B4-BE49-F238E27FC236}">
                <a16:creationId xmlns:a16="http://schemas.microsoft.com/office/drawing/2014/main" id="{375C1A4D-E422-47B1-A1CF-3FD4A1B27ACD}"/>
              </a:ext>
            </a:extLst>
          </p:cNvPr>
          <p:cNvSpPr>
            <a:spLocks noGrp="1"/>
          </p:cNvSpPr>
          <p:nvPr>
            <p:ph type="subTitle" idx="4294967295"/>
          </p:nvPr>
        </p:nvSpPr>
        <p:spPr>
          <a:xfrm>
            <a:off x="0" y="4659313"/>
            <a:ext cx="9018872" cy="1568232"/>
          </a:xfrm>
        </p:spPr>
        <p:txBody>
          <a:bodyPr/>
          <a:lstStyle/>
          <a:p>
            <a:endParaRPr lang="en-US" sz="2400" dirty="0">
              <a:cs typeface="Arial" charset="0"/>
            </a:endParaRPr>
          </a:p>
          <a:p>
            <a:pPr marL="0" indent="0">
              <a:buNone/>
            </a:pPr>
            <a:r>
              <a:rPr lang="en-US" sz="2400" dirty="0">
                <a:cs typeface="Arial" charset="0"/>
              </a:rPr>
              <a:t>S2-1903371</a:t>
            </a:r>
          </a:p>
          <a:p>
            <a:pPr marL="0" indent="0">
              <a:buNone/>
            </a:pPr>
            <a:r>
              <a:rPr lang="en-US" sz="2400" dirty="0">
                <a:cs typeface="Arial" charset="0"/>
              </a:rPr>
              <a:t>3GPP SA2#132,  April 8 – 12, 2019</a:t>
            </a:r>
          </a:p>
          <a:p>
            <a:pPr marL="0" indent="0">
              <a:buNone/>
            </a:pPr>
            <a:r>
              <a:rPr lang="en-US" sz="2400" dirty="0">
                <a:cs typeface="Arial" charset="0"/>
              </a:rPr>
              <a:t>Xi’an, P.R. China</a:t>
            </a:r>
          </a:p>
        </p:txBody>
      </p:sp>
    </p:spTree>
    <p:extLst>
      <p:ext uri="{BB962C8B-B14F-4D97-AF65-F5344CB8AC3E}">
        <p14:creationId xmlns:p14="http://schemas.microsoft.com/office/powerpoint/2010/main" val="30493610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5B0CE80-6214-4375-9306-16C7DC9CCBC6}"/>
              </a:ext>
            </a:extLst>
          </p:cNvPr>
          <p:cNvSpPr>
            <a:spLocks noGrp="1"/>
          </p:cNvSpPr>
          <p:nvPr>
            <p:ph sz="quarter" idx="3"/>
          </p:nvPr>
        </p:nvSpPr>
        <p:spPr>
          <a:xfrm>
            <a:off x="6240463" y="4707648"/>
            <a:ext cx="5472112" cy="1740508"/>
          </a:xfrm>
          <a:ln>
            <a:solidFill>
              <a:schemeClr val="bg2">
                <a:lumMod val="90000"/>
              </a:schemeClr>
            </a:solidFill>
          </a:ln>
        </p:spPr>
        <p:txBody>
          <a:bodyPr/>
          <a:lstStyle/>
          <a:p>
            <a:pPr marL="0" indent="0">
              <a:buNone/>
            </a:pPr>
            <a:r>
              <a:rPr lang="en-GB" sz="1600" b="1" u="sng" dirty="0"/>
              <a:t>Solution#11  Option 3 &amp; Solution#28</a:t>
            </a:r>
            <a:endParaRPr lang="sv-SE" sz="1600" b="1" u="sng" dirty="0">
              <a:solidFill>
                <a:srgbClr val="000000"/>
              </a:solidFill>
              <a:ea typeface="Malgun Gothic" panose="020B0503020000020004" pitchFamily="34" charset="-127"/>
            </a:endParaRPr>
          </a:p>
          <a:p>
            <a:r>
              <a:rPr lang="en-US" sz="1600" dirty="0"/>
              <a:t>The 5GS (UE, gNB, UPF) is time synchronized in 5G Clock</a:t>
            </a:r>
          </a:p>
          <a:p>
            <a:r>
              <a:rPr lang="en-US" sz="1600" dirty="0"/>
              <a:t>TSN time domain is synchronized on the user-plane, independent from uplink or downlink via timestamping, and determination of residence time</a:t>
            </a:r>
            <a:endParaRPr lang="en-US" sz="1600" dirty="0">
              <a:sym typeface="Wingdings" panose="05000000000000000000" pitchFamily="2" charset="2"/>
            </a:endParaRPr>
          </a:p>
          <a:p>
            <a:r>
              <a:rPr lang="en-US" sz="1600" dirty="0">
                <a:sym typeface="Wingdings" panose="05000000000000000000" pitchFamily="2" charset="2"/>
              </a:rPr>
              <a:t> </a:t>
            </a:r>
            <a:r>
              <a:rPr lang="en-US" sz="1600" dirty="0">
                <a:solidFill>
                  <a:schemeClr val="accent2">
                    <a:lumMod val="75000"/>
                  </a:schemeClr>
                </a:solidFill>
                <a:sym typeface="Wingdings" panose="05000000000000000000" pitchFamily="2" charset="2"/>
              </a:rPr>
              <a:t>Time synchronization is also feasible in uplink</a:t>
            </a:r>
          </a:p>
          <a:p>
            <a:endParaRPr lang="en-US" sz="1600" dirty="0">
              <a:solidFill>
                <a:schemeClr val="accent2">
                  <a:lumMod val="75000"/>
                </a:schemeClr>
              </a:solidFill>
              <a:sym typeface="Wingdings" panose="05000000000000000000" pitchFamily="2" charset="2"/>
            </a:endParaRPr>
          </a:p>
          <a:p>
            <a:endParaRPr lang="en-US" sz="1600" dirty="0">
              <a:solidFill>
                <a:schemeClr val="accent2">
                  <a:lumMod val="75000"/>
                </a:schemeClr>
              </a:solidFill>
            </a:endParaRPr>
          </a:p>
        </p:txBody>
      </p:sp>
      <p:sp>
        <p:nvSpPr>
          <p:cNvPr id="5" name="Content Placeholder 4">
            <a:extLst>
              <a:ext uri="{FF2B5EF4-FFF2-40B4-BE49-F238E27FC236}">
                <a16:creationId xmlns:a16="http://schemas.microsoft.com/office/drawing/2014/main" id="{80C7EAD2-3EDE-4819-B3C7-0BC03CB1F58E}"/>
              </a:ext>
            </a:extLst>
          </p:cNvPr>
          <p:cNvSpPr>
            <a:spLocks noGrp="1"/>
          </p:cNvSpPr>
          <p:nvPr>
            <p:ph sz="half" idx="1"/>
          </p:nvPr>
        </p:nvSpPr>
        <p:spPr>
          <a:xfrm>
            <a:off x="479425" y="4707648"/>
            <a:ext cx="5472113" cy="1740507"/>
          </a:xfrm>
          <a:ln>
            <a:solidFill>
              <a:schemeClr val="bg2">
                <a:lumMod val="90000"/>
              </a:schemeClr>
            </a:solidFill>
          </a:ln>
        </p:spPr>
        <p:txBody>
          <a:bodyPr/>
          <a:lstStyle/>
          <a:p>
            <a:pPr marL="0" indent="0">
              <a:buNone/>
            </a:pPr>
            <a:r>
              <a:rPr lang="en-GB" sz="1600" b="1" u="sng" dirty="0"/>
              <a:t>Solution#11  Option 2</a:t>
            </a:r>
            <a:endParaRPr lang="en-US" sz="1600" dirty="0"/>
          </a:p>
          <a:p>
            <a:r>
              <a:rPr lang="en-US" sz="1600" b="1" dirty="0">
                <a:solidFill>
                  <a:schemeClr val="accent6"/>
                </a:solidFill>
              </a:rPr>
              <a:t>No uplink time distribution is described</a:t>
            </a:r>
          </a:p>
          <a:p>
            <a:r>
              <a:rPr lang="en-US" sz="1600" dirty="0">
                <a:solidFill>
                  <a:schemeClr val="accent6"/>
                </a:solidFill>
                <a:sym typeface="Wingdings" panose="05000000000000000000" pitchFamily="2" charset="2"/>
              </a:rPr>
              <a:t> Does not work for Time Grand Masters at UE side</a:t>
            </a:r>
          </a:p>
        </p:txBody>
      </p:sp>
      <p:sp>
        <p:nvSpPr>
          <p:cNvPr id="4" name="Title 3">
            <a:extLst>
              <a:ext uri="{FF2B5EF4-FFF2-40B4-BE49-F238E27FC236}">
                <a16:creationId xmlns:a16="http://schemas.microsoft.com/office/drawing/2014/main" id="{2859B6E2-025F-47B6-B611-E16C0511C1E8}"/>
              </a:ext>
            </a:extLst>
          </p:cNvPr>
          <p:cNvSpPr>
            <a:spLocks noGrp="1"/>
          </p:cNvSpPr>
          <p:nvPr>
            <p:ph type="title"/>
          </p:nvPr>
        </p:nvSpPr>
        <p:spPr/>
        <p:txBody>
          <a:bodyPr/>
          <a:lstStyle/>
          <a:p>
            <a:r>
              <a:rPr lang="en-US" dirty="0"/>
              <a:t>Time-sync for device based </a:t>
            </a:r>
            <a:br>
              <a:rPr lang="en-US" dirty="0"/>
            </a:br>
            <a:r>
              <a:rPr lang="en-US" dirty="0"/>
              <a:t>Grand Master time distribution</a:t>
            </a:r>
            <a:br>
              <a:rPr lang="en-US" dirty="0"/>
            </a:br>
            <a:endParaRPr lang="en-US" dirty="0">
              <a:solidFill>
                <a:schemeClr val="accent1"/>
              </a:solidFill>
            </a:endParaRPr>
          </a:p>
        </p:txBody>
      </p:sp>
      <p:sp>
        <p:nvSpPr>
          <p:cNvPr id="7" name="Cloud 6">
            <a:extLst>
              <a:ext uri="{FF2B5EF4-FFF2-40B4-BE49-F238E27FC236}">
                <a16:creationId xmlns:a16="http://schemas.microsoft.com/office/drawing/2014/main" id="{81AA2216-EA69-4EB2-BFEE-6C325376B6ED}"/>
              </a:ext>
            </a:extLst>
          </p:cNvPr>
          <p:cNvSpPr/>
          <p:nvPr/>
        </p:nvSpPr>
        <p:spPr bwMode="auto">
          <a:xfrm>
            <a:off x="6915448" y="2539636"/>
            <a:ext cx="1127337" cy="1004538"/>
          </a:xfrm>
          <a:prstGeom prst="cloud">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endParaRPr kumimoji="0" lang="sv-SE" sz="1100" b="0" i="0" u="none" strike="noStrike" cap="none" normalizeH="0" baseline="0" dirty="0">
              <a:ln>
                <a:noFill/>
              </a:ln>
              <a:solidFill>
                <a:schemeClr val="tx1"/>
              </a:solidFill>
              <a:effectLst/>
              <a:latin typeface="+mn-lt"/>
            </a:endParaRPr>
          </a:p>
          <a:p>
            <a:pPr marR="0" algn="ctr" defTabSz="914400" rtl="0" eaLnBrk="1" fontAlgn="base" latinLnBrk="0" hangingPunct="1">
              <a:lnSpc>
                <a:spcPct val="100000"/>
              </a:lnSpc>
              <a:spcBef>
                <a:spcPts val="300"/>
              </a:spcBef>
              <a:spcAft>
                <a:spcPct val="0"/>
              </a:spcAft>
              <a:buClrTx/>
              <a:buSzTx/>
              <a:tabLst/>
            </a:pPr>
            <a:r>
              <a:rPr kumimoji="0" lang="sv-SE" sz="1100" b="0" i="0" u="none" strike="noStrike" cap="none" normalizeH="0" baseline="0" dirty="0">
                <a:ln>
                  <a:noFill/>
                </a:ln>
                <a:solidFill>
                  <a:schemeClr val="tx1"/>
                </a:solidFill>
                <a:effectLst/>
                <a:latin typeface="+mn-lt"/>
              </a:rPr>
              <a:t>TSN</a:t>
            </a:r>
          </a:p>
        </p:txBody>
      </p:sp>
      <p:sp>
        <p:nvSpPr>
          <p:cNvPr id="8" name="Rectangle 7">
            <a:extLst>
              <a:ext uri="{FF2B5EF4-FFF2-40B4-BE49-F238E27FC236}">
                <a16:creationId xmlns:a16="http://schemas.microsoft.com/office/drawing/2014/main" id="{DB1BA263-13B3-449C-A315-FA0AA10223EA}"/>
              </a:ext>
            </a:extLst>
          </p:cNvPr>
          <p:cNvSpPr/>
          <p:nvPr/>
        </p:nvSpPr>
        <p:spPr>
          <a:xfrm>
            <a:off x="4246787" y="2867096"/>
            <a:ext cx="716686" cy="3176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1400" dirty="0"/>
              <a:t>gNB</a:t>
            </a:r>
          </a:p>
        </p:txBody>
      </p:sp>
      <p:grpSp>
        <p:nvGrpSpPr>
          <p:cNvPr id="9" name="Group 8">
            <a:extLst>
              <a:ext uri="{FF2B5EF4-FFF2-40B4-BE49-F238E27FC236}">
                <a16:creationId xmlns:a16="http://schemas.microsoft.com/office/drawing/2014/main" id="{1A0F854D-5A56-41FD-9CF8-60B70A76EC8C}"/>
              </a:ext>
            </a:extLst>
          </p:cNvPr>
          <p:cNvGrpSpPr/>
          <p:nvPr/>
        </p:nvGrpSpPr>
        <p:grpSpPr>
          <a:xfrm>
            <a:off x="5424464" y="2651164"/>
            <a:ext cx="1505543" cy="756815"/>
            <a:chOff x="6071677" y="3362090"/>
            <a:chExt cx="1641100" cy="557757"/>
          </a:xfrm>
        </p:grpSpPr>
        <p:sp>
          <p:nvSpPr>
            <p:cNvPr id="10" name="Rectangle 9">
              <a:extLst>
                <a:ext uri="{FF2B5EF4-FFF2-40B4-BE49-F238E27FC236}">
                  <a16:creationId xmlns:a16="http://schemas.microsoft.com/office/drawing/2014/main" id="{7D743E04-2DEF-4C32-AC57-D21E91374E3B}"/>
                </a:ext>
              </a:extLst>
            </p:cNvPr>
            <p:cNvSpPr/>
            <p:nvPr/>
          </p:nvSpPr>
          <p:spPr>
            <a:xfrm>
              <a:off x="6136689" y="3445328"/>
              <a:ext cx="620112" cy="3915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1400" dirty="0"/>
                <a:t>UPF</a:t>
              </a:r>
            </a:p>
          </p:txBody>
        </p:sp>
        <p:sp>
          <p:nvSpPr>
            <p:cNvPr id="11" name="Rectangle 10">
              <a:extLst>
                <a:ext uri="{FF2B5EF4-FFF2-40B4-BE49-F238E27FC236}">
                  <a16:creationId xmlns:a16="http://schemas.microsoft.com/office/drawing/2014/main" id="{56C7E08C-A012-4E84-B86E-B07A77C69011}"/>
                </a:ext>
              </a:extLst>
            </p:cNvPr>
            <p:cNvSpPr/>
            <p:nvPr/>
          </p:nvSpPr>
          <p:spPr>
            <a:xfrm>
              <a:off x="6788586" y="3413421"/>
              <a:ext cx="882899" cy="418747"/>
            </a:xfrm>
            <a:prstGeom prst="rect">
              <a:avLst/>
            </a:prstGeom>
            <a:solidFill>
              <a:schemeClr val="accent1">
                <a:lumMod val="50000"/>
              </a:schemeClr>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1200" dirty="0"/>
                <a:t>Translator</a:t>
              </a:r>
            </a:p>
            <a:p>
              <a:pPr algn="ctr"/>
              <a:r>
                <a:rPr lang="it-IT" sz="1200" dirty="0"/>
                <a:t>/ Adaptor</a:t>
              </a:r>
            </a:p>
          </p:txBody>
        </p:sp>
        <p:sp>
          <p:nvSpPr>
            <p:cNvPr id="12" name="Rectangle 11">
              <a:extLst>
                <a:ext uri="{FF2B5EF4-FFF2-40B4-BE49-F238E27FC236}">
                  <a16:creationId xmlns:a16="http://schemas.microsoft.com/office/drawing/2014/main" id="{E480136E-6E17-4354-8FDE-E3845B56BBA1}"/>
                </a:ext>
              </a:extLst>
            </p:cNvPr>
            <p:cNvSpPr/>
            <p:nvPr/>
          </p:nvSpPr>
          <p:spPr bwMode="auto">
            <a:xfrm>
              <a:off x="6071677" y="3362090"/>
              <a:ext cx="1641100" cy="557757"/>
            </a:xfrm>
            <a:prstGeom prst="rect">
              <a:avLst/>
            </a:prstGeom>
            <a:noFill/>
            <a:ln w="28575">
              <a:prstDash val="sysDot"/>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0" bIns="0"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grpSp>
      <p:cxnSp>
        <p:nvCxnSpPr>
          <p:cNvPr id="13" name="Straight Arrow Connector 12">
            <a:extLst>
              <a:ext uri="{FF2B5EF4-FFF2-40B4-BE49-F238E27FC236}">
                <a16:creationId xmlns:a16="http://schemas.microsoft.com/office/drawing/2014/main" id="{D821EF72-4EA8-47DB-875E-CA7DB80BBB5D}"/>
              </a:ext>
            </a:extLst>
          </p:cNvPr>
          <p:cNvCxnSpPr>
            <a:cxnSpLocks/>
            <a:stCxn id="8" idx="3"/>
            <a:endCxn id="12" idx="1"/>
          </p:cNvCxnSpPr>
          <p:nvPr/>
        </p:nvCxnSpPr>
        <p:spPr bwMode="auto">
          <a:xfrm>
            <a:off x="4963473" y="3025930"/>
            <a:ext cx="460991" cy="3642"/>
          </a:xfrm>
          <a:prstGeom prst="straightConnector1">
            <a:avLst/>
          </a:prstGeom>
          <a:ln w="28575" cap="flat" cmpd="sng" algn="ctr">
            <a:solidFill>
              <a:schemeClr val="dk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14" name="Rectangle 13">
            <a:extLst>
              <a:ext uri="{FF2B5EF4-FFF2-40B4-BE49-F238E27FC236}">
                <a16:creationId xmlns:a16="http://schemas.microsoft.com/office/drawing/2014/main" id="{0FC2EF20-A9CF-4606-8927-0586E9285221}"/>
              </a:ext>
            </a:extLst>
          </p:cNvPr>
          <p:cNvSpPr/>
          <p:nvPr/>
        </p:nvSpPr>
        <p:spPr>
          <a:xfrm>
            <a:off x="1524655" y="2828452"/>
            <a:ext cx="811448" cy="3941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1400" dirty="0"/>
              <a:t>Device (</a:t>
            </a:r>
            <a:r>
              <a:rPr lang="it-IT" sz="1400" dirty="0" err="1"/>
              <a:t>talker</a:t>
            </a:r>
            <a:r>
              <a:rPr lang="it-IT" sz="1400" dirty="0"/>
              <a:t>)</a:t>
            </a:r>
          </a:p>
        </p:txBody>
      </p:sp>
      <p:sp>
        <p:nvSpPr>
          <p:cNvPr id="15" name="Rectangle 14">
            <a:extLst>
              <a:ext uri="{FF2B5EF4-FFF2-40B4-BE49-F238E27FC236}">
                <a16:creationId xmlns:a16="http://schemas.microsoft.com/office/drawing/2014/main" id="{218E43E5-37D7-4054-8E7C-7202DC877885}"/>
              </a:ext>
            </a:extLst>
          </p:cNvPr>
          <p:cNvSpPr/>
          <p:nvPr/>
        </p:nvSpPr>
        <p:spPr>
          <a:xfrm>
            <a:off x="2338218" y="2828452"/>
            <a:ext cx="811448" cy="3941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1400" dirty="0"/>
              <a:t>UE/TT</a:t>
            </a:r>
          </a:p>
        </p:txBody>
      </p:sp>
      <p:sp>
        <p:nvSpPr>
          <p:cNvPr id="16" name="Rectangle: Rounded Corners 15">
            <a:extLst>
              <a:ext uri="{FF2B5EF4-FFF2-40B4-BE49-F238E27FC236}">
                <a16:creationId xmlns:a16="http://schemas.microsoft.com/office/drawing/2014/main" id="{08E68A22-A2F7-400B-B05D-47D36695C1A1}"/>
              </a:ext>
            </a:extLst>
          </p:cNvPr>
          <p:cNvSpPr/>
          <p:nvPr/>
        </p:nvSpPr>
        <p:spPr bwMode="auto">
          <a:xfrm>
            <a:off x="1735563" y="2486001"/>
            <a:ext cx="459752" cy="307048"/>
          </a:xfrm>
          <a:prstGeom prst="roundRect">
            <a:avLst/>
          </a:prstGeom>
          <a:solidFill>
            <a:schemeClr val="accent6"/>
          </a:solidFill>
          <a:ln w="12700" cap="flat" cmpd="sng" algn="ctr">
            <a:noFill/>
            <a:prstDash val="solid"/>
            <a:round/>
            <a:headEnd type="none" w="med" len="med"/>
            <a:tailEnd type="none" w="med" len="med"/>
          </a:ln>
          <a:effectLst/>
        </p:spPr>
        <p:txBody>
          <a:bodyPr rot="0" spcFirstLastPara="0" vertOverflow="overflow" horzOverflow="overflow" vert="horz" wrap="none" lIns="72000" tIns="36000" rIns="73152" bIns="36576" numCol="1" spcCol="0" rtlCol="0" fromWordArt="0" anchor="ctr" anchorCtr="1" forceAA="0" compatLnSpc="1">
            <a:prstTxWarp prst="textNoShape">
              <a:avLst/>
            </a:prstTxWarp>
            <a:noAutofit/>
          </a:bodyPr>
          <a:lstStyle/>
          <a:p>
            <a:pPr fontAlgn="base">
              <a:spcBef>
                <a:spcPts val="300"/>
              </a:spcBef>
              <a:spcAft>
                <a:spcPct val="0"/>
              </a:spcAft>
            </a:pPr>
            <a:r>
              <a:rPr lang="en-US" sz="1200" kern="0" dirty="0">
                <a:latin typeface="Arial" charset="0"/>
              </a:rPr>
              <a:t>GM</a:t>
            </a:r>
            <a:endParaRPr kumimoji="0" lang="sv-SE" sz="1200" i="0" u="none" strike="noStrike" cap="none" normalizeH="0" baseline="0" dirty="0">
              <a:ln>
                <a:noFill/>
              </a:ln>
              <a:solidFill>
                <a:schemeClr val="bg1"/>
              </a:solidFill>
              <a:effectLst/>
              <a:latin typeface="+mn-lt"/>
            </a:endParaRPr>
          </a:p>
        </p:txBody>
      </p:sp>
      <p:sp>
        <p:nvSpPr>
          <p:cNvPr id="17" name="Freeform 3">
            <a:extLst>
              <a:ext uri="{FF2B5EF4-FFF2-40B4-BE49-F238E27FC236}">
                <a16:creationId xmlns:a16="http://schemas.microsoft.com/office/drawing/2014/main" id="{D7C360BA-E186-416A-8AB2-3FA09453C5F4}"/>
              </a:ext>
            </a:extLst>
          </p:cNvPr>
          <p:cNvSpPr>
            <a:spLocks noChangeAspect="1" noEditPoints="1"/>
          </p:cNvSpPr>
          <p:nvPr/>
        </p:nvSpPr>
        <p:spPr bwMode="auto">
          <a:xfrm>
            <a:off x="1457851" y="2509616"/>
            <a:ext cx="244704" cy="244708"/>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accent6"/>
          </a:solidFill>
          <a:ln w="3175">
            <a:noFill/>
          </a:ln>
          <a:extLst/>
        </p:spPr>
        <p:txBody>
          <a:bodyPr/>
          <a:lstStyle/>
          <a:p>
            <a:endParaRPr lang="en-US" sz="1400"/>
          </a:p>
        </p:txBody>
      </p:sp>
      <p:sp>
        <p:nvSpPr>
          <p:cNvPr id="22" name="Rectangle 21">
            <a:extLst>
              <a:ext uri="{FF2B5EF4-FFF2-40B4-BE49-F238E27FC236}">
                <a16:creationId xmlns:a16="http://schemas.microsoft.com/office/drawing/2014/main" id="{5F0C0BAD-5EA2-41E7-B977-9749DF1DFAB6}"/>
              </a:ext>
            </a:extLst>
          </p:cNvPr>
          <p:cNvSpPr/>
          <p:nvPr/>
        </p:nvSpPr>
        <p:spPr>
          <a:xfrm>
            <a:off x="727108" y="2822642"/>
            <a:ext cx="745885" cy="423531"/>
          </a:xfrm>
          <a:prstGeom prst="rect">
            <a:avLst/>
          </a:prstGeom>
        </p:spPr>
        <p:txBody>
          <a:bodyPr wrap="none">
            <a:spAutoFit/>
          </a:bodyPr>
          <a:lstStyle/>
          <a:p>
            <a:pPr algn="r"/>
            <a:r>
              <a:rPr lang="en-US" sz="1200" dirty="0"/>
              <a:t>e.g. PLC </a:t>
            </a:r>
          </a:p>
          <a:p>
            <a:pPr algn="r"/>
            <a:r>
              <a:rPr lang="en-US" sz="1200" dirty="0"/>
              <a:t>controller</a:t>
            </a:r>
          </a:p>
        </p:txBody>
      </p:sp>
      <p:sp>
        <p:nvSpPr>
          <p:cNvPr id="23" name="Rectangle 22">
            <a:extLst>
              <a:ext uri="{FF2B5EF4-FFF2-40B4-BE49-F238E27FC236}">
                <a16:creationId xmlns:a16="http://schemas.microsoft.com/office/drawing/2014/main" id="{5D3D0F82-4CC2-4BC0-B935-596F73E4A721}"/>
              </a:ext>
            </a:extLst>
          </p:cNvPr>
          <p:cNvSpPr/>
          <p:nvPr/>
        </p:nvSpPr>
        <p:spPr>
          <a:xfrm>
            <a:off x="9021855" y="2744969"/>
            <a:ext cx="1023827" cy="423531"/>
          </a:xfrm>
          <a:prstGeom prst="rect">
            <a:avLst/>
          </a:prstGeom>
        </p:spPr>
        <p:txBody>
          <a:bodyPr wrap="none">
            <a:spAutoFit/>
          </a:bodyPr>
          <a:lstStyle/>
          <a:p>
            <a:pPr algn="r"/>
            <a:r>
              <a:rPr lang="en-US" sz="1200" dirty="0"/>
              <a:t>E.g. industrial </a:t>
            </a:r>
            <a:br>
              <a:rPr lang="en-US" sz="1200" dirty="0"/>
            </a:br>
            <a:r>
              <a:rPr lang="en-US" sz="1200" dirty="0"/>
              <a:t>robots</a:t>
            </a:r>
          </a:p>
        </p:txBody>
      </p:sp>
      <p:cxnSp>
        <p:nvCxnSpPr>
          <p:cNvPr id="24" name="Straight Arrow Connector 23">
            <a:extLst>
              <a:ext uri="{FF2B5EF4-FFF2-40B4-BE49-F238E27FC236}">
                <a16:creationId xmlns:a16="http://schemas.microsoft.com/office/drawing/2014/main" id="{1B72E89F-1AE7-4B6F-ABBB-BE8EDE3C4F63}"/>
              </a:ext>
            </a:extLst>
          </p:cNvPr>
          <p:cNvCxnSpPr>
            <a:cxnSpLocks/>
            <a:stCxn id="15" idx="3"/>
            <a:endCxn id="8" idx="1"/>
          </p:cNvCxnSpPr>
          <p:nvPr/>
        </p:nvCxnSpPr>
        <p:spPr bwMode="auto">
          <a:xfrm>
            <a:off x="3149666" y="3025517"/>
            <a:ext cx="1097121" cy="413"/>
          </a:xfrm>
          <a:prstGeom prst="straightConnector1">
            <a:avLst/>
          </a:prstGeom>
          <a:ln w="28575" cap="flat" cmpd="sng" algn="ctr">
            <a:solidFill>
              <a:schemeClr val="dk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30" name="Freeform: Shape 29">
            <a:extLst>
              <a:ext uri="{FF2B5EF4-FFF2-40B4-BE49-F238E27FC236}">
                <a16:creationId xmlns:a16="http://schemas.microsoft.com/office/drawing/2014/main" id="{84D46714-478C-43E9-800C-C6988AD69F6F}"/>
              </a:ext>
            </a:extLst>
          </p:cNvPr>
          <p:cNvSpPr/>
          <p:nvPr/>
        </p:nvSpPr>
        <p:spPr bwMode="auto">
          <a:xfrm>
            <a:off x="2217996" y="2565711"/>
            <a:ext cx="5669992" cy="358516"/>
          </a:xfrm>
          <a:custGeom>
            <a:avLst/>
            <a:gdLst>
              <a:gd name="connsiteX0" fmla="*/ 0 w 4786626"/>
              <a:gd name="connsiteY0" fmla="*/ 0 h 1414272"/>
              <a:gd name="connsiteX1" fmla="*/ 1231392 w 4786626"/>
              <a:gd name="connsiteY1" fmla="*/ 121920 h 1414272"/>
              <a:gd name="connsiteX2" fmla="*/ 4498848 w 4786626"/>
              <a:gd name="connsiteY2" fmla="*/ 597408 h 1414272"/>
              <a:gd name="connsiteX3" fmla="*/ 4376928 w 4786626"/>
              <a:gd name="connsiteY3" fmla="*/ 1146048 h 1414272"/>
              <a:gd name="connsiteX4" fmla="*/ 2328672 w 4786626"/>
              <a:gd name="connsiteY4" fmla="*/ 1188720 h 1414272"/>
              <a:gd name="connsiteX5" fmla="*/ 1018032 w 4786626"/>
              <a:gd name="connsiteY5" fmla="*/ 1414272 h 1414272"/>
              <a:gd name="connsiteX0" fmla="*/ 0 w 7027248"/>
              <a:gd name="connsiteY0" fmla="*/ 0 h 1191129"/>
              <a:gd name="connsiteX1" fmla="*/ 1231392 w 7027248"/>
              <a:gd name="connsiteY1" fmla="*/ 121920 h 1191129"/>
              <a:gd name="connsiteX2" fmla="*/ 4498848 w 7027248"/>
              <a:gd name="connsiteY2" fmla="*/ 597408 h 1191129"/>
              <a:gd name="connsiteX3" fmla="*/ 4376928 w 7027248"/>
              <a:gd name="connsiteY3" fmla="*/ 1146048 h 1191129"/>
              <a:gd name="connsiteX4" fmla="*/ 2328672 w 7027248"/>
              <a:gd name="connsiteY4" fmla="*/ 1188720 h 1191129"/>
              <a:gd name="connsiteX5" fmla="*/ 7009213 w 7027248"/>
              <a:gd name="connsiteY5" fmla="*/ 468119 h 1191129"/>
              <a:gd name="connsiteX0" fmla="*/ 0 w 7009213"/>
              <a:gd name="connsiteY0" fmla="*/ 0 h 1146886"/>
              <a:gd name="connsiteX1" fmla="*/ 1231392 w 7009213"/>
              <a:gd name="connsiteY1" fmla="*/ 121920 h 1146886"/>
              <a:gd name="connsiteX2" fmla="*/ 4498848 w 7009213"/>
              <a:gd name="connsiteY2" fmla="*/ 597408 h 1146886"/>
              <a:gd name="connsiteX3" fmla="*/ 4376928 w 7009213"/>
              <a:gd name="connsiteY3" fmla="*/ 1146048 h 1146886"/>
              <a:gd name="connsiteX4" fmla="*/ 7009213 w 7009213"/>
              <a:gd name="connsiteY4" fmla="*/ 468119 h 1146886"/>
              <a:gd name="connsiteX0" fmla="*/ 0 w 7009213"/>
              <a:gd name="connsiteY0" fmla="*/ 0 h 597408"/>
              <a:gd name="connsiteX1" fmla="*/ 1231392 w 7009213"/>
              <a:gd name="connsiteY1" fmla="*/ 121920 h 597408"/>
              <a:gd name="connsiteX2" fmla="*/ 4498848 w 7009213"/>
              <a:gd name="connsiteY2" fmla="*/ 597408 h 597408"/>
              <a:gd name="connsiteX3" fmla="*/ 7009213 w 7009213"/>
              <a:gd name="connsiteY3" fmla="*/ 468119 h 597408"/>
              <a:gd name="connsiteX0" fmla="*/ 0 w 7209875"/>
              <a:gd name="connsiteY0" fmla="*/ 0 h 597408"/>
              <a:gd name="connsiteX1" fmla="*/ 1231392 w 7209875"/>
              <a:gd name="connsiteY1" fmla="*/ 121920 h 597408"/>
              <a:gd name="connsiteX2" fmla="*/ 4498848 w 7209875"/>
              <a:gd name="connsiteY2" fmla="*/ 597408 h 597408"/>
              <a:gd name="connsiteX3" fmla="*/ 7209875 w 7209875"/>
              <a:gd name="connsiteY3" fmla="*/ 449687 h 597408"/>
            </a:gdLst>
            <a:ahLst/>
            <a:cxnLst>
              <a:cxn ang="0">
                <a:pos x="connsiteX0" y="connsiteY0"/>
              </a:cxn>
              <a:cxn ang="0">
                <a:pos x="connsiteX1" y="connsiteY1"/>
              </a:cxn>
              <a:cxn ang="0">
                <a:pos x="connsiteX2" y="connsiteY2"/>
              </a:cxn>
              <a:cxn ang="0">
                <a:pos x="connsiteX3" y="connsiteY3"/>
              </a:cxn>
            </a:cxnLst>
            <a:rect l="l" t="t" r="r" b="b"/>
            <a:pathLst>
              <a:path w="7209875" h="597408">
                <a:moveTo>
                  <a:pt x="0" y="0"/>
                </a:moveTo>
                <a:cubicBezTo>
                  <a:pt x="240792" y="11176"/>
                  <a:pt x="481584" y="22352"/>
                  <a:pt x="1231392" y="121920"/>
                </a:cubicBezTo>
                <a:cubicBezTo>
                  <a:pt x="1981200" y="221488"/>
                  <a:pt x="3502434" y="542780"/>
                  <a:pt x="4498848" y="597408"/>
                </a:cubicBezTo>
                <a:lnTo>
                  <a:pt x="7209875" y="449687"/>
                </a:lnTo>
              </a:path>
            </a:pathLst>
          </a:custGeom>
          <a:noFill/>
          <a:ln w="12700" cap="flat" cmpd="sng" algn="ctr">
            <a:solidFill>
              <a:schemeClr val="accent6"/>
            </a:solidFill>
            <a:prstDash val="solid"/>
            <a:round/>
            <a:headEnd type="none" w="med" len="med"/>
            <a:tailEnd type="arrow" w="med" len="med"/>
          </a:ln>
          <a:effectLst/>
        </p:spPr>
        <p:txBody>
          <a:bodyPr rtlCol="0" anchor="ctr"/>
          <a:lstStyle/>
          <a:p>
            <a:pPr algn="ctr"/>
            <a:endParaRPr lang="en-US"/>
          </a:p>
        </p:txBody>
      </p:sp>
      <p:sp>
        <p:nvSpPr>
          <p:cNvPr id="33" name="Content Placeholder 5">
            <a:extLst>
              <a:ext uri="{FF2B5EF4-FFF2-40B4-BE49-F238E27FC236}">
                <a16:creationId xmlns:a16="http://schemas.microsoft.com/office/drawing/2014/main" id="{E5AC556B-2036-4915-928C-5B442D89FBCA}"/>
              </a:ext>
            </a:extLst>
          </p:cNvPr>
          <p:cNvSpPr txBox="1">
            <a:spLocks/>
          </p:cNvSpPr>
          <p:nvPr/>
        </p:nvSpPr>
        <p:spPr bwMode="auto">
          <a:xfrm>
            <a:off x="1395167" y="3560063"/>
            <a:ext cx="9622435" cy="686494"/>
          </a:xfrm>
          <a:prstGeom prst="rect">
            <a:avLst/>
          </a:prstGeom>
          <a:noFill/>
          <a:ln w="9525">
            <a:noFill/>
            <a:miter lim="800000"/>
            <a:headEnd/>
            <a:tailEnd/>
          </a:ln>
        </p:spPr>
        <p:txBody>
          <a:bodyPr vert="horz" wrap="square" lIns="72000" tIns="36000" rIns="73152" bIns="36576" numCol="1" anchor="t" anchorCtr="0" compatLnSpc="1">
            <a:prstTxWarp prst="textNoShape">
              <a:avLst/>
            </a:prstTxWarp>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None/>
            </a:pPr>
            <a:r>
              <a:rPr lang="en-US" sz="1400" dirty="0"/>
              <a:t>There can be use cases when the </a:t>
            </a:r>
            <a:br>
              <a:rPr lang="en-US" sz="1400" dirty="0"/>
            </a:br>
            <a:r>
              <a:rPr lang="en-US" sz="1400" dirty="0"/>
              <a:t>Time Grand Master (GM) is located at the UE (e.g. a PLC controller with a GM)</a:t>
            </a:r>
          </a:p>
        </p:txBody>
      </p:sp>
      <p:sp>
        <p:nvSpPr>
          <p:cNvPr id="34" name="Rectangle 33">
            <a:extLst>
              <a:ext uri="{FF2B5EF4-FFF2-40B4-BE49-F238E27FC236}">
                <a16:creationId xmlns:a16="http://schemas.microsoft.com/office/drawing/2014/main" id="{86524321-7D2A-45FA-8A17-E4D012929EE2}"/>
              </a:ext>
            </a:extLst>
          </p:cNvPr>
          <p:cNvSpPr/>
          <p:nvPr/>
        </p:nvSpPr>
        <p:spPr>
          <a:xfrm>
            <a:off x="7910848" y="2464894"/>
            <a:ext cx="811448" cy="4795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1400" dirty="0"/>
              <a:t>Device (</a:t>
            </a:r>
            <a:r>
              <a:rPr lang="it-IT" sz="1400" dirty="0" err="1"/>
              <a:t>listener</a:t>
            </a:r>
            <a:r>
              <a:rPr lang="it-IT" sz="1400" dirty="0"/>
              <a:t>)</a:t>
            </a:r>
          </a:p>
        </p:txBody>
      </p:sp>
      <p:sp>
        <p:nvSpPr>
          <p:cNvPr id="35" name="Rectangle 34">
            <a:extLst>
              <a:ext uri="{FF2B5EF4-FFF2-40B4-BE49-F238E27FC236}">
                <a16:creationId xmlns:a16="http://schemas.microsoft.com/office/drawing/2014/main" id="{65F6505B-C587-4E0F-9248-F26D88F3EACD}"/>
              </a:ext>
            </a:extLst>
          </p:cNvPr>
          <p:cNvSpPr/>
          <p:nvPr/>
        </p:nvSpPr>
        <p:spPr>
          <a:xfrm>
            <a:off x="7887988" y="3098972"/>
            <a:ext cx="811448" cy="4795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1400" dirty="0"/>
              <a:t>Device (</a:t>
            </a:r>
            <a:r>
              <a:rPr lang="it-IT" sz="1400" dirty="0" err="1"/>
              <a:t>listener</a:t>
            </a:r>
            <a:r>
              <a:rPr lang="it-IT" sz="1400" dirty="0"/>
              <a:t>)</a:t>
            </a:r>
          </a:p>
        </p:txBody>
      </p:sp>
      <p:sp>
        <p:nvSpPr>
          <p:cNvPr id="36" name="Freeform 3">
            <a:extLst>
              <a:ext uri="{FF2B5EF4-FFF2-40B4-BE49-F238E27FC236}">
                <a16:creationId xmlns:a16="http://schemas.microsoft.com/office/drawing/2014/main" id="{6282F116-F315-479C-BC2A-E3D87180B12A}"/>
              </a:ext>
            </a:extLst>
          </p:cNvPr>
          <p:cNvSpPr>
            <a:spLocks noChangeAspect="1" noEditPoints="1"/>
          </p:cNvSpPr>
          <p:nvPr/>
        </p:nvSpPr>
        <p:spPr bwMode="auto">
          <a:xfrm>
            <a:off x="8682630" y="2369689"/>
            <a:ext cx="244704" cy="244708"/>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accent6"/>
          </a:solidFill>
          <a:ln w="3175">
            <a:noFill/>
          </a:ln>
          <a:extLst/>
        </p:spPr>
        <p:txBody>
          <a:bodyPr/>
          <a:lstStyle/>
          <a:p>
            <a:endParaRPr lang="en-US" sz="1400"/>
          </a:p>
        </p:txBody>
      </p:sp>
      <p:sp>
        <p:nvSpPr>
          <p:cNvPr id="37" name="Freeform 3">
            <a:extLst>
              <a:ext uri="{FF2B5EF4-FFF2-40B4-BE49-F238E27FC236}">
                <a16:creationId xmlns:a16="http://schemas.microsoft.com/office/drawing/2014/main" id="{BB35A708-CF86-4E9E-9777-50C7209BBF73}"/>
              </a:ext>
            </a:extLst>
          </p:cNvPr>
          <p:cNvSpPr>
            <a:spLocks noChangeAspect="1" noEditPoints="1"/>
          </p:cNvSpPr>
          <p:nvPr/>
        </p:nvSpPr>
        <p:spPr bwMode="auto">
          <a:xfrm>
            <a:off x="8682461" y="3130990"/>
            <a:ext cx="244704" cy="244708"/>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accent6"/>
          </a:solidFill>
          <a:ln w="3175">
            <a:noFill/>
          </a:ln>
          <a:extLst/>
        </p:spPr>
        <p:txBody>
          <a:bodyPr/>
          <a:lstStyle/>
          <a:p>
            <a:endParaRPr lang="en-US" sz="1400"/>
          </a:p>
        </p:txBody>
      </p:sp>
      <p:sp>
        <p:nvSpPr>
          <p:cNvPr id="39" name="Freeform: Shape 38">
            <a:extLst>
              <a:ext uri="{FF2B5EF4-FFF2-40B4-BE49-F238E27FC236}">
                <a16:creationId xmlns:a16="http://schemas.microsoft.com/office/drawing/2014/main" id="{B4614F40-7553-4FC7-951A-61F54A0A5091}"/>
              </a:ext>
            </a:extLst>
          </p:cNvPr>
          <p:cNvSpPr/>
          <p:nvPr/>
        </p:nvSpPr>
        <p:spPr bwMode="auto">
          <a:xfrm>
            <a:off x="2235683" y="2710435"/>
            <a:ext cx="5609032" cy="574666"/>
          </a:xfrm>
          <a:custGeom>
            <a:avLst/>
            <a:gdLst>
              <a:gd name="connsiteX0" fmla="*/ 0 w 4786626"/>
              <a:gd name="connsiteY0" fmla="*/ 0 h 1414272"/>
              <a:gd name="connsiteX1" fmla="*/ 1231392 w 4786626"/>
              <a:gd name="connsiteY1" fmla="*/ 121920 h 1414272"/>
              <a:gd name="connsiteX2" fmla="*/ 4498848 w 4786626"/>
              <a:gd name="connsiteY2" fmla="*/ 597408 h 1414272"/>
              <a:gd name="connsiteX3" fmla="*/ 4376928 w 4786626"/>
              <a:gd name="connsiteY3" fmla="*/ 1146048 h 1414272"/>
              <a:gd name="connsiteX4" fmla="*/ 2328672 w 4786626"/>
              <a:gd name="connsiteY4" fmla="*/ 1188720 h 1414272"/>
              <a:gd name="connsiteX5" fmla="*/ 1018032 w 4786626"/>
              <a:gd name="connsiteY5" fmla="*/ 1414272 h 1414272"/>
              <a:gd name="connsiteX0" fmla="*/ 0 w 7027248"/>
              <a:gd name="connsiteY0" fmla="*/ 0 h 1191129"/>
              <a:gd name="connsiteX1" fmla="*/ 1231392 w 7027248"/>
              <a:gd name="connsiteY1" fmla="*/ 121920 h 1191129"/>
              <a:gd name="connsiteX2" fmla="*/ 4498848 w 7027248"/>
              <a:gd name="connsiteY2" fmla="*/ 597408 h 1191129"/>
              <a:gd name="connsiteX3" fmla="*/ 4376928 w 7027248"/>
              <a:gd name="connsiteY3" fmla="*/ 1146048 h 1191129"/>
              <a:gd name="connsiteX4" fmla="*/ 2328672 w 7027248"/>
              <a:gd name="connsiteY4" fmla="*/ 1188720 h 1191129"/>
              <a:gd name="connsiteX5" fmla="*/ 7009213 w 7027248"/>
              <a:gd name="connsiteY5" fmla="*/ 468119 h 1191129"/>
              <a:gd name="connsiteX0" fmla="*/ 0 w 7009213"/>
              <a:gd name="connsiteY0" fmla="*/ 0 h 1146886"/>
              <a:gd name="connsiteX1" fmla="*/ 1231392 w 7009213"/>
              <a:gd name="connsiteY1" fmla="*/ 121920 h 1146886"/>
              <a:gd name="connsiteX2" fmla="*/ 4498848 w 7009213"/>
              <a:gd name="connsiteY2" fmla="*/ 597408 h 1146886"/>
              <a:gd name="connsiteX3" fmla="*/ 4376928 w 7009213"/>
              <a:gd name="connsiteY3" fmla="*/ 1146048 h 1146886"/>
              <a:gd name="connsiteX4" fmla="*/ 7009213 w 7009213"/>
              <a:gd name="connsiteY4" fmla="*/ 468119 h 1146886"/>
              <a:gd name="connsiteX0" fmla="*/ 0 w 7009213"/>
              <a:gd name="connsiteY0" fmla="*/ 0 h 597408"/>
              <a:gd name="connsiteX1" fmla="*/ 1231392 w 7009213"/>
              <a:gd name="connsiteY1" fmla="*/ 121920 h 597408"/>
              <a:gd name="connsiteX2" fmla="*/ 4498848 w 7009213"/>
              <a:gd name="connsiteY2" fmla="*/ 597408 h 597408"/>
              <a:gd name="connsiteX3" fmla="*/ 7009213 w 7009213"/>
              <a:gd name="connsiteY3" fmla="*/ 468119 h 597408"/>
              <a:gd name="connsiteX0" fmla="*/ 0 w 7209875"/>
              <a:gd name="connsiteY0" fmla="*/ 0 h 597408"/>
              <a:gd name="connsiteX1" fmla="*/ 1231392 w 7209875"/>
              <a:gd name="connsiteY1" fmla="*/ 121920 h 597408"/>
              <a:gd name="connsiteX2" fmla="*/ 4498848 w 7209875"/>
              <a:gd name="connsiteY2" fmla="*/ 597408 h 597408"/>
              <a:gd name="connsiteX3" fmla="*/ 7209875 w 7209875"/>
              <a:gd name="connsiteY3" fmla="*/ 449687 h 597408"/>
              <a:gd name="connsiteX0" fmla="*/ 0 w 7132359"/>
              <a:gd name="connsiteY0" fmla="*/ 0 h 957586"/>
              <a:gd name="connsiteX1" fmla="*/ 1231392 w 7132359"/>
              <a:gd name="connsiteY1" fmla="*/ 121920 h 957586"/>
              <a:gd name="connsiteX2" fmla="*/ 4498848 w 7132359"/>
              <a:gd name="connsiteY2" fmla="*/ 597408 h 957586"/>
              <a:gd name="connsiteX3" fmla="*/ 7132359 w 7132359"/>
              <a:gd name="connsiteY3" fmla="*/ 957586 h 957586"/>
            </a:gdLst>
            <a:ahLst/>
            <a:cxnLst>
              <a:cxn ang="0">
                <a:pos x="connsiteX0" y="connsiteY0"/>
              </a:cxn>
              <a:cxn ang="0">
                <a:pos x="connsiteX1" y="connsiteY1"/>
              </a:cxn>
              <a:cxn ang="0">
                <a:pos x="connsiteX2" y="connsiteY2"/>
              </a:cxn>
              <a:cxn ang="0">
                <a:pos x="connsiteX3" y="connsiteY3"/>
              </a:cxn>
            </a:cxnLst>
            <a:rect l="l" t="t" r="r" b="b"/>
            <a:pathLst>
              <a:path w="7132359" h="957586">
                <a:moveTo>
                  <a:pt x="0" y="0"/>
                </a:moveTo>
                <a:cubicBezTo>
                  <a:pt x="240792" y="11176"/>
                  <a:pt x="481584" y="22352"/>
                  <a:pt x="1231392" y="121920"/>
                </a:cubicBezTo>
                <a:cubicBezTo>
                  <a:pt x="1981200" y="221488"/>
                  <a:pt x="3515354" y="458130"/>
                  <a:pt x="4498848" y="597408"/>
                </a:cubicBezTo>
                <a:lnTo>
                  <a:pt x="7132359" y="957586"/>
                </a:lnTo>
              </a:path>
            </a:pathLst>
          </a:custGeom>
          <a:noFill/>
          <a:ln w="12700" cap="flat" cmpd="sng" algn="ctr">
            <a:solidFill>
              <a:schemeClr val="accent6"/>
            </a:solidFill>
            <a:prstDash val="solid"/>
            <a:round/>
            <a:headEnd type="none" w="med" len="med"/>
            <a:tailEnd type="arrow" w="med" len="med"/>
          </a:ln>
          <a:effectLst/>
        </p:spPr>
        <p:txBody>
          <a:bodyPr rtlCol="0" anchor="ctr"/>
          <a:lstStyle/>
          <a:p>
            <a:pPr algn="ctr"/>
            <a:endParaRPr lang="en-US"/>
          </a:p>
        </p:txBody>
      </p:sp>
    </p:spTree>
    <p:extLst>
      <p:ext uri="{BB962C8B-B14F-4D97-AF65-F5344CB8AC3E}">
        <p14:creationId xmlns:p14="http://schemas.microsoft.com/office/powerpoint/2010/main" val="17737018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4831452-A2B9-4482-B385-FFAF29F17974}"/>
              </a:ext>
            </a:extLst>
          </p:cNvPr>
          <p:cNvSpPr>
            <a:spLocks noGrp="1"/>
          </p:cNvSpPr>
          <p:nvPr>
            <p:ph type="ctrTitle"/>
          </p:nvPr>
        </p:nvSpPr>
        <p:spPr>
          <a:xfrm>
            <a:off x="1804641" y="1933989"/>
            <a:ext cx="8353425" cy="3457575"/>
          </a:xfrm>
        </p:spPr>
        <p:txBody>
          <a:bodyPr/>
          <a:lstStyle/>
          <a:p>
            <a:br>
              <a:rPr lang="sv-SE" dirty="0"/>
            </a:br>
            <a:r>
              <a:rPr lang="sv-SE" dirty="0"/>
              <a:t>TSN traffic characteristics for RAN optimization</a:t>
            </a:r>
          </a:p>
        </p:txBody>
      </p:sp>
    </p:spTree>
    <p:extLst>
      <p:ext uri="{BB962C8B-B14F-4D97-AF65-F5344CB8AC3E}">
        <p14:creationId xmlns:p14="http://schemas.microsoft.com/office/powerpoint/2010/main" val="35803958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Content Placeholder 89">
            <a:extLst>
              <a:ext uri="{FF2B5EF4-FFF2-40B4-BE49-F238E27FC236}">
                <a16:creationId xmlns:a16="http://schemas.microsoft.com/office/drawing/2014/main" id="{B3B9D101-A284-41DC-9F9E-409426009C17}"/>
              </a:ext>
            </a:extLst>
          </p:cNvPr>
          <p:cNvSpPr>
            <a:spLocks noGrp="1"/>
          </p:cNvSpPr>
          <p:nvPr>
            <p:ph idx="1"/>
          </p:nvPr>
        </p:nvSpPr>
        <p:spPr>
          <a:xfrm>
            <a:off x="396439" y="1557338"/>
            <a:ext cx="6241527" cy="4698394"/>
          </a:xfrm>
        </p:spPr>
        <p:txBody>
          <a:bodyPr/>
          <a:lstStyle/>
          <a:p>
            <a:pPr marL="0" indent="0">
              <a:buNone/>
            </a:pPr>
            <a:r>
              <a:rPr lang="sv-SE" b="1" u="sng" dirty="0">
                <a:solidFill>
                  <a:schemeClr val="accent1">
                    <a:lumMod val="75000"/>
                  </a:schemeClr>
                </a:solidFill>
              </a:rPr>
              <a:t>       CNC – 5GS traffic profile info</a:t>
            </a:r>
          </a:p>
          <a:p>
            <a:r>
              <a:rPr lang="sv-SE" sz="1600" dirty="0"/>
              <a:t>The message from CNC could provide the following info. </a:t>
            </a:r>
          </a:p>
          <a:p>
            <a:pPr marL="712470" lvl="1"/>
            <a:r>
              <a:rPr lang="sv-SE" sz="1600" dirty="0"/>
              <a:t>Packet size, Packet periodicity</a:t>
            </a:r>
          </a:p>
          <a:p>
            <a:pPr marL="712470" lvl="1"/>
            <a:r>
              <a:rPr lang="sv-SE" sz="1600" dirty="0"/>
              <a:t>Message arrival time </a:t>
            </a:r>
            <a:r>
              <a:rPr lang="sv-SE" sz="1600" dirty="0">
                <a:solidFill>
                  <a:schemeClr val="accent6"/>
                </a:solidFill>
              </a:rPr>
              <a:t>at 5G ingress (TT)</a:t>
            </a:r>
          </a:p>
          <a:p>
            <a:pPr lvl="2"/>
            <a:r>
              <a:rPr lang="sv-SE" sz="1600" dirty="0"/>
              <a:t>RAN need </a:t>
            </a:r>
            <a:r>
              <a:rPr lang="sv-SE" sz="1600" dirty="0">
                <a:solidFill>
                  <a:schemeClr val="accent6"/>
                </a:solidFill>
              </a:rPr>
              <a:t>”arrival time at gNB”</a:t>
            </a:r>
          </a:p>
          <a:p>
            <a:pPr lvl="2"/>
            <a:r>
              <a:rPr lang="sv-SE" sz="1600" dirty="0"/>
              <a:t>Time at the ingress of 5GS, not at the gNB</a:t>
            </a:r>
          </a:p>
          <a:p>
            <a:pPr lvl="3"/>
            <a:r>
              <a:rPr lang="sv-SE" sz="1600" b="1" dirty="0">
                <a:solidFill>
                  <a:schemeClr val="accent6"/>
                </a:solidFill>
                <a:sym typeface="Symbol" panose="05050102010706020507" pitchFamily="18" charset="2"/>
              </a:rPr>
              <a:t></a:t>
            </a:r>
            <a:r>
              <a:rPr lang="sv-SE" sz="1600" b="1" dirty="0">
                <a:solidFill>
                  <a:schemeClr val="accent6"/>
                </a:solidFill>
              </a:rPr>
              <a:t>T </a:t>
            </a:r>
            <a:r>
              <a:rPr lang="sv-SE" sz="1600" dirty="0"/>
              <a:t>depends on UPF processing and transport delay, and introduce an error in ”</a:t>
            </a:r>
            <a:r>
              <a:rPr lang="sv-SE" sz="1600" dirty="0" err="1"/>
              <a:t>Message</a:t>
            </a:r>
            <a:r>
              <a:rPr lang="sv-SE" sz="1600" dirty="0"/>
              <a:t> arrival time”</a:t>
            </a:r>
          </a:p>
          <a:p>
            <a:pPr lvl="3"/>
            <a:r>
              <a:rPr lang="sv-SE" sz="1600" b="1" dirty="0">
                <a:solidFill>
                  <a:schemeClr val="accent6"/>
                </a:solidFill>
                <a:sym typeface="Wingdings" panose="05000000000000000000" pitchFamily="2" charset="2"/>
              </a:rPr>
              <a:t> this error needs to be corrected</a:t>
            </a:r>
            <a:r>
              <a:rPr lang="sv-SE" sz="1600" dirty="0">
                <a:sym typeface="Wingdings" panose="05000000000000000000" pitchFamily="2" charset="2"/>
              </a:rPr>
              <a:t>, and may need to be updated e.g. after handover</a:t>
            </a:r>
          </a:p>
          <a:p>
            <a:pPr lvl="2"/>
            <a:r>
              <a:rPr lang="sv-SE" sz="1600" dirty="0">
                <a:sym typeface="Wingdings" panose="05000000000000000000" pitchFamily="2" charset="2"/>
              </a:rPr>
              <a:t>PTP compatible transport </a:t>
            </a:r>
            <a:r>
              <a:rPr lang="sv-SE" sz="1600" dirty="0" err="1">
                <a:sym typeface="Wingdings" panose="05000000000000000000" pitchFamily="2" charset="2"/>
              </a:rPr>
              <a:t>network</a:t>
            </a:r>
            <a:r>
              <a:rPr lang="sv-SE" sz="1600" dirty="0">
                <a:sym typeface="Wingdings" panose="05000000000000000000" pitchFamily="2" charset="2"/>
              </a:rPr>
              <a:t> </a:t>
            </a:r>
            <a:r>
              <a:rPr lang="sv-SE" sz="1600" dirty="0" err="1">
                <a:sym typeface="Wingdings" panose="05000000000000000000" pitchFamily="2" charset="2"/>
              </a:rPr>
              <a:t>can</a:t>
            </a:r>
            <a:r>
              <a:rPr lang="sv-SE" sz="1600" dirty="0">
                <a:sym typeface="Wingdings" panose="05000000000000000000" pitchFamily="2" charset="2"/>
              </a:rPr>
              <a:t> </a:t>
            </a:r>
            <a:r>
              <a:rPr lang="sv-SE" sz="1600" dirty="0" err="1">
                <a:sym typeface="Wingdings" panose="05000000000000000000" pitchFamily="2" charset="2"/>
              </a:rPr>
              <a:t>provide</a:t>
            </a:r>
            <a:r>
              <a:rPr lang="sv-SE" sz="1600" dirty="0">
                <a:sym typeface="Wingdings" panose="05000000000000000000" pitchFamily="2" charset="2"/>
              </a:rPr>
              <a:t> transport </a:t>
            </a:r>
            <a:r>
              <a:rPr lang="sv-SE" sz="1600" dirty="0" err="1">
                <a:sym typeface="Wingdings" panose="05000000000000000000" pitchFamily="2" charset="2"/>
              </a:rPr>
              <a:t>delay</a:t>
            </a:r>
            <a:r>
              <a:rPr lang="sv-SE" sz="1600" dirty="0">
                <a:sym typeface="Wingdings" panose="05000000000000000000" pitchFamily="2" charset="2"/>
              </a:rPr>
              <a:t> </a:t>
            </a:r>
            <a:r>
              <a:rPr lang="sv-SE" sz="1600" dirty="0" err="1">
                <a:sym typeface="Wingdings" panose="05000000000000000000" pitchFamily="2" charset="2"/>
              </a:rPr>
              <a:t>correction</a:t>
            </a:r>
            <a:r>
              <a:rPr lang="sv-SE" sz="1600" dirty="0">
                <a:sym typeface="Wingdings" panose="05000000000000000000" pitchFamily="2" charset="2"/>
              </a:rPr>
              <a:t>, </a:t>
            </a:r>
            <a:r>
              <a:rPr lang="sv-SE" sz="1600" dirty="0" err="1">
                <a:sym typeface="Wingdings" panose="05000000000000000000" pitchFamily="2" charset="2"/>
              </a:rPr>
              <a:t>but</a:t>
            </a:r>
            <a:r>
              <a:rPr lang="sv-SE" sz="1600" dirty="0">
                <a:sym typeface="Wingdings" panose="05000000000000000000" pitchFamily="2" charset="2"/>
              </a:rPr>
              <a:t> it is NOT a U-plane </a:t>
            </a:r>
            <a:r>
              <a:rPr lang="sv-SE" sz="1600" dirty="0" err="1">
                <a:sym typeface="Wingdings" panose="05000000000000000000" pitchFamily="2" charset="2"/>
              </a:rPr>
              <a:t>path</a:t>
            </a:r>
            <a:r>
              <a:rPr lang="sv-SE" sz="1600" dirty="0">
                <a:sym typeface="Wingdings" panose="05000000000000000000" pitchFamily="2" charset="2"/>
              </a:rPr>
              <a:t> </a:t>
            </a:r>
            <a:br>
              <a:rPr lang="sv-SE" sz="1600" dirty="0">
                <a:sym typeface="Wingdings" panose="05000000000000000000" pitchFamily="2" charset="2"/>
              </a:rPr>
            </a:br>
            <a:r>
              <a:rPr lang="sv-SE" sz="1600" dirty="0">
                <a:sym typeface="Wingdings" panose="05000000000000000000" pitchFamily="2" charset="2"/>
              </a:rPr>
              <a:t> </a:t>
            </a:r>
            <a:r>
              <a:rPr lang="sv-SE" sz="1600" dirty="0">
                <a:solidFill>
                  <a:schemeClr val="accent6"/>
                </a:solidFill>
                <a:sym typeface="Wingdings" panose="05000000000000000000" pitchFamily="2" charset="2"/>
              </a:rPr>
              <a:t>cannot be used for </a:t>
            </a:r>
            <a:r>
              <a:rPr lang="sv-SE" sz="1600" b="1" dirty="0">
                <a:solidFill>
                  <a:schemeClr val="accent6"/>
                </a:solidFill>
                <a:sym typeface="Symbol" panose="05050102010706020507" pitchFamily="18" charset="2"/>
              </a:rPr>
              <a:t></a:t>
            </a:r>
            <a:r>
              <a:rPr lang="sv-SE" sz="1600" b="1" dirty="0">
                <a:solidFill>
                  <a:schemeClr val="accent6"/>
                </a:solidFill>
              </a:rPr>
              <a:t>T </a:t>
            </a:r>
          </a:p>
          <a:p>
            <a:endParaRPr lang="sv-SE" sz="1600" b="1" dirty="0">
              <a:solidFill>
                <a:schemeClr val="accent6"/>
              </a:solidFill>
              <a:sym typeface="Wingdings" panose="05000000000000000000" pitchFamily="2" charset="2"/>
            </a:endParaRPr>
          </a:p>
        </p:txBody>
      </p:sp>
      <p:sp>
        <p:nvSpPr>
          <p:cNvPr id="2" name="Title 1">
            <a:extLst>
              <a:ext uri="{FF2B5EF4-FFF2-40B4-BE49-F238E27FC236}">
                <a16:creationId xmlns:a16="http://schemas.microsoft.com/office/drawing/2014/main" id="{306753A9-1E6F-4DBF-BACC-A4FEC00098C4}"/>
              </a:ext>
            </a:extLst>
          </p:cNvPr>
          <p:cNvSpPr>
            <a:spLocks noGrp="1"/>
          </p:cNvSpPr>
          <p:nvPr>
            <p:ph type="title"/>
          </p:nvPr>
        </p:nvSpPr>
        <p:spPr/>
        <p:txBody>
          <a:bodyPr/>
          <a:lstStyle/>
          <a:p>
            <a:r>
              <a:rPr lang="sv-SE" dirty="0"/>
              <a:t>5G RAN optimization for Qbv</a:t>
            </a:r>
          </a:p>
        </p:txBody>
      </p:sp>
      <p:sp>
        <p:nvSpPr>
          <p:cNvPr id="95" name="Oval 94">
            <a:extLst>
              <a:ext uri="{FF2B5EF4-FFF2-40B4-BE49-F238E27FC236}">
                <a16:creationId xmlns:a16="http://schemas.microsoft.com/office/drawing/2014/main" id="{8F4D916B-D26F-4447-8721-08D2EE9303FF}"/>
              </a:ext>
            </a:extLst>
          </p:cNvPr>
          <p:cNvSpPr/>
          <p:nvPr/>
        </p:nvSpPr>
        <p:spPr bwMode="auto">
          <a:xfrm>
            <a:off x="419354" y="1575893"/>
            <a:ext cx="328875" cy="328875"/>
          </a:xfrm>
          <a:prstGeom prst="ellipse">
            <a:avLst/>
          </a:prstGeom>
          <a:solidFill>
            <a:schemeClr val="accent1">
              <a:lumMod val="75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1"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lang="sv-SE" sz="2000" b="1" dirty="0">
                <a:solidFill>
                  <a:schemeClr val="bg1"/>
                </a:solidFill>
              </a:rPr>
              <a:t>A</a:t>
            </a:r>
            <a:endParaRPr kumimoji="0" lang="sv-SE" sz="2000" b="1" i="0" u="none" strike="noStrike" cap="none" normalizeH="0" baseline="0" dirty="0">
              <a:ln>
                <a:noFill/>
              </a:ln>
              <a:solidFill>
                <a:schemeClr val="bg1"/>
              </a:solidFill>
              <a:effectLst/>
              <a:latin typeface="+mn-lt"/>
            </a:endParaRPr>
          </a:p>
        </p:txBody>
      </p:sp>
      <p:grpSp>
        <p:nvGrpSpPr>
          <p:cNvPr id="82" name="Group 81">
            <a:extLst>
              <a:ext uri="{FF2B5EF4-FFF2-40B4-BE49-F238E27FC236}">
                <a16:creationId xmlns:a16="http://schemas.microsoft.com/office/drawing/2014/main" id="{193C15A2-E7F4-4F5C-B516-3C3BD04E000D}"/>
              </a:ext>
            </a:extLst>
          </p:cNvPr>
          <p:cNvGrpSpPr/>
          <p:nvPr/>
        </p:nvGrpSpPr>
        <p:grpSpPr>
          <a:xfrm>
            <a:off x="6255879" y="1642711"/>
            <a:ext cx="5792232" cy="2049256"/>
            <a:chOff x="5664015" y="1134159"/>
            <a:chExt cx="6480877" cy="2292894"/>
          </a:xfrm>
        </p:grpSpPr>
        <p:sp>
          <p:nvSpPr>
            <p:cNvPr id="84" name="Rectangle 83">
              <a:extLst>
                <a:ext uri="{FF2B5EF4-FFF2-40B4-BE49-F238E27FC236}">
                  <a16:creationId xmlns:a16="http://schemas.microsoft.com/office/drawing/2014/main" id="{C88072AE-5CC7-4319-AE79-1F0157C24152}"/>
                </a:ext>
              </a:extLst>
            </p:cNvPr>
            <p:cNvSpPr/>
            <p:nvPr/>
          </p:nvSpPr>
          <p:spPr bwMode="auto">
            <a:xfrm>
              <a:off x="6471479" y="1134159"/>
              <a:ext cx="3221302" cy="2226251"/>
            </a:xfrm>
            <a:prstGeom prst="rect">
              <a:avLst/>
            </a:prstGeom>
            <a:ln>
              <a:prstDash val="dash"/>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1400" b="0" i="0" u="none" strike="noStrike" cap="none" normalizeH="0" baseline="0" err="1">
                <a:ln>
                  <a:noFill/>
                </a:ln>
                <a:solidFill>
                  <a:schemeClr val="bg1"/>
                </a:solidFill>
                <a:effectLst/>
                <a:latin typeface="+mn-lt"/>
              </a:endParaRPr>
            </a:p>
          </p:txBody>
        </p:sp>
        <p:sp>
          <p:nvSpPr>
            <p:cNvPr id="85" name="Text Box 73">
              <a:extLst>
                <a:ext uri="{FF2B5EF4-FFF2-40B4-BE49-F238E27FC236}">
                  <a16:creationId xmlns:a16="http://schemas.microsoft.com/office/drawing/2014/main" id="{6577ABB1-4FDB-4A12-B8FE-EE3A7947F47F}"/>
                </a:ext>
              </a:extLst>
            </p:cNvPr>
            <p:cNvSpPr txBox="1">
              <a:spLocks noChangeArrowheads="1"/>
            </p:cNvSpPr>
            <p:nvPr/>
          </p:nvSpPr>
          <p:spPr bwMode="auto">
            <a:xfrm>
              <a:off x="7571571" y="2614698"/>
              <a:ext cx="357790" cy="261610"/>
            </a:xfrm>
            <a:prstGeom prst="rect">
              <a:avLst/>
            </a:prstGeom>
            <a:noFill/>
            <a:ln>
              <a:noFill/>
            </a:ln>
            <a:effectLst>
              <a:prstShdw prst="shdw17" dist="17961" dir="2700000">
                <a:srgbClr val="52700E"/>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l" eaLnBrk="1" hangingPunct="1"/>
              <a:r>
                <a:rPr lang="en-US" sz="1100" b="1" err="1">
                  <a:cs typeface="Arial" charset="0"/>
                </a:rPr>
                <a:t>uu</a:t>
              </a:r>
              <a:endParaRPr lang="en-US" sz="1100" b="1">
                <a:cs typeface="Arial" charset="0"/>
              </a:endParaRPr>
            </a:p>
          </p:txBody>
        </p:sp>
        <p:sp>
          <p:nvSpPr>
            <p:cNvPr id="87" name="Rectangle 86">
              <a:extLst>
                <a:ext uri="{FF2B5EF4-FFF2-40B4-BE49-F238E27FC236}">
                  <a16:creationId xmlns:a16="http://schemas.microsoft.com/office/drawing/2014/main" id="{02EA9FD1-4F11-46AA-B606-CBDB7F006535}"/>
                </a:ext>
              </a:extLst>
            </p:cNvPr>
            <p:cNvSpPr/>
            <p:nvPr/>
          </p:nvSpPr>
          <p:spPr>
            <a:xfrm>
              <a:off x="9380469" y="1298001"/>
              <a:ext cx="521592" cy="385761"/>
            </a:xfrm>
            <a:prstGeom prst="rect">
              <a:avLst/>
            </a:prstGeom>
            <a:solidFill>
              <a:schemeClr val="accent1">
                <a:lumMod val="60000"/>
                <a:lumOff val="40000"/>
              </a:schemeClr>
            </a:solid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it-IT" sz="900">
                  <a:solidFill>
                    <a:schemeClr val="tx1"/>
                  </a:solidFill>
                </a:rPr>
                <a:t>AF/</a:t>
              </a:r>
              <a:br>
                <a:rPr lang="it-IT" sz="900">
                  <a:solidFill>
                    <a:schemeClr val="tx1"/>
                  </a:solidFill>
                </a:rPr>
              </a:br>
              <a:r>
                <a:rPr lang="it-IT" sz="900" err="1">
                  <a:solidFill>
                    <a:schemeClr val="tx1"/>
                  </a:solidFill>
                </a:rPr>
                <a:t>Transl</a:t>
              </a:r>
              <a:r>
                <a:rPr lang="it-IT" sz="900">
                  <a:solidFill>
                    <a:schemeClr val="tx1"/>
                  </a:solidFill>
                </a:rPr>
                <a:t>.</a:t>
              </a:r>
              <a:endParaRPr lang="it-IT" sz="700">
                <a:solidFill>
                  <a:schemeClr val="tx1"/>
                </a:solidFill>
              </a:endParaRPr>
            </a:p>
          </p:txBody>
        </p:sp>
        <p:sp>
          <p:nvSpPr>
            <p:cNvPr id="88" name="Oval 87">
              <a:extLst>
                <a:ext uri="{FF2B5EF4-FFF2-40B4-BE49-F238E27FC236}">
                  <a16:creationId xmlns:a16="http://schemas.microsoft.com/office/drawing/2014/main" id="{1E646D11-EB0B-40CC-BB69-0E2F3ABB4FD2}"/>
                </a:ext>
              </a:extLst>
            </p:cNvPr>
            <p:cNvSpPr/>
            <p:nvPr/>
          </p:nvSpPr>
          <p:spPr bwMode="auto">
            <a:xfrm>
              <a:off x="10692556" y="1332932"/>
              <a:ext cx="651793" cy="315185"/>
            </a:xfrm>
            <a:prstGeom prst="ellipse">
              <a:avLst/>
            </a:prstGeom>
            <a:solidFill>
              <a:schemeClr val="bg2"/>
            </a:solidFill>
            <a:ln>
              <a:solidFill>
                <a:schemeClr val="accent2"/>
              </a:soli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non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500" b="0" i="0" u="none" strike="noStrike" cap="none" normalizeH="0" baseline="0">
                  <a:ln>
                    <a:noFill/>
                  </a:ln>
                  <a:solidFill>
                    <a:schemeClr val="tx1"/>
                  </a:solidFill>
                  <a:effectLst/>
                  <a:latin typeface="Arial" charset="0"/>
                </a:rPr>
                <a:t>CNC</a:t>
              </a:r>
              <a:br>
                <a:rPr kumimoji="0" lang="en-US" sz="500" b="0" i="0" u="none" strike="noStrike" cap="none" normalizeH="0" baseline="0">
                  <a:ln>
                    <a:noFill/>
                  </a:ln>
                  <a:solidFill>
                    <a:schemeClr val="tx1"/>
                  </a:solidFill>
                  <a:effectLst/>
                  <a:latin typeface="Arial" charset="0"/>
                </a:rPr>
              </a:br>
              <a:r>
                <a:rPr kumimoji="0" lang="en-US" sz="500" b="0" i="0" u="none" strike="noStrike" cap="none" normalizeH="0" baseline="0">
                  <a:ln>
                    <a:noFill/>
                  </a:ln>
                  <a:solidFill>
                    <a:schemeClr val="tx1"/>
                  </a:solidFill>
                  <a:effectLst/>
                  <a:latin typeface="Arial" charset="0"/>
                </a:rPr>
                <a:t>Central Network </a:t>
              </a:r>
              <a:br>
                <a:rPr kumimoji="0" lang="en-US" sz="500" b="0" i="0" u="none" strike="noStrike" cap="none" normalizeH="0" baseline="0">
                  <a:ln>
                    <a:noFill/>
                  </a:ln>
                  <a:solidFill>
                    <a:schemeClr val="tx1"/>
                  </a:solidFill>
                  <a:effectLst/>
                  <a:latin typeface="Arial" charset="0"/>
                </a:rPr>
              </a:br>
              <a:r>
                <a:rPr kumimoji="0" lang="en-US" sz="500" b="0" i="0" u="none" strike="noStrike" cap="none" normalizeH="0" baseline="0">
                  <a:ln>
                    <a:noFill/>
                  </a:ln>
                  <a:solidFill>
                    <a:schemeClr val="tx1"/>
                  </a:solidFill>
                  <a:effectLst/>
                  <a:latin typeface="Arial" charset="0"/>
                </a:rPr>
                <a:t>Config</a:t>
              </a:r>
            </a:p>
          </p:txBody>
        </p:sp>
        <p:sp>
          <p:nvSpPr>
            <p:cNvPr id="89" name="Oval 88">
              <a:extLst>
                <a:ext uri="{FF2B5EF4-FFF2-40B4-BE49-F238E27FC236}">
                  <a16:creationId xmlns:a16="http://schemas.microsoft.com/office/drawing/2014/main" id="{886958BF-04BF-49A0-92DC-80B37AEAD667}"/>
                </a:ext>
              </a:extLst>
            </p:cNvPr>
            <p:cNvSpPr/>
            <p:nvPr/>
          </p:nvSpPr>
          <p:spPr bwMode="auto">
            <a:xfrm>
              <a:off x="11511509" y="1337399"/>
              <a:ext cx="633383" cy="315185"/>
            </a:xfrm>
            <a:prstGeom prst="ellipse">
              <a:avLst/>
            </a:prstGeom>
            <a:solidFill>
              <a:schemeClr val="bg2"/>
            </a:solidFill>
            <a:ln>
              <a:solidFill>
                <a:schemeClr val="accent2"/>
              </a:soli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non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500" b="0" i="0" u="none" strike="noStrike" cap="none" normalizeH="0" baseline="0">
                  <a:ln>
                    <a:noFill/>
                  </a:ln>
                  <a:solidFill>
                    <a:schemeClr val="tx1"/>
                  </a:solidFill>
                  <a:effectLst/>
                  <a:latin typeface="Arial" charset="0"/>
                </a:rPr>
                <a:t>CUC</a:t>
              </a:r>
              <a:br>
                <a:rPr kumimoji="0" lang="en-US" sz="500" b="0" i="0" u="none" strike="noStrike" cap="none" normalizeH="0" baseline="0">
                  <a:ln>
                    <a:noFill/>
                  </a:ln>
                  <a:solidFill>
                    <a:schemeClr val="tx1"/>
                  </a:solidFill>
                  <a:effectLst/>
                  <a:latin typeface="Arial" charset="0"/>
                </a:rPr>
              </a:br>
              <a:r>
                <a:rPr kumimoji="0" lang="en-US" sz="500" b="0" i="0" u="none" strike="noStrike" cap="none" normalizeH="0" baseline="0">
                  <a:ln>
                    <a:noFill/>
                  </a:ln>
                  <a:solidFill>
                    <a:schemeClr val="tx1"/>
                  </a:solidFill>
                  <a:effectLst/>
                  <a:latin typeface="Arial" charset="0"/>
                </a:rPr>
                <a:t>Central User </a:t>
              </a:r>
              <a:br>
                <a:rPr kumimoji="0" lang="en-US" sz="500" b="0" i="0" u="none" strike="noStrike" cap="none" normalizeH="0" baseline="0">
                  <a:ln>
                    <a:noFill/>
                  </a:ln>
                  <a:solidFill>
                    <a:schemeClr val="tx1"/>
                  </a:solidFill>
                  <a:effectLst/>
                  <a:latin typeface="Arial" charset="0"/>
                </a:rPr>
              </a:br>
              <a:r>
                <a:rPr kumimoji="0" lang="en-US" sz="500" b="0" i="0" u="none" strike="noStrike" cap="none" normalizeH="0" baseline="0">
                  <a:ln>
                    <a:noFill/>
                  </a:ln>
                  <a:solidFill>
                    <a:schemeClr val="tx1"/>
                  </a:solidFill>
                  <a:effectLst/>
                  <a:latin typeface="Arial" charset="0"/>
                </a:rPr>
                <a:t>Config</a:t>
              </a:r>
            </a:p>
          </p:txBody>
        </p:sp>
        <p:cxnSp>
          <p:nvCxnSpPr>
            <p:cNvPr id="91" name="Straight Connector 90">
              <a:extLst>
                <a:ext uri="{FF2B5EF4-FFF2-40B4-BE49-F238E27FC236}">
                  <a16:creationId xmlns:a16="http://schemas.microsoft.com/office/drawing/2014/main" id="{C4233CE1-3970-4164-A71A-2DFC34253DD3}"/>
                </a:ext>
              </a:extLst>
            </p:cNvPr>
            <p:cNvCxnSpPr>
              <a:cxnSpLocks/>
              <a:stCxn id="89" idx="2"/>
              <a:endCxn id="88" idx="6"/>
            </p:cNvCxnSpPr>
            <p:nvPr/>
          </p:nvCxnSpPr>
          <p:spPr bwMode="auto">
            <a:xfrm flipH="1" flipV="1">
              <a:off x="11344349" y="1490524"/>
              <a:ext cx="167159" cy="4467"/>
            </a:xfrm>
            <a:prstGeom prst="line">
              <a:avLst/>
            </a:prstGeom>
            <a:ln>
              <a:solidFill>
                <a:schemeClr val="accent2"/>
              </a:solidFill>
              <a:headEnd type="triangle" w="med" len="med"/>
              <a:tailEnd type="triangle" w="med" len="med"/>
            </a:ln>
          </p:spPr>
          <p:style>
            <a:lnRef idx="2">
              <a:schemeClr val="accent5"/>
            </a:lnRef>
            <a:fillRef idx="1">
              <a:schemeClr val="lt1"/>
            </a:fillRef>
            <a:effectRef idx="0">
              <a:schemeClr val="accent5"/>
            </a:effectRef>
            <a:fontRef idx="minor">
              <a:schemeClr val="dk1"/>
            </a:fontRef>
          </p:style>
        </p:cxnSp>
        <p:cxnSp>
          <p:nvCxnSpPr>
            <p:cNvPr id="92" name="Straight Arrow Connector 91">
              <a:extLst>
                <a:ext uri="{FF2B5EF4-FFF2-40B4-BE49-F238E27FC236}">
                  <a16:creationId xmlns:a16="http://schemas.microsoft.com/office/drawing/2014/main" id="{17953593-FB3B-4930-A9FE-2CCCE348406D}"/>
                </a:ext>
              </a:extLst>
            </p:cNvPr>
            <p:cNvCxnSpPr>
              <a:cxnSpLocks/>
              <a:stCxn id="87" idx="3"/>
              <a:endCxn id="88" idx="2"/>
            </p:cNvCxnSpPr>
            <p:nvPr/>
          </p:nvCxnSpPr>
          <p:spPr bwMode="auto">
            <a:xfrm flipV="1">
              <a:off x="9902061" y="1490525"/>
              <a:ext cx="790495" cy="357"/>
            </a:xfrm>
            <a:prstGeom prst="straightConnector1">
              <a:avLst/>
            </a:prstGeom>
            <a:ln w="12700">
              <a:solidFill>
                <a:schemeClr val="accent2"/>
              </a:solidFill>
              <a:prstDash val="solid"/>
              <a:headEnd type="none" w="med" len="med"/>
              <a:tailEnd type="none" w="med" len="med"/>
            </a:ln>
          </p:spPr>
          <p:style>
            <a:lnRef idx="1">
              <a:schemeClr val="accent6"/>
            </a:lnRef>
            <a:fillRef idx="0">
              <a:schemeClr val="accent6"/>
            </a:fillRef>
            <a:effectRef idx="0">
              <a:schemeClr val="accent6"/>
            </a:effectRef>
            <a:fontRef idx="minor">
              <a:schemeClr val="tx1"/>
            </a:fontRef>
          </p:style>
        </p:cxnSp>
        <p:grpSp>
          <p:nvGrpSpPr>
            <p:cNvPr id="93" name="Group 92">
              <a:extLst>
                <a:ext uri="{FF2B5EF4-FFF2-40B4-BE49-F238E27FC236}">
                  <a16:creationId xmlns:a16="http://schemas.microsoft.com/office/drawing/2014/main" id="{B2187218-E3A1-4533-95EF-54EEC0E990CB}"/>
                </a:ext>
              </a:extLst>
            </p:cNvPr>
            <p:cNvGrpSpPr/>
            <p:nvPr/>
          </p:nvGrpSpPr>
          <p:grpSpPr>
            <a:xfrm>
              <a:off x="7974316" y="1427379"/>
              <a:ext cx="1444059" cy="692112"/>
              <a:chOff x="5251023" y="3086166"/>
              <a:chExt cx="1293809" cy="454326"/>
            </a:xfrm>
          </p:grpSpPr>
          <p:sp>
            <p:nvSpPr>
              <p:cNvPr id="118" name="Oval 117">
                <a:extLst>
                  <a:ext uri="{FF2B5EF4-FFF2-40B4-BE49-F238E27FC236}">
                    <a16:creationId xmlns:a16="http://schemas.microsoft.com/office/drawing/2014/main" id="{67FF6B2E-BEFA-4BBE-8F36-35CBCAA64C36}"/>
                  </a:ext>
                </a:extLst>
              </p:cNvPr>
              <p:cNvSpPr/>
              <p:nvPr/>
            </p:nvSpPr>
            <p:spPr bwMode="auto">
              <a:xfrm>
                <a:off x="5789729" y="3393726"/>
                <a:ext cx="389798" cy="146766"/>
              </a:xfrm>
              <a:prstGeom prst="ellipse">
                <a:avLst/>
              </a:prstGeom>
              <a:solidFill>
                <a:schemeClr val="accent1">
                  <a:lumMod val="60000"/>
                  <a:lumOff val="40000"/>
                </a:schemeClr>
              </a:solidFill>
              <a:ln w="12700" cap="flat" cmpd="sng" algn="ctr">
                <a:solidFill>
                  <a:srgbClr val="58585A"/>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n-US" sz="600" b="0" i="0" u="none" strike="noStrike" kern="0" cap="none" spc="0" normalizeH="0" baseline="0" noProof="0">
                    <a:ln>
                      <a:noFill/>
                    </a:ln>
                    <a:solidFill>
                      <a:srgbClr val="58585A"/>
                    </a:solidFill>
                    <a:effectLst/>
                    <a:uLnTx/>
                    <a:uFillTx/>
                    <a:latin typeface="Arial" charset="0"/>
                  </a:rPr>
                  <a:t>SMF</a:t>
                </a:r>
              </a:p>
            </p:txBody>
          </p:sp>
          <p:sp>
            <p:nvSpPr>
              <p:cNvPr id="119" name="Oval 118">
                <a:extLst>
                  <a:ext uri="{FF2B5EF4-FFF2-40B4-BE49-F238E27FC236}">
                    <a16:creationId xmlns:a16="http://schemas.microsoft.com/office/drawing/2014/main" id="{1449BE13-D22B-44CC-84B9-71FF926E3DC7}"/>
                  </a:ext>
                </a:extLst>
              </p:cNvPr>
              <p:cNvSpPr/>
              <p:nvPr/>
            </p:nvSpPr>
            <p:spPr bwMode="auto">
              <a:xfrm>
                <a:off x="5251023" y="3388877"/>
                <a:ext cx="312502" cy="146766"/>
              </a:xfrm>
              <a:prstGeom prst="ellipse">
                <a:avLst/>
              </a:prstGeom>
              <a:solidFill>
                <a:schemeClr val="accent1">
                  <a:lumMod val="60000"/>
                  <a:lumOff val="40000"/>
                </a:schemeClr>
              </a:solidFill>
              <a:ln w="12700" cap="flat" cmpd="sng" algn="ctr">
                <a:solidFill>
                  <a:srgbClr val="58585A"/>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n-US" sz="600" b="0" i="0" u="none" strike="noStrike" kern="0" cap="none" spc="0" normalizeH="0" baseline="0" noProof="0">
                    <a:ln>
                      <a:noFill/>
                    </a:ln>
                    <a:solidFill>
                      <a:srgbClr val="58585A"/>
                    </a:solidFill>
                    <a:effectLst/>
                    <a:uLnTx/>
                    <a:uFillTx/>
                    <a:latin typeface="Arial" charset="0"/>
                  </a:rPr>
                  <a:t>AMF</a:t>
                </a:r>
              </a:p>
            </p:txBody>
          </p:sp>
          <p:cxnSp>
            <p:nvCxnSpPr>
              <p:cNvPr id="120" name="Straight Connector 119">
                <a:extLst>
                  <a:ext uri="{FF2B5EF4-FFF2-40B4-BE49-F238E27FC236}">
                    <a16:creationId xmlns:a16="http://schemas.microsoft.com/office/drawing/2014/main" id="{DE91FA3B-738F-4A11-BD64-C4EBBC6357D5}"/>
                  </a:ext>
                </a:extLst>
              </p:cNvPr>
              <p:cNvCxnSpPr>
                <a:cxnSpLocks/>
              </p:cNvCxnSpPr>
              <p:nvPr/>
            </p:nvCxnSpPr>
            <p:spPr bwMode="auto">
              <a:xfrm>
                <a:off x="5427467" y="3303788"/>
                <a:ext cx="1117365" cy="0"/>
              </a:xfrm>
              <a:prstGeom prst="line">
                <a:avLst/>
              </a:prstGeom>
              <a:solidFill>
                <a:schemeClr val="accent1">
                  <a:lumMod val="60000"/>
                  <a:lumOff val="40000"/>
                </a:schemeClr>
              </a:solidFill>
              <a:ln w="12700" cap="flat" cmpd="sng" algn="ctr">
                <a:solidFill>
                  <a:srgbClr val="58585A"/>
                </a:solidFill>
                <a:prstDash val="lgDash"/>
                <a:round/>
                <a:headEnd type="none" w="med" len="med"/>
                <a:tailEnd type="none" w="med" len="med"/>
              </a:ln>
              <a:effectLst/>
            </p:spPr>
          </p:cxnSp>
          <p:cxnSp>
            <p:nvCxnSpPr>
              <p:cNvPr id="121" name="Straight Connector 120">
                <a:extLst>
                  <a:ext uri="{FF2B5EF4-FFF2-40B4-BE49-F238E27FC236}">
                    <a16:creationId xmlns:a16="http://schemas.microsoft.com/office/drawing/2014/main" id="{A7543045-D5FF-42F8-9F63-C0FDFD68EAA5}"/>
                  </a:ext>
                </a:extLst>
              </p:cNvPr>
              <p:cNvCxnSpPr>
                <a:cxnSpLocks/>
              </p:cNvCxnSpPr>
              <p:nvPr/>
            </p:nvCxnSpPr>
            <p:spPr bwMode="auto">
              <a:xfrm flipV="1">
                <a:off x="5436573" y="3297734"/>
                <a:ext cx="0" cy="98872"/>
              </a:xfrm>
              <a:prstGeom prst="line">
                <a:avLst/>
              </a:prstGeom>
              <a:solidFill>
                <a:schemeClr val="accent1">
                  <a:lumMod val="60000"/>
                  <a:lumOff val="40000"/>
                </a:schemeClr>
              </a:solidFill>
              <a:ln w="12700" cap="flat" cmpd="sng" algn="ctr">
                <a:solidFill>
                  <a:srgbClr val="58585A"/>
                </a:solidFill>
                <a:prstDash val="lgDash"/>
                <a:round/>
                <a:headEnd type="none" w="med" len="med"/>
                <a:tailEnd type="none" w="med" len="med"/>
              </a:ln>
              <a:effectLst/>
            </p:spPr>
          </p:cxnSp>
          <p:cxnSp>
            <p:nvCxnSpPr>
              <p:cNvPr id="122" name="Straight Connector 121">
                <a:extLst>
                  <a:ext uri="{FF2B5EF4-FFF2-40B4-BE49-F238E27FC236}">
                    <a16:creationId xmlns:a16="http://schemas.microsoft.com/office/drawing/2014/main" id="{21CEE292-E212-4A59-83FB-76CC8EFB4B11}"/>
                  </a:ext>
                </a:extLst>
              </p:cNvPr>
              <p:cNvCxnSpPr>
                <a:cxnSpLocks/>
              </p:cNvCxnSpPr>
              <p:nvPr/>
            </p:nvCxnSpPr>
            <p:spPr bwMode="auto">
              <a:xfrm flipV="1">
                <a:off x="5919689" y="3301846"/>
                <a:ext cx="0" cy="98872"/>
              </a:xfrm>
              <a:prstGeom prst="line">
                <a:avLst/>
              </a:prstGeom>
              <a:solidFill>
                <a:schemeClr val="accent1">
                  <a:lumMod val="60000"/>
                  <a:lumOff val="40000"/>
                </a:schemeClr>
              </a:solidFill>
              <a:ln w="12700" cap="flat" cmpd="sng" algn="ctr">
                <a:solidFill>
                  <a:srgbClr val="58585A"/>
                </a:solidFill>
                <a:prstDash val="lgDash"/>
                <a:round/>
                <a:headEnd type="none" w="med" len="med"/>
                <a:tailEnd type="none" w="med" len="med"/>
              </a:ln>
              <a:effectLst/>
            </p:spPr>
          </p:cxnSp>
          <p:sp>
            <p:nvSpPr>
              <p:cNvPr id="123" name="Oval 122">
                <a:extLst>
                  <a:ext uri="{FF2B5EF4-FFF2-40B4-BE49-F238E27FC236}">
                    <a16:creationId xmlns:a16="http://schemas.microsoft.com/office/drawing/2014/main" id="{9F48718B-1C0A-4122-B7B6-09966EB6BEBC}"/>
                  </a:ext>
                </a:extLst>
              </p:cNvPr>
              <p:cNvSpPr/>
              <p:nvPr/>
            </p:nvSpPr>
            <p:spPr bwMode="auto">
              <a:xfrm>
                <a:off x="6001913" y="3086166"/>
                <a:ext cx="324494" cy="144905"/>
              </a:xfrm>
              <a:prstGeom prst="ellipse">
                <a:avLst/>
              </a:prstGeom>
              <a:solidFill>
                <a:schemeClr val="accent1">
                  <a:lumMod val="60000"/>
                  <a:lumOff val="40000"/>
                </a:schemeClr>
              </a:solidFill>
              <a:ln w="12700" cap="flat" cmpd="sng" algn="ctr">
                <a:solidFill>
                  <a:srgbClr val="58585A"/>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n-US" sz="600" b="0" i="0" u="none" strike="noStrike" kern="0" cap="none" spc="0" normalizeH="0" baseline="0" noProof="0">
                    <a:ln>
                      <a:noFill/>
                    </a:ln>
                    <a:solidFill>
                      <a:srgbClr val="58585A"/>
                    </a:solidFill>
                    <a:effectLst/>
                    <a:uLnTx/>
                    <a:uFillTx/>
                    <a:latin typeface="Arial" charset="0"/>
                  </a:rPr>
                  <a:t>NEF</a:t>
                </a:r>
              </a:p>
            </p:txBody>
          </p:sp>
          <p:sp>
            <p:nvSpPr>
              <p:cNvPr id="124" name="Oval 123">
                <a:extLst>
                  <a:ext uri="{FF2B5EF4-FFF2-40B4-BE49-F238E27FC236}">
                    <a16:creationId xmlns:a16="http://schemas.microsoft.com/office/drawing/2014/main" id="{52EBA6A6-AAA8-44BA-8D49-17D2A08AD0F6}"/>
                  </a:ext>
                </a:extLst>
              </p:cNvPr>
              <p:cNvSpPr/>
              <p:nvPr/>
            </p:nvSpPr>
            <p:spPr bwMode="auto">
              <a:xfrm>
                <a:off x="5497144" y="3090710"/>
                <a:ext cx="324494" cy="144905"/>
              </a:xfrm>
              <a:prstGeom prst="ellipse">
                <a:avLst/>
              </a:prstGeom>
              <a:solidFill>
                <a:schemeClr val="accent1">
                  <a:lumMod val="60000"/>
                  <a:lumOff val="40000"/>
                </a:schemeClr>
              </a:solidFill>
              <a:ln w="12700" cap="flat" cmpd="sng" algn="ctr">
                <a:solidFill>
                  <a:srgbClr val="58585A"/>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n-US" sz="600" b="0" i="0" u="none" strike="noStrike" kern="0" cap="none" spc="0" normalizeH="0" baseline="0" noProof="0">
                    <a:ln>
                      <a:noFill/>
                    </a:ln>
                    <a:solidFill>
                      <a:srgbClr val="58585A"/>
                    </a:solidFill>
                    <a:effectLst/>
                    <a:uLnTx/>
                    <a:uFillTx/>
                    <a:latin typeface="Arial" charset="0"/>
                  </a:rPr>
                  <a:t>PCF</a:t>
                </a:r>
              </a:p>
            </p:txBody>
          </p:sp>
          <p:cxnSp>
            <p:nvCxnSpPr>
              <p:cNvPr id="125" name="Straight Connector 124">
                <a:extLst>
                  <a:ext uri="{FF2B5EF4-FFF2-40B4-BE49-F238E27FC236}">
                    <a16:creationId xmlns:a16="http://schemas.microsoft.com/office/drawing/2014/main" id="{622F767F-320D-4B98-805C-BE20E58C43F8}"/>
                  </a:ext>
                </a:extLst>
              </p:cNvPr>
              <p:cNvCxnSpPr>
                <a:cxnSpLocks/>
              </p:cNvCxnSpPr>
              <p:nvPr/>
            </p:nvCxnSpPr>
            <p:spPr bwMode="auto">
              <a:xfrm flipV="1">
                <a:off x="6429525" y="3235615"/>
                <a:ext cx="0" cy="66232"/>
              </a:xfrm>
              <a:prstGeom prst="line">
                <a:avLst/>
              </a:prstGeom>
              <a:solidFill>
                <a:schemeClr val="accent1">
                  <a:lumMod val="60000"/>
                  <a:lumOff val="40000"/>
                </a:schemeClr>
              </a:solidFill>
              <a:ln w="12700" cap="flat" cmpd="sng" algn="ctr">
                <a:solidFill>
                  <a:srgbClr val="58585A"/>
                </a:solidFill>
                <a:prstDash val="lgDash"/>
                <a:round/>
                <a:headEnd type="none" w="med" len="med"/>
                <a:tailEnd type="none" w="med" len="med"/>
              </a:ln>
              <a:effectLst/>
            </p:spPr>
          </p:cxnSp>
          <p:cxnSp>
            <p:nvCxnSpPr>
              <p:cNvPr id="126" name="Straight Connector 125">
                <a:extLst>
                  <a:ext uri="{FF2B5EF4-FFF2-40B4-BE49-F238E27FC236}">
                    <a16:creationId xmlns:a16="http://schemas.microsoft.com/office/drawing/2014/main" id="{59ECB1E5-68CE-412B-ACDF-6B56695C9A0B}"/>
                  </a:ext>
                </a:extLst>
              </p:cNvPr>
              <p:cNvCxnSpPr>
                <a:cxnSpLocks/>
              </p:cNvCxnSpPr>
              <p:nvPr/>
            </p:nvCxnSpPr>
            <p:spPr bwMode="auto">
              <a:xfrm flipV="1">
                <a:off x="6210850" y="3235615"/>
                <a:ext cx="0" cy="66232"/>
              </a:xfrm>
              <a:prstGeom prst="line">
                <a:avLst/>
              </a:prstGeom>
              <a:solidFill>
                <a:schemeClr val="accent1">
                  <a:lumMod val="60000"/>
                  <a:lumOff val="40000"/>
                </a:schemeClr>
              </a:solidFill>
              <a:ln w="12700" cap="flat" cmpd="sng" algn="ctr">
                <a:solidFill>
                  <a:srgbClr val="58585A"/>
                </a:solidFill>
                <a:prstDash val="lgDash"/>
                <a:round/>
                <a:headEnd type="none" w="med" len="med"/>
                <a:tailEnd type="none" w="med" len="med"/>
              </a:ln>
              <a:effectLst/>
            </p:spPr>
          </p:cxnSp>
          <p:cxnSp>
            <p:nvCxnSpPr>
              <p:cNvPr id="127" name="Straight Connector 126">
                <a:extLst>
                  <a:ext uri="{FF2B5EF4-FFF2-40B4-BE49-F238E27FC236}">
                    <a16:creationId xmlns:a16="http://schemas.microsoft.com/office/drawing/2014/main" id="{E8E5D8D4-ADAE-41CF-982A-F5D7557F9084}"/>
                  </a:ext>
                </a:extLst>
              </p:cNvPr>
              <p:cNvCxnSpPr>
                <a:cxnSpLocks/>
              </p:cNvCxnSpPr>
              <p:nvPr/>
            </p:nvCxnSpPr>
            <p:spPr bwMode="auto">
              <a:xfrm flipV="1">
                <a:off x="5669685" y="3235615"/>
                <a:ext cx="0" cy="66232"/>
              </a:xfrm>
              <a:prstGeom prst="line">
                <a:avLst/>
              </a:prstGeom>
              <a:solidFill>
                <a:schemeClr val="accent1">
                  <a:lumMod val="60000"/>
                  <a:lumOff val="40000"/>
                </a:schemeClr>
              </a:solidFill>
              <a:ln w="12700" cap="flat" cmpd="sng" algn="ctr">
                <a:solidFill>
                  <a:srgbClr val="58585A"/>
                </a:solidFill>
                <a:prstDash val="lgDash"/>
                <a:round/>
                <a:headEnd type="none" w="med" len="med"/>
                <a:tailEnd type="none" w="med" len="med"/>
              </a:ln>
              <a:effectLst/>
            </p:spPr>
          </p:cxnSp>
        </p:grpSp>
        <p:cxnSp>
          <p:nvCxnSpPr>
            <p:cNvPr id="94" name="Straight Arrow Connector 93">
              <a:extLst>
                <a:ext uri="{FF2B5EF4-FFF2-40B4-BE49-F238E27FC236}">
                  <a16:creationId xmlns:a16="http://schemas.microsoft.com/office/drawing/2014/main" id="{B4417DE2-E7DA-4147-ACE0-42475EC79BA1}"/>
                </a:ext>
              </a:extLst>
            </p:cNvPr>
            <p:cNvCxnSpPr>
              <a:cxnSpLocks/>
            </p:cNvCxnSpPr>
            <p:nvPr/>
          </p:nvCxnSpPr>
          <p:spPr bwMode="auto">
            <a:xfrm flipH="1">
              <a:off x="8556370" y="1615754"/>
              <a:ext cx="824099" cy="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98" name="Rectangle 97">
              <a:extLst>
                <a:ext uri="{FF2B5EF4-FFF2-40B4-BE49-F238E27FC236}">
                  <a16:creationId xmlns:a16="http://schemas.microsoft.com/office/drawing/2014/main" id="{F96C7AED-8F29-4FF6-AD5E-2813641650C5}"/>
                </a:ext>
              </a:extLst>
            </p:cNvPr>
            <p:cNvSpPr/>
            <p:nvPr/>
          </p:nvSpPr>
          <p:spPr bwMode="auto">
            <a:xfrm>
              <a:off x="6290993" y="2586930"/>
              <a:ext cx="1285778" cy="505330"/>
            </a:xfrm>
            <a:prstGeom prst="rect">
              <a:avLst/>
            </a:prstGeom>
            <a:noFill/>
            <a:ln>
              <a:prstDash val="sysDot"/>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1400" b="0" i="0" u="none" strike="noStrike" cap="none" normalizeH="0" baseline="0" err="1">
                <a:ln>
                  <a:noFill/>
                </a:ln>
                <a:solidFill>
                  <a:schemeClr val="bg1"/>
                </a:solidFill>
                <a:effectLst/>
                <a:latin typeface="+mn-lt"/>
              </a:endParaRPr>
            </a:p>
          </p:txBody>
        </p:sp>
        <p:cxnSp>
          <p:nvCxnSpPr>
            <p:cNvPr id="99" name="Connector: Elbow 98">
              <a:extLst>
                <a:ext uri="{FF2B5EF4-FFF2-40B4-BE49-F238E27FC236}">
                  <a16:creationId xmlns:a16="http://schemas.microsoft.com/office/drawing/2014/main" id="{4DDAD9C0-EFFB-4921-8B50-AC47EF3756FD}"/>
                </a:ext>
              </a:extLst>
            </p:cNvPr>
            <p:cNvCxnSpPr>
              <a:cxnSpLocks/>
            </p:cNvCxnSpPr>
            <p:nvPr/>
          </p:nvCxnSpPr>
          <p:spPr bwMode="auto">
            <a:xfrm rot="16200000" flipV="1">
              <a:off x="8367347" y="1683379"/>
              <a:ext cx="40129" cy="490584"/>
            </a:xfrm>
            <a:prstGeom prst="bentConnector3">
              <a:avLst>
                <a:gd name="adj1" fmla="val 388533"/>
              </a:avLst>
            </a:prstGeom>
            <a:solidFill>
              <a:schemeClr val="accent1"/>
            </a:solidFill>
            <a:ln w="12700" cap="flat" cmpd="sng" algn="ctr">
              <a:solidFill>
                <a:schemeClr val="accent6"/>
              </a:solidFill>
              <a:prstDash val="solid"/>
              <a:round/>
              <a:headEnd type="none" w="med" len="med"/>
              <a:tailEnd type="triangle"/>
            </a:ln>
            <a:effectLst/>
          </p:spPr>
        </p:cxnSp>
        <p:cxnSp>
          <p:nvCxnSpPr>
            <p:cNvPr id="100" name="Connector: Elbow 99">
              <a:extLst>
                <a:ext uri="{FF2B5EF4-FFF2-40B4-BE49-F238E27FC236}">
                  <a16:creationId xmlns:a16="http://schemas.microsoft.com/office/drawing/2014/main" id="{05209CF5-FDD9-4575-BAF7-6083D601478F}"/>
                </a:ext>
              </a:extLst>
            </p:cNvPr>
            <p:cNvCxnSpPr>
              <a:cxnSpLocks/>
              <a:stCxn id="124" idx="4"/>
              <a:endCxn id="118" idx="0"/>
            </p:cNvCxnSpPr>
            <p:nvPr/>
          </p:nvCxnSpPr>
          <p:spPr bwMode="auto">
            <a:xfrm rot="16200000" flipH="1">
              <a:off x="8491181" y="1593965"/>
              <a:ext cx="240863" cy="363007"/>
            </a:xfrm>
            <a:prstGeom prst="bentConnector3">
              <a:avLst>
                <a:gd name="adj1" fmla="val 35861"/>
              </a:avLst>
            </a:prstGeom>
            <a:solidFill>
              <a:schemeClr val="accent1"/>
            </a:solidFill>
            <a:ln w="12700" cap="flat" cmpd="sng" algn="ctr">
              <a:solidFill>
                <a:schemeClr val="accent6"/>
              </a:solidFill>
              <a:prstDash val="solid"/>
              <a:round/>
              <a:headEnd type="none" w="med" len="med"/>
              <a:tailEnd type="triangle"/>
            </a:ln>
            <a:effectLst/>
          </p:spPr>
        </p:cxnSp>
        <p:sp>
          <p:nvSpPr>
            <p:cNvPr id="101" name="Rectangle 100">
              <a:extLst>
                <a:ext uri="{FF2B5EF4-FFF2-40B4-BE49-F238E27FC236}">
                  <a16:creationId xmlns:a16="http://schemas.microsoft.com/office/drawing/2014/main" id="{AA276D72-9DB7-4F2A-8F38-ACA8B2470C5A}"/>
                </a:ext>
              </a:extLst>
            </p:cNvPr>
            <p:cNvSpPr/>
            <p:nvPr/>
          </p:nvSpPr>
          <p:spPr bwMode="auto">
            <a:xfrm>
              <a:off x="10855852" y="2665751"/>
              <a:ext cx="485074" cy="353713"/>
            </a:xfrm>
            <a:prstGeom prst="rect">
              <a:avLst/>
            </a:prstGeom>
            <a:solidFill>
              <a:schemeClr val="accent5"/>
            </a:solidFill>
            <a:ln w="1270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hu-HU" sz="800"/>
                <a:t>TSN </a:t>
              </a:r>
              <a:r>
                <a:rPr lang="sv-SE" sz="800"/>
                <a:t>Node (A)</a:t>
              </a:r>
              <a:endParaRPr lang="en-US" sz="800"/>
            </a:p>
          </p:txBody>
        </p:sp>
        <p:cxnSp>
          <p:nvCxnSpPr>
            <p:cNvPr id="102" name="Straight Arrow Connector 101">
              <a:extLst>
                <a:ext uri="{FF2B5EF4-FFF2-40B4-BE49-F238E27FC236}">
                  <a16:creationId xmlns:a16="http://schemas.microsoft.com/office/drawing/2014/main" id="{61B906B6-4ABD-40E6-8BEA-75B9B4A87B0C}"/>
                </a:ext>
              </a:extLst>
            </p:cNvPr>
            <p:cNvCxnSpPr>
              <a:cxnSpLocks/>
              <a:stCxn id="88" idx="4"/>
              <a:endCxn id="101" idx="0"/>
            </p:cNvCxnSpPr>
            <p:nvPr/>
          </p:nvCxnSpPr>
          <p:spPr bwMode="auto">
            <a:xfrm>
              <a:off x="11018453" y="1648117"/>
              <a:ext cx="79936" cy="1017634"/>
            </a:xfrm>
            <a:prstGeom prst="straightConnector1">
              <a:avLst/>
            </a:prstGeom>
            <a:ln w="28575">
              <a:solidFill>
                <a:srgbClr val="00B050"/>
              </a:solidFill>
              <a:headEnd type="none" w="med" len="med"/>
              <a:tailEnd type="triangle"/>
            </a:ln>
          </p:spPr>
          <p:style>
            <a:lnRef idx="1">
              <a:schemeClr val="accent6"/>
            </a:lnRef>
            <a:fillRef idx="0">
              <a:schemeClr val="accent6"/>
            </a:fillRef>
            <a:effectRef idx="0">
              <a:schemeClr val="accent6"/>
            </a:effectRef>
            <a:fontRef idx="minor">
              <a:schemeClr val="tx1"/>
            </a:fontRef>
          </p:style>
        </p:cxnSp>
        <p:sp>
          <p:nvSpPr>
            <p:cNvPr id="103" name="Rectangle 102">
              <a:extLst>
                <a:ext uri="{FF2B5EF4-FFF2-40B4-BE49-F238E27FC236}">
                  <a16:creationId xmlns:a16="http://schemas.microsoft.com/office/drawing/2014/main" id="{9AE90513-90DC-418F-91F6-51520F40E3D3}"/>
                </a:ext>
              </a:extLst>
            </p:cNvPr>
            <p:cNvSpPr/>
            <p:nvPr/>
          </p:nvSpPr>
          <p:spPr bwMode="auto">
            <a:xfrm>
              <a:off x="6471479" y="3142575"/>
              <a:ext cx="3221302" cy="284478"/>
            </a:xfrm>
            <a:prstGeom prst="rect">
              <a:avLst/>
            </a:prstGeom>
            <a:solidFill>
              <a:schemeClr val="accent2">
                <a:lumMod val="20000"/>
                <a:lumOff val="80000"/>
              </a:schemeClr>
            </a:solidFill>
            <a:ln w="12700" cap="flat" cmpd="sng" algn="ctr">
              <a:solidFill>
                <a:schemeClr val="tx1"/>
              </a:solidFill>
              <a:prstDash val="dash"/>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sv-SE" sz="1050"/>
                <a:t>Virtual 5G </a:t>
              </a:r>
              <a:r>
                <a:rPr lang="hu-HU" sz="1050"/>
                <a:t>TSN </a:t>
              </a:r>
              <a:r>
                <a:rPr lang="sv-SE" sz="1050"/>
                <a:t>Bridge (B)</a:t>
              </a:r>
              <a:endParaRPr lang="en-US" sz="1050"/>
            </a:p>
          </p:txBody>
        </p:sp>
        <p:sp>
          <p:nvSpPr>
            <p:cNvPr id="104" name="Rectangle 103">
              <a:extLst>
                <a:ext uri="{FF2B5EF4-FFF2-40B4-BE49-F238E27FC236}">
                  <a16:creationId xmlns:a16="http://schemas.microsoft.com/office/drawing/2014/main" id="{0AA96A1A-0F01-475D-B7F4-2A5249A8C26C}"/>
                </a:ext>
              </a:extLst>
            </p:cNvPr>
            <p:cNvSpPr/>
            <p:nvPr/>
          </p:nvSpPr>
          <p:spPr bwMode="auto">
            <a:xfrm>
              <a:off x="5664015" y="2665750"/>
              <a:ext cx="485074" cy="353713"/>
            </a:xfrm>
            <a:prstGeom prst="rect">
              <a:avLst/>
            </a:prstGeom>
            <a:solidFill>
              <a:schemeClr val="accent2">
                <a:lumMod val="20000"/>
                <a:lumOff val="80000"/>
              </a:schemeClr>
            </a:solidFill>
            <a:ln w="1270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hu-HU" sz="800"/>
                <a:t>TSN </a:t>
              </a:r>
              <a:r>
                <a:rPr lang="sv-SE" sz="800"/>
                <a:t>Node (C)</a:t>
              </a:r>
              <a:endParaRPr lang="en-US" sz="800"/>
            </a:p>
          </p:txBody>
        </p:sp>
        <p:cxnSp>
          <p:nvCxnSpPr>
            <p:cNvPr id="105" name="Straight Arrow Connector 104">
              <a:extLst>
                <a:ext uri="{FF2B5EF4-FFF2-40B4-BE49-F238E27FC236}">
                  <a16:creationId xmlns:a16="http://schemas.microsoft.com/office/drawing/2014/main" id="{0BF4DD61-C386-4DBA-B1A8-593875C9277B}"/>
                </a:ext>
              </a:extLst>
            </p:cNvPr>
            <p:cNvCxnSpPr>
              <a:cxnSpLocks/>
              <a:stCxn id="101" idx="1"/>
              <a:endCxn id="104" idx="3"/>
            </p:cNvCxnSpPr>
            <p:nvPr/>
          </p:nvCxnSpPr>
          <p:spPr bwMode="auto">
            <a:xfrm flipH="1" flipV="1">
              <a:off x="6149089" y="2842607"/>
              <a:ext cx="4706763" cy="1"/>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sp>
          <p:nvSpPr>
            <p:cNvPr id="106" name="Rectangle 105">
              <a:extLst>
                <a:ext uri="{FF2B5EF4-FFF2-40B4-BE49-F238E27FC236}">
                  <a16:creationId xmlns:a16="http://schemas.microsoft.com/office/drawing/2014/main" id="{E090230B-729D-4115-B5A2-D04DA5F75ABF}"/>
                </a:ext>
              </a:extLst>
            </p:cNvPr>
            <p:cNvSpPr/>
            <p:nvPr/>
          </p:nvSpPr>
          <p:spPr bwMode="auto">
            <a:xfrm>
              <a:off x="8817047" y="2588013"/>
              <a:ext cx="1391469" cy="442142"/>
            </a:xfrm>
            <a:prstGeom prst="rect">
              <a:avLst/>
            </a:prstGeom>
            <a:noFill/>
            <a:ln>
              <a:prstDash val="sysDot"/>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1400" b="0" i="0" u="none" strike="noStrike" cap="none" normalizeH="0" baseline="0" err="1">
                <a:ln>
                  <a:noFill/>
                </a:ln>
                <a:solidFill>
                  <a:schemeClr val="bg1"/>
                </a:solidFill>
                <a:effectLst/>
                <a:latin typeface="+mn-lt"/>
              </a:endParaRPr>
            </a:p>
          </p:txBody>
        </p:sp>
        <p:sp>
          <p:nvSpPr>
            <p:cNvPr id="107" name="Rectangle 106">
              <a:extLst>
                <a:ext uri="{FF2B5EF4-FFF2-40B4-BE49-F238E27FC236}">
                  <a16:creationId xmlns:a16="http://schemas.microsoft.com/office/drawing/2014/main" id="{6C45F2A2-5AEE-4682-8CDA-00B63317F9F3}"/>
                </a:ext>
              </a:extLst>
            </p:cNvPr>
            <p:cNvSpPr/>
            <p:nvPr/>
          </p:nvSpPr>
          <p:spPr>
            <a:xfrm>
              <a:off x="9063769" y="2629377"/>
              <a:ext cx="469781" cy="3577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000"/>
                <a:t>UPF</a:t>
              </a:r>
            </a:p>
          </p:txBody>
        </p:sp>
        <p:sp>
          <p:nvSpPr>
            <p:cNvPr id="108" name="Rectangle 107">
              <a:extLst>
                <a:ext uri="{FF2B5EF4-FFF2-40B4-BE49-F238E27FC236}">
                  <a16:creationId xmlns:a16="http://schemas.microsoft.com/office/drawing/2014/main" id="{AD83437E-6312-4ADD-8F18-706C530EB5E2}"/>
                </a:ext>
              </a:extLst>
            </p:cNvPr>
            <p:cNvSpPr/>
            <p:nvPr/>
          </p:nvSpPr>
          <p:spPr>
            <a:xfrm>
              <a:off x="9583855" y="2671688"/>
              <a:ext cx="560183" cy="299430"/>
            </a:xfrm>
            <a:prstGeom prst="rect">
              <a:avLst/>
            </a:prstGeom>
            <a:solidFill>
              <a:schemeClr val="accent1">
                <a:lumMod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800" err="1"/>
                <a:t>Transl</a:t>
              </a:r>
              <a:r>
                <a:rPr lang="it-IT" sz="800"/>
                <a:t>.</a:t>
              </a:r>
            </a:p>
          </p:txBody>
        </p:sp>
        <p:sp>
          <p:nvSpPr>
            <p:cNvPr id="109" name="Rectangle 108">
              <a:extLst>
                <a:ext uri="{FF2B5EF4-FFF2-40B4-BE49-F238E27FC236}">
                  <a16:creationId xmlns:a16="http://schemas.microsoft.com/office/drawing/2014/main" id="{CDCEB337-D532-47DE-96C0-17A4F596BD7B}"/>
                </a:ext>
              </a:extLst>
            </p:cNvPr>
            <p:cNvSpPr/>
            <p:nvPr/>
          </p:nvSpPr>
          <p:spPr>
            <a:xfrm>
              <a:off x="7947742" y="2594419"/>
              <a:ext cx="495667" cy="4293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000"/>
                <a:t>gNB</a:t>
              </a:r>
            </a:p>
          </p:txBody>
        </p:sp>
        <p:sp>
          <p:nvSpPr>
            <p:cNvPr id="110" name="Rectangle 109">
              <a:extLst>
                <a:ext uri="{FF2B5EF4-FFF2-40B4-BE49-F238E27FC236}">
                  <a16:creationId xmlns:a16="http://schemas.microsoft.com/office/drawing/2014/main" id="{DDF4E318-315A-4D70-89FA-9AE08445CC73}"/>
                </a:ext>
              </a:extLst>
            </p:cNvPr>
            <p:cNvSpPr/>
            <p:nvPr/>
          </p:nvSpPr>
          <p:spPr>
            <a:xfrm>
              <a:off x="6471479" y="2687728"/>
              <a:ext cx="560183" cy="299430"/>
            </a:xfrm>
            <a:prstGeom prst="rect">
              <a:avLst/>
            </a:prstGeom>
            <a:solidFill>
              <a:schemeClr val="accent1">
                <a:lumMod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800" err="1"/>
                <a:t>Transl</a:t>
              </a:r>
              <a:r>
                <a:rPr lang="it-IT" sz="800"/>
                <a:t>.</a:t>
              </a:r>
            </a:p>
          </p:txBody>
        </p:sp>
        <p:sp>
          <p:nvSpPr>
            <p:cNvPr id="111" name="Rectangle 110">
              <a:extLst>
                <a:ext uri="{FF2B5EF4-FFF2-40B4-BE49-F238E27FC236}">
                  <a16:creationId xmlns:a16="http://schemas.microsoft.com/office/drawing/2014/main" id="{C12AC44E-40C5-49F8-8AB8-F84547C326E0}"/>
                </a:ext>
              </a:extLst>
            </p:cNvPr>
            <p:cNvSpPr/>
            <p:nvPr/>
          </p:nvSpPr>
          <p:spPr>
            <a:xfrm>
              <a:off x="7129290" y="2659059"/>
              <a:ext cx="393449" cy="3463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000"/>
                <a:t>UE</a:t>
              </a:r>
            </a:p>
          </p:txBody>
        </p:sp>
        <p:sp>
          <p:nvSpPr>
            <p:cNvPr id="112" name="Rectangle: Folded Corner 111">
              <a:extLst>
                <a:ext uri="{FF2B5EF4-FFF2-40B4-BE49-F238E27FC236}">
                  <a16:creationId xmlns:a16="http://schemas.microsoft.com/office/drawing/2014/main" id="{C724A3E2-F4DA-4D7F-8B2F-B36D6422FD3E}"/>
                </a:ext>
              </a:extLst>
            </p:cNvPr>
            <p:cNvSpPr/>
            <p:nvPr/>
          </p:nvSpPr>
          <p:spPr bwMode="auto">
            <a:xfrm>
              <a:off x="10544870" y="2427462"/>
              <a:ext cx="966638" cy="136831"/>
            </a:xfrm>
            <a:prstGeom prst="foldedCorner">
              <a:avLst/>
            </a:prstGeom>
            <a:solidFill>
              <a:schemeClr val="accent5">
                <a:lumMod val="40000"/>
                <a:lumOff val="60000"/>
              </a:schemeClr>
            </a:solidFill>
            <a:ln w="12700">
              <a:solidFill>
                <a:schemeClr val="accent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1" forceAA="0" compatLnSpc="1">
              <a:prstTxWarp prst="textNoShape">
                <a:avLst/>
              </a:prstTxWarp>
              <a:noAutofit/>
            </a:bodyPr>
            <a:lstStyle/>
            <a:p>
              <a:pPr algn="ctr" fontAlgn="base">
                <a:spcBef>
                  <a:spcPts val="300"/>
                </a:spcBef>
                <a:spcAft>
                  <a:spcPct val="0"/>
                </a:spcAft>
              </a:pPr>
              <a:r>
                <a:rPr lang="sv-SE" sz="600">
                  <a:solidFill>
                    <a:schemeClr val="tx1"/>
                  </a:solidFill>
                </a:rPr>
                <a:t>TSN traffic pattern A</a:t>
              </a:r>
            </a:p>
          </p:txBody>
        </p:sp>
        <p:cxnSp>
          <p:nvCxnSpPr>
            <p:cNvPr id="113" name="Straight Arrow Connector 112">
              <a:extLst>
                <a:ext uri="{FF2B5EF4-FFF2-40B4-BE49-F238E27FC236}">
                  <a16:creationId xmlns:a16="http://schemas.microsoft.com/office/drawing/2014/main" id="{4989E343-8D61-45F6-BDAC-76949F0BB185}"/>
                </a:ext>
              </a:extLst>
            </p:cNvPr>
            <p:cNvCxnSpPr>
              <a:cxnSpLocks/>
              <a:stCxn id="119" idx="4"/>
            </p:cNvCxnSpPr>
            <p:nvPr/>
          </p:nvCxnSpPr>
          <p:spPr bwMode="auto">
            <a:xfrm flipH="1">
              <a:off x="8114967" y="2112096"/>
              <a:ext cx="33746" cy="482323"/>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114" name="Rectangle: Folded Corner 113">
              <a:extLst>
                <a:ext uri="{FF2B5EF4-FFF2-40B4-BE49-F238E27FC236}">
                  <a16:creationId xmlns:a16="http://schemas.microsoft.com/office/drawing/2014/main" id="{B7907ADA-4DF1-4F3D-905E-5FCC222AC1E3}"/>
                </a:ext>
              </a:extLst>
            </p:cNvPr>
            <p:cNvSpPr/>
            <p:nvPr/>
          </p:nvSpPr>
          <p:spPr bwMode="auto">
            <a:xfrm>
              <a:off x="7974317" y="1335513"/>
              <a:ext cx="979766" cy="114343"/>
            </a:xfrm>
            <a:prstGeom prst="foldedCorner">
              <a:avLst/>
            </a:prstGeom>
            <a:solidFill>
              <a:schemeClr val="accent5">
                <a:lumMod val="40000"/>
                <a:lumOff val="60000"/>
              </a:schemeClr>
            </a:solidFill>
            <a:ln w="12700">
              <a:solidFill>
                <a:schemeClr val="accent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1" forceAA="0" compatLnSpc="1">
              <a:prstTxWarp prst="textNoShape">
                <a:avLst/>
              </a:prstTxWarp>
              <a:noAutofit/>
            </a:bodyPr>
            <a:lstStyle/>
            <a:p>
              <a:pPr algn="ctr" fontAlgn="base">
                <a:spcBef>
                  <a:spcPts val="300"/>
                </a:spcBef>
                <a:spcAft>
                  <a:spcPct val="0"/>
                </a:spcAft>
              </a:pPr>
              <a:r>
                <a:rPr lang="sv-SE" sz="600">
                  <a:solidFill>
                    <a:schemeClr val="tx1"/>
                  </a:solidFill>
                </a:rPr>
                <a:t>TSN traffic pattern A</a:t>
              </a:r>
            </a:p>
          </p:txBody>
        </p:sp>
        <p:cxnSp>
          <p:nvCxnSpPr>
            <p:cNvPr id="115" name="Straight Arrow Connector 114">
              <a:extLst>
                <a:ext uri="{FF2B5EF4-FFF2-40B4-BE49-F238E27FC236}">
                  <a16:creationId xmlns:a16="http://schemas.microsoft.com/office/drawing/2014/main" id="{2860F4DB-B0E3-4E3E-BCE2-7EDAA2778596}"/>
                </a:ext>
              </a:extLst>
            </p:cNvPr>
            <p:cNvCxnSpPr>
              <a:cxnSpLocks/>
            </p:cNvCxnSpPr>
            <p:nvPr/>
          </p:nvCxnSpPr>
          <p:spPr bwMode="auto">
            <a:xfrm>
              <a:off x="9912792" y="1619084"/>
              <a:ext cx="849697" cy="0"/>
            </a:xfrm>
            <a:prstGeom prst="straightConnector1">
              <a:avLst/>
            </a:prstGeom>
            <a:ln w="28575">
              <a:solidFill>
                <a:srgbClr val="FF0000"/>
              </a:solidFill>
              <a:prstDash val="dash"/>
              <a:headEnd type="arrow" w="med" len="med"/>
              <a:tailEnd type="none" w="med" len="med"/>
            </a:ln>
          </p:spPr>
          <p:style>
            <a:lnRef idx="1">
              <a:schemeClr val="accent6"/>
            </a:lnRef>
            <a:fillRef idx="0">
              <a:schemeClr val="accent6"/>
            </a:fillRef>
            <a:effectRef idx="0">
              <a:schemeClr val="accent6"/>
            </a:effectRef>
            <a:fontRef idx="minor">
              <a:schemeClr val="tx1"/>
            </a:fontRef>
          </p:style>
        </p:cxnSp>
        <p:sp>
          <p:nvSpPr>
            <p:cNvPr id="116" name="Rectangle: Folded Corner 115">
              <a:extLst>
                <a:ext uri="{FF2B5EF4-FFF2-40B4-BE49-F238E27FC236}">
                  <a16:creationId xmlns:a16="http://schemas.microsoft.com/office/drawing/2014/main" id="{22B3DD61-DF56-42D9-B243-8E5928B7215C}"/>
                </a:ext>
              </a:extLst>
            </p:cNvPr>
            <p:cNvSpPr/>
            <p:nvPr/>
          </p:nvSpPr>
          <p:spPr bwMode="auto">
            <a:xfrm>
              <a:off x="9993523" y="1678000"/>
              <a:ext cx="979766" cy="114343"/>
            </a:xfrm>
            <a:prstGeom prst="foldedCorner">
              <a:avLst/>
            </a:prstGeom>
            <a:solidFill>
              <a:schemeClr val="accent5">
                <a:lumMod val="40000"/>
                <a:lumOff val="60000"/>
              </a:schemeClr>
            </a:solidFill>
            <a:ln w="12700">
              <a:solidFill>
                <a:schemeClr val="accent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1" forceAA="0" compatLnSpc="1">
              <a:prstTxWarp prst="textNoShape">
                <a:avLst/>
              </a:prstTxWarp>
              <a:noAutofit/>
            </a:bodyPr>
            <a:lstStyle/>
            <a:p>
              <a:pPr algn="ctr" fontAlgn="base">
                <a:spcBef>
                  <a:spcPts val="300"/>
                </a:spcBef>
                <a:spcAft>
                  <a:spcPct val="0"/>
                </a:spcAft>
              </a:pPr>
              <a:r>
                <a:rPr lang="sv-SE" sz="600">
                  <a:solidFill>
                    <a:schemeClr val="tx1"/>
                  </a:solidFill>
                </a:rPr>
                <a:t>TSN traffic pattern A</a:t>
              </a:r>
            </a:p>
          </p:txBody>
        </p:sp>
        <p:sp>
          <p:nvSpPr>
            <p:cNvPr id="117" name="Rectangle: Folded Corner 116">
              <a:extLst>
                <a:ext uri="{FF2B5EF4-FFF2-40B4-BE49-F238E27FC236}">
                  <a16:creationId xmlns:a16="http://schemas.microsoft.com/office/drawing/2014/main" id="{1CBEBFA0-3A2D-4222-8A3A-FB1C1CFA765C}"/>
                </a:ext>
              </a:extLst>
            </p:cNvPr>
            <p:cNvSpPr/>
            <p:nvPr/>
          </p:nvSpPr>
          <p:spPr bwMode="auto">
            <a:xfrm>
              <a:off x="7581065" y="2288244"/>
              <a:ext cx="1083386" cy="169554"/>
            </a:xfrm>
            <a:prstGeom prst="foldedCorner">
              <a:avLst/>
            </a:prstGeom>
            <a:solidFill>
              <a:schemeClr val="accent5">
                <a:lumMod val="40000"/>
                <a:lumOff val="60000"/>
              </a:schemeClr>
            </a:solidFill>
            <a:ln w="12700">
              <a:solidFill>
                <a:schemeClr val="accent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1" forceAA="0" compatLnSpc="1">
              <a:prstTxWarp prst="textNoShape">
                <a:avLst/>
              </a:prstTxWarp>
              <a:noAutofit/>
            </a:bodyPr>
            <a:lstStyle/>
            <a:p>
              <a:pPr algn="ctr" fontAlgn="base">
                <a:spcBef>
                  <a:spcPts val="300"/>
                </a:spcBef>
                <a:spcAft>
                  <a:spcPct val="0"/>
                </a:spcAft>
              </a:pPr>
              <a:r>
                <a:rPr lang="sv-SE" sz="700">
                  <a:solidFill>
                    <a:schemeClr val="tx1"/>
                  </a:solidFill>
                </a:rPr>
                <a:t>TSN traffic pattern A</a:t>
              </a:r>
            </a:p>
          </p:txBody>
        </p:sp>
      </p:grpSp>
      <p:sp>
        <p:nvSpPr>
          <p:cNvPr id="128" name="Rectangle 127">
            <a:extLst>
              <a:ext uri="{FF2B5EF4-FFF2-40B4-BE49-F238E27FC236}">
                <a16:creationId xmlns:a16="http://schemas.microsoft.com/office/drawing/2014/main" id="{B3D78199-7BFC-48F9-8348-77198D07C8F9}"/>
              </a:ext>
            </a:extLst>
          </p:cNvPr>
          <p:cNvSpPr/>
          <p:nvPr/>
        </p:nvSpPr>
        <p:spPr>
          <a:xfrm>
            <a:off x="7931156" y="3701275"/>
            <a:ext cx="1555365" cy="276999"/>
          </a:xfrm>
          <a:prstGeom prst="rect">
            <a:avLst/>
          </a:prstGeom>
        </p:spPr>
        <p:txBody>
          <a:bodyPr wrap="square">
            <a:spAutoFit/>
          </a:bodyPr>
          <a:lstStyle/>
          <a:p>
            <a:pPr marR="0">
              <a:spcBef>
                <a:spcPts val="600"/>
              </a:spcBef>
              <a:spcAft>
                <a:spcPts val="600"/>
              </a:spcAft>
            </a:pPr>
            <a:r>
              <a:rPr lang="en-US" sz="1200" b="1" kern="1000">
                <a:latin typeface="Arial" panose="020B0604020202020204" pitchFamily="34" charset="0"/>
                <a:ea typeface="Times New Roman" panose="02020603050405020304" pitchFamily="18" charset="0"/>
                <a:cs typeface="Times New Roman" panose="02020603050405020304" pitchFamily="18" charset="0"/>
              </a:rPr>
              <a:t>Downlink</a:t>
            </a:r>
          </a:p>
        </p:txBody>
      </p:sp>
      <p:sp>
        <p:nvSpPr>
          <p:cNvPr id="129" name="Oval 128">
            <a:extLst>
              <a:ext uri="{FF2B5EF4-FFF2-40B4-BE49-F238E27FC236}">
                <a16:creationId xmlns:a16="http://schemas.microsoft.com/office/drawing/2014/main" id="{6059EE1D-354C-4FA1-8F71-D9390B2DB949}"/>
              </a:ext>
            </a:extLst>
          </p:cNvPr>
          <p:cNvSpPr/>
          <p:nvPr/>
        </p:nvSpPr>
        <p:spPr bwMode="auto">
          <a:xfrm>
            <a:off x="10298839" y="1642711"/>
            <a:ext cx="329529" cy="855409"/>
          </a:xfrm>
          <a:prstGeom prst="ellipse">
            <a:avLst/>
          </a:prstGeom>
          <a:noFill/>
          <a:ln w="38100" cap="flat" cmpd="sng" algn="ctr">
            <a:solidFill>
              <a:schemeClr val="accent1">
                <a:lumMod val="75000"/>
              </a:schemeClr>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err="1">
              <a:ln>
                <a:noFill/>
              </a:ln>
              <a:solidFill>
                <a:schemeClr val="bg1"/>
              </a:solidFill>
              <a:effectLst/>
              <a:latin typeface="+mn-lt"/>
            </a:endParaRPr>
          </a:p>
        </p:txBody>
      </p:sp>
      <p:sp>
        <p:nvSpPr>
          <p:cNvPr id="130" name="Oval 129">
            <a:extLst>
              <a:ext uri="{FF2B5EF4-FFF2-40B4-BE49-F238E27FC236}">
                <a16:creationId xmlns:a16="http://schemas.microsoft.com/office/drawing/2014/main" id="{B3A64507-1AD3-470E-A722-733EC3D4D749}"/>
              </a:ext>
            </a:extLst>
          </p:cNvPr>
          <p:cNvSpPr/>
          <p:nvPr/>
        </p:nvSpPr>
        <p:spPr bwMode="auto">
          <a:xfrm>
            <a:off x="10298839" y="1548390"/>
            <a:ext cx="328875" cy="328875"/>
          </a:xfrm>
          <a:prstGeom prst="ellipse">
            <a:avLst/>
          </a:prstGeom>
          <a:solidFill>
            <a:schemeClr val="accent1">
              <a:lumMod val="75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1"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lang="sv-SE" sz="2000" b="1">
                <a:solidFill>
                  <a:schemeClr val="bg1"/>
                </a:solidFill>
              </a:rPr>
              <a:t>A</a:t>
            </a:r>
            <a:endParaRPr kumimoji="0" lang="sv-SE" sz="2000" b="1" i="0" u="none" strike="noStrike" cap="none" normalizeH="0" baseline="0">
              <a:ln>
                <a:noFill/>
              </a:ln>
              <a:solidFill>
                <a:schemeClr val="bg1"/>
              </a:solidFill>
              <a:effectLst/>
              <a:latin typeface="+mn-lt"/>
            </a:endParaRPr>
          </a:p>
        </p:txBody>
      </p:sp>
      <p:cxnSp>
        <p:nvCxnSpPr>
          <p:cNvPr id="131" name="Straight Arrow Connector 130">
            <a:extLst>
              <a:ext uri="{FF2B5EF4-FFF2-40B4-BE49-F238E27FC236}">
                <a16:creationId xmlns:a16="http://schemas.microsoft.com/office/drawing/2014/main" id="{F2332D93-FF3C-4431-BCBC-9C96334D9448}"/>
              </a:ext>
            </a:extLst>
          </p:cNvPr>
          <p:cNvCxnSpPr>
            <a:cxnSpLocks/>
          </p:cNvCxnSpPr>
          <p:nvPr/>
        </p:nvCxnSpPr>
        <p:spPr bwMode="auto">
          <a:xfrm flipH="1">
            <a:off x="8718692" y="3034153"/>
            <a:ext cx="1598909" cy="0"/>
          </a:xfrm>
          <a:prstGeom prst="straightConnector1">
            <a:avLst/>
          </a:prstGeom>
          <a:solidFill>
            <a:schemeClr val="accent1"/>
          </a:solidFill>
          <a:ln w="76200" cap="flat" cmpd="sng" algn="ctr">
            <a:solidFill>
              <a:schemeClr val="accent6"/>
            </a:solidFill>
            <a:prstDash val="solid"/>
            <a:round/>
            <a:headEnd type="none" w="med" len="med"/>
            <a:tailEnd type="triangle"/>
          </a:ln>
          <a:effectLst/>
        </p:spPr>
      </p:cxnSp>
      <p:sp>
        <p:nvSpPr>
          <p:cNvPr id="132" name="Rectangle 131">
            <a:extLst>
              <a:ext uri="{FF2B5EF4-FFF2-40B4-BE49-F238E27FC236}">
                <a16:creationId xmlns:a16="http://schemas.microsoft.com/office/drawing/2014/main" id="{B0BD41AC-D18E-493A-9CD1-AB15115EE460}"/>
              </a:ext>
            </a:extLst>
          </p:cNvPr>
          <p:cNvSpPr/>
          <p:nvPr/>
        </p:nvSpPr>
        <p:spPr>
          <a:xfrm>
            <a:off x="9887618" y="2603865"/>
            <a:ext cx="460382" cy="369332"/>
          </a:xfrm>
          <a:prstGeom prst="rect">
            <a:avLst/>
          </a:prstGeom>
        </p:spPr>
        <p:txBody>
          <a:bodyPr wrap="none">
            <a:spAutoFit/>
          </a:bodyPr>
          <a:lstStyle/>
          <a:p>
            <a:r>
              <a:rPr lang="sv-SE" b="1" dirty="0">
                <a:solidFill>
                  <a:schemeClr val="accent6"/>
                </a:solidFill>
                <a:sym typeface="Symbol" panose="05050102010706020507" pitchFamily="18" charset="2"/>
              </a:rPr>
              <a:t></a:t>
            </a:r>
            <a:r>
              <a:rPr lang="sv-SE" b="1" dirty="0">
                <a:solidFill>
                  <a:schemeClr val="accent6"/>
                </a:solidFill>
              </a:rPr>
              <a:t>T</a:t>
            </a:r>
          </a:p>
        </p:txBody>
      </p:sp>
    </p:spTree>
    <p:extLst>
      <p:ext uri="{BB962C8B-B14F-4D97-AF65-F5344CB8AC3E}">
        <p14:creationId xmlns:p14="http://schemas.microsoft.com/office/powerpoint/2010/main" val="30794924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A36F8CF-5A0A-4C73-AFD9-A2628965026B}"/>
              </a:ext>
            </a:extLst>
          </p:cNvPr>
          <p:cNvPicPr>
            <a:picLocks noChangeAspect="1"/>
          </p:cNvPicPr>
          <p:nvPr/>
        </p:nvPicPr>
        <p:blipFill rotWithShape="1">
          <a:blip r:embed="rId3"/>
          <a:srcRect l="52640"/>
          <a:stretch/>
        </p:blipFill>
        <p:spPr>
          <a:xfrm>
            <a:off x="388329" y="2680717"/>
            <a:ext cx="2768957" cy="2664183"/>
          </a:xfrm>
          <a:prstGeom prst="rect">
            <a:avLst/>
          </a:prstGeom>
        </p:spPr>
      </p:pic>
      <p:sp>
        <p:nvSpPr>
          <p:cNvPr id="10" name="Content Placeholder 9">
            <a:extLst>
              <a:ext uri="{FF2B5EF4-FFF2-40B4-BE49-F238E27FC236}">
                <a16:creationId xmlns:a16="http://schemas.microsoft.com/office/drawing/2014/main" id="{F55A857D-CE9E-4B64-B74E-1B0D1DAB47B7}"/>
              </a:ext>
            </a:extLst>
          </p:cNvPr>
          <p:cNvSpPr>
            <a:spLocks noGrp="1"/>
          </p:cNvSpPr>
          <p:nvPr>
            <p:ph sz="quarter" idx="10"/>
          </p:nvPr>
        </p:nvSpPr>
        <p:spPr>
          <a:xfrm>
            <a:off x="7043737" y="1844675"/>
            <a:ext cx="4376737" cy="2089150"/>
          </a:xfrm>
        </p:spPr>
        <p:txBody>
          <a:bodyPr/>
          <a:lstStyle/>
          <a:p>
            <a:r>
              <a:rPr lang="en-US" sz="1800" dirty="0"/>
              <a:t>Message (A) is sent whenever the TSN t</a:t>
            </a:r>
            <a:r>
              <a:rPr lang="en-US" sz="1600" dirty="0"/>
              <a:t>r</a:t>
            </a:r>
            <a:r>
              <a:rPr lang="en-US" sz="1800" dirty="0"/>
              <a:t>affic profile is changed by the CNC</a:t>
            </a:r>
          </a:p>
          <a:p>
            <a:pPr lvl="1"/>
            <a:r>
              <a:rPr lang="en-US" sz="1800" dirty="0"/>
              <a:t>Typically rarely, e.g. once per week</a:t>
            </a:r>
          </a:p>
          <a:p>
            <a:pPr lvl="1"/>
            <a:r>
              <a:rPr lang="en-US" sz="1800" dirty="0"/>
              <a:t>No “start time” of packets but only of a </a:t>
            </a:r>
            <a:r>
              <a:rPr lang="en-US" sz="1800" b="1" dirty="0"/>
              <a:t>message profile</a:t>
            </a:r>
          </a:p>
        </p:txBody>
      </p:sp>
      <p:sp>
        <p:nvSpPr>
          <p:cNvPr id="9" name="Content Placeholder 8">
            <a:extLst>
              <a:ext uri="{FF2B5EF4-FFF2-40B4-BE49-F238E27FC236}">
                <a16:creationId xmlns:a16="http://schemas.microsoft.com/office/drawing/2014/main" id="{79B06B63-7301-4932-9AD9-547E47AE5645}"/>
              </a:ext>
            </a:extLst>
          </p:cNvPr>
          <p:cNvSpPr>
            <a:spLocks noGrp="1"/>
          </p:cNvSpPr>
          <p:nvPr>
            <p:ph idx="1"/>
          </p:nvPr>
        </p:nvSpPr>
        <p:spPr>
          <a:xfrm>
            <a:off x="7043738" y="4529328"/>
            <a:ext cx="4376737" cy="1707959"/>
          </a:xfrm>
        </p:spPr>
        <p:txBody>
          <a:bodyPr/>
          <a:lstStyle/>
          <a:p>
            <a:r>
              <a:rPr lang="en-US" sz="1800" dirty="0"/>
              <a:t>TSN u-plane traffic (B) is sent frequently, e.g. every ms</a:t>
            </a:r>
          </a:p>
        </p:txBody>
      </p:sp>
      <p:sp>
        <p:nvSpPr>
          <p:cNvPr id="8" name="Title 7">
            <a:extLst>
              <a:ext uri="{FF2B5EF4-FFF2-40B4-BE49-F238E27FC236}">
                <a16:creationId xmlns:a16="http://schemas.microsoft.com/office/drawing/2014/main" id="{64DD9099-70AE-4626-BB6A-05FBE41A5AEB}"/>
              </a:ext>
            </a:extLst>
          </p:cNvPr>
          <p:cNvSpPr>
            <a:spLocks noGrp="1"/>
          </p:cNvSpPr>
          <p:nvPr>
            <p:ph type="title"/>
          </p:nvPr>
        </p:nvSpPr>
        <p:spPr/>
        <p:txBody>
          <a:bodyPr/>
          <a:lstStyle/>
          <a:p>
            <a:r>
              <a:rPr lang="en-US" dirty="0"/>
              <a:t>Time scales between CNC and u-plane</a:t>
            </a:r>
          </a:p>
        </p:txBody>
      </p:sp>
      <p:sp>
        <p:nvSpPr>
          <p:cNvPr id="11" name="Oval 10">
            <a:extLst>
              <a:ext uri="{FF2B5EF4-FFF2-40B4-BE49-F238E27FC236}">
                <a16:creationId xmlns:a16="http://schemas.microsoft.com/office/drawing/2014/main" id="{D95992B6-4E31-4ACD-9062-504ECC310F7D}"/>
              </a:ext>
            </a:extLst>
          </p:cNvPr>
          <p:cNvSpPr/>
          <p:nvPr/>
        </p:nvSpPr>
        <p:spPr bwMode="auto">
          <a:xfrm>
            <a:off x="1382523" y="4149724"/>
            <a:ext cx="329529" cy="855409"/>
          </a:xfrm>
          <a:prstGeom prst="ellipse">
            <a:avLst/>
          </a:prstGeom>
          <a:noFill/>
          <a:ln w="38100" cap="flat" cmpd="sng" algn="ctr">
            <a:solidFill>
              <a:schemeClr val="accent3">
                <a:lumMod val="75000"/>
              </a:schemeClr>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err="1">
              <a:ln>
                <a:noFill/>
              </a:ln>
              <a:solidFill>
                <a:schemeClr val="bg1"/>
              </a:solidFill>
              <a:effectLst/>
              <a:latin typeface="+mn-lt"/>
            </a:endParaRPr>
          </a:p>
        </p:txBody>
      </p:sp>
      <p:sp>
        <p:nvSpPr>
          <p:cNvPr id="12" name="Oval 11">
            <a:extLst>
              <a:ext uri="{FF2B5EF4-FFF2-40B4-BE49-F238E27FC236}">
                <a16:creationId xmlns:a16="http://schemas.microsoft.com/office/drawing/2014/main" id="{60F1326B-5B01-46F8-9450-491EAE94F7C3}"/>
              </a:ext>
            </a:extLst>
          </p:cNvPr>
          <p:cNvSpPr/>
          <p:nvPr/>
        </p:nvSpPr>
        <p:spPr bwMode="auto">
          <a:xfrm>
            <a:off x="1383177" y="4751457"/>
            <a:ext cx="328875" cy="328875"/>
          </a:xfrm>
          <a:prstGeom prst="ellipse">
            <a:avLst/>
          </a:prstGeom>
          <a:solidFill>
            <a:schemeClr val="accent3">
              <a:lumMod val="75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1"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sv-SE" sz="2000" b="1" i="0" u="none" strike="noStrike" cap="none" normalizeH="0" baseline="0" dirty="0">
                <a:ln>
                  <a:noFill/>
                </a:ln>
                <a:solidFill>
                  <a:schemeClr val="bg1"/>
                </a:solidFill>
                <a:effectLst/>
                <a:latin typeface="+mn-lt"/>
              </a:rPr>
              <a:t>B</a:t>
            </a:r>
          </a:p>
        </p:txBody>
      </p:sp>
      <p:cxnSp>
        <p:nvCxnSpPr>
          <p:cNvPr id="14" name="Straight Arrow Connector 13">
            <a:extLst>
              <a:ext uri="{FF2B5EF4-FFF2-40B4-BE49-F238E27FC236}">
                <a16:creationId xmlns:a16="http://schemas.microsoft.com/office/drawing/2014/main" id="{14461A58-CBAB-435F-8B25-2242086F9219}"/>
              </a:ext>
            </a:extLst>
          </p:cNvPr>
          <p:cNvCxnSpPr/>
          <p:nvPr/>
        </p:nvCxnSpPr>
        <p:spPr bwMode="auto">
          <a:xfrm flipV="1">
            <a:off x="3857816" y="1800225"/>
            <a:ext cx="0" cy="129063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5" name="Straight Arrow Connector 14">
            <a:extLst>
              <a:ext uri="{FF2B5EF4-FFF2-40B4-BE49-F238E27FC236}">
                <a16:creationId xmlns:a16="http://schemas.microsoft.com/office/drawing/2014/main" id="{1F4D76E2-A23E-4D28-AB0A-648177CE5591}"/>
              </a:ext>
            </a:extLst>
          </p:cNvPr>
          <p:cNvCxnSpPr>
            <a:cxnSpLocks/>
          </p:cNvCxnSpPr>
          <p:nvPr/>
        </p:nvCxnSpPr>
        <p:spPr bwMode="auto">
          <a:xfrm>
            <a:off x="3857816" y="3090863"/>
            <a:ext cx="2752725"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0" name="Straight Connector 19">
            <a:extLst>
              <a:ext uri="{FF2B5EF4-FFF2-40B4-BE49-F238E27FC236}">
                <a16:creationId xmlns:a16="http://schemas.microsoft.com/office/drawing/2014/main" id="{C73AF98A-F1F8-4A3B-AD25-7E12ADFFDC8B}"/>
              </a:ext>
            </a:extLst>
          </p:cNvPr>
          <p:cNvCxnSpPr/>
          <p:nvPr/>
        </p:nvCxnSpPr>
        <p:spPr bwMode="auto">
          <a:xfrm flipV="1">
            <a:off x="4321367" y="2562225"/>
            <a:ext cx="0" cy="528638"/>
          </a:xfrm>
          <a:prstGeom prst="line">
            <a:avLst/>
          </a:prstGeom>
          <a:solidFill>
            <a:schemeClr val="accent1"/>
          </a:solidFill>
          <a:ln w="57150" cap="flat" cmpd="sng" algn="ctr">
            <a:solidFill>
              <a:schemeClr val="accent1">
                <a:lumMod val="75000"/>
              </a:schemeClr>
            </a:solidFill>
            <a:prstDash val="solid"/>
            <a:round/>
            <a:headEnd type="none" w="med" len="med"/>
            <a:tailEnd type="none"/>
          </a:ln>
          <a:effectLst/>
        </p:spPr>
      </p:cxnSp>
      <p:cxnSp>
        <p:nvCxnSpPr>
          <p:cNvPr id="21" name="Straight Connector 20">
            <a:extLst>
              <a:ext uri="{FF2B5EF4-FFF2-40B4-BE49-F238E27FC236}">
                <a16:creationId xmlns:a16="http://schemas.microsoft.com/office/drawing/2014/main" id="{3EDA85B0-2B9A-4DF1-B6B0-2D3B8FD0ADBE}"/>
              </a:ext>
            </a:extLst>
          </p:cNvPr>
          <p:cNvCxnSpPr/>
          <p:nvPr/>
        </p:nvCxnSpPr>
        <p:spPr bwMode="auto">
          <a:xfrm flipV="1">
            <a:off x="5991416" y="2562225"/>
            <a:ext cx="0" cy="528638"/>
          </a:xfrm>
          <a:prstGeom prst="line">
            <a:avLst/>
          </a:prstGeom>
          <a:solidFill>
            <a:schemeClr val="accent1"/>
          </a:solidFill>
          <a:ln w="57150" cap="flat" cmpd="sng" algn="ctr">
            <a:solidFill>
              <a:schemeClr val="accent1">
                <a:lumMod val="75000"/>
              </a:schemeClr>
            </a:solidFill>
            <a:prstDash val="solid"/>
            <a:round/>
            <a:headEnd type="none" w="med" len="med"/>
            <a:tailEnd type="none"/>
          </a:ln>
          <a:effectLst/>
        </p:spPr>
      </p:cxnSp>
      <p:cxnSp>
        <p:nvCxnSpPr>
          <p:cNvPr id="22" name="Straight Arrow Connector 21">
            <a:extLst>
              <a:ext uri="{FF2B5EF4-FFF2-40B4-BE49-F238E27FC236}">
                <a16:creationId xmlns:a16="http://schemas.microsoft.com/office/drawing/2014/main" id="{ACDCFAF9-A5E4-4B46-9F4D-960DD6AE8B24}"/>
              </a:ext>
            </a:extLst>
          </p:cNvPr>
          <p:cNvCxnSpPr/>
          <p:nvPr/>
        </p:nvCxnSpPr>
        <p:spPr bwMode="auto">
          <a:xfrm flipV="1">
            <a:off x="3424429" y="3789694"/>
            <a:ext cx="0" cy="129063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1B066AEA-7B10-49AE-AB8A-C6145C7E10E8}"/>
              </a:ext>
            </a:extLst>
          </p:cNvPr>
          <p:cNvCxnSpPr>
            <a:cxnSpLocks/>
          </p:cNvCxnSpPr>
          <p:nvPr/>
        </p:nvCxnSpPr>
        <p:spPr bwMode="auto">
          <a:xfrm flipV="1">
            <a:off x="3424429" y="5080331"/>
            <a:ext cx="3383279" cy="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4" name="Straight Connector 23">
            <a:extLst>
              <a:ext uri="{FF2B5EF4-FFF2-40B4-BE49-F238E27FC236}">
                <a16:creationId xmlns:a16="http://schemas.microsoft.com/office/drawing/2014/main" id="{929DF7BC-83B3-43E8-90FF-CE322F84179C}"/>
              </a:ext>
            </a:extLst>
          </p:cNvPr>
          <p:cNvCxnSpPr>
            <a:cxnSpLocks/>
          </p:cNvCxnSpPr>
          <p:nvPr/>
        </p:nvCxnSpPr>
        <p:spPr bwMode="auto">
          <a:xfrm flipV="1">
            <a:off x="3782569"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27" name="Straight Connector 26">
            <a:extLst>
              <a:ext uri="{FF2B5EF4-FFF2-40B4-BE49-F238E27FC236}">
                <a16:creationId xmlns:a16="http://schemas.microsoft.com/office/drawing/2014/main" id="{873BD4E2-7F8A-42AB-9389-AFA321BB5669}"/>
              </a:ext>
            </a:extLst>
          </p:cNvPr>
          <p:cNvCxnSpPr>
            <a:cxnSpLocks/>
          </p:cNvCxnSpPr>
          <p:nvPr/>
        </p:nvCxnSpPr>
        <p:spPr bwMode="auto">
          <a:xfrm flipV="1">
            <a:off x="3813049"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28" name="Straight Connector 27">
            <a:extLst>
              <a:ext uri="{FF2B5EF4-FFF2-40B4-BE49-F238E27FC236}">
                <a16:creationId xmlns:a16="http://schemas.microsoft.com/office/drawing/2014/main" id="{080D1DA0-6BBB-4CCC-9ECE-B673D4418309}"/>
              </a:ext>
            </a:extLst>
          </p:cNvPr>
          <p:cNvCxnSpPr>
            <a:cxnSpLocks/>
          </p:cNvCxnSpPr>
          <p:nvPr/>
        </p:nvCxnSpPr>
        <p:spPr bwMode="auto">
          <a:xfrm flipV="1">
            <a:off x="3845434"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29" name="Straight Connector 28">
            <a:extLst>
              <a:ext uri="{FF2B5EF4-FFF2-40B4-BE49-F238E27FC236}">
                <a16:creationId xmlns:a16="http://schemas.microsoft.com/office/drawing/2014/main" id="{CABEC4C7-B3A2-4317-A7C9-2CE5EEBC1A99}"/>
              </a:ext>
            </a:extLst>
          </p:cNvPr>
          <p:cNvCxnSpPr>
            <a:cxnSpLocks/>
          </p:cNvCxnSpPr>
          <p:nvPr/>
        </p:nvCxnSpPr>
        <p:spPr bwMode="auto">
          <a:xfrm flipV="1">
            <a:off x="3879724"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30" name="Straight Connector 29">
            <a:extLst>
              <a:ext uri="{FF2B5EF4-FFF2-40B4-BE49-F238E27FC236}">
                <a16:creationId xmlns:a16="http://schemas.microsoft.com/office/drawing/2014/main" id="{58E1AA7D-74C6-4F95-92EE-BA2087FCC38F}"/>
              </a:ext>
            </a:extLst>
          </p:cNvPr>
          <p:cNvCxnSpPr>
            <a:cxnSpLocks/>
          </p:cNvCxnSpPr>
          <p:nvPr/>
        </p:nvCxnSpPr>
        <p:spPr bwMode="auto">
          <a:xfrm flipV="1">
            <a:off x="3910204"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31" name="Straight Connector 30">
            <a:extLst>
              <a:ext uri="{FF2B5EF4-FFF2-40B4-BE49-F238E27FC236}">
                <a16:creationId xmlns:a16="http://schemas.microsoft.com/office/drawing/2014/main" id="{C5FA566F-8704-4061-9B26-A6584B978191}"/>
              </a:ext>
            </a:extLst>
          </p:cNvPr>
          <p:cNvCxnSpPr>
            <a:cxnSpLocks/>
          </p:cNvCxnSpPr>
          <p:nvPr/>
        </p:nvCxnSpPr>
        <p:spPr bwMode="auto">
          <a:xfrm flipV="1">
            <a:off x="3940684"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32" name="Straight Connector 31">
            <a:extLst>
              <a:ext uri="{FF2B5EF4-FFF2-40B4-BE49-F238E27FC236}">
                <a16:creationId xmlns:a16="http://schemas.microsoft.com/office/drawing/2014/main" id="{484544CE-0C22-42F3-884A-3369C908BA93}"/>
              </a:ext>
            </a:extLst>
          </p:cNvPr>
          <p:cNvCxnSpPr>
            <a:cxnSpLocks/>
          </p:cNvCxnSpPr>
          <p:nvPr/>
        </p:nvCxnSpPr>
        <p:spPr bwMode="auto">
          <a:xfrm flipV="1">
            <a:off x="3971164"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33" name="Straight Connector 32">
            <a:extLst>
              <a:ext uri="{FF2B5EF4-FFF2-40B4-BE49-F238E27FC236}">
                <a16:creationId xmlns:a16="http://schemas.microsoft.com/office/drawing/2014/main" id="{0D95AD81-DFF7-4F44-AA2C-89822C466B5E}"/>
              </a:ext>
            </a:extLst>
          </p:cNvPr>
          <p:cNvCxnSpPr>
            <a:cxnSpLocks/>
          </p:cNvCxnSpPr>
          <p:nvPr/>
        </p:nvCxnSpPr>
        <p:spPr bwMode="auto">
          <a:xfrm flipV="1">
            <a:off x="4003549"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34" name="Straight Connector 33">
            <a:extLst>
              <a:ext uri="{FF2B5EF4-FFF2-40B4-BE49-F238E27FC236}">
                <a16:creationId xmlns:a16="http://schemas.microsoft.com/office/drawing/2014/main" id="{C9841D8B-BE8F-426A-BA49-F8544A245B58}"/>
              </a:ext>
            </a:extLst>
          </p:cNvPr>
          <p:cNvCxnSpPr>
            <a:cxnSpLocks/>
          </p:cNvCxnSpPr>
          <p:nvPr/>
        </p:nvCxnSpPr>
        <p:spPr bwMode="auto">
          <a:xfrm flipV="1">
            <a:off x="4037839"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35" name="Straight Connector 34">
            <a:extLst>
              <a:ext uri="{FF2B5EF4-FFF2-40B4-BE49-F238E27FC236}">
                <a16:creationId xmlns:a16="http://schemas.microsoft.com/office/drawing/2014/main" id="{BEBEA274-E0D8-4AC8-A272-2C21C5ED5FE7}"/>
              </a:ext>
            </a:extLst>
          </p:cNvPr>
          <p:cNvCxnSpPr>
            <a:cxnSpLocks/>
          </p:cNvCxnSpPr>
          <p:nvPr/>
        </p:nvCxnSpPr>
        <p:spPr bwMode="auto">
          <a:xfrm flipV="1">
            <a:off x="4068319"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36" name="Straight Connector 35">
            <a:extLst>
              <a:ext uri="{FF2B5EF4-FFF2-40B4-BE49-F238E27FC236}">
                <a16:creationId xmlns:a16="http://schemas.microsoft.com/office/drawing/2014/main" id="{60DA3610-1A5A-4C8E-94D5-1ABA0DBD2B7B}"/>
              </a:ext>
            </a:extLst>
          </p:cNvPr>
          <p:cNvCxnSpPr>
            <a:cxnSpLocks/>
          </p:cNvCxnSpPr>
          <p:nvPr/>
        </p:nvCxnSpPr>
        <p:spPr bwMode="auto">
          <a:xfrm flipV="1">
            <a:off x="4102609"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37" name="Straight Connector 36">
            <a:extLst>
              <a:ext uri="{FF2B5EF4-FFF2-40B4-BE49-F238E27FC236}">
                <a16:creationId xmlns:a16="http://schemas.microsoft.com/office/drawing/2014/main" id="{2BAEF469-4FBE-48B1-BA06-CC872048EEA3}"/>
              </a:ext>
            </a:extLst>
          </p:cNvPr>
          <p:cNvCxnSpPr>
            <a:cxnSpLocks/>
          </p:cNvCxnSpPr>
          <p:nvPr/>
        </p:nvCxnSpPr>
        <p:spPr bwMode="auto">
          <a:xfrm flipV="1">
            <a:off x="4133089"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38" name="Straight Connector 37">
            <a:extLst>
              <a:ext uri="{FF2B5EF4-FFF2-40B4-BE49-F238E27FC236}">
                <a16:creationId xmlns:a16="http://schemas.microsoft.com/office/drawing/2014/main" id="{97F37A11-E929-4F30-A323-93BFD74248CF}"/>
              </a:ext>
            </a:extLst>
          </p:cNvPr>
          <p:cNvCxnSpPr>
            <a:cxnSpLocks/>
          </p:cNvCxnSpPr>
          <p:nvPr/>
        </p:nvCxnSpPr>
        <p:spPr bwMode="auto">
          <a:xfrm flipV="1">
            <a:off x="4165474"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39" name="Straight Connector 38">
            <a:extLst>
              <a:ext uri="{FF2B5EF4-FFF2-40B4-BE49-F238E27FC236}">
                <a16:creationId xmlns:a16="http://schemas.microsoft.com/office/drawing/2014/main" id="{5C4D26D1-0923-4962-8803-04ED125A25AE}"/>
              </a:ext>
            </a:extLst>
          </p:cNvPr>
          <p:cNvCxnSpPr>
            <a:cxnSpLocks/>
          </p:cNvCxnSpPr>
          <p:nvPr/>
        </p:nvCxnSpPr>
        <p:spPr bwMode="auto">
          <a:xfrm flipV="1">
            <a:off x="4199764"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40" name="Straight Connector 39">
            <a:extLst>
              <a:ext uri="{FF2B5EF4-FFF2-40B4-BE49-F238E27FC236}">
                <a16:creationId xmlns:a16="http://schemas.microsoft.com/office/drawing/2014/main" id="{43BAF522-E835-4334-9F41-56A97986F496}"/>
              </a:ext>
            </a:extLst>
          </p:cNvPr>
          <p:cNvCxnSpPr>
            <a:cxnSpLocks/>
          </p:cNvCxnSpPr>
          <p:nvPr/>
        </p:nvCxnSpPr>
        <p:spPr bwMode="auto">
          <a:xfrm flipV="1">
            <a:off x="4230244"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41" name="Straight Connector 40">
            <a:extLst>
              <a:ext uri="{FF2B5EF4-FFF2-40B4-BE49-F238E27FC236}">
                <a16:creationId xmlns:a16="http://schemas.microsoft.com/office/drawing/2014/main" id="{C30660A4-D868-4EDC-9A9B-205423FF22F4}"/>
              </a:ext>
            </a:extLst>
          </p:cNvPr>
          <p:cNvCxnSpPr>
            <a:cxnSpLocks/>
          </p:cNvCxnSpPr>
          <p:nvPr/>
        </p:nvCxnSpPr>
        <p:spPr bwMode="auto">
          <a:xfrm flipV="1">
            <a:off x="4260724"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42" name="Straight Connector 41">
            <a:extLst>
              <a:ext uri="{FF2B5EF4-FFF2-40B4-BE49-F238E27FC236}">
                <a16:creationId xmlns:a16="http://schemas.microsoft.com/office/drawing/2014/main" id="{8639258C-E733-4931-A20D-E67EEE04ADF4}"/>
              </a:ext>
            </a:extLst>
          </p:cNvPr>
          <p:cNvCxnSpPr>
            <a:cxnSpLocks/>
          </p:cNvCxnSpPr>
          <p:nvPr/>
        </p:nvCxnSpPr>
        <p:spPr bwMode="auto">
          <a:xfrm flipV="1">
            <a:off x="4291204"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43" name="Straight Connector 42">
            <a:extLst>
              <a:ext uri="{FF2B5EF4-FFF2-40B4-BE49-F238E27FC236}">
                <a16:creationId xmlns:a16="http://schemas.microsoft.com/office/drawing/2014/main" id="{66CA9CFE-CFEC-4021-AE80-DA216A1AF3AF}"/>
              </a:ext>
            </a:extLst>
          </p:cNvPr>
          <p:cNvCxnSpPr>
            <a:cxnSpLocks/>
          </p:cNvCxnSpPr>
          <p:nvPr/>
        </p:nvCxnSpPr>
        <p:spPr bwMode="auto">
          <a:xfrm flipV="1">
            <a:off x="4323589"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44" name="Straight Connector 43">
            <a:extLst>
              <a:ext uri="{FF2B5EF4-FFF2-40B4-BE49-F238E27FC236}">
                <a16:creationId xmlns:a16="http://schemas.microsoft.com/office/drawing/2014/main" id="{308AD067-F4C9-46B3-80A4-D2FD7D5B9CAF}"/>
              </a:ext>
            </a:extLst>
          </p:cNvPr>
          <p:cNvCxnSpPr>
            <a:cxnSpLocks/>
          </p:cNvCxnSpPr>
          <p:nvPr/>
        </p:nvCxnSpPr>
        <p:spPr bwMode="auto">
          <a:xfrm flipV="1">
            <a:off x="4357879"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45" name="Straight Connector 44">
            <a:extLst>
              <a:ext uri="{FF2B5EF4-FFF2-40B4-BE49-F238E27FC236}">
                <a16:creationId xmlns:a16="http://schemas.microsoft.com/office/drawing/2014/main" id="{9C46AC3C-2CC9-45B3-97B3-00EA6D2875CA}"/>
              </a:ext>
            </a:extLst>
          </p:cNvPr>
          <p:cNvCxnSpPr>
            <a:cxnSpLocks/>
          </p:cNvCxnSpPr>
          <p:nvPr/>
        </p:nvCxnSpPr>
        <p:spPr bwMode="auto">
          <a:xfrm flipV="1">
            <a:off x="4388359"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46" name="Straight Connector 45">
            <a:extLst>
              <a:ext uri="{FF2B5EF4-FFF2-40B4-BE49-F238E27FC236}">
                <a16:creationId xmlns:a16="http://schemas.microsoft.com/office/drawing/2014/main" id="{5CB106FA-79FF-4975-9510-20CD76B6C23E}"/>
              </a:ext>
            </a:extLst>
          </p:cNvPr>
          <p:cNvCxnSpPr>
            <a:cxnSpLocks/>
          </p:cNvCxnSpPr>
          <p:nvPr/>
        </p:nvCxnSpPr>
        <p:spPr bwMode="auto">
          <a:xfrm flipV="1">
            <a:off x="4418839"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47" name="Straight Connector 46">
            <a:extLst>
              <a:ext uri="{FF2B5EF4-FFF2-40B4-BE49-F238E27FC236}">
                <a16:creationId xmlns:a16="http://schemas.microsoft.com/office/drawing/2014/main" id="{553D23A6-9287-448C-969D-033DE8142E58}"/>
              </a:ext>
            </a:extLst>
          </p:cNvPr>
          <p:cNvCxnSpPr>
            <a:cxnSpLocks/>
          </p:cNvCxnSpPr>
          <p:nvPr/>
        </p:nvCxnSpPr>
        <p:spPr bwMode="auto">
          <a:xfrm flipV="1">
            <a:off x="4449319"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48" name="Straight Connector 47">
            <a:extLst>
              <a:ext uri="{FF2B5EF4-FFF2-40B4-BE49-F238E27FC236}">
                <a16:creationId xmlns:a16="http://schemas.microsoft.com/office/drawing/2014/main" id="{5D658A35-A5C7-4E45-ADDB-AE227A16F36C}"/>
              </a:ext>
            </a:extLst>
          </p:cNvPr>
          <p:cNvCxnSpPr>
            <a:cxnSpLocks/>
          </p:cNvCxnSpPr>
          <p:nvPr/>
        </p:nvCxnSpPr>
        <p:spPr bwMode="auto">
          <a:xfrm flipV="1">
            <a:off x="4481704"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49" name="Straight Connector 48">
            <a:extLst>
              <a:ext uri="{FF2B5EF4-FFF2-40B4-BE49-F238E27FC236}">
                <a16:creationId xmlns:a16="http://schemas.microsoft.com/office/drawing/2014/main" id="{0A25C887-FE1B-47CD-A8EE-17E5FF87D2FA}"/>
              </a:ext>
            </a:extLst>
          </p:cNvPr>
          <p:cNvCxnSpPr>
            <a:cxnSpLocks/>
          </p:cNvCxnSpPr>
          <p:nvPr/>
        </p:nvCxnSpPr>
        <p:spPr bwMode="auto">
          <a:xfrm flipV="1">
            <a:off x="4515994"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50" name="Straight Connector 49">
            <a:extLst>
              <a:ext uri="{FF2B5EF4-FFF2-40B4-BE49-F238E27FC236}">
                <a16:creationId xmlns:a16="http://schemas.microsoft.com/office/drawing/2014/main" id="{2FE9087E-4B8B-4C61-BF11-177597583147}"/>
              </a:ext>
            </a:extLst>
          </p:cNvPr>
          <p:cNvCxnSpPr>
            <a:cxnSpLocks/>
          </p:cNvCxnSpPr>
          <p:nvPr/>
        </p:nvCxnSpPr>
        <p:spPr bwMode="auto">
          <a:xfrm flipV="1">
            <a:off x="4546474"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51" name="Straight Connector 50">
            <a:extLst>
              <a:ext uri="{FF2B5EF4-FFF2-40B4-BE49-F238E27FC236}">
                <a16:creationId xmlns:a16="http://schemas.microsoft.com/office/drawing/2014/main" id="{CB876F6D-1800-4B1C-A292-993A96436742}"/>
              </a:ext>
            </a:extLst>
          </p:cNvPr>
          <p:cNvCxnSpPr>
            <a:cxnSpLocks/>
          </p:cNvCxnSpPr>
          <p:nvPr/>
        </p:nvCxnSpPr>
        <p:spPr bwMode="auto">
          <a:xfrm flipV="1">
            <a:off x="4576954"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52" name="Straight Connector 51">
            <a:extLst>
              <a:ext uri="{FF2B5EF4-FFF2-40B4-BE49-F238E27FC236}">
                <a16:creationId xmlns:a16="http://schemas.microsoft.com/office/drawing/2014/main" id="{DD8D7202-C35C-4160-9E31-7379A52697CB}"/>
              </a:ext>
            </a:extLst>
          </p:cNvPr>
          <p:cNvCxnSpPr>
            <a:cxnSpLocks/>
          </p:cNvCxnSpPr>
          <p:nvPr/>
        </p:nvCxnSpPr>
        <p:spPr bwMode="auto">
          <a:xfrm flipV="1">
            <a:off x="4607434"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53" name="Straight Connector 52">
            <a:extLst>
              <a:ext uri="{FF2B5EF4-FFF2-40B4-BE49-F238E27FC236}">
                <a16:creationId xmlns:a16="http://schemas.microsoft.com/office/drawing/2014/main" id="{0054F650-82E5-45AE-9EA1-DD6CDD4FC887}"/>
              </a:ext>
            </a:extLst>
          </p:cNvPr>
          <p:cNvCxnSpPr>
            <a:cxnSpLocks/>
          </p:cNvCxnSpPr>
          <p:nvPr/>
        </p:nvCxnSpPr>
        <p:spPr bwMode="auto">
          <a:xfrm flipV="1">
            <a:off x="4639819"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54" name="Straight Connector 53">
            <a:extLst>
              <a:ext uri="{FF2B5EF4-FFF2-40B4-BE49-F238E27FC236}">
                <a16:creationId xmlns:a16="http://schemas.microsoft.com/office/drawing/2014/main" id="{B6010716-CEDA-416D-910B-EA8CE844AC46}"/>
              </a:ext>
            </a:extLst>
          </p:cNvPr>
          <p:cNvCxnSpPr>
            <a:cxnSpLocks/>
          </p:cNvCxnSpPr>
          <p:nvPr/>
        </p:nvCxnSpPr>
        <p:spPr bwMode="auto">
          <a:xfrm flipV="1">
            <a:off x="4674109"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55" name="Straight Connector 54">
            <a:extLst>
              <a:ext uri="{FF2B5EF4-FFF2-40B4-BE49-F238E27FC236}">
                <a16:creationId xmlns:a16="http://schemas.microsoft.com/office/drawing/2014/main" id="{E866AEEB-9F72-4983-8E28-BE824DD263E4}"/>
              </a:ext>
            </a:extLst>
          </p:cNvPr>
          <p:cNvCxnSpPr>
            <a:cxnSpLocks/>
          </p:cNvCxnSpPr>
          <p:nvPr/>
        </p:nvCxnSpPr>
        <p:spPr bwMode="auto">
          <a:xfrm flipV="1">
            <a:off x="4704589"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56" name="Straight Connector 55">
            <a:extLst>
              <a:ext uri="{FF2B5EF4-FFF2-40B4-BE49-F238E27FC236}">
                <a16:creationId xmlns:a16="http://schemas.microsoft.com/office/drawing/2014/main" id="{0658FF61-022E-4383-8FA4-59ABB10DBAEF}"/>
              </a:ext>
            </a:extLst>
          </p:cNvPr>
          <p:cNvCxnSpPr>
            <a:cxnSpLocks/>
          </p:cNvCxnSpPr>
          <p:nvPr/>
        </p:nvCxnSpPr>
        <p:spPr bwMode="auto">
          <a:xfrm flipV="1">
            <a:off x="4738879"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57" name="Straight Connector 56">
            <a:extLst>
              <a:ext uri="{FF2B5EF4-FFF2-40B4-BE49-F238E27FC236}">
                <a16:creationId xmlns:a16="http://schemas.microsoft.com/office/drawing/2014/main" id="{8F10480F-CE6C-41A1-A1A7-B44CD99CBF69}"/>
              </a:ext>
            </a:extLst>
          </p:cNvPr>
          <p:cNvCxnSpPr>
            <a:cxnSpLocks/>
          </p:cNvCxnSpPr>
          <p:nvPr/>
        </p:nvCxnSpPr>
        <p:spPr bwMode="auto">
          <a:xfrm flipV="1">
            <a:off x="4769359"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58" name="Straight Connector 57">
            <a:extLst>
              <a:ext uri="{FF2B5EF4-FFF2-40B4-BE49-F238E27FC236}">
                <a16:creationId xmlns:a16="http://schemas.microsoft.com/office/drawing/2014/main" id="{4E90A2D1-8F2B-4F46-9D91-81628CC5BE22}"/>
              </a:ext>
            </a:extLst>
          </p:cNvPr>
          <p:cNvCxnSpPr>
            <a:cxnSpLocks/>
          </p:cNvCxnSpPr>
          <p:nvPr/>
        </p:nvCxnSpPr>
        <p:spPr bwMode="auto">
          <a:xfrm flipV="1">
            <a:off x="4801744"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59" name="Straight Connector 58">
            <a:extLst>
              <a:ext uri="{FF2B5EF4-FFF2-40B4-BE49-F238E27FC236}">
                <a16:creationId xmlns:a16="http://schemas.microsoft.com/office/drawing/2014/main" id="{1D37461B-A114-4BCD-AECF-BDF7A460014E}"/>
              </a:ext>
            </a:extLst>
          </p:cNvPr>
          <p:cNvCxnSpPr>
            <a:cxnSpLocks/>
          </p:cNvCxnSpPr>
          <p:nvPr/>
        </p:nvCxnSpPr>
        <p:spPr bwMode="auto">
          <a:xfrm flipV="1">
            <a:off x="4836034"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60" name="Straight Connector 59">
            <a:extLst>
              <a:ext uri="{FF2B5EF4-FFF2-40B4-BE49-F238E27FC236}">
                <a16:creationId xmlns:a16="http://schemas.microsoft.com/office/drawing/2014/main" id="{5DEAB742-F57D-48D3-8C61-5DD095A2840D}"/>
              </a:ext>
            </a:extLst>
          </p:cNvPr>
          <p:cNvCxnSpPr>
            <a:cxnSpLocks/>
          </p:cNvCxnSpPr>
          <p:nvPr/>
        </p:nvCxnSpPr>
        <p:spPr bwMode="auto">
          <a:xfrm flipV="1">
            <a:off x="4866514"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61" name="Straight Connector 60">
            <a:extLst>
              <a:ext uri="{FF2B5EF4-FFF2-40B4-BE49-F238E27FC236}">
                <a16:creationId xmlns:a16="http://schemas.microsoft.com/office/drawing/2014/main" id="{D9A4722F-2ACC-4672-B92F-EE60DD1637FA}"/>
              </a:ext>
            </a:extLst>
          </p:cNvPr>
          <p:cNvCxnSpPr>
            <a:cxnSpLocks/>
          </p:cNvCxnSpPr>
          <p:nvPr/>
        </p:nvCxnSpPr>
        <p:spPr bwMode="auto">
          <a:xfrm flipV="1">
            <a:off x="4896994"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62" name="Straight Connector 61">
            <a:extLst>
              <a:ext uri="{FF2B5EF4-FFF2-40B4-BE49-F238E27FC236}">
                <a16:creationId xmlns:a16="http://schemas.microsoft.com/office/drawing/2014/main" id="{A3A9D512-0533-4E91-81A4-07CD23DCF8BC}"/>
              </a:ext>
            </a:extLst>
          </p:cNvPr>
          <p:cNvCxnSpPr>
            <a:cxnSpLocks/>
          </p:cNvCxnSpPr>
          <p:nvPr/>
        </p:nvCxnSpPr>
        <p:spPr bwMode="auto">
          <a:xfrm flipV="1">
            <a:off x="4927474"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63" name="Straight Connector 62">
            <a:extLst>
              <a:ext uri="{FF2B5EF4-FFF2-40B4-BE49-F238E27FC236}">
                <a16:creationId xmlns:a16="http://schemas.microsoft.com/office/drawing/2014/main" id="{E8CB9F16-A4CF-4BFF-94EA-1DF3D63687D1}"/>
              </a:ext>
            </a:extLst>
          </p:cNvPr>
          <p:cNvCxnSpPr>
            <a:cxnSpLocks/>
          </p:cNvCxnSpPr>
          <p:nvPr/>
        </p:nvCxnSpPr>
        <p:spPr bwMode="auto">
          <a:xfrm flipV="1">
            <a:off x="4959859"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64" name="Straight Connector 63">
            <a:extLst>
              <a:ext uri="{FF2B5EF4-FFF2-40B4-BE49-F238E27FC236}">
                <a16:creationId xmlns:a16="http://schemas.microsoft.com/office/drawing/2014/main" id="{10628687-923F-4A3C-8B25-4CCF63DB5E48}"/>
              </a:ext>
            </a:extLst>
          </p:cNvPr>
          <p:cNvCxnSpPr>
            <a:cxnSpLocks/>
          </p:cNvCxnSpPr>
          <p:nvPr/>
        </p:nvCxnSpPr>
        <p:spPr bwMode="auto">
          <a:xfrm flipV="1">
            <a:off x="4994149"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65" name="Straight Connector 64">
            <a:extLst>
              <a:ext uri="{FF2B5EF4-FFF2-40B4-BE49-F238E27FC236}">
                <a16:creationId xmlns:a16="http://schemas.microsoft.com/office/drawing/2014/main" id="{3487D6D8-9810-4DAE-9F4A-5B6BEAE39A28}"/>
              </a:ext>
            </a:extLst>
          </p:cNvPr>
          <p:cNvCxnSpPr>
            <a:cxnSpLocks/>
          </p:cNvCxnSpPr>
          <p:nvPr/>
        </p:nvCxnSpPr>
        <p:spPr bwMode="auto">
          <a:xfrm flipV="1">
            <a:off x="5024629" y="469773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grpSp>
        <p:nvGrpSpPr>
          <p:cNvPr id="106" name="Group 105">
            <a:extLst>
              <a:ext uri="{FF2B5EF4-FFF2-40B4-BE49-F238E27FC236}">
                <a16:creationId xmlns:a16="http://schemas.microsoft.com/office/drawing/2014/main" id="{19B87228-67A2-4CBB-BC1A-C478EAE87781}"/>
              </a:ext>
            </a:extLst>
          </p:cNvPr>
          <p:cNvGrpSpPr/>
          <p:nvPr/>
        </p:nvGrpSpPr>
        <p:grpSpPr>
          <a:xfrm>
            <a:off x="5151029" y="4843883"/>
            <a:ext cx="1576524" cy="236447"/>
            <a:chOff x="3903346" y="5238750"/>
            <a:chExt cx="1242060" cy="382602"/>
          </a:xfrm>
        </p:grpSpPr>
        <p:cxnSp>
          <p:nvCxnSpPr>
            <p:cNvPr id="66" name="Straight Connector 65">
              <a:extLst>
                <a:ext uri="{FF2B5EF4-FFF2-40B4-BE49-F238E27FC236}">
                  <a16:creationId xmlns:a16="http://schemas.microsoft.com/office/drawing/2014/main" id="{8E4153DE-BB6F-43F9-8C38-3608DDA16CDE}"/>
                </a:ext>
              </a:extLst>
            </p:cNvPr>
            <p:cNvCxnSpPr>
              <a:cxnSpLocks/>
            </p:cNvCxnSpPr>
            <p:nvPr/>
          </p:nvCxnSpPr>
          <p:spPr bwMode="auto">
            <a:xfrm flipV="1">
              <a:off x="3903346"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67" name="Straight Connector 66">
              <a:extLst>
                <a:ext uri="{FF2B5EF4-FFF2-40B4-BE49-F238E27FC236}">
                  <a16:creationId xmlns:a16="http://schemas.microsoft.com/office/drawing/2014/main" id="{8B64BA94-7C8E-417E-96A3-CD3FE3C67DAE}"/>
                </a:ext>
              </a:extLst>
            </p:cNvPr>
            <p:cNvCxnSpPr>
              <a:cxnSpLocks/>
            </p:cNvCxnSpPr>
            <p:nvPr/>
          </p:nvCxnSpPr>
          <p:spPr bwMode="auto">
            <a:xfrm flipV="1">
              <a:off x="3933826"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68" name="Straight Connector 67">
              <a:extLst>
                <a:ext uri="{FF2B5EF4-FFF2-40B4-BE49-F238E27FC236}">
                  <a16:creationId xmlns:a16="http://schemas.microsoft.com/office/drawing/2014/main" id="{F0063E2F-DD63-4A9C-B096-E2A45707576A}"/>
                </a:ext>
              </a:extLst>
            </p:cNvPr>
            <p:cNvCxnSpPr>
              <a:cxnSpLocks/>
            </p:cNvCxnSpPr>
            <p:nvPr/>
          </p:nvCxnSpPr>
          <p:spPr bwMode="auto">
            <a:xfrm flipV="1">
              <a:off x="3966211"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69" name="Straight Connector 68">
              <a:extLst>
                <a:ext uri="{FF2B5EF4-FFF2-40B4-BE49-F238E27FC236}">
                  <a16:creationId xmlns:a16="http://schemas.microsoft.com/office/drawing/2014/main" id="{693D5BE3-A477-4C45-A750-F6E81DA5E2CD}"/>
                </a:ext>
              </a:extLst>
            </p:cNvPr>
            <p:cNvCxnSpPr>
              <a:cxnSpLocks/>
            </p:cNvCxnSpPr>
            <p:nvPr/>
          </p:nvCxnSpPr>
          <p:spPr bwMode="auto">
            <a:xfrm flipV="1">
              <a:off x="4000501"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70" name="Straight Connector 69">
              <a:extLst>
                <a:ext uri="{FF2B5EF4-FFF2-40B4-BE49-F238E27FC236}">
                  <a16:creationId xmlns:a16="http://schemas.microsoft.com/office/drawing/2014/main" id="{083006C8-BEF3-4F8E-96FA-52DE14CC5E23}"/>
                </a:ext>
              </a:extLst>
            </p:cNvPr>
            <p:cNvCxnSpPr>
              <a:cxnSpLocks/>
            </p:cNvCxnSpPr>
            <p:nvPr/>
          </p:nvCxnSpPr>
          <p:spPr bwMode="auto">
            <a:xfrm flipV="1">
              <a:off x="4030981"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71" name="Straight Connector 70">
              <a:extLst>
                <a:ext uri="{FF2B5EF4-FFF2-40B4-BE49-F238E27FC236}">
                  <a16:creationId xmlns:a16="http://schemas.microsoft.com/office/drawing/2014/main" id="{1F398DAD-81FB-4A96-8342-F648CC9A27C7}"/>
                </a:ext>
              </a:extLst>
            </p:cNvPr>
            <p:cNvCxnSpPr>
              <a:cxnSpLocks/>
            </p:cNvCxnSpPr>
            <p:nvPr/>
          </p:nvCxnSpPr>
          <p:spPr bwMode="auto">
            <a:xfrm flipV="1">
              <a:off x="4061461"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72" name="Straight Connector 71">
              <a:extLst>
                <a:ext uri="{FF2B5EF4-FFF2-40B4-BE49-F238E27FC236}">
                  <a16:creationId xmlns:a16="http://schemas.microsoft.com/office/drawing/2014/main" id="{F9DB0E9B-D831-4A17-A719-C3EEAECBB7EA}"/>
                </a:ext>
              </a:extLst>
            </p:cNvPr>
            <p:cNvCxnSpPr>
              <a:cxnSpLocks/>
            </p:cNvCxnSpPr>
            <p:nvPr/>
          </p:nvCxnSpPr>
          <p:spPr bwMode="auto">
            <a:xfrm flipV="1">
              <a:off x="4091941"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73" name="Straight Connector 72">
              <a:extLst>
                <a:ext uri="{FF2B5EF4-FFF2-40B4-BE49-F238E27FC236}">
                  <a16:creationId xmlns:a16="http://schemas.microsoft.com/office/drawing/2014/main" id="{2A5E3A7A-7471-4D95-9AC2-47FEC1F04B87}"/>
                </a:ext>
              </a:extLst>
            </p:cNvPr>
            <p:cNvCxnSpPr>
              <a:cxnSpLocks/>
            </p:cNvCxnSpPr>
            <p:nvPr/>
          </p:nvCxnSpPr>
          <p:spPr bwMode="auto">
            <a:xfrm flipV="1">
              <a:off x="4124326"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74" name="Straight Connector 73">
              <a:extLst>
                <a:ext uri="{FF2B5EF4-FFF2-40B4-BE49-F238E27FC236}">
                  <a16:creationId xmlns:a16="http://schemas.microsoft.com/office/drawing/2014/main" id="{31196EF7-4DCB-4DA5-B406-54F86852BE97}"/>
                </a:ext>
              </a:extLst>
            </p:cNvPr>
            <p:cNvCxnSpPr>
              <a:cxnSpLocks/>
            </p:cNvCxnSpPr>
            <p:nvPr/>
          </p:nvCxnSpPr>
          <p:spPr bwMode="auto">
            <a:xfrm flipV="1">
              <a:off x="4158616"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75" name="Straight Connector 74">
              <a:extLst>
                <a:ext uri="{FF2B5EF4-FFF2-40B4-BE49-F238E27FC236}">
                  <a16:creationId xmlns:a16="http://schemas.microsoft.com/office/drawing/2014/main" id="{4D58DD87-F98F-4B79-B0EF-1BF1B24D51A2}"/>
                </a:ext>
              </a:extLst>
            </p:cNvPr>
            <p:cNvCxnSpPr>
              <a:cxnSpLocks/>
            </p:cNvCxnSpPr>
            <p:nvPr/>
          </p:nvCxnSpPr>
          <p:spPr bwMode="auto">
            <a:xfrm flipV="1">
              <a:off x="4189096"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76" name="Straight Connector 75">
              <a:extLst>
                <a:ext uri="{FF2B5EF4-FFF2-40B4-BE49-F238E27FC236}">
                  <a16:creationId xmlns:a16="http://schemas.microsoft.com/office/drawing/2014/main" id="{03F3615F-E102-4917-BCC0-E0BA97687352}"/>
                </a:ext>
              </a:extLst>
            </p:cNvPr>
            <p:cNvCxnSpPr>
              <a:cxnSpLocks/>
            </p:cNvCxnSpPr>
            <p:nvPr/>
          </p:nvCxnSpPr>
          <p:spPr bwMode="auto">
            <a:xfrm flipV="1">
              <a:off x="4223386"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77" name="Straight Connector 76">
              <a:extLst>
                <a:ext uri="{FF2B5EF4-FFF2-40B4-BE49-F238E27FC236}">
                  <a16:creationId xmlns:a16="http://schemas.microsoft.com/office/drawing/2014/main" id="{E770F749-2850-4FFA-827E-5B7077A955D9}"/>
                </a:ext>
              </a:extLst>
            </p:cNvPr>
            <p:cNvCxnSpPr>
              <a:cxnSpLocks/>
            </p:cNvCxnSpPr>
            <p:nvPr/>
          </p:nvCxnSpPr>
          <p:spPr bwMode="auto">
            <a:xfrm flipV="1">
              <a:off x="4253866"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78" name="Straight Connector 77">
              <a:extLst>
                <a:ext uri="{FF2B5EF4-FFF2-40B4-BE49-F238E27FC236}">
                  <a16:creationId xmlns:a16="http://schemas.microsoft.com/office/drawing/2014/main" id="{C52E310E-B07B-460A-B353-68052FD3DD25}"/>
                </a:ext>
              </a:extLst>
            </p:cNvPr>
            <p:cNvCxnSpPr>
              <a:cxnSpLocks/>
            </p:cNvCxnSpPr>
            <p:nvPr/>
          </p:nvCxnSpPr>
          <p:spPr bwMode="auto">
            <a:xfrm flipV="1">
              <a:off x="4286251"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79" name="Straight Connector 78">
              <a:extLst>
                <a:ext uri="{FF2B5EF4-FFF2-40B4-BE49-F238E27FC236}">
                  <a16:creationId xmlns:a16="http://schemas.microsoft.com/office/drawing/2014/main" id="{5F9B1EFB-CB22-4137-B660-536CD863B138}"/>
                </a:ext>
              </a:extLst>
            </p:cNvPr>
            <p:cNvCxnSpPr>
              <a:cxnSpLocks/>
            </p:cNvCxnSpPr>
            <p:nvPr/>
          </p:nvCxnSpPr>
          <p:spPr bwMode="auto">
            <a:xfrm flipV="1">
              <a:off x="4320541"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80" name="Straight Connector 79">
              <a:extLst>
                <a:ext uri="{FF2B5EF4-FFF2-40B4-BE49-F238E27FC236}">
                  <a16:creationId xmlns:a16="http://schemas.microsoft.com/office/drawing/2014/main" id="{4BE7743F-A72A-4A0C-B4ED-2622152AF4F8}"/>
                </a:ext>
              </a:extLst>
            </p:cNvPr>
            <p:cNvCxnSpPr>
              <a:cxnSpLocks/>
            </p:cNvCxnSpPr>
            <p:nvPr/>
          </p:nvCxnSpPr>
          <p:spPr bwMode="auto">
            <a:xfrm flipV="1">
              <a:off x="4351021"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81" name="Straight Connector 80">
              <a:extLst>
                <a:ext uri="{FF2B5EF4-FFF2-40B4-BE49-F238E27FC236}">
                  <a16:creationId xmlns:a16="http://schemas.microsoft.com/office/drawing/2014/main" id="{BCDB0A8F-100C-416C-988E-304ABF16679D}"/>
                </a:ext>
              </a:extLst>
            </p:cNvPr>
            <p:cNvCxnSpPr>
              <a:cxnSpLocks/>
            </p:cNvCxnSpPr>
            <p:nvPr/>
          </p:nvCxnSpPr>
          <p:spPr bwMode="auto">
            <a:xfrm flipV="1">
              <a:off x="4381501"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82" name="Straight Connector 81">
              <a:extLst>
                <a:ext uri="{FF2B5EF4-FFF2-40B4-BE49-F238E27FC236}">
                  <a16:creationId xmlns:a16="http://schemas.microsoft.com/office/drawing/2014/main" id="{94EA19E9-14B6-4927-B39F-DA31E7E3B768}"/>
                </a:ext>
              </a:extLst>
            </p:cNvPr>
            <p:cNvCxnSpPr>
              <a:cxnSpLocks/>
            </p:cNvCxnSpPr>
            <p:nvPr/>
          </p:nvCxnSpPr>
          <p:spPr bwMode="auto">
            <a:xfrm flipV="1">
              <a:off x="4411981"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83" name="Straight Connector 82">
              <a:extLst>
                <a:ext uri="{FF2B5EF4-FFF2-40B4-BE49-F238E27FC236}">
                  <a16:creationId xmlns:a16="http://schemas.microsoft.com/office/drawing/2014/main" id="{19ED5D5C-D943-4C2E-8C72-6642B9221FF4}"/>
                </a:ext>
              </a:extLst>
            </p:cNvPr>
            <p:cNvCxnSpPr>
              <a:cxnSpLocks/>
            </p:cNvCxnSpPr>
            <p:nvPr/>
          </p:nvCxnSpPr>
          <p:spPr bwMode="auto">
            <a:xfrm flipV="1">
              <a:off x="4444366"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84" name="Straight Connector 83">
              <a:extLst>
                <a:ext uri="{FF2B5EF4-FFF2-40B4-BE49-F238E27FC236}">
                  <a16:creationId xmlns:a16="http://schemas.microsoft.com/office/drawing/2014/main" id="{66370B2C-5BD3-4DB4-8AAA-2AC6A32FEAE5}"/>
                </a:ext>
              </a:extLst>
            </p:cNvPr>
            <p:cNvCxnSpPr>
              <a:cxnSpLocks/>
            </p:cNvCxnSpPr>
            <p:nvPr/>
          </p:nvCxnSpPr>
          <p:spPr bwMode="auto">
            <a:xfrm flipV="1">
              <a:off x="4478656"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85" name="Straight Connector 84">
              <a:extLst>
                <a:ext uri="{FF2B5EF4-FFF2-40B4-BE49-F238E27FC236}">
                  <a16:creationId xmlns:a16="http://schemas.microsoft.com/office/drawing/2014/main" id="{D32F76E6-CC65-4535-994D-55F20E0FDA7F}"/>
                </a:ext>
              </a:extLst>
            </p:cNvPr>
            <p:cNvCxnSpPr>
              <a:cxnSpLocks/>
            </p:cNvCxnSpPr>
            <p:nvPr/>
          </p:nvCxnSpPr>
          <p:spPr bwMode="auto">
            <a:xfrm flipV="1">
              <a:off x="4509136"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86" name="Straight Connector 85">
              <a:extLst>
                <a:ext uri="{FF2B5EF4-FFF2-40B4-BE49-F238E27FC236}">
                  <a16:creationId xmlns:a16="http://schemas.microsoft.com/office/drawing/2014/main" id="{FA855965-7219-4DD1-9431-AC2A2056049D}"/>
                </a:ext>
              </a:extLst>
            </p:cNvPr>
            <p:cNvCxnSpPr>
              <a:cxnSpLocks/>
            </p:cNvCxnSpPr>
            <p:nvPr/>
          </p:nvCxnSpPr>
          <p:spPr bwMode="auto">
            <a:xfrm flipV="1">
              <a:off x="4539616"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87" name="Straight Connector 86">
              <a:extLst>
                <a:ext uri="{FF2B5EF4-FFF2-40B4-BE49-F238E27FC236}">
                  <a16:creationId xmlns:a16="http://schemas.microsoft.com/office/drawing/2014/main" id="{F5499C72-CAE7-4DA3-99DF-1B8CC472F769}"/>
                </a:ext>
              </a:extLst>
            </p:cNvPr>
            <p:cNvCxnSpPr>
              <a:cxnSpLocks/>
            </p:cNvCxnSpPr>
            <p:nvPr/>
          </p:nvCxnSpPr>
          <p:spPr bwMode="auto">
            <a:xfrm flipV="1">
              <a:off x="4570096"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88" name="Straight Connector 87">
              <a:extLst>
                <a:ext uri="{FF2B5EF4-FFF2-40B4-BE49-F238E27FC236}">
                  <a16:creationId xmlns:a16="http://schemas.microsoft.com/office/drawing/2014/main" id="{B612020F-64CE-466E-B36E-385792DA36F2}"/>
                </a:ext>
              </a:extLst>
            </p:cNvPr>
            <p:cNvCxnSpPr>
              <a:cxnSpLocks/>
            </p:cNvCxnSpPr>
            <p:nvPr/>
          </p:nvCxnSpPr>
          <p:spPr bwMode="auto">
            <a:xfrm flipV="1">
              <a:off x="4602481"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89" name="Straight Connector 88">
              <a:extLst>
                <a:ext uri="{FF2B5EF4-FFF2-40B4-BE49-F238E27FC236}">
                  <a16:creationId xmlns:a16="http://schemas.microsoft.com/office/drawing/2014/main" id="{15751383-1C74-4510-8E71-0E2E58DF5C33}"/>
                </a:ext>
              </a:extLst>
            </p:cNvPr>
            <p:cNvCxnSpPr>
              <a:cxnSpLocks/>
            </p:cNvCxnSpPr>
            <p:nvPr/>
          </p:nvCxnSpPr>
          <p:spPr bwMode="auto">
            <a:xfrm flipV="1">
              <a:off x="4636771"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90" name="Straight Connector 89">
              <a:extLst>
                <a:ext uri="{FF2B5EF4-FFF2-40B4-BE49-F238E27FC236}">
                  <a16:creationId xmlns:a16="http://schemas.microsoft.com/office/drawing/2014/main" id="{87E24A6C-E80D-4F4E-8C41-88906E73465D}"/>
                </a:ext>
              </a:extLst>
            </p:cNvPr>
            <p:cNvCxnSpPr>
              <a:cxnSpLocks/>
            </p:cNvCxnSpPr>
            <p:nvPr/>
          </p:nvCxnSpPr>
          <p:spPr bwMode="auto">
            <a:xfrm flipV="1">
              <a:off x="4667251"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91" name="Straight Connector 90">
              <a:extLst>
                <a:ext uri="{FF2B5EF4-FFF2-40B4-BE49-F238E27FC236}">
                  <a16:creationId xmlns:a16="http://schemas.microsoft.com/office/drawing/2014/main" id="{1F8A43AF-2C2F-4D3E-BC18-51205708CE6B}"/>
                </a:ext>
              </a:extLst>
            </p:cNvPr>
            <p:cNvCxnSpPr>
              <a:cxnSpLocks/>
            </p:cNvCxnSpPr>
            <p:nvPr/>
          </p:nvCxnSpPr>
          <p:spPr bwMode="auto">
            <a:xfrm flipV="1">
              <a:off x="4697731"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92" name="Straight Connector 91">
              <a:extLst>
                <a:ext uri="{FF2B5EF4-FFF2-40B4-BE49-F238E27FC236}">
                  <a16:creationId xmlns:a16="http://schemas.microsoft.com/office/drawing/2014/main" id="{19B121DC-BC94-42F7-A8CB-083182EC0978}"/>
                </a:ext>
              </a:extLst>
            </p:cNvPr>
            <p:cNvCxnSpPr>
              <a:cxnSpLocks/>
            </p:cNvCxnSpPr>
            <p:nvPr/>
          </p:nvCxnSpPr>
          <p:spPr bwMode="auto">
            <a:xfrm flipV="1">
              <a:off x="4728211"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93" name="Straight Connector 92">
              <a:extLst>
                <a:ext uri="{FF2B5EF4-FFF2-40B4-BE49-F238E27FC236}">
                  <a16:creationId xmlns:a16="http://schemas.microsoft.com/office/drawing/2014/main" id="{8D245775-EBA1-46B3-BCC5-D4F336240494}"/>
                </a:ext>
              </a:extLst>
            </p:cNvPr>
            <p:cNvCxnSpPr>
              <a:cxnSpLocks/>
            </p:cNvCxnSpPr>
            <p:nvPr/>
          </p:nvCxnSpPr>
          <p:spPr bwMode="auto">
            <a:xfrm flipV="1">
              <a:off x="4760596"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94" name="Straight Connector 93">
              <a:extLst>
                <a:ext uri="{FF2B5EF4-FFF2-40B4-BE49-F238E27FC236}">
                  <a16:creationId xmlns:a16="http://schemas.microsoft.com/office/drawing/2014/main" id="{C856514D-B154-49E8-8766-CB7AC03A5E48}"/>
                </a:ext>
              </a:extLst>
            </p:cNvPr>
            <p:cNvCxnSpPr>
              <a:cxnSpLocks/>
            </p:cNvCxnSpPr>
            <p:nvPr/>
          </p:nvCxnSpPr>
          <p:spPr bwMode="auto">
            <a:xfrm flipV="1">
              <a:off x="4794886"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95" name="Straight Connector 94">
              <a:extLst>
                <a:ext uri="{FF2B5EF4-FFF2-40B4-BE49-F238E27FC236}">
                  <a16:creationId xmlns:a16="http://schemas.microsoft.com/office/drawing/2014/main" id="{3C3E6645-BBAD-4C05-8ABC-C13F6B70ABD3}"/>
                </a:ext>
              </a:extLst>
            </p:cNvPr>
            <p:cNvCxnSpPr>
              <a:cxnSpLocks/>
            </p:cNvCxnSpPr>
            <p:nvPr/>
          </p:nvCxnSpPr>
          <p:spPr bwMode="auto">
            <a:xfrm flipV="1">
              <a:off x="4825366"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96" name="Straight Connector 95">
              <a:extLst>
                <a:ext uri="{FF2B5EF4-FFF2-40B4-BE49-F238E27FC236}">
                  <a16:creationId xmlns:a16="http://schemas.microsoft.com/office/drawing/2014/main" id="{C9330E64-214A-4F4E-8094-76D8D7B64920}"/>
                </a:ext>
              </a:extLst>
            </p:cNvPr>
            <p:cNvCxnSpPr>
              <a:cxnSpLocks/>
            </p:cNvCxnSpPr>
            <p:nvPr/>
          </p:nvCxnSpPr>
          <p:spPr bwMode="auto">
            <a:xfrm flipV="1">
              <a:off x="4859656"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97" name="Straight Connector 96">
              <a:extLst>
                <a:ext uri="{FF2B5EF4-FFF2-40B4-BE49-F238E27FC236}">
                  <a16:creationId xmlns:a16="http://schemas.microsoft.com/office/drawing/2014/main" id="{E4E1932F-11E3-4672-B330-78C6B3EAB51A}"/>
                </a:ext>
              </a:extLst>
            </p:cNvPr>
            <p:cNvCxnSpPr>
              <a:cxnSpLocks/>
            </p:cNvCxnSpPr>
            <p:nvPr/>
          </p:nvCxnSpPr>
          <p:spPr bwMode="auto">
            <a:xfrm flipV="1">
              <a:off x="4890136"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98" name="Straight Connector 97">
              <a:extLst>
                <a:ext uri="{FF2B5EF4-FFF2-40B4-BE49-F238E27FC236}">
                  <a16:creationId xmlns:a16="http://schemas.microsoft.com/office/drawing/2014/main" id="{26EBEE60-6077-4582-B581-957E4EA2346A}"/>
                </a:ext>
              </a:extLst>
            </p:cNvPr>
            <p:cNvCxnSpPr>
              <a:cxnSpLocks/>
            </p:cNvCxnSpPr>
            <p:nvPr/>
          </p:nvCxnSpPr>
          <p:spPr bwMode="auto">
            <a:xfrm flipV="1">
              <a:off x="4922521"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99" name="Straight Connector 98">
              <a:extLst>
                <a:ext uri="{FF2B5EF4-FFF2-40B4-BE49-F238E27FC236}">
                  <a16:creationId xmlns:a16="http://schemas.microsoft.com/office/drawing/2014/main" id="{69116701-5755-4A73-9AA0-D005D88C1778}"/>
                </a:ext>
              </a:extLst>
            </p:cNvPr>
            <p:cNvCxnSpPr>
              <a:cxnSpLocks/>
            </p:cNvCxnSpPr>
            <p:nvPr/>
          </p:nvCxnSpPr>
          <p:spPr bwMode="auto">
            <a:xfrm flipV="1">
              <a:off x="4956811"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100" name="Straight Connector 99">
              <a:extLst>
                <a:ext uri="{FF2B5EF4-FFF2-40B4-BE49-F238E27FC236}">
                  <a16:creationId xmlns:a16="http://schemas.microsoft.com/office/drawing/2014/main" id="{AC9A9881-1B03-4F98-9C6F-83A62CB2D78C}"/>
                </a:ext>
              </a:extLst>
            </p:cNvPr>
            <p:cNvCxnSpPr>
              <a:cxnSpLocks/>
            </p:cNvCxnSpPr>
            <p:nvPr/>
          </p:nvCxnSpPr>
          <p:spPr bwMode="auto">
            <a:xfrm flipV="1">
              <a:off x="4987291"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101" name="Straight Connector 100">
              <a:extLst>
                <a:ext uri="{FF2B5EF4-FFF2-40B4-BE49-F238E27FC236}">
                  <a16:creationId xmlns:a16="http://schemas.microsoft.com/office/drawing/2014/main" id="{F17917BF-298A-45E4-8E72-2424F99DBB18}"/>
                </a:ext>
              </a:extLst>
            </p:cNvPr>
            <p:cNvCxnSpPr>
              <a:cxnSpLocks/>
            </p:cNvCxnSpPr>
            <p:nvPr/>
          </p:nvCxnSpPr>
          <p:spPr bwMode="auto">
            <a:xfrm flipV="1">
              <a:off x="5017771"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102" name="Straight Connector 101">
              <a:extLst>
                <a:ext uri="{FF2B5EF4-FFF2-40B4-BE49-F238E27FC236}">
                  <a16:creationId xmlns:a16="http://schemas.microsoft.com/office/drawing/2014/main" id="{F66CD17F-E35B-4058-A556-310E243AC928}"/>
                </a:ext>
              </a:extLst>
            </p:cNvPr>
            <p:cNvCxnSpPr>
              <a:cxnSpLocks/>
            </p:cNvCxnSpPr>
            <p:nvPr/>
          </p:nvCxnSpPr>
          <p:spPr bwMode="auto">
            <a:xfrm flipV="1">
              <a:off x="5048251"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103" name="Straight Connector 102">
              <a:extLst>
                <a:ext uri="{FF2B5EF4-FFF2-40B4-BE49-F238E27FC236}">
                  <a16:creationId xmlns:a16="http://schemas.microsoft.com/office/drawing/2014/main" id="{36826A42-1CC5-4354-A914-4464AB9C3174}"/>
                </a:ext>
              </a:extLst>
            </p:cNvPr>
            <p:cNvCxnSpPr>
              <a:cxnSpLocks/>
            </p:cNvCxnSpPr>
            <p:nvPr/>
          </p:nvCxnSpPr>
          <p:spPr bwMode="auto">
            <a:xfrm flipV="1">
              <a:off x="5080636"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104" name="Straight Connector 103">
              <a:extLst>
                <a:ext uri="{FF2B5EF4-FFF2-40B4-BE49-F238E27FC236}">
                  <a16:creationId xmlns:a16="http://schemas.microsoft.com/office/drawing/2014/main" id="{4773D0BC-9596-4F85-B6B9-5B581D82D816}"/>
                </a:ext>
              </a:extLst>
            </p:cNvPr>
            <p:cNvCxnSpPr>
              <a:cxnSpLocks/>
            </p:cNvCxnSpPr>
            <p:nvPr/>
          </p:nvCxnSpPr>
          <p:spPr bwMode="auto">
            <a:xfrm flipV="1">
              <a:off x="5114926"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105" name="Straight Connector 104">
              <a:extLst>
                <a:ext uri="{FF2B5EF4-FFF2-40B4-BE49-F238E27FC236}">
                  <a16:creationId xmlns:a16="http://schemas.microsoft.com/office/drawing/2014/main" id="{7F7485C5-A8F0-4C81-8CB9-A548CD10C6FA}"/>
                </a:ext>
              </a:extLst>
            </p:cNvPr>
            <p:cNvCxnSpPr>
              <a:cxnSpLocks/>
            </p:cNvCxnSpPr>
            <p:nvPr/>
          </p:nvCxnSpPr>
          <p:spPr bwMode="auto">
            <a:xfrm flipV="1">
              <a:off x="5145406" y="5238750"/>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grpSp>
      <p:sp>
        <p:nvSpPr>
          <p:cNvPr id="109" name="Oval 108">
            <a:extLst>
              <a:ext uri="{FF2B5EF4-FFF2-40B4-BE49-F238E27FC236}">
                <a16:creationId xmlns:a16="http://schemas.microsoft.com/office/drawing/2014/main" id="{89163D0B-0AB9-4702-AD39-80A3AE03EF63}"/>
              </a:ext>
            </a:extLst>
          </p:cNvPr>
          <p:cNvSpPr/>
          <p:nvPr/>
        </p:nvSpPr>
        <p:spPr bwMode="auto">
          <a:xfrm>
            <a:off x="4230905" y="2994285"/>
            <a:ext cx="191324" cy="193157"/>
          </a:xfrm>
          <a:prstGeom prst="ellipse">
            <a:avLst/>
          </a:prstGeom>
          <a:noFill/>
          <a:ln w="12700" cap="flat" cmpd="sng" algn="ctr">
            <a:solidFill>
              <a:schemeClr val="tx1"/>
            </a:solidFill>
            <a:prstDash val="sysDot"/>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
        <p:nvSpPr>
          <p:cNvPr id="110" name="Right Brace 109">
            <a:extLst>
              <a:ext uri="{FF2B5EF4-FFF2-40B4-BE49-F238E27FC236}">
                <a16:creationId xmlns:a16="http://schemas.microsoft.com/office/drawing/2014/main" id="{4528534F-E3CB-4F9D-9BBF-CCFD7A5151DD}"/>
              </a:ext>
            </a:extLst>
          </p:cNvPr>
          <p:cNvSpPr/>
          <p:nvPr/>
        </p:nvSpPr>
        <p:spPr bwMode="auto">
          <a:xfrm rot="16200000">
            <a:off x="5179429" y="2929772"/>
            <a:ext cx="193156" cy="3063397"/>
          </a:xfrm>
          <a:prstGeom prst="rightBrace">
            <a:avLst>
              <a:gd name="adj1" fmla="val 8333"/>
              <a:gd name="adj2" fmla="val 43333"/>
            </a:avLst>
          </a:prstGeom>
          <a:noFill/>
          <a:ln w="12700" cap="flat" cmpd="sng" algn="ctr">
            <a:solidFill>
              <a:schemeClr val="tx1"/>
            </a:solidFill>
            <a:prstDash val="solid"/>
            <a:round/>
            <a:headEnd type="none" w="med" len="med"/>
            <a:tailEnd type="none"/>
          </a:ln>
          <a:effectLst/>
        </p:spPr>
        <p:txBody>
          <a:bodyPr rtlCol="0" anchor="ctr"/>
          <a:lstStyle/>
          <a:p>
            <a:pPr algn="ctr"/>
            <a:endParaRPr lang="en-US"/>
          </a:p>
        </p:txBody>
      </p:sp>
      <p:cxnSp>
        <p:nvCxnSpPr>
          <p:cNvPr id="112" name="Straight Connector 111">
            <a:extLst>
              <a:ext uri="{FF2B5EF4-FFF2-40B4-BE49-F238E27FC236}">
                <a16:creationId xmlns:a16="http://schemas.microsoft.com/office/drawing/2014/main" id="{4583C49B-5567-4E9A-81D1-CECD0466A355}"/>
              </a:ext>
            </a:extLst>
          </p:cNvPr>
          <p:cNvCxnSpPr>
            <a:cxnSpLocks/>
            <a:stCxn id="110" idx="1"/>
            <a:endCxn id="109" idx="4"/>
          </p:cNvCxnSpPr>
          <p:nvPr/>
        </p:nvCxnSpPr>
        <p:spPr bwMode="auto">
          <a:xfrm flipH="1" flipV="1">
            <a:off x="4326567" y="3187442"/>
            <a:ext cx="745204" cy="1177451"/>
          </a:xfrm>
          <a:prstGeom prst="line">
            <a:avLst/>
          </a:prstGeom>
          <a:noFill/>
          <a:ln w="12700" cap="flat" cmpd="sng" algn="ctr">
            <a:solidFill>
              <a:schemeClr val="tx1"/>
            </a:solidFill>
            <a:prstDash val="sysDot"/>
            <a:round/>
            <a:headEnd type="none" w="med" len="med"/>
            <a:tailEnd type="none" w="med" len="med"/>
          </a:ln>
          <a:effectLst/>
        </p:spPr>
      </p:cxnSp>
      <p:sp>
        <p:nvSpPr>
          <p:cNvPr id="114" name="Rectangle 113">
            <a:extLst>
              <a:ext uri="{FF2B5EF4-FFF2-40B4-BE49-F238E27FC236}">
                <a16:creationId xmlns:a16="http://schemas.microsoft.com/office/drawing/2014/main" id="{774A9FBE-E890-447C-93F6-F91BD34533F6}"/>
              </a:ext>
            </a:extLst>
          </p:cNvPr>
          <p:cNvSpPr/>
          <p:nvPr/>
        </p:nvSpPr>
        <p:spPr>
          <a:xfrm>
            <a:off x="3366315" y="3755891"/>
            <a:ext cx="543739" cy="523220"/>
          </a:xfrm>
          <a:prstGeom prst="rect">
            <a:avLst/>
          </a:prstGeom>
        </p:spPr>
        <p:txBody>
          <a:bodyPr wrap="none">
            <a:spAutoFit/>
          </a:bodyPr>
          <a:lstStyle/>
          <a:p>
            <a:r>
              <a:rPr lang="en-US" sz="1400" dirty="0"/>
              <a:t>Msg.</a:t>
            </a:r>
          </a:p>
          <a:p>
            <a:r>
              <a:rPr lang="en-US" sz="1400" dirty="0"/>
              <a:t>size</a:t>
            </a:r>
          </a:p>
        </p:txBody>
      </p:sp>
      <p:cxnSp>
        <p:nvCxnSpPr>
          <p:cNvPr id="118" name="Straight Arrow Connector 117">
            <a:extLst>
              <a:ext uri="{FF2B5EF4-FFF2-40B4-BE49-F238E27FC236}">
                <a16:creationId xmlns:a16="http://schemas.microsoft.com/office/drawing/2014/main" id="{F5E32002-724A-4824-8378-90391D507B3B}"/>
              </a:ext>
            </a:extLst>
          </p:cNvPr>
          <p:cNvCxnSpPr/>
          <p:nvPr/>
        </p:nvCxnSpPr>
        <p:spPr bwMode="auto">
          <a:xfrm>
            <a:off x="4418839" y="2714897"/>
            <a:ext cx="1539796" cy="0"/>
          </a:xfrm>
          <a:prstGeom prst="straightConnector1">
            <a:avLst/>
          </a:prstGeom>
          <a:solidFill>
            <a:schemeClr val="accent1"/>
          </a:solidFill>
          <a:ln w="12700" cap="flat" cmpd="sng" algn="ctr">
            <a:solidFill>
              <a:schemeClr val="tx1"/>
            </a:solidFill>
            <a:prstDash val="solid"/>
            <a:round/>
            <a:headEnd type="arrow" w="med" len="med"/>
            <a:tailEnd type="arrow" w="med" len="med"/>
          </a:ln>
          <a:effectLst/>
        </p:spPr>
      </p:cxnSp>
      <p:sp>
        <p:nvSpPr>
          <p:cNvPr id="124" name="Right Brace 123">
            <a:extLst>
              <a:ext uri="{FF2B5EF4-FFF2-40B4-BE49-F238E27FC236}">
                <a16:creationId xmlns:a16="http://schemas.microsoft.com/office/drawing/2014/main" id="{B45D9F3D-4ED9-4EC8-B8BA-1E344E61B36B}"/>
              </a:ext>
            </a:extLst>
          </p:cNvPr>
          <p:cNvSpPr/>
          <p:nvPr/>
        </p:nvSpPr>
        <p:spPr bwMode="auto">
          <a:xfrm rot="16200000" flipH="1">
            <a:off x="4124588" y="5104985"/>
            <a:ext cx="117937" cy="58184"/>
          </a:xfrm>
          <a:prstGeom prst="rightBrace">
            <a:avLst>
              <a:gd name="adj1" fmla="val 8333"/>
              <a:gd name="adj2" fmla="val 43333"/>
            </a:avLst>
          </a:prstGeom>
          <a:noFill/>
          <a:ln w="12700" cap="flat" cmpd="sng" algn="ctr">
            <a:solidFill>
              <a:schemeClr val="tx1"/>
            </a:solidFill>
            <a:prstDash val="sysDot"/>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indent="-357188" fontAlgn="base">
              <a:spcBef>
                <a:spcPts val="300"/>
              </a:spcBef>
              <a:spcAft>
                <a:spcPct val="0"/>
              </a:spcAft>
              <a:buFont typeface="Ericsson Hilda" panose="00000500000000000000" pitchFamily="2" charset="0"/>
              <a:buChar char="—"/>
            </a:pPr>
            <a:endParaRPr lang="en-US" sz="2000">
              <a:solidFill>
                <a:schemeClr val="bg1"/>
              </a:solidFill>
            </a:endParaRPr>
          </a:p>
        </p:txBody>
      </p:sp>
      <p:cxnSp>
        <p:nvCxnSpPr>
          <p:cNvPr id="127" name="Straight Connector 126">
            <a:extLst>
              <a:ext uri="{FF2B5EF4-FFF2-40B4-BE49-F238E27FC236}">
                <a16:creationId xmlns:a16="http://schemas.microsoft.com/office/drawing/2014/main" id="{82CC8E69-3395-4F54-8CC2-A15B8BC7CC3D}"/>
              </a:ext>
            </a:extLst>
          </p:cNvPr>
          <p:cNvCxnSpPr>
            <a:cxnSpLocks/>
          </p:cNvCxnSpPr>
          <p:nvPr/>
        </p:nvCxnSpPr>
        <p:spPr bwMode="auto">
          <a:xfrm flipV="1">
            <a:off x="4453129" y="5594985"/>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128" name="Straight Connector 127">
            <a:extLst>
              <a:ext uri="{FF2B5EF4-FFF2-40B4-BE49-F238E27FC236}">
                <a16:creationId xmlns:a16="http://schemas.microsoft.com/office/drawing/2014/main" id="{092EBC73-F39D-496B-8DAF-386FC2EA8A37}"/>
              </a:ext>
            </a:extLst>
          </p:cNvPr>
          <p:cNvCxnSpPr>
            <a:cxnSpLocks/>
          </p:cNvCxnSpPr>
          <p:nvPr/>
        </p:nvCxnSpPr>
        <p:spPr bwMode="auto">
          <a:xfrm flipV="1">
            <a:off x="4769359" y="5594985"/>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129" name="Straight Arrow Connector 128">
            <a:extLst>
              <a:ext uri="{FF2B5EF4-FFF2-40B4-BE49-F238E27FC236}">
                <a16:creationId xmlns:a16="http://schemas.microsoft.com/office/drawing/2014/main" id="{95D6ACE5-407B-48D7-9B60-AEA5E0477DA9}"/>
              </a:ext>
            </a:extLst>
          </p:cNvPr>
          <p:cNvCxnSpPr>
            <a:cxnSpLocks/>
          </p:cNvCxnSpPr>
          <p:nvPr/>
        </p:nvCxnSpPr>
        <p:spPr bwMode="auto">
          <a:xfrm flipV="1">
            <a:off x="3380131" y="5992786"/>
            <a:ext cx="3383279" cy="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30" name="Rectangle 129">
            <a:extLst>
              <a:ext uri="{FF2B5EF4-FFF2-40B4-BE49-F238E27FC236}">
                <a16:creationId xmlns:a16="http://schemas.microsoft.com/office/drawing/2014/main" id="{6C384B91-92C5-46A7-A715-A761FC2DD6CE}"/>
              </a:ext>
            </a:extLst>
          </p:cNvPr>
          <p:cNvSpPr/>
          <p:nvPr/>
        </p:nvSpPr>
        <p:spPr>
          <a:xfrm>
            <a:off x="4774934" y="5366167"/>
            <a:ext cx="1289135" cy="523220"/>
          </a:xfrm>
          <a:prstGeom prst="rect">
            <a:avLst/>
          </a:prstGeom>
        </p:spPr>
        <p:txBody>
          <a:bodyPr wrap="square">
            <a:spAutoFit/>
          </a:bodyPr>
          <a:lstStyle/>
          <a:p>
            <a:r>
              <a:rPr lang="en-US" sz="1400" dirty="0"/>
              <a:t>periodicity</a:t>
            </a:r>
          </a:p>
          <a:p>
            <a:r>
              <a:rPr lang="en-US" sz="1400" dirty="0"/>
              <a:t>e.g. 1 ms</a:t>
            </a:r>
          </a:p>
        </p:txBody>
      </p:sp>
      <p:cxnSp>
        <p:nvCxnSpPr>
          <p:cNvPr id="131" name="Straight Arrow Connector 130">
            <a:extLst>
              <a:ext uri="{FF2B5EF4-FFF2-40B4-BE49-F238E27FC236}">
                <a16:creationId xmlns:a16="http://schemas.microsoft.com/office/drawing/2014/main" id="{0AC3D76A-B6E2-46DF-88DB-728FFF74244C}"/>
              </a:ext>
            </a:extLst>
          </p:cNvPr>
          <p:cNvCxnSpPr>
            <a:cxnSpLocks/>
          </p:cNvCxnSpPr>
          <p:nvPr/>
        </p:nvCxnSpPr>
        <p:spPr bwMode="auto">
          <a:xfrm>
            <a:off x="4477092" y="5582213"/>
            <a:ext cx="275568" cy="0"/>
          </a:xfrm>
          <a:prstGeom prst="straightConnector1">
            <a:avLst/>
          </a:prstGeom>
          <a:solidFill>
            <a:schemeClr val="accent1"/>
          </a:solidFill>
          <a:ln w="12700" cap="flat" cmpd="sng" algn="ctr">
            <a:solidFill>
              <a:schemeClr val="tx1"/>
            </a:solidFill>
            <a:prstDash val="solid"/>
            <a:round/>
            <a:headEnd type="arrow" w="med" len="med"/>
            <a:tailEnd type="arrow" w="med" len="med"/>
          </a:ln>
          <a:effectLst/>
        </p:spPr>
      </p:cxnSp>
      <p:sp>
        <p:nvSpPr>
          <p:cNvPr id="133" name="Rectangle 132">
            <a:extLst>
              <a:ext uri="{FF2B5EF4-FFF2-40B4-BE49-F238E27FC236}">
                <a16:creationId xmlns:a16="http://schemas.microsoft.com/office/drawing/2014/main" id="{74F7270B-6389-4D6E-B193-30D0FE94B100}"/>
              </a:ext>
            </a:extLst>
          </p:cNvPr>
          <p:cNvSpPr/>
          <p:nvPr/>
        </p:nvSpPr>
        <p:spPr>
          <a:xfrm>
            <a:off x="4544169" y="2068400"/>
            <a:ext cx="1289135" cy="523220"/>
          </a:xfrm>
          <a:prstGeom prst="rect">
            <a:avLst/>
          </a:prstGeom>
        </p:spPr>
        <p:txBody>
          <a:bodyPr wrap="square">
            <a:spAutoFit/>
          </a:bodyPr>
          <a:lstStyle/>
          <a:p>
            <a:r>
              <a:rPr lang="en-US" sz="1400" dirty="0"/>
              <a:t>CNC update</a:t>
            </a:r>
          </a:p>
          <a:p>
            <a:r>
              <a:rPr lang="en-US" sz="1400" dirty="0"/>
              <a:t>e.g. 1 week</a:t>
            </a:r>
          </a:p>
        </p:txBody>
      </p:sp>
      <p:sp>
        <p:nvSpPr>
          <p:cNvPr id="135" name="Oval 134">
            <a:extLst>
              <a:ext uri="{FF2B5EF4-FFF2-40B4-BE49-F238E27FC236}">
                <a16:creationId xmlns:a16="http://schemas.microsoft.com/office/drawing/2014/main" id="{9DF72E76-37E0-4082-8AC1-8AF69F84BA84}"/>
              </a:ext>
            </a:extLst>
          </p:cNvPr>
          <p:cNvSpPr/>
          <p:nvPr/>
        </p:nvSpPr>
        <p:spPr bwMode="auto">
          <a:xfrm>
            <a:off x="7061090" y="4529328"/>
            <a:ext cx="328875" cy="328875"/>
          </a:xfrm>
          <a:prstGeom prst="ellipse">
            <a:avLst/>
          </a:prstGeom>
          <a:solidFill>
            <a:schemeClr val="accent3">
              <a:lumMod val="75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1"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sv-SE" sz="2000" b="1" i="0" u="none" strike="noStrike" cap="none" normalizeH="0" baseline="0" dirty="0">
                <a:ln>
                  <a:noFill/>
                </a:ln>
                <a:solidFill>
                  <a:schemeClr val="bg1"/>
                </a:solidFill>
                <a:effectLst/>
                <a:latin typeface="+mn-lt"/>
              </a:rPr>
              <a:t>B</a:t>
            </a:r>
          </a:p>
        </p:txBody>
      </p:sp>
      <p:sp>
        <p:nvSpPr>
          <p:cNvPr id="136" name="Oval 135">
            <a:extLst>
              <a:ext uri="{FF2B5EF4-FFF2-40B4-BE49-F238E27FC236}">
                <a16:creationId xmlns:a16="http://schemas.microsoft.com/office/drawing/2014/main" id="{92A7E6BB-774D-4146-A1C5-2A92EC154C51}"/>
              </a:ext>
            </a:extLst>
          </p:cNvPr>
          <p:cNvSpPr/>
          <p:nvPr/>
        </p:nvSpPr>
        <p:spPr bwMode="auto">
          <a:xfrm>
            <a:off x="7061090" y="1844675"/>
            <a:ext cx="328875" cy="328875"/>
          </a:xfrm>
          <a:prstGeom prst="ellipse">
            <a:avLst/>
          </a:prstGeom>
          <a:solidFill>
            <a:schemeClr val="accent1">
              <a:lumMod val="75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1"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lang="sv-SE" sz="2000" b="1" dirty="0">
                <a:solidFill>
                  <a:schemeClr val="bg1"/>
                </a:solidFill>
              </a:rPr>
              <a:t>A</a:t>
            </a:r>
            <a:endParaRPr kumimoji="0" lang="sv-SE" sz="2000" b="1" i="0" u="none" strike="noStrike" cap="none" normalizeH="0" baseline="0" dirty="0">
              <a:ln>
                <a:noFill/>
              </a:ln>
              <a:solidFill>
                <a:schemeClr val="bg1"/>
              </a:solidFill>
              <a:effectLst/>
              <a:latin typeface="+mn-lt"/>
            </a:endParaRPr>
          </a:p>
        </p:txBody>
      </p:sp>
      <p:sp>
        <p:nvSpPr>
          <p:cNvPr id="138" name="Right Brace 137">
            <a:extLst>
              <a:ext uri="{FF2B5EF4-FFF2-40B4-BE49-F238E27FC236}">
                <a16:creationId xmlns:a16="http://schemas.microsoft.com/office/drawing/2014/main" id="{A209AE72-4E69-4037-B706-A746887079A1}"/>
              </a:ext>
            </a:extLst>
          </p:cNvPr>
          <p:cNvSpPr/>
          <p:nvPr/>
        </p:nvSpPr>
        <p:spPr bwMode="auto">
          <a:xfrm rot="16200000" flipH="1">
            <a:off x="5117350" y="2540391"/>
            <a:ext cx="89640" cy="1658497"/>
          </a:xfrm>
          <a:prstGeom prst="rightBrace">
            <a:avLst>
              <a:gd name="adj1" fmla="val 8333"/>
              <a:gd name="adj2" fmla="val 75035"/>
            </a:avLst>
          </a:prstGeom>
          <a:noFill/>
          <a:ln w="3175" cap="flat" cmpd="sng" algn="ctr">
            <a:solidFill>
              <a:schemeClr val="tx1"/>
            </a:solidFill>
            <a:prstDash val="solid"/>
            <a:round/>
            <a:headEnd type="none" w="med" len="med"/>
            <a:tailEnd type="none"/>
          </a:ln>
          <a:effectLst/>
        </p:spPr>
        <p:txBody>
          <a:bodyPr rtlCol="0" anchor="ctr"/>
          <a:lstStyle/>
          <a:p>
            <a:pPr algn="ctr"/>
            <a:endParaRPr lang="en-US"/>
          </a:p>
        </p:txBody>
      </p:sp>
      <p:sp>
        <p:nvSpPr>
          <p:cNvPr id="139" name="Rectangle 138">
            <a:extLst>
              <a:ext uri="{FF2B5EF4-FFF2-40B4-BE49-F238E27FC236}">
                <a16:creationId xmlns:a16="http://schemas.microsoft.com/office/drawing/2014/main" id="{03669B3E-FA67-4896-9332-A95F9A2ED2F5}"/>
              </a:ext>
            </a:extLst>
          </p:cNvPr>
          <p:cNvSpPr/>
          <p:nvPr/>
        </p:nvSpPr>
        <p:spPr>
          <a:xfrm>
            <a:off x="4821279" y="3417700"/>
            <a:ext cx="1696298" cy="246221"/>
          </a:xfrm>
          <a:prstGeom prst="rect">
            <a:avLst/>
          </a:prstGeom>
        </p:spPr>
        <p:txBody>
          <a:bodyPr wrap="none">
            <a:spAutoFit/>
          </a:bodyPr>
          <a:lstStyle/>
          <a:p>
            <a:r>
              <a:rPr lang="en-US" sz="1000" dirty="0"/>
              <a:t>Many data packets, e.g. 10</a:t>
            </a:r>
            <a:r>
              <a:rPr lang="en-US" sz="1000" baseline="30000" dirty="0"/>
              <a:t>8</a:t>
            </a:r>
          </a:p>
        </p:txBody>
      </p:sp>
      <p:sp>
        <p:nvSpPr>
          <p:cNvPr id="140" name="Content Placeholder 9">
            <a:extLst>
              <a:ext uri="{FF2B5EF4-FFF2-40B4-BE49-F238E27FC236}">
                <a16:creationId xmlns:a16="http://schemas.microsoft.com/office/drawing/2014/main" id="{2DBD1975-D4DE-4957-85E4-48C007AC9750}"/>
              </a:ext>
            </a:extLst>
          </p:cNvPr>
          <p:cNvSpPr txBox="1">
            <a:spLocks/>
          </p:cNvSpPr>
          <p:nvPr/>
        </p:nvSpPr>
        <p:spPr bwMode="auto">
          <a:xfrm>
            <a:off x="7091808" y="5366166"/>
            <a:ext cx="4328666" cy="944145"/>
          </a:xfrm>
          <a:prstGeom prst="rect">
            <a:avLst/>
          </a:prstGeom>
          <a:solidFill>
            <a:schemeClr val="accent4"/>
          </a:solidFill>
          <a:ln w="9525">
            <a:noFill/>
            <a:miter lim="800000"/>
            <a:headEnd/>
            <a:tailEnd/>
          </a:ln>
        </p:spPr>
        <p:txBody>
          <a:bodyPr vert="horz" wrap="square" lIns="72000" tIns="36000" rIns="73152" bIns="36576" numCol="1" anchor="t" anchorCtr="0" compatLnSpc="1">
            <a:prstTxWarp prst="textNoShape">
              <a:avLst/>
            </a:prstTxWarp>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None/>
            </a:pPr>
            <a:r>
              <a:rPr lang="en-US" sz="1800" dirty="0"/>
              <a:t>The gNB can estimate arrivals of packets from the </a:t>
            </a:r>
            <a:r>
              <a:rPr lang="en-US" sz="1800" i="1" dirty="0"/>
              <a:t>periodicity </a:t>
            </a:r>
            <a:r>
              <a:rPr lang="en-US" sz="1800" dirty="0"/>
              <a:t> and the arrival time of earlier packets</a:t>
            </a:r>
          </a:p>
        </p:txBody>
      </p:sp>
      <p:sp>
        <p:nvSpPr>
          <p:cNvPr id="141" name="Content Placeholder 9">
            <a:extLst>
              <a:ext uri="{FF2B5EF4-FFF2-40B4-BE49-F238E27FC236}">
                <a16:creationId xmlns:a16="http://schemas.microsoft.com/office/drawing/2014/main" id="{AD68548F-1846-4520-B75B-8B51F235FF8C}"/>
              </a:ext>
            </a:extLst>
          </p:cNvPr>
          <p:cNvSpPr txBox="1">
            <a:spLocks/>
          </p:cNvSpPr>
          <p:nvPr/>
        </p:nvSpPr>
        <p:spPr bwMode="auto">
          <a:xfrm>
            <a:off x="7091808" y="3408098"/>
            <a:ext cx="4328666" cy="620341"/>
          </a:xfrm>
          <a:prstGeom prst="rect">
            <a:avLst/>
          </a:prstGeom>
          <a:solidFill>
            <a:schemeClr val="accent4"/>
          </a:solidFill>
          <a:ln w="9525">
            <a:noFill/>
            <a:miter lim="800000"/>
            <a:headEnd/>
            <a:tailEnd/>
          </a:ln>
        </p:spPr>
        <p:txBody>
          <a:bodyPr vert="horz" wrap="square" lIns="72000" tIns="36000" rIns="73152" bIns="36576" numCol="1" anchor="t" anchorCtr="0" compatLnSpc="1">
            <a:prstTxWarp prst="textNoShape">
              <a:avLst/>
            </a:prstTxWarp>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None/>
            </a:pPr>
            <a:r>
              <a:rPr lang="en-US" sz="1800" dirty="0"/>
              <a:t>CNC cannot provide the start time of </a:t>
            </a:r>
            <a:r>
              <a:rPr lang="en-US" sz="1800" b="1" u="sng" dirty="0"/>
              <a:t>individual</a:t>
            </a:r>
            <a:r>
              <a:rPr lang="en-US" sz="1800" dirty="0"/>
              <a:t> packets</a:t>
            </a:r>
          </a:p>
        </p:txBody>
      </p:sp>
      <p:sp>
        <p:nvSpPr>
          <p:cNvPr id="142" name="Rectangle 141">
            <a:extLst>
              <a:ext uri="{FF2B5EF4-FFF2-40B4-BE49-F238E27FC236}">
                <a16:creationId xmlns:a16="http://schemas.microsoft.com/office/drawing/2014/main" id="{7CD16A0C-E02F-4A23-8734-F25EBF118051}"/>
              </a:ext>
            </a:extLst>
          </p:cNvPr>
          <p:cNvSpPr/>
          <p:nvPr/>
        </p:nvSpPr>
        <p:spPr bwMode="auto">
          <a:xfrm>
            <a:off x="247826" y="2562225"/>
            <a:ext cx="448100" cy="2664183"/>
          </a:xfrm>
          <a:prstGeom prst="rect">
            <a:avLst/>
          </a:prstGeom>
          <a:gradFill flip="none" rotWithShape="1">
            <a:gsLst>
              <a:gs pos="0">
                <a:schemeClr val="bg1"/>
              </a:gs>
              <a:gs pos="30000">
                <a:srgbClr val="FFFFFF"/>
              </a:gs>
              <a:gs pos="100000">
                <a:schemeClr val="bg1">
                  <a:alpha val="0"/>
                </a:schemeClr>
              </a:gs>
            </a:gsLst>
            <a:lin ang="0" scaled="1"/>
            <a:tileRect/>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cxnSp>
        <p:nvCxnSpPr>
          <p:cNvPr id="143" name="Straight Connector 142">
            <a:extLst>
              <a:ext uri="{FF2B5EF4-FFF2-40B4-BE49-F238E27FC236}">
                <a16:creationId xmlns:a16="http://schemas.microsoft.com/office/drawing/2014/main" id="{A9BBB4E8-E412-4815-BC74-17699D2A341E}"/>
              </a:ext>
            </a:extLst>
          </p:cNvPr>
          <p:cNvCxnSpPr>
            <a:cxnSpLocks/>
            <a:endCxn id="124" idx="1"/>
          </p:cNvCxnSpPr>
          <p:nvPr/>
        </p:nvCxnSpPr>
        <p:spPr bwMode="auto">
          <a:xfrm flipH="1" flipV="1">
            <a:off x="4179678" y="5193046"/>
            <a:ext cx="317828" cy="311134"/>
          </a:xfrm>
          <a:prstGeom prst="line">
            <a:avLst/>
          </a:prstGeom>
          <a:noFill/>
          <a:ln w="12700" cap="flat" cmpd="sng" algn="ctr">
            <a:solidFill>
              <a:schemeClr val="tx1"/>
            </a:solidFill>
            <a:prstDash val="sysDot"/>
            <a:round/>
            <a:headEnd type="none" w="med" len="med"/>
            <a:tailEnd type="none" w="med" len="med"/>
          </a:ln>
          <a:effectLst/>
        </p:spPr>
      </p:cxnSp>
    </p:spTree>
    <p:extLst>
      <p:ext uri="{BB962C8B-B14F-4D97-AF65-F5344CB8AC3E}">
        <p14:creationId xmlns:p14="http://schemas.microsoft.com/office/powerpoint/2010/main" val="33921696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A36F8CF-5A0A-4C73-AFD9-A2628965026B}"/>
              </a:ext>
            </a:extLst>
          </p:cNvPr>
          <p:cNvPicPr>
            <a:picLocks noChangeAspect="1"/>
          </p:cNvPicPr>
          <p:nvPr/>
        </p:nvPicPr>
        <p:blipFill rotWithShape="1">
          <a:blip r:embed="rId3"/>
          <a:srcRect l="52640"/>
          <a:stretch/>
        </p:blipFill>
        <p:spPr>
          <a:xfrm>
            <a:off x="388329" y="2680717"/>
            <a:ext cx="2768957" cy="2664183"/>
          </a:xfrm>
          <a:prstGeom prst="rect">
            <a:avLst/>
          </a:prstGeom>
        </p:spPr>
      </p:pic>
      <p:sp>
        <p:nvSpPr>
          <p:cNvPr id="10" name="Content Placeholder 9">
            <a:extLst>
              <a:ext uri="{FF2B5EF4-FFF2-40B4-BE49-F238E27FC236}">
                <a16:creationId xmlns:a16="http://schemas.microsoft.com/office/drawing/2014/main" id="{F55A857D-CE9E-4B64-B74E-1B0D1DAB47B7}"/>
              </a:ext>
            </a:extLst>
          </p:cNvPr>
          <p:cNvSpPr>
            <a:spLocks noGrp="1"/>
          </p:cNvSpPr>
          <p:nvPr>
            <p:ph idx="1"/>
          </p:nvPr>
        </p:nvSpPr>
        <p:spPr>
          <a:xfrm>
            <a:off x="7043737" y="1844674"/>
            <a:ext cx="4376737" cy="4392603"/>
          </a:xfrm>
        </p:spPr>
        <p:txBody>
          <a:bodyPr/>
          <a:lstStyle/>
          <a:p>
            <a:endParaRPr lang="en-US" sz="1800" dirty="0"/>
          </a:p>
          <a:p>
            <a:r>
              <a:rPr lang="en-US" sz="1800" dirty="0"/>
              <a:t>Message (A) is sent whenever the TSN t</a:t>
            </a:r>
            <a:r>
              <a:rPr lang="en-US" sz="1600" dirty="0"/>
              <a:t>r</a:t>
            </a:r>
            <a:r>
              <a:rPr lang="en-US" sz="1800" dirty="0"/>
              <a:t>affic profile is changed by the CNC</a:t>
            </a:r>
          </a:p>
          <a:p>
            <a:r>
              <a:rPr lang="en-US" sz="1800" dirty="0"/>
              <a:t>Message (A) can contain</a:t>
            </a:r>
          </a:p>
          <a:p>
            <a:pPr lvl="1">
              <a:buFont typeface="+mj-lt"/>
              <a:buAutoNum type="arabicPeriod"/>
            </a:pPr>
            <a:r>
              <a:rPr lang="en-US" sz="1800" dirty="0"/>
              <a:t>Packet size</a:t>
            </a:r>
          </a:p>
          <a:p>
            <a:pPr lvl="1">
              <a:buFont typeface="+mj-lt"/>
              <a:buAutoNum type="arabicPeriod"/>
            </a:pPr>
            <a:r>
              <a:rPr lang="en-US" sz="1800" dirty="0"/>
              <a:t>Periodicity</a:t>
            </a:r>
          </a:p>
          <a:p>
            <a:pPr lvl="1">
              <a:buFont typeface="+mj-lt"/>
              <a:buAutoNum type="arabicPeriod"/>
            </a:pPr>
            <a:r>
              <a:rPr lang="en-US" sz="1800" dirty="0"/>
              <a:t>Arrival time</a:t>
            </a:r>
          </a:p>
          <a:p>
            <a:r>
              <a:rPr lang="en-US" sz="1800" dirty="0">
                <a:sym typeface="Wingdings" panose="05000000000000000000" pitchFamily="2" charset="2"/>
              </a:rPr>
              <a:t> </a:t>
            </a:r>
            <a:r>
              <a:rPr lang="en-US" sz="1800" dirty="0"/>
              <a:t>Packet size and periodicity valid for the entire time the traffic profile is used</a:t>
            </a:r>
          </a:p>
          <a:p>
            <a:r>
              <a:rPr lang="en-US" sz="1800" dirty="0">
                <a:sym typeface="Wingdings" panose="05000000000000000000" pitchFamily="2" charset="2"/>
              </a:rPr>
              <a:t> </a:t>
            </a:r>
            <a:r>
              <a:rPr lang="en-US" sz="1800" dirty="0"/>
              <a:t>Arrival time only applicable for instances when the traffic profile changes.</a:t>
            </a:r>
          </a:p>
        </p:txBody>
      </p:sp>
      <p:sp>
        <p:nvSpPr>
          <p:cNvPr id="8" name="Title 7">
            <a:extLst>
              <a:ext uri="{FF2B5EF4-FFF2-40B4-BE49-F238E27FC236}">
                <a16:creationId xmlns:a16="http://schemas.microsoft.com/office/drawing/2014/main" id="{64DD9099-70AE-4626-BB6A-05FBE41A5AEB}"/>
              </a:ext>
            </a:extLst>
          </p:cNvPr>
          <p:cNvSpPr>
            <a:spLocks noGrp="1"/>
          </p:cNvSpPr>
          <p:nvPr>
            <p:ph type="title"/>
          </p:nvPr>
        </p:nvSpPr>
        <p:spPr/>
        <p:txBody>
          <a:bodyPr/>
          <a:lstStyle/>
          <a:p>
            <a:r>
              <a:rPr lang="en-US" dirty="0"/>
              <a:t>Time scales between CNC and u-plane (2)</a:t>
            </a:r>
          </a:p>
        </p:txBody>
      </p:sp>
      <p:sp>
        <p:nvSpPr>
          <p:cNvPr id="11" name="Oval 10">
            <a:extLst>
              <a:ext uri="{FF2B5EF4-FFF2-40B4-BE49-F238E27FC236}">
                <a16:creationId xmlns:a16="http://schemas.microsoft.com/office/drawing/2014/main" id="{D95992B6-4E31-4ACD-9062-504ECC310F7D}"/>
              </a:ext>
            </a:extLst>
          </p:cNvPr>
          <p:cNvSpPr/>
          <p:nvPr/>
        </p:nvSpPr>
        <p:spPr bwMode="auto">
          <a:xfrm>
            <a:off x="1382523" y="4149724"/>
            <a:ext cx="329529" cy="855409"/>
          </a:xfrm>
          <a:prstGeom prst="ellipse">
            <a:avLst/>
          </a:prstGeom>
          <a:noFill/>
          <a:ln w="38100" cap="flat" cmpd="sng" algn="ctr">
            <a:solidFill>
              <a:schemeClr val="accent3">
                <a:lumMod val="75000"/>
              </a:schemeClr>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err="1">
              <a:ln>
                <a:noFill/>
              </a:ln>
              <a:solidFill>
                <a:schemeClr val="bg1"/>
              </a:solidFill>
              <a:effectLst/>
              <a:latin typeface="+mn-lt"/>
            </a:endParaRPr>
          </a:p>
        </p:txBody>
      </p:sp>
      <p:sp>
        <p:nvSpPr>
          <p:cNvPr id="12" name="Oval 11">
            <a:extLst>
              <a:ext uri="{FF2B5EF4-FFF2-40B4-BE49-F238E27FC236}">
                <a16:creationId xmlns:a16="http://schemas.microsoft.com/office/drawing/2014/main" id="{60F1326B-5B01-46F8-9450-491EAE94F7C3}"/>
              </a:ext>
            </a:extLst>
          </p:cNvPr>
          <p:cNvSpPr/>
          <p:nvPr/>
        </p:nvSpPr>
        <p:spPr bwMode="auto">
          <a:xfrm>
            <a:off x="1383177" y="4751457"/>
            <a:ext cx="328875" cy="328875"/>
          </a:xfrm>
          <a:prstGeom prst="ellipse">
            <a:avLst/>
          </a:prstGeom>
          <a:solidFill>
            <a:schemeClr val="accent3">
              <a:lumMod val="75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1"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sv-SE" sz="2000" b="1" i="0" u="none" strike="noStrike" cap="none" normalizeH="0" baseline="0" dirty="0">
                <a:ln>
                  <a:noFill/>
                </a:ln>
                <a:solidFill>
                  <a:schemeClr val="bg1"/>
                </a:solidFill>
                <a:effectLst/>
                <a:latin typeface="+mn-lt"/>
              </a:rPr>
              <a:t>B</a:t>
            </a:r>
          </a:p>
        </p:txBody>
      </p:sp>
      <p:cxnSp>
        <p:nvCxnSpPr>
          <p:cNvPr id="14" name="Straight Arrow Connector 13">
            <a:extLst>
              <a:ext uri="{FF2B5EF4-FFF2-40B4-BE49-F238E27FC236}">
                <a16:creationId xmlns:a16="http://schemas.microsoft.com/office/drawing/2014/main" id="{14461A58-CBAB-435F-8B25-2242086F9219}"/>
              </a:ext>
            </a:extLst>
          </p:cNvPr>
          <p:cNvCxnSpPr/>
          <p:nvPr/>
        </p:nvCxnSpPr>
        <p:spPr bwMode="auto">
          <a:xfrm flipV="1">
            <a:off x="3379815" y="1781937"/>
            <a:ext cx="0" cy="129063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5" name="Straight Arrow Connector 14">
            <a:extLst>
              <a:ext uri="{FF2B5EF4-FFF2-40B4-BE49-F238E27FC236}">
                <a16:creationId xmlns:a16="http://schemas.microsoft.com/office/drawing/2014/main" id="{1F4D76E2-A23E-4D28-AB0A-648177CE5591}"/>
              </a:ext>
            </a:extLst>
          </p:cNvPr>
          <p:cNvCxnSpPr>
            <a:cxnSpLocks/>
          </p:cNvCxnSpPr>
          <p:nvPr/>
        </p:nvCxnSpPr>
        <p:spPr bwMode="auto">
          <a:xfrm>
            <a:off x="3379815" y="3072575"/>
            <a:ext cx="2752725"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0" name="Straight Connector 19">
            <a:extLst>
              <a:ext uri="{FF2B5EF4-FFF2-40B4-BE49-F238E27FC236}">
                <a16:creationId xmlns:a16="http://schemas.microsoft.com/office/drawing/2014/main" id="{C73AF98A-F1F8-4A3B-AD25-7E12ADFFDC8B}"/>
              </a:ext>
            </a:extLst>
          </p:cNvPr>
          <p:cNvCxnSpPr/>
          <p:nvPr/>
        </p:nvCxnSpPr>
        <p:spPr bwMode="auto">
          <a:xfrm flipV="1">
            <a:off x="3843366" y="2543937"/>
            <a:ext cx="0" cy="528638"/>
          </a:xfrm>
          <a:prstGeom prst="line">
            <a:avLst/>
          </a:prstGeom>
          <a:solidFill>
            <a:schemeClr val="accent1"/>
          </a:solidFill>
          <a:ln w="57150" cap="flat" cmpd="sng" algn="ctr">
            <a:solidFill>
              <a:schemeClr val="accent1">
                <a:lumMod val="75000"/>
              </a:schemeClr>
            </a:solidFill>
            <a:prstDash val="solid"/>
            <a:round/>
            <a:headEnd type="none" w="med" len="med"/>
            <a:tailEnd type="none"/>
          </a:ln>
          <a:effectLst/>
        </p:spPr>
      </p:cxnSp>
      <p:cxnSp>
        <p:nvCxnSpPr>
          <p:cNvPr id="22" name="Straight Arrow Connector 21">
            <a:extLst>
              <a:ext uri="{FF2B5EF4-FFF2-40B4-BE49-F238E27FC236}">
                <a16:creationId xmlns:a16="http://schemas.microsoft.com/office/drawing/2014/main" id="{ACDCFAF9-A5E4-4B46-9F4D-960DD6AE8B24}"/>
              </a:ext>
            </a:extLst>
          </p:cNvPr>
          <p:cNvCxnSpPr/>
          <p:nvPr/>
        </p:nvCxnSpPr>
        <p:spPr bwMode="auto">
          <a:xfrm flipV="1">
            <a:off x="2946428" y="3771406"/>
            <a:ext cx="0" cy="129063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1B066AEA-7B10-49AE-AB8A-C6145C7E10E8}"/>
              </a:ext>
            </a:extLst>
          </p:cNvPr>
          <p:cNvCxnSpPr>
            <a:cxnSpLocks/>
          </p:cNvCxnSpPr>
          <p:nvPr/>
        </p:nvCxnSpPr>
        <p:spPr bwMode="auto">
          <a:xfrm flipV="1">
            <a:off x="2946428" y="5062043"/>
            <a:ext cx="3383279" cy="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4" name="Straight Connector 23">
            <a:extLst>
              <a:ext uri="{FF2B5EF4-FFF2-40B4-BE49-F238E27FC236}">
                <a16:creationId xmlns:a16="http://schemas.microsoft.com/office/drawing/2014/main" id="{929DF7BC-83B3-43E8-90FF-CE322F84179C}"/>
              </a:ext>
            </a:extLst>
          </p:cNvPr>
          <p:cNvCxnSpPr>
            <a:cxnSpLocks/>
          </p:cNvCxnSpPr>
          <p:nvPr/>
        </p:nvCxnSpPr>
        <p:spPr bwMode="auto">
          <a:xfrm flipV="1">
            <a:off x="3304568"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27" name="Straight Connector 26">
            <a:extLst>
              <a:ext uri="{FF2B5EF4-FFF2-40B4-BE49-F238E27FC236}">
                <a16:creationId xmlns:a16="http://schemas.microsoft.com/office/drawing/2014/main" id="{873BD4E2-7F8A-42AB-9389-AFA321BB5669}"/>
              </a:ext>
            </a:extLst>
          </p:cNvPr>
          <p:cNvCxnSpPr>
            <a:cxnSpLocks/>
          </p:cNvCxnSpPr>
          <p:nvPr/>
        </p:nvCxnSpPr>
        <p:spPr bwMode="auto">
          <a:xfrm flipV="1">
            <a:off x="3335048"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28" name="Straight Connector 27">
            <a:extLst>
              <a:ext uri="{FF2B5EF4-FFF2-40B4-BE49-F238E27FC236}">
                <a16:creationId xmlns:a16="http://schemas.microsoft.com/office/drawing/2014/main" id="{080D1DA0-6BBB-4CCC-9ECE-B673D4418309}"/>
              </a:ext>
            </a:extLst>
          </p:cNvPr>
          <p:cNvCxnSpPr>
            <a:cxnSpLocks/>
          </p:cNvCxnSpPr>
          <p:nvPr/>
        </p:nvCxnSpPr>
        <p:spPr bwMode="auto">
          <a:xfrm flipV="1">
            <a:off x="3367433"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29" name="Straight Connector 28">
            <a:extLst>
              <a:ext uri="{FF2B5EF4-FFF2-40B4-BE49-F238E27FC236}">
                <a16:creationId xmlns:a16="http://schemas.microsoft.com/office/drawing/2014/main" id="{CABEC4C7-B3A2-4317-A7C9-2CE5EEBC1A99}"/>
              </a:ext>
            </a:extLst>
          </p:cNvPr>
          <p:cNvCxnSpPr>
            <a:cxnSpLocks/>
          </p:cNvCxnSpPr>
          <p:nvPr/>
        </p:nvCxnSpPr>
        <p:spPr bwMode="auto">
          <a:xfrm flipV="1">
            <a:off x="3401723"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30" name="Straight Connector 29">
            <a:extLst>
              <a:ext uri="{FF2B5EF4-FFF2-40B4-BE49-F238E27FC236}">
                <a16:creationId xmlns:a16="http://schemas.microsoft.com/office/drawing/2014/main" id="{58E1AA7D-74C6-4F95-92EE-BA2087FCC38F}"/>
              </a:ext>
            </a:extLst>
          </p:cNvPr>
          <p:cNvCxnSpPr>
            <a:cxnSpLocks/>
          </p:cNvCxnSpPr>
          <p:nvPr/>
        </p:nvCxnSpPr>
        <p:spPr bwMode="auto">
          <a:xfrm flipV="1">
            <a:off x="3432203"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31" name="Straight Connector 30">
            <a:extLst>
              <a:ext uri="{FF2B5EF4-FFF2-40B4-BE49-F238E27FC236}">
                <a16:creationId xmlns:a16="http://schemas.microsoft.com/office/drawing/2014/main" id="{C5FA566F-8704-4061-9B26-A6584B978191}"/>
              </a:ext>
            </a:extLst>
          </p:cNvPr>
          <p:cNvCxnSpPr>
            <a:cxnSpLocks/>
          </p:cNvCxnSpPr>
          <p:nvPr/>
        </p:nvCxnSpPr>
        <p:spPr bwMode="auto">
          <a:xfrm flipV="1">
            <a:off x="3462683"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32" name="Straight Connector 31">
            <a:extLst>
              <a:ext uri="{FF2B5EF4-FFF2-40B4-BE49-F238E27FC236}">
                <a16:creationId xmlns:a16="http://schemas.microsoft.com/office/drawing/2014/main" id="{484544CE-0C22-42F3-884A-3369C908BA93}"/>
              </a:ext>
            </a:extLst>
          </p:cNvPr>
          <p:cNvCxnSpPr>
            <a:cxnSpLocks/>
          </p:cNvCxnSpPr>
          <p:nvPr/>
        </p:nvCxnSpPr>
        <p:spPr bwMode="auto">
          <a:xfrm flipV="1">
            <a:off x="3493163"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33" name="Straight Connector 32">
            <a:extLst>
              <a:ext uri="{FF2B5EF4-FFF2-40B4-BE49-F238E27FC236}">
                <a16:creationId xmlns:a16="http://schemas.microsoft.com/office/drawing/2014/main" id="{0D95AD81-DFF7-4F44-AA2C-89822C466B5E}"/>
              </a:ext>
            </a:extLst>
          </p:cNvPr>
          <p:cNvCxnSpPr>
            <a:cxnSpLocks/>
          </p:cNvCxnSpPr>
          <p:nvPr/>
        </p:nvCxnSpPr>
        <p:spPr bwMode="auto">
          <a:xfrm flipV="1">
            <a:off x="3525548"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34" name="Straight Connector 33">
            <a:extLst>
              <a:ext uri="{FF2B5EF4-FFF2-40B4-BE49-F238E27FC236}">
                <a16:creationId xmlns:a16="http://schemas.microsoft.com/office/drawing/2014/main" id="{C9841D8B-BE8F-426A-BA49-F8544A245B58}"/>
              </a:ext>
            </a:extLst>
          </p:cNvPr>
          <p:cNvCxnSpPr>
            <a:cxnSpLocks/>
          </p:cNvCxnSpPr>
          <p:nvPr/>
        </p:nvCxnSpPr>
        <p:spPr bwMode="auto">
          <a:xfrm flipV="1">
            <a:off x="3559838"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35" name="Straight Connector 34">
            <a:extLst>
              <a:ext uri="{FF2B5EF4-FFF2-40B4-BE49-F238E27FC236}">
                <a16:creationId xmlns:a16="http://schemas.microsoft.com/office/drawing/2014/main" id="{BEBEA274-E0D8-4AC8-A272-2C21C5ED5FE7}"/>
              </a:ext>
            </a:extLst>
          </p:cNvPr>
          <p:cNvCxnSpPr>
            <a:cxnSpLocks/>
          </p:cNvCxnSpPr>
          <p:nvPr/>
        </p:nvCxnSpPr>
        <p:spPr bwMode="auto">
          <a:xfrm flipV="1">
            <a:off x="3590318"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36" name="Straight Connector 35">
            <a:extLst>
              <a:ext uri="{FF2B5EF4-FFF2-40B4-BE49-F238E27FC236}">
                <a16:creationId xmlns:a16="http://schemas.microsoft.com/office/drawing/2014/main" id="{60DA3610-1A5A-4C8E-94D5-1ABA0DBD2B7B}"/>
              </a:ext>
            </a:extLst>
          </p:cNvPr>
          <p:cNvCxnSpPr>
            <a:cxnSpLocks/>
          </p:cNvCxnSpPr>
          <p:nvPr/>
        </p:nvCxnSpPr>
        <p:spPr bwMode="auto">
          <a:xfrm flipV="1">
            <a:off x="3624608"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37" name="Straight Connector 36">
            <a:extLst>
              <a:ext uri="{FF2B5EF4-FFF2-40B4-BE49-F238E27FC236}">
                <a16:creationId xmlns:a16="http://schemas.microsoft.com/office/drawing/2014/main" id="{2BAEF469-4FBE-48B1-BA06-CC872048EEA3}"/>
              </a:ext>
            </a:extLst>
          </p:cNvPr>
          <p:cNvCxnSpPr>
            <a:cxnSpLocks/>
          </p:cNvCxnSpPr>
          <p:nvPr/>
        </p:nvCxnSpPr>
        <p:spPr bwMode="auto">
          <a:xfrm flipV="1">
            <a:off x="3655088"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38" name="Straight Connector 37">
            <a:extLst>
              <a:ext uri="{FF2B5EF4-FFF2-40B4-BE49-F238E27FC236}">
                <a16:creationId xmlns:a16="http://schemas.microsoft.com/office/drawing/2014/main" id="{97F37A11-E929-4F30-A323-93BFD74248CF}"/>
              </a:ext>
            </a:extLst>
          </p:cNvPr>
          <p:cNvCxnSpPr>
            <a:cxnSpLocks/>
          </p:cNvCxnSpPr>
          <p:nvPr/>
        </p:nvCxnSpPr>
        <p:spPr bwMode="auto">
          <a:xfrm flipV="1">
            <a:off x="3687473"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39" name="Straight Connector 38">
            <a:extLst>
              <a:ext uri="{FF2B5EF4-FFF2-40B4-BE49-F238E27FC236}">
                <a16:creationId xmlns:a16="http://schemas.microsoft.com/office/drawing/2014/main" id="{5C4D26D1-0923-4962-8803-04ED125A25AE}"/>
              </a:ext>
            </a:extLst>
          </p:cNvPr>
          <p:cNvCxnSpPr>
            <a:cxnSpLocks/>
          </p:cNvCxnSpPr>
          <p:nvPr/>
        </p:nvCxnSpPr>
        <p:spPr bwMode="auto">
          <a:xfrm flipV="1">
            <a:off x="3721763"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40" name="Straight Connector 39">
            <a:extLst>
              <a:ext uri="{FF2B5EF4-FFF2-40B4-BE49-F238E27FC236}">
                <a16:creationId xmlns:a16="http://schemas.microsoft.com/office/drawing/2014/main" id="{43BAF522-E835-4334-9F41-56A97986F496}"/>
              </a:ext>
            </a:extLst>
          </p:cNvPr>
          <p:cNvCxnSpPr>
            <a:cxnSpLocks/>
          </p:cNvCxnSpPr>
          <p:nvPr/>
        </p:nvCxnSpPr>
        <p:spPr bwMode="auto">
          <a:xfrm flipV="1">
            <a:off x="3752243"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41" name="Straight Connector 40">
            <a:extLst>
              <a:ext uri="{FF2B5EF4-FFF2-40B4-BE49-F238E27FC236}">
                <a16:creationId xmlns:a16="http://schemas.microsoft.com/office/drawing/2014/main" id="{C30660A4-D868-4EDC-9A9B-205423FF22F4}"/>
              </a:ext>
            </a:extLst>
          </p:cNvPr>
          <p:cNvCxnSpPr>
            <a:cxnSpLocks/>
          </p:cNvCxnSpPr>
          <p:nvPr/>
        </p:nvCxnSpPr>
        <p:spPr bwMode="auto">
          <a:xfrm flipV="1">
            <a:off x="3782723"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42" name="Straight Connector 41">
            <a:extLst>
              <a:ext uri="{FF2B5EF4-FFF2-40B4-BE49-F238E27FC236}">
                <a16:creationId xmlns:a16="http://schemas.microsoft.com/office/drawing/2014/main" id="{8639258C-E733-4931-A20D-E67EEE04ADF4}"/>
              </a:ext>
            </a:extLst>
          </p:cNvPr>
          <p:cNvCxnSpPr>
            <a:cxnSpLocks/>
          </p:cNvCxnSpPr>
          <p:nvPr/>
        </p:nvCxnSpPr>
        <p:spPr bwMode="auto">
          <a:xfrm flipV="1">
            <a:off x="3813203"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43" name="Straight Connector 42">
            <a:extLst>
              <a:ext uri="{FF2B5EF4-FFF2-40B4-BE49-F238E27FC236}">
                <a16:creationId xmlns:a16="http://schemas.microsoft.com/office/drawing/2014/main" id="{66CA9CFE-CFEC-4021-AE80-DA216A1AF3AF}"/>
              </a:ext>
            </a:extLst>
          </p:cNvPr>
          <p:cNvCxnSpPr>
            <a:cxnSpLocks/>
          </p:cNvCxnSpPr>
          <p:nvPr/>
        </p:nvCxnSpPr>
        <p:spPr bwMode="auto">
          <a:xfrm flipV="1">
            <a:off x="3845588"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44" name="Straight Connector 43">
            <a:extLst>
              <a:ext uri="{FF2B5EF4-FFF2-40B4-BE49-F238E27FC236}">
                <a16:creationId xmlns:a16="http://schemas.microsoft.com/office/drawing/2014/main" id="{308AD067-F4C9-46B3-80A4-D2FD7D5B9CAF}"/>
              </a:ext>
            </a:extLst>
          </p:cNvPr>
          <p:cNvCxnSpPr>
            <a:cxnSpLocks/>
          </p:cNvCxnSpPr>
          <p:nvPr/>
        </p:nvCxnSpPr>
        <p:spPr bwMode="auto">
          <a:xfrm flipV="1">
            <a:off x="3879878"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45" name="Straight Connector 44">
            <a:extLst>
              <a:ext uri="{FF2B5EF4-FFF2-40B4-BE49-F238E27FC236}">
                <a16:creationId xmlns:a16="http://schemas.microsoft.com/office/drawing/2014/main" id="{9C46AC3C-2CC9-45B3-97B3-00EA6D2875CA}"/>
              </a:ext>
            </a:extLst>
          </p:cNvPr>
          <p:cNvCxnSpPr>
            <a:cxnSpLocks/>
          </p:cNvCxnSpPr>
          <p:nvPr/>
        </p:nvCxnSpPr>
        <p:spPr bwMode="auto">
          <a:xfrm flipV="1">
            <a:off x="3910358"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46" name="Straight Connector 45">
            <a:extLst>
              <a:ext uri="{FF2B5EF4-FFF2-40B4-BE49-F238E27FC236}">
                <a16:creationId xmlns:a16="http://schemas.microsoft.com/office/drawing/2014/main" id="{5CB106FA-79FF-4975-9510-20CD76B6C23E}"/>
              </a:ext>
            </a:extLst>
          </p:cNvPr>
          <p:cNvCxnSpPr>
            <a:cxnSpLocks/>
          </p:cNvCxnSpPr>
          <p:nvPr/>
        </p:nvCxnSpPr>
        <p:spPr bwMode="auto">
          <a:xfrm flipV="1">
            <a:off x="3940838"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47" name="Straight Connector 46">
            <a:extLst>
              <a:ext uri="{FF2B5EF4-FFF2-40B4-BE49-F238E27FC236}">
                <a16:creationId xmlns:a16="http://schemas.microsoft.com/office/drawing/2014/main" id="{553D23A6-9287-448C-969D-033DE8142E58}"/>
              </a:ext>
            </a:extLst>
          </p:cNvPr>
          <p:cNvCxnSpPr>
            <a:cxnSpLocks/>
          </p:cNvCxnSpPr>
          <p:nvPr/>
        </p:nvCxnSpPr>
        <p:spPr bwMode="auto">
          <a:xfrm flipV="1">
            <a:off x="3971318"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48" name="Straight Connector 47">
            <a:extLst>
              <a:ext uri="{FF2B5EF4-FFF2-40B4-BE49-F238E27FC236}">
                <a16:creationId xmlns:a16="http://schemas.microsoft.com/office/drawing/2014/main" id="{5D658A35-A5C7-4E45-ADDB-AE227A16F36C}"/>
              </a:ext>
            </a:extLst>
          </p:cNvPr>
          <p:cNvCxnSpPr>
            <a:cxnSpLocks/>
          </p:cNvCxnSpPr>
          <p:nvPr/>
        </p:nvCxnSpPr>
        <p:spPr bwMode="auto">
          <a:xfrm flipV="1">
            <a:off x="4003703"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49" name="Straight Connector 48">
            <a:extLst>
              <a:ext uri="{FF2B5EF4-FFF2-40B4-BE49-F238E27FC236}">
                <a16:creationId xmlns:a16="http://schemas.microsoft.com/office/drawing/2014/main" id="{0A25C887-FE1B-47CD-A8EE-17E5FF87D2FA}"/>
              </a:ext>
            </a:extLst>
          </p:cNvPr>
          <p:cNvCxnSpPr>
            <a:cxnSpLocks/>
          </p:cNvCxnSpPr>
          <p:nvPr/>
        </p:nvCxnSpPr>
        <p:spPr bwMode="auto">
          <a:xfrm flipV="1">
            <a:off x="4037993"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50" name="Straight Connector 49">
            <a:extLst>
              <a:ext uri="{FF2B5EF4-FFF2-40B4-BE49-F238E27FC236}">
                <a16:creationId xmlns:a16="http://schemas.microsoft.com/office/drawing/2014/main" id="{2FE9087E-4B8B-4C61-BF11-177597583147}"/>
              </a:ext>
            </a:extLst>
          </p:cNvPr>
          <p:cNvCxnSpPr>
            <a:cxnSpLocks/>
          </p:cNvCxnSpPr>
          <p:nvPr/>
        </p:nvCxnSpPr>
        <p:spPr bwMode="auto">
          <a:xfrm flipV="1">
            <a:off x="4068473"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51" name="Straight Connector 50">
            <a:extLst>
              <a:ext uri="{FF2B5EF4-FFF2-40B4-BE49-F238E27FC236}">
                <a16:creationId xmlns:a16="http://schemas.microsoft.com/office/drawing/2014/main" id="{CB876F6D-1800-4B1C-A292-993A96436742}"/>
              </a:ext>
            </a:extLst>
          </p:cNvPr>
          <p:cNvCxnSpPr>
            <a:cxnSpLocks/>
          </p:cNvCxnSpPr>
          <p:nvPr/>
        </p:nvCxnSpPr>
        <p:spPr bwMode="auto">
          <a:xfrm flipV="1">
            <a:off x="4098953"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52" name="Straight Connector 51">
            <a:extLst>
              <a:ext uri="{FF2B5EF4-FFF2-40B4-BE49-F238E27FC236}">
                <a16:creationId xmlns:a16="http://schemas.microsoft.com/office/drawing/2014/main" id="{DD8D7202-C35C-4160-9E31-7379A52697CB}"/>
              </a:ext>
            </a:extLst>
          </p:cNvPr>
          <p:cNvCxnSpPr>
            <a:cxnSpLocks/>
          </p:cNvCxnSpPr>
          <p:nvPr/>
        </p:nvCxnSpPr>
        <p:spPr bwMode="auto">
          <a:xfrm flipV="1">
            <a:off x="4129433"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53" name="Straight Connector 52">
            <a:extLst>
              <a:ext uri="{FF2B5EF4-FFF2-40B4-BE49-F238E27FC236}">
                <a16:creationId xmlns:a16="http://schemas.microsoft.com/office/drawing/2014/main" id="{0054F650-82E5-45AE-9EA1-DD6CDD4FC887}"/>
              </a:ext>
            </a:extLst>
          </p:cNvPr>
          <p:cNvCxnSpPr>
            <a:cxnSpLocks/>
          </p:cNvCxnSpPr>
          <p:nvPr/>
        </p:nvCxnSpPr>
        <p:spPr bwMode="auto">
          <a:xfrm flipV="1">
            <a:off x="4161818"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54" name="Straight Connector 53">
            <a:extLst>
              <a:ext uri="{FF2B5EF4-FFF2-40B4-BE49-F238E27FC236}">
                <a16:creationId xmlns:a16="http://schemas.microsoft.com/office/drawing/2014/main" id="{B6010716-CEDA-416D-910B-EA8CE844AC46}"/>
              </a:ext>
            </a:extLst>
          </p:cNvPr>
          <p:cNvCxnSpPr>
            <a:cxnSpLocks/>
          </p:cNvCxnSpPr>
          <p:nvPr/>
        </p:nvCxnSpPr>
        <p:spPr bwMode="auto">
          <a:xfrm flipV="1">
            <a:off x="4196108"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55" name="Straight Connector 54">
            <a:extLst>
              <a:ext uri="{FF2B5EF4-FFF2-40B4-BE49-F238E27FC236}">
                <a16:creationId xmlns:a16="http://schemas.microsoft.com/office/drawing/2014/main" id="{E866AEEB-9F72-4983-8E28-BE824DD263E4}"/>
              </a:ext>
            </a:extLst>
          </p:cNvPr>
          <p:cNvCxnSpPr>
            <a:cxnSpLocks/>
          </p:cNvCxnSpPr>
          <p:nvPr/>
        </p:nvCxnSpPr>
        <p:spPr bwMode="auto">
          <a:xfrm flipV="1">
            <a:off x="4226588"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56" name="Straight Connector 55">
            <a:extLst>
              <a:ext uri="{FF2B5EF4-FFF2-40B4-BE49-F238E27FC236}">
                <a16:creationId xmlns:a16="http://schemas.microsoft.com/office/drawing/2014/main" id="{0658FF61-022E-4383-8FA4-59ABB10DBAEF}"/>
              </a:ext>
            </a:extLst>
          </p:cNvPr>
          <p:cNvCxnSpPr>
            <a:cxnSpLocks/>
          </p:cNvCxnSpPr>
          <p:nvPr/>
        </p:nvCxnSpPr>
        <p:spPr bwMode="auto">
          <a:xfrm flipV="1">
            <a:off x="4260878"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57" name="Straight Connector 56">
            <a:extLst>
              <a:ext uri="{FF2B5EF4-FFF2-40B4-BE49-F238E27FC236}">
                <a16:creationId xmlns:a16="http://schemas.microsoft.com/office/drawing/2014/main" id="{8F10480F-CE6C-41A1-A1A7-B44CD99CBF69}"/>
              </a:ext>
            </a:extLst>
          </p:cNvPr>
          <p:cNvCxnSpPr>
            <a:cxnSpLocks/>
          </p:cNvCxnSpPr>
          <p:nvPr/>
        </p:nvCxnSpPr>
        <p:spPr bwMode="auto">
          <a:xfrm flipV="1">
            <a:off x="4291358"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58" name="Straight Connector 57">
            <a:extLst>
              <a:ext uri="{FF2B5EF4-FFF2-40B4-BE49-F238E27FC236}">
                <a16:creationId xmlns:a16="http://schemas.microsoft.com/office/drawing/2014/main" id="{4E90A2D1-8F2B-4F46-9D91-81628CC5BE22}"/>
              </a:ext>
            </a:extLst>
          </p:cNvPr>
          <p:cNvCxnSpPr>
            <a:cxnSpLocks/>
          </p:cNvCxnSpPr>
          <p:nvPr/>
        </p:nvCxnSpPr>
        <p:spPr bwMode="auto">
          <a:xfrm flipV="1">
            <a:off x="4323743"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59" name="Straight Connector 58">
            <a:extLst>
              <a:ext uri="{FF2B5EF4-FFF2-40B4-BE49-F238E27FC236}">
                <a16:creationId xmlns:a16="http://schemas.microsoft.com/office/drawing/2014/main" id="{1D37461B-A114-4BCD-AECF-BDF7A460014E}"/>
              </a:ext>
            </a:extLst>
          </p:cNvPr>
          <p:cNvCxnSpPr>
            <a:cxnSpLocks/>
          </p:cNvCxnSpPr>
          <p:nvPr/>
        </p:nvCxnSpPr>
        <p:spPr bwMode="auto">
          <a:xfrm flipV="1">
            <a:off x="4358033"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60" name="Straight Connector 59">
            <a:extLst>
              <a:ext uri="{FF2B5EF4-FFF2-40B4-BE49-F238E27FC236}">
                <a16:creationId xmlns:a16="http://schemas.microsoft.com/office/drawing/2014/main" id="{5DEAB742-F57D-48D3-8C61-5DD095A2840D}"/>
              </a:ext>
            </a:extLst>
          </p:cNvPr>
          <p:cNvCxnSpPr>
            <a:cxnSpLocks/>
          </p:cNvCxnSpPr>
          <p:nvPr/>
        </p:nvCxnSpPr>
        <p:spPr bwMode="auto">
          <a:xfrm flipV="1">
            <a:off x="4388513"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61" name="Straight Connector 60">
            <a:extLst>
              <a:ext uri="{FF2B5EF4-FFF2-40B4-BE49-F238E27FC236}">
                <a16:creationId xmlns:a16="http://schemas.microsoft.com/office/drawing/2014/main" id="{D9A4722F-2ACC-4672-B92F-EE60DD1637FA}"/>
              </a:ext>
            </a:extLst>
          </p:cNvPr>
          <p:cNvCxnSpPr>
            <a:cxnSpLocks/>
          </p:cNvCxnSpPr>
          <p:nvPr/>
        </p:nvCxnSpPr>
        <p:spPr bwMode="auto">
          <a:xfrm flipV="1">
            <a:off x="4418993"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62" name="Straight Connector 61">
            <a:extLst>
              <a:ext uri="{FF2B5EF4-FFF2-40B4-BE49-F238E27FC236}">
                <a16:creationId xmlns:a16="http://schemas.microsoft.com/office/drawing/2014/main" id="{A3A9D512-0533-4E91-81A4-07CD23DCF8BC}"/>
              </a:ext>
            </a:extLst>
          </p:cNvPr>
          <p:cNvCxnSpPr>
            <a:cxnSpLocks/>
          </p:cNvCxnSpPr>
          <p:nvPr/>
        </p:nvCxnSpPr>
        <p:spPr bwMode="auto">
          <a:xfrm flipV="1">
            <a:off x="4449473"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63" name="Straight Connector 62">
            <a:extLst>
              <a:ext uri="{FF2B5EF4-FFF2-40B4-BE49-F238E27FC236}">
                <a16:creationId xmlns:a16="http://schemas.microsoft.com/office/drawing/2014/main" id="{E8CB9F16-A4CF-4BFF-94EA-1DF3D63687D1}"/>
              </a:ext>
            </a:extLst>
          </p:cNvPr>
          <p:cNvCxnSpPr>
            <a:cxnSpLocks/>
          </p:cNvCxnSpPr>
          <p:nvPr/>
        </p:nvCxnSpPr>
        <p:spPr bwMode="auto">
          <a:xfrm flipV="1">
            <a:off x="4481858" y="4679442"/>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sp>
        <p:nvSpPr>
          <p:cNvPr id="109" name="Oval 108">
            <a:extLst>
              <a:ext uri="{FF2B5EF4-FFF2-40B4-BE49-F238E27FC236}">
                <a16:creationId xmlns:a16="http://schemas.microsoft.com/office/drawing/2014/main" id="{89163D0B-0AB9-4702-AD39-80A3AE03EF63}"/>
              </a:ext>
            </a:extLst>
          </p:cNvPr>
          <p:cNvSpPr/>
          <p:nvPr/>
        </p:nvSpPr>
        <p:spPr bwMode="auto">
          <a:xfrm>
            <a:off x="3752904" y="2975997"/>
            <a:ext cx="191324" cy="193157"/>
          </a:xfrm>
          <a:prstGeom prst="ellipse">
            <a:avLst/>
          </a:prstGeom>
          <a:noFill/>
          <a:ln w="12700" cap="flat" cmpd="sng" algn="ctr">
            <a:solidFill>
              <a:schemeClr val="tx1"/>
            </a:solidFill>
            <a:prstDash val="sysDot"/>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
        <p:nvSpPr>
          <p:cNvPr id="110" name="Right Brace 109">
            <a:extLst>
              <a:ext uri="{FF2B5EF4-FFF2-40B4-BE49-F238E27FC236}">
                <a16:creationId xmlns:a16="http://schemas.microsoft.com/office/drawing/2014/main" id="{4528534F-E3CB-4F9D-9BBF-CCFD7A5151DD}"/>
              </a:ext>
            </a:extLst>
          </p:cNvPr>
          <p:cNvSpPr/>
          <p:nvPr/>
        </p:nvSpPr>
        <p:spPr bwMode="auto">
          <a:xfrm rot="16200000">
            <a:off x="4701428" y="2911484"/>
            <a:ext cx="193156" cy="3063397"/>
          </a:xfrm>
          <a:prstGeom prst="rightBrace">
            <a:avLst>
              <a:gd name="adj1" fmla="val 8333"/>
              <a:gd name="adj2" fmla="val 43333"/>
            </a:avLst>
          </a:prstGeom>
          <a:noFill/>
          <a:ln w="12700" cap="flat" cmpd="sng" algn="ctr">
            <a:solidFill>
              <a:schemeClr val="tx1"/>
            </a:solidFill>
            <a:prstDash val="solid"/>
            <a:round/>
            <a:headEnd type="none" w="med" len="med"/>
            <a:tailEnd type="none"/>
          </a:ln>
          <a:effectLst/>
        </p:spPr>
        <p:txBody>
          <a:bodyPr rtlCol="0" anchor="ctr"/>
          <a:lstStyle/>
          <a:p>
            <a:pPr algn="ctr"/>
            <a:endParaRPr lang="en-US"/>
          </a:p>
        </p:txBody>
      </p:sp>
      <p:cxnSp>
        <p:nvCxnSpPr>
          <p:cNvPr id="112" name="Straight Connector 111">
            <a:extLst>
              <a:ext uri="{FF2B5EF4-FFF2-40B4-BE49-F238E27FC236}">
                <a16:creationId xmlns:a16="http://schemas.microsoft.com/office/drawing/2014/main" id="{4583C49B-5567-4E9A-81D1-CECD0466A355}"/>
              </a:ext>
            </a:extLst>
          </p:cNvPr>
          <p:cNvCxnSpPr>
            <a:cxnSpLocks/>
            <a:stCxn id="110" idx="1"/>
            <a:endCxn id="109" idx="4"/>
          </p:cNvCxnSpPr>
          <p:nvPr/>
        </p:nvCxnSpPr>
        <p:spPr bwMode="auto">
          <a:xfrm flipH="1" flipV="1">
            <a:off x="3848566" y="3169154"/>
            <a:ext cx="745204" cy="1177451"/>
          </a:xfrm>
          <a:prstGeom prst="line">
            <a:avLst/>
          </a:prstGeom>
          <a:noFill/>
          <a:ln w="12700" cap="flat" cmpd="sng" algn="ctr">
            <a:solidFill>
              <a:schemeClr val="tx1"/>
            </a:solidFill>
            <a:prstDash val="sysDot"/>
            <a:round/>
            <a:headEnd type="none" w="med" len="med"/>
            <a:tailEnd type="none" w="med" len="med"/>
          </a:ln>
          <a:effectLst/>
        </p:spPr>
      </p:cxnSp>
      <p:sp>
        <p:nvSpPr>
          <p:cNvPr id="114" name="Rectangle 113">
            <a:extLst>
              <a:ext uri="{FF2B5EF4-FFF2-40B4-BE49-F238E27FC236}">
                <a16:creationId xmlns:a16="http://schemas.microsoft.com/office/drawing/2014/main" id="{774A9FBE-E890-447C-93F6-F91BD34533F6}"/>
              </a:ext>
            </a:extLst>
          </p:cNvPr>
          <p:cNvSpPr/>
          <p:nvPr/>
        </p:nvSpPr>
        <p:spPr>
          <a:xfrm>
            <a:off x="2888314" y="3737603"/>
            <a:ext cx="543739" cy="523220"/>
          </a:xfrm>
          <a:prstGeom prst="rect">
            <a:avLst/>
          </a:prstGeom>
        </p:spPr>
        <p:txBody>
          <a:bodyPr wrap="none">
            <a:spAutoFit/>
          </a:bodyPr>
          <a:lstStyle/>
          <a:p>
            <a:r>
              <a:rPr lang="en-US" sz="1400" dirty="0"/>
              <a:t>Msg.</a:t>
            </a:r>
          </a:p>
          <a:p>
            <a:r>
              <a:rPr lang="en-US" sz="1400" dirty="0"/>
              <a:t>size</a:t>
            </a:r>
          </a:p>
        </p:txBody>
      </p:sp>
      <p:cxnSp>
        <p:nvCxnSpPr>
          <p:cNvPr id="118" name="Straight Arrow Connector 117">
            <a:extLst>
              <a:ext uri="{FF2B5EF4-FFF2-40B4-BE49-F238E27FC236}">
                <a16:creationId xmlns:a16="http://schemas.microsoft.com/office/drawing/2014/main" id="{F5E32002-724A-4824-8378-90391D507B3B}"/>
              </a:ext>
            </a:extLst>
          </p:cNvPr>
          <p:cNvCxnSpPr/>
          <p:nvPr/>
        </p:nvCxnSpPr>
        <p:spPr bwMode="auto">
          <a:xfrm>
            <a:off x="3940838" y="2696609"/>
            <a:ext cx="1539796" cy="0"/>
          </a:xfrm>
          <a:prstGeom prst="straightConnector1">
            <a:avLst/>
          </a:prstGeom>
          <a:solidFill>
            <a:schemeClr val="accent1"/>
          </a:solidFill>
          <a:ln w="12700" cap="flat" cmpd="sng" algn="ctr">
            <a:solidFill>
              <a:schemeClr val="tx1"/>
            </a:solidFill>
            <a:prstDash val="solid"/>
            <a:round/>
            <a:headEnd type="arrow" w="med" len="med"/>
            <a:tailEnd type="arrow" w="med" len="med"/>
          </a:ln>
          <a:effectLst/>
        </p:spPr>
      </p:cxnSp>
      <p:sp>
        <p:nvSpPr>
          <p:cNvPr id="124" name="Right Brace 123">
            <a:extLst>
              <a:ext uri="{FF2B5EF4-FFF2-40B4-BE49-F238E27FC236}">
                <a16:creationId xmlns:a16="http://schemas.microsoft.com/office/drawing/2014/main" id="{B45D9F3D-4ED9-4EC8-B8BA-1E344E61B36B}"/>
              </a:ext>
            </a:extLst>
          </p:cNvPr>
          <p:cNvSpPr/>
          <p:nvPr/>
        </p:nvSpPr>
        <p:spPr bwMode="auto">
          <a:xfrm rot="16200000" flipH="1">
            <a:off x="3646587" y="5086697"/>
            <a:ext cx="117937" cy="58184"/>
          </a:xfrm>
          <a:prstGeom prst="rightBrace">
            <a:avLst>
              <a:gd name="adj1" fmla="val 8333"/>
              <a:gd name="adj2" fmla="val 43333"/>
            </a:avLst>
          </a:prstGeom>
          <a:noFill/>
          <a:ln w="12700" cap="flat" cmpd="sng" algn="ctr">
            <a:solidFill>
              <a:schemeClr val="tx1"/>
            </a:solidFill>
            <a:prstDash val="sysDot"/>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indent="-357188" fontAlgn="base">
              <a:spcBef>
                <a:spcPts val="300"/>
              </a:spcBef>
              <a:spcAft>
                <a:spcPct val="0"/>
              </a:spcAft>
              <a:buFont typeface="Ericsson Hilda" panose="00000500000000000000" pitchFamily="2" charset="0"/>
              <a:buChar char="—"/>
            </a:pPr>
            <a:endParaRPr lang="en-US" sz="2000">
              <a:solidFill>
                <a:schemeClr val="bg1"/>
              </a:solidFill>
            </a:endParaRPr>
          </a:p>
        </p:txBody>
      </p:sp>
      <p:cxnSp>
        <p:nvCxnSpPr>
          <p:cNvPr id="127" name="Straight Connector 126">
            <a:extLst>
              <a:ext uri="{FF2B5EF4-FFF2-40B4-BE49-F238E27FC236}">
                <a16:creationId xmlns:a16="http://schemas.microsoft.com/office/drawing/2014/main" id="{82CC8E69-3395-4F54-8CC2-A15B8BC7CC3D}"/>
              </a:ext>
            </a:extLst>
          </p:cNvPr>
          <p:cNvCxnSpPr>
            <a:cxnSpLocks/>
          </p:cNvCxnSpPr>
          <p:nvPr/>
        </p:nvCxnSpPr>
        <p:spPr bwMode="auto">
          <a:xfrm flipV="1">
            <a:off x="3975128" y="5576697"/>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128" name="Straight Connector 127">
            <a:extLst>
              <a:ext uri="{FF2B5EF4-FFF2-40B4-BE49-F238E27FC236}">
                <a16:creationId xmlns:a16="http://schemas.microsoft.com/office/drawing/2014/main" id="{092EBC73-F39D-496B-8DAF-386FC2EA8A37}"/>
              </a:ext>
            </a:extLst>
          </p:cNvPr>
          <p:cNvCxnSpPr>
            <a:cxnSpLocks/>
          </p:cNvCxnSpPr>
          <p:nvPr/>
        </p:nvCxnSpPr>
        <p:spPr bwMode="auto">
          <a:xfrm flipV="1">
            <a:off x="4291358" y="5576697"/>
            <a:ext cx="0" cy="382602"/>
          </a:xfrm>
          <a:prstGeom prst="line">
            <a:avLst/>
          </a:prstGeom>
          <a:solidFill>
            <a:schemeClr val="accent1"/>
          </a:solidFill>
          <a:ln w="19050" cap="flat" cmpd="sng" algn="ctr">
            <a:solidFill>
              <a:schemeClr val="accent3">
                <a:lumMod val="75000"/>
              </a:schemeClr>
            </a:solidFill>
            <a:prstDash val="solid"/>
            <a:round/>
            <a:headEnd type="none" w="med" len="med"/>
            <a:tailEnd type="none"/>
          </a:ln>
          <a:effectLst/>
        </p:spPr>
      </p:cxnSp>
      <p:cxnSp>
        <p:nvCxnSpPr>
          <p:cNvPr id="129" name="Straight Arrow Connector 128">
            <a:extLst>
              <a:ext uri="{FF2B5EF4-FFF2-40B4-BE49-F238E27FC236}">
                <a16:creationId xmlns:a16="http://schemas.microsoft.com/office/drawing/2014/main" id="{95D6ACE5-407B-48D7-9B60-AEA5E0477DA9}"/>
              </a:ext>
            </a:extLst>
          </p:cNvPr>
          <p:cNvCxnSpPr>
            <a:cxnSpLocks/>
          </p:cNvCxnSpPr>
          <p:nvPr/>
        </p:nvCxnSpPr>
        <p:spPr bwMode="auto">
          <a:xfrm flipV="1">
            <a:off x="2902130" y="5974498"/>
            <a:ext cx="3383279" cy="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30" name="Rectangle 129">
            <a:extLst>
              <a:ext uri="{FF2B5EF4-FFF2-40B4-BE49-F238E27FC236}">
                <a16:creationId xmlns:a16="http://schemas.microsoft.com/office/drawing/2014/main" id="{6C384B91-92C5-46A7-A715-A761FC2DD6CE}"/>
              </a:ext>
            </a:extLst>
          </p:cNvPr>
          <p:cNvSpPr/>
          <p:nvPr/>
        </p:nvSpPr>
        <p:spPr>
          <a:xfrm>
            <a:off x="4296933" y="5347879"/>
            <a:ext cx="1289135" cy="523220"/>
          </a:xfrm>
          <a:prstGeom prst="rect">
            <a:avLst/>
          </a:prstGeom>
        </p:spPr>
        <p:txBody>
          <a:bodyPr wrap="square">
            <a:spAutoFit/>
          </a:bodyPr>
          <a:lstStyle/>
          <a:p>
            <a:r>
              <a:rPr lang="en-US" sz="1400" dirty="0"/>
              <a:t>periodicity</a:t>
            </a:r>
          </a:p>
          <a:p>
            <a:r>
              <a:rPr lang="en-US" sz="1400" dirty="0"/>
              <a:t>e.g. 1 ms</a:t>
            </a:r>
          </a:p>
        </p:txBody>
      </p:sp>
      <p:cxnSp>
        <p:nvCxnSpPr>
          <p:cNvPr id="131" name="Straight Arrow Connector 130">
            <a:extLst>
              <a:ext uri="{FF2B5EF4-FFF2-40B4-BE49-F238E27FC236}">
                <a16:creationId xmlns:a16="http://schemas.microsoft.com/office/drawing/2014/main" id="{0AC3D76A-B6E2-46DF-88DB-728FFF74244C}"/>
              </a:ext>
            </a:extLst>
          </p:cNvPr>
          <p:cNvCxnSpPr>
            <a:cxnSpLocks/>
          </p:cNvCxnSpPr>
          <p:nvPr/>
        </p:nvCxnSpPr>
        <p:spPr bwMode="auto">
          <a:xfrm>
            <a:off x="3999091" y="5563925"/>
            <a:ext cx="275568" cy="0"/>
          </a:xfrm>
          <a:prstGeom prst="straightConnector1">
            <a:avLst/>
          </a:prstGeom>
          <a:solidFill>
            <a:schemeClr val="accent1"/>
          </a:solidFill>
          <a:ln w="12700" cap="flat" cmpd="sng" algn="ctr">
            <a:solidFill>
              <a:schemeClr val="tx1"/>
            </a:solidFill>
            <a:prstDash val="solid"/>
            <a:round/>
            <a:headEnd type="arrow" w="med" len="med"/>
            <a:tailEnd type="arrow" w="med" len="med"/>
          </a:ln>
          <a:effectLst/>
        </p:spPr>
      </p:cxnSp>
      <p:sp>
        <p:nvSpPr>
          <p:cNvPr id="133" name="Rectangle 132">
            <a:extLst>
              <a:ext uri="{FF2B5EF4-FFF2-40B4-BE49-F238E27FC236}">
                <a16:creationId xmlns:a16="http://schemas.microsoft.com/office/drawing/2014/main" id="{74F7270B-6389-4D6E-B193-30D0FE94B100}"/>
              </a:ext>
            </a:extLst>
          </p:cNvPr>
          <p:cNvSpPr/>
          <p:nvPr/>
        </p:nvSpPr>
        <p:spPr>
          <a:xfrm>
            <a:off x="4066168" y="2050112"/>
            <a:ext cx="1289135" cy="523220"/>
          </a:xfrm>
          <a:prstGeom prst="rect">
            <a:avLst/>
          </a:prstGeom>
        </p:spPr>
        <p:txBody>
          <a:bodyPr wrap="square">
            <a:spAutoFit/>
          </a:bodyPr>
          <a:lstStyle/>
          <a:p>
            <a:r>
              <a:rPr lang="en-US" sz="1400" dirty="0"/>
              <a:t>CNC update</a:t>
            </a:r>
          </a:p>
          <a:p>
            <a:r>
              <a:rPr lang="en-US" sz="1400" dirty="0"/>
              <a:t>e.g. 1 week</a:t>
            </a:r>
          </a:p>
        </p:txBody>
      </p:sp>
      <p:sp>
        <p:nvSpPr>
          <p:cNvPr id="136" name="Oval 135">
            <a:extLst>
              <a:ext uri="{FF2B5EF4-FFF2-40B4-BE49-F238E27FC236}">
                <a16:creationId xmlns:a16="http://schemas.microsoft.com/office/drawing/2014/main" id="{92A7E6BB-774D-4146-A1C5-2A92EC154C51}"/>
              </a:ext>
            </a:extLst>
          </p:cNvPr>
          <p:cNvSpPr/>
          <p:nvPr/>
        </p:nvSpPr>
        <p:spPr bwMode="auto">
          <a:xfrm>
            <a:off x="7101829" y="1928837"/>
            <a:ext cx="328875" cy="328875"/>
          </a:xfrm>
          <a:prstGeom prst="ellipse">
            <a:avLst/>
          </a:prstGeom>
          <a:solidFill>
            <a:schemeClr val="accent1">
              <a:lumMod val="75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1"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lang="sv-SE" sz="2000" b="1" dirty="0">
                <a:solidFill>
                  <a:schemeClr val="bg1"/>
                </a:solidFill>
              </a:rPr>
              <a:t>A</a:t>
            </a:r>
            <a:endParaRPr kumimoji="0" lang="sv-SE" sz="2000" b="1" i="0" u="none" strike="noStrike" cap="none" normalizeH="0" baseline="0" dirty="0">
              <a:ln>
                <a:noFill/>
              </a:ln>
              <a:solidFill>
                <a:schemeClr val="bg1"/>
              </a:solidFill>
              <a:effectLst/>
              <a:latin typeface="+mn-lt"/>
            </a:endParaRPr>
          </a:p>
        </p:txBody>
      </p:sp>
      <p:sp>
        <p:nvSpPr>
          <p:cNvPr id="138" name="Right Brace 137">
            <a:extLst>
              <a:ext uri="{FF2B5EF4-FFF2-40B4-BE49-F238E27FC236}">
                <a16:creationId xmlns:a16="http://schemas.microsoft.com/office/drawing/2014/main" id="{A209AE72-4E69-4037-B706-A746887079A1}"/>
              </a:ext>
            </a:extLst>
          </p:cNvPr>
          <p:cNvSpPr/>
          <p:nvPr/>
        </p:nvSpPr>
        <p:spPr bwMode="auto">
          <a:xfrm rot="16200000" flipH="1">
            <a:off x="4639349" y="2522103"/>
            <a:ext cx="89640" cy="1658497"/>
          </a:xfrm>
          <a:prstGeom prst="rightBrace">
            <a:avLst>
              <a:gd name="adj1" fmla="val 8333"/>
              <a:gd name="adj2" fmla="val 75035"/>
            </a:avLst>
          </a:prstGeom>
          <a:noFill/>
          <a:ln w="3175" cap="flat" cmpd="sng" algn="ctr">
            <a:solidFill>
              <a:schemeClr val="tx1"/>
            </a:solidFill>
            <a:prstDash val="solid"/>
            <a:round/>
            <a:headEnd type="none" w="med" len="med"/>
            <a:tailEnd type="none"/>
          </a:ln>
          <a:effectLst/>
        </p:spPr>
        <p:txBody>
          <a:bodyPr rtlCol="0" anchor="ctr"/>
          <a:lstStyle/>
          <a:p>
            <a:pPr algn="ctr"/>
            <a:endParaRPr lang="en-US"/>
          </a:p>
        </p:txBody>
      </p:sp>
      <p:sp>
        <p:nvSpPr>
          <p:cNvPr id="139" name="Rectangle 138">
            <a:extLst>
              <a:ext uri="{FF2B5EF4-FFF2-40B4-BE49-F238E27FC236}">
                <a16:creationId xmlns:a16="http://schemas.microsoft.com/office/drawing/2014/main" id="{03669B3E-FA67-4896-9332-A95F9A2ED2F5}"/>
              </a:ext>
            </a:extLst>
          </p:cNvPr>
          <p:cNvSpPr/>
          <p:nvPr/>
        </p:nvSpPr>
        <p:spPr>
          <a:xfrm>
            <a:off x="4343278" y="3399412"/>
            <a:ext cx="1696298" cy="246221"/>
          </a:xfrm>
          <a:prstGeom prst="rect">
            <a:avLst/>
          </a:prstGeom>
        </p:spPr>
        <p:txBody>
          <a:bodyPr wrap="none">
            <a:spAutoFit/>
          </a:bodyPr>
          <a:lstStyle/>
          <a:p>
            <a:r>
              <a:rPr lang="en-US" sz="1000" dirty="0"/>
              <a:t>Many data packets, e.g. 10</a:t>
            </a:r>
            <a:r>
              <a:rPr lang="en-US" sz="1000" baseline="30000" dirty="0"/>
              <a:t>8</a:t>
            </a:r>
          </a:p>
        </p:txBody>
      </p:sp>
      <p:sp>
        <p:nvSpPr>
          <p:cNvPr id="142" name="Rectangle 141">
            <a:extLst>
              <a:ext uri="{FF2B5EF4-FFF2-40B4-BE49-F238E27FC236}">
                <a16:creationId xmlns:a16="http://schemas.microsoft.com/office/drawing/2014/main" id="{7CD16A0C-E02F-4A23-8734-F25EBF118051}"/>
              </a:ext>
            </a:extLst>
          </p:cNvPr>
          <p:cNvSpPr/>
          <p:nvPr/>
        </p:nvSpPr>
        <p:spPr bwMode="auto">
          <a:xfrm>
            <a:off x="247826" y="2562225"/>
            <a:ext cx="448100" cy="2664183"/>
          </a:xfrm>
          <a:prstGeom prst="rect">
            <a:avLst/>
          </a:prstGeom>
          <a:gradFill flip="none" rotWithShape="1">
            <a:gsLst>
              <a:gs pos="0">
                <a:schemeClr val="bg1"/>
              </a:gs>
              <a:gs pos="30000">
                <a:srgbClr val="FFFFFF"/>
              </a:gs>
              <a:gs pos="100000">
                <a:schemeClr val="bg1">
                  <a:alpha val="0"/>
                </a:schemeClr>
              </a:gs>
            </a:gsLst>
            <a:lin ang="0" scaled="1"/>
            <a:tileRect/>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cxnSp>
        <p:nvCxnSpPr>
          <p:cNvPr id="143" name="Straight Connector 142">
            <a:extLst>
              <a:ext uri="{FF2B5EF4-FFF2-40B4-BE49-F238E27FC236}">
                <a16:creationId xmlns:a16="http://schemas.microsoft.com/office/drawing/2014/main" id="{A9BBB4E8-E412-4815-BC74-17699D2A341E}"/>
              </a:ext>
            </a:extLst>
          </p:cNvPr>
          <p:cNvCxnSpPr>
            <a:cxnSpLocks/>
            <a:endCxn id="124" idx="1"/>
          </p:cNvCxnSpPr>
          <p:nvPr/>
        </p:nvCxnSpPr>
        <p:spPr bwMode="auto">
          <a:xfrm flipH="1" flipV="1">
            <a:off x="3701677" y="5174758"/>
            <a:ext cx="317828" cy="311134"/>
          </a:xfrm>
          <a:prstGeom prst="line">
            <a:avLst/>
          </a:prstGeom>
          <a:noFill/>
          <a:ln w="12700" cap="flat" cmpd="sng" algn="ctr">
            <a:solidFill>
              <a:schemeClr val="tx1"/>
            </a:solidFill>
            <a:prstDash val="sysDot"/>
            <a:round/>
            <a:headEnd type="none" w="med" len="med"/>
            <a:tailEnd type="none" w="med" len="med"/>
          </a:ln>
          <a:effectLst/>
        </p:spPr>
      </p:cxnSp>
    </p:spTree>
    <p:extLst>
      <p:ext uri="{BB962C8B-B14F-4D97-AF65-F5344CB8AC3E}">
        <p14:creationId xmlns:p14="http://schemas.microsoft.com/office/powerpoint/2010/main" val="34250200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4831452-A2B9-4482-B385-FFAF29F17974}"/>
              </a:ext>
            </a:extLst>
          </p:cNvPr>
          <p:cNvSpPr>
            <a:spLocks noGrp="1"/>
          </p:cNvSpPr>
          <p:nvPr>
            <p:ph type="ctrTitle"/>
          </p:nvPr>
        </p:nvSpPr>
        <p:spPr/>
        <p:txBody>
          <a:bodyPr/>
          <a:lstStyle/>
          <a:p>
            <a:br>
              <a:rPr lang="sv-SE" dirty="0"/>
            </a:br>
            <a:br>
              <a:rPr lang="sv-SE"/>
            </a:br>
            <a:r>
              <a:rPr lang="sv-SE"/>
              <a:t>Non-public </a:t>
            </a:r>
            <a:r>
              <a:rPr lang="sv-SE" dirty="0"/>
              <a:t>networks impact</a:t>
            </a:r>
            <a:br>
              <a:rPr lang="sv-SE" dirty="0"/>
            </a:br>
            <a:r>
              <a:rPr lang="sv-SE" dirty="0"/>
              <a:t>on time-sychronization</a:t>
            </a:r>
          </a:p>
        </p:txBody>
      </p:sp>
    </p:spTree>
    <p:extLst>
      <p:ext uri="{BB962C8B-B14F-4D97-AF65-F5344CB8AC3E}">
        <p14:creationId xmlns:p14="http://schemas.microsoft.com/office/powerpoint/2010/main" val="31510150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A382BD1-0BB2-49C4-90CF-254FFF2307B2}"/>
              </a:ext>
            </a:extLst>
          </p:cNvPr>
          <p:cNvSpPr>
            <a:spLocks noGrp="1"/>
          </p:cNvSpPr>
          <p:nvPr>
            <p:ph type="title"/>
          </p:nvPr>
        </p:nvSpPr>
        <p:spPr/>
        <p:txBody>
          <a:bodyPr/>
          <a:lstStyle/>
          <a:p>
            <a:r>
              <a:rPr lang="sv-SE" dirty="0" err="1"/>
              <a:t>Time-sync</a:t>
            </a:r>
            <a:r>
              <a:rPr lang="sv-SE" dirty="0"/>
              <a:t> in NPN</a:t>
            </a:r>
          </a:p>
        </p:txBody>
      </p:sp>
      <p:sp>
        <p:nvSpPr>
          <p:cNvPr id="5" name="Content Placeholder 4">
            <a:extLst>
              <a:ext uri="{FF2B5EF4-FFF2-40B4-BE49-F238E27FC236}">
                <a16:creationId xmlns:a16="http://schemas.microsoft.com/office/drawing/2014/main" id="{E9ACF593-5825-459A-A259-E82C60FDF5FF}"/>
              </a:ext>
            </a:extLst>
          </p:cNvPr>
          <p:cNvSpPr>
            <a:spLocks noGrp="1"/>
          </p:cNvSpPr>
          <p:nvPr>
            <p:ph sz="quarter" idx="10"/>
          </p:nvPr>
        </p:nvSpPr>
        <p:spPr>
          <a:xfrm>
            <a:off x="416061" y="1117392"/>
            <a:ext cx="11712575" cy="5370236"/>
          </a:xfrm>
        </p:spPr>
        <p:txBody>
          <a:bodyPr/>
          <a:lstStyle/>
          <a:p>
            <a:r>
              <a:rPr lang="sv-SE" sz="1600" dirty="0"/>
              <a:t>3GPP SA2 </a:t>
            </a:r>
            <a:r>
              <a:rPr lang="sv-SE" sz="1600" dirty="0" err="1"/>
              <a:t>defines</a:t>
            </a:r>
            <a:r>
              <a:rPr lang="sv-SE" sz="1600" dirty="0"/>
              <a:t> non-public </a:t>
            </a:r>
            <a:r>
              <a:rPr lang="sv-SE" sz="1600" dirty="0" err="1"/>
              <a:t>networks</a:t>
            </a:r>
            <a:r>
              <a:rPr lang="sv-SE" sz="1600" dirty="0"/>
              <a:t> (NPN) for Industrial IoT in </a:t>
            </a:r>
            <a:r>
              <a:rPr lang="sv-SE" sz="1600" dirty="0" err="1"/>
              <a:t>two</a:t>
            </a:r>
            <a:r>
              <a:rPr lang="sv-SE" sz="1600" dirty="0"/>
              <a:t> variants</a:t>
            </a:r>
          </a:p>
          <a:p>
            <a:pPr lvl="1"/>
            <a:r>
              <a:rPr lang="en-GB" sz="1600" dirty="0"/>
              <a:t>Standalone NPN</a:t>
            </a:r>
          </a:p>
          <a:p>
            <a:pPr lvl="1"/>
            <a:r>
              <a:rPr lang="en-GB" sz="1600" dirty="0"/>
              <a:t>Public network integrated NPN</a:t>
            </a:r>
          </a:p>
          <a:p>
            <a:r>
              <a:rPr lang="en-GB" sz="1600" dirty="0"/>
              <a:t>Related analysis for NPN has been published by 5G-ACIA</a:t>
            </a:r>
          </a:p>
          <a:p>
            <a:pPr lvl="1"/>
            <a:r>
              <a:rPr lang="en-US" sz="1600" dirty="0"/>
              <a:t>5G-ACIA, ”5G Non-Public Networks for Industrial Scenarios,” March 2019, 5G-ACIA</a:t>
            </a:r>
            <a:br>
              <a:rPr lang="en-US" sz="1600" dirty="0"/>
            </a:br>
            <a:r>
              <a:rPr lang="en-US" sz="1100" dirty="0">
                <a:hlinkClick r:id="rId3"/>
              </a:rPr>
              <a:t>https://www.5g-acia.org/index.php?id=6958</a:t>
            </a:r>
            <a:r>
              <a:rPr lang="en-US" sz="1100" dirty="0"/>
              <a:t> </a:t>
            </a:r>
            <a:endParaRPr lang="en-US" sz="1600" dirty="0"/>
          </a:p>
          <a:p>
            <a:pPr lvl="1"/>
            <a:endParaRPr lang="en-GB" sz="1600" dirty="0"/>
          </a:p>
          <a:p>
            <a:pPr lvl="1"/>
            <a:endParaRPr lang="sv-SE" sz="1600" dirty="0"/>
          </a:p>
          <a:p>
            <a:endParaRPr lang="sv-SE" sz="1600" dirty="0"/>
          </a:p>
        </p:txBody>
      </p:sp>
      <p:pic>
        <p:nvPicPr>
          <p:cNvPr id="3" name="Picture 2">
            <a:extLst>
              <a:ext uri="{FF2B5EF4-FFF2-40B4-BE49-F238E27FC236}">
                <a16:creationId xmlns:a16="http://schemas.microsoft.com/office/drawing/2014/main" id="{B1C02C31-0945-47C3-B733-EA7733D78E80}"/>
              </a:ext>
            </a:extLst>
          </p:cNvPr>
          <p:cNvPicPr>
            <a:picLocks noChangeAspect="1"/>
          </p:cNvPicPr>
          <p:nvPr/>
        </p:nvPicPr>
        <p:blipFill>
          <a:blip r:embed="rId4"/>
          <a:stretch>
            <a:fillRect/>
          </a:stretch>
        </p:blipFill>
        <p:spPr>
          <a:xfrm>
            <a:off x="973201" y="3249829"/>
            <a:ext cx="3035300" cy="3074033"/>
          </a:xfrm>
          <a:prstGeom prst="rect">
            <a:avLst/>
          </a:prstGeom>
        </p:spPr>
      </p:pic>
      <p:pic>
        <p:nvPicPr>
          <p:cNvPr id="6" name="Picture 5">
            <a:extLst>
              <a:ext uri="{FF2B5EF4-FFF2-40B4-BE49-F238E27FC236}">
                <a16:creationId xmlns:a16="http://schemas.microsoft.com/office/drawing/2014/main" id="{94610169-AF16-4A16-8C20-52A9E111CE9A}"/>
              </a:ext>
            </a:extLst>
          </p:cNvPr>
          <p:cNvPicPr>
            <a:picLocks noChangeAspect="1"/>
          </p:cNvPicPr>
          <p:nvPr/>
        </p:nvPicPr>
        <p:blipFill>
          <a:blip r:embed="rId5"/>
          <a:stretch>
            <a:fillRect/>
          </a:stretch>
        </p:blipFill>
        <p:spPr>
          <a:xfrm>
            <a:off x="6389842" y="3274021"/>
            <a:ext cx="3035299" cy="3107729"/>
          </a:xfrm>
          <a:prstGeom prst="rect">
            <a:avLst/>
          </a:prstGeom>
        </p:spPr>
      </p:pic>
      <p:sp>
        <p:nvSpPr>
          <p:cNvPr id="7" name="Rectangle 6">
            <a:extLst>
              <a:ext uri="{FF2B5EF4-FFF2-40B4-BE49-F238E27FC236}">
                <a16:creationId xmlns:a16="http://schemas.microsoft.com/office/drawing/2014/main" id="{BB7BB162-225D-400E-B322-9C5D1F2F59A5}"/>
              </a:ext>
            </a:extLst>
          </p:cNvPr>
          <p:cNvSpPr/>
          <p:nvPr/>
        </p:nvSpPr>
        <p:spPr>
          <a:xfrm>
            <a:off x="1348851" y="2859597"/>
            <a:ext cx="1883849" cy="369332"/>
          </a:xfrm>
          <a:prstGeom prst="rect">
            <a:avLst/>
          </a:prstGeom>
        </p:spPr>
        <p:txBody>
          <a:bodyPr wrap="none">
            <a:spAutoFit/>
          </a:bodyPr>
          <a:lstStyle/>
          <a:p>
            <a:r>
              <a:rPr lang="en-GB" b="1"/>
              <a:t>Standalone NPN</a:t>
            </a:r>
            <a:endParaRPr lang="sv-SE" b="1"/>
          </a:p>
        </p:txBody>
      </p:sp>
      <p:sp>
        <p:nvSpPr>
          <p:cNvPr id="8" name="Rectangle 7">
            <a:extLst>
              <a:ext uri="{FF2B5EF4-FFF2-40B4-BE49-F238E27FC236}">
                <a16:creationId xmlns:a16="http://schemas.microsoft.com/office/drawing/2014/main" id="{8E26898F-A398-41EA-8F81-611839B9737F}"/>
              </a:ext>
            </a:extLst>
          </p:cNvPr>
          <p:cNvSpPr/>
          <p:nvPr/>
        </p:nvSpPr>
        <p:spPr>
          <a:xfrm>
            <a:off x="5762474" y="2880497"/>
            <a:ext cx="5323893" cy="369332"/>
          </a:xfrm>
          <a:prstGeom prst="rect">
            <a:avLst/>
          </a:prstGeom>
        </p:spPr>
        <p:txBody>
          <a:bodyPr wrap="none">
            <a:spAutoFit/>
          </a:bodyPr>
          <a:lstStyle/>
          <a:p>
            <a:r>
              <a:rPr lang="en-GB" b="1" dirty="0"/>
              <a:t>Public network integrated NPN (multiple variants)</a:t>
            </a:r>
          </a:p>
        </p:txBody>
      </p:sp>
    </p:spTree>
    <p:extLst>
      <p:ext uri="{BB962C8B-B14F-4D97-AF65-F5344CB8AC3E}">
        <p14:creationId xmlns:p14="http://schemas.microsoft.com/office/powerpoint/2010/main" val="29987326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A382BD1-0BB2-49C4-90CF-254FFF2307B2}"/>
              </a:ext>
            </a:extLst>
          </p:cNvPr>
          <p:cNvSpPr>
            <a:spLocks noGrp="1"/>
          </p:cNvSpPr>
          <p:nvPr>
            <p:ph type="title"/>
          </p:nvPr>
        </p:nvSpPr>
        <p:spPr/>
        <p:txBody>
          <a:bodyPr/>
          <a:lstStyle/>
          <a:p>
            <a:r>
              <a:rPr lang="sv-SE" dirty="0" err="1"/>
              <a:t>Time-sync</a:t>
            </a:r>
            <a:r>
              <a:rPr lang="sv-SE" dirty="0"/>
              <a:t> in NPN</a:t>
            </a:r>
          </a:p>
        </p:txBody>
      </p:sp>
      <p:sp>
        <p:nvSpPr>
          <p:cNvPr id="5" name="Content Placeholder 4">
            <a:extLst>
              <a:ext uri="{FF2B5EF4-FFF2-40B4-BE49-F238E27FC236}">
                <a16:creationId xmlns:a16="http://schemas.microsoft.com/office/drawing/2014/main" id="{E9ACF593-5825-459A-A259-E82C60FDF5FF}"/>
              </a:ext>
            </a:extLst>
          </p:cNvPr>
          <p:cNvSpPr>
            <a:spLocks noGrp="1"/>
          </p:cNvSpPr>
          <p:nvPr>
            <p:ph sz="quarter" idx="10"/>
          </p:nvPr>
        </p:nvSpPr>
        <p:spPr>
          <a:xfrm>
            <a:off x="416061" y="1385740"/>
            <a:ext cx="11712575" cy="5101888"/>
          </a:xfrm>
        </p:spPr>
        <p:txBody>
          <a:bodyPr/>
          <a:lstStyle/>
          <a:p>
            <a:r>
              <a:rPr lang="sv-SE" sz="1800" dirty="0"/>
              <a:t>A relevant scenario for 5G in </a:t>
            </a:r>
            <a:r>
              <a:rPr lang="sv-SE" sz="1800" dirty="0" err="1"/>
              <a:t>industrial</a:t>
            </a:r>
            <a:r>
              <a:rPr lang="sv-SE" sz="1800" dirty="0"/>
              <a:t> </a:t>
            </a:r>
            <a:r>
              <a:rPr lang="sv-SE" sz="1800" dirty="0" err="1"/>
              <a:t>use</a:t>
            </a:r>
            <a:r>
              <a:rPr lang="sv-SE" sz="1800" dirty="0"/>
              <a:t> </a:t>
            </a:r>
            <a:r>
              <a:rPr lang="sv-SE" sz="1800" dirty="0" err="1"/>
              <a:t>cases</a:t>
            </a:r>
            <a:r>
              <a:rPr lang="sv-SE" sz="1800" dirty="0"/>
              <a:t> for TSN is a </a:t>
            </a:r>
            <a:r>
              <a:rPr lang="sv-SE" sz="1800" dirty="0" err="1"/>
              <a:t>shared</a:t>
            </a:r>
            <a:r>
              <a:rPr lang="sv-SE" sz="1800" dirty="0"/>
              <a:t> RAN for </a:t>
            </a:r>
            <a:r>
              <a:rPr lang="sv-SE" sz="1800" dirty="0" err="1"/>
              <a:t>multiple</a:t>
            </a:r>
            <a:r>
              <a:rPr lang="sv-SE" sz="1800" dirty="0"/>
              <a:t> </a:t>
            </a:r>
            <a:r>
              <a:rPr lang="sv-SE" sz="1800" dirty="0" err="1"/>
              <a:t>NPNs</a:t>
            </a:r>
            <a:r>
              <a:rPr lang="sv-SE" sz="1800" dirty="0"/>
              <a:t> (</a:t>
            </a:r>
            <a:r>
              <a:rPr lang="sv-SE" sz="1800" dirty="0" err="1"/>
              <a:t>e.g</a:t>
            </a:r>
            <a:r>
              <a:rPr lang="sv-SE" sz="1800" dirty="0"/>
              <a:t>. at an </a:t>
            </a:r>
            <a:r>
              <a:rPr lang="sv-SE" sz="1800" dirty="0" err="1"/>
              <a:t>industry</a:t>
            </a:r>
            <a:r>
              <a:rPr lang="sv-SE" sz="1800" dirty="0"/>
              <a:t> park)</a:t>
            </a:r>
          </a:p>
          <a:p>
            <a:r>
              <a:rPr lang="sv-SE" sz="1800" dirty="0" err="1"/>
              <a:t>Each</a:t>
            </a:r>
            <a:r>
              <a:rPr lang="sv-SE" sz="1800" dirty="0"/>
              <a:t> NPN </a:t>
            </a:r>
            <a:r>
              <a:rPr lang="sv-SE" sz="1800" dirty="0" err="1"/>
              <a:t>can</a:t>
            </a:r>
            <a:r>
              <a:rPr lang="sv-SE" sz="1800" dirty="0"/>
              <a:t> </a:t>
            </a:r>
            <a:r>
              <a:rPr lang="sv-SE" sz="1800" dirty="0" err="1"/>
              <a:t>have</a:t>
            </a:r>
            <a:r>
              <a:rPr lang="sv-SE" sz="1800" dirty="0"/>
              <a:t> </a:t>
            </a:r>
            <a:r>
              <a:rPr lang="sv-SE" sz="1800" dirty="0" err="1"/>
              <a:t>multiple</a:t>
            </a:r>
            <a:r>
              <a:rPr lang="sv-SE" sz="1800" dirty="0"/>
              <a:t> </a:t>
            </a:r>
            <a:r>
              <a:rPr lang="sv-SE" sz="1800" dirty="0" err="1"/>
              <a:t>time</a:t>
            </a:r>
            <a:r>
              <a:rPr lang="sv-SE" sz="1800" dirty="0"/>
              <a:t> </a:t>
            </a:r>
            <a:r>
              <a:rPr lang="sv-SE" sz="1800" dirty="0" err="1"/>
              <a:t>domains</a:t>
            </a:r>
            <a:r>
              <a:rPr lang="sv-SE" sz="1800" dirty="0"/>
              <a:t>, </a:t>
            </a:r>
            <a:r>
              <a:rPr lang="sv-SE" sz="1800" dirty="0" err="1"/>
              <a:t>e.g</a:t>
            </a:r>
            <a:r>
              <a:rPr lang="sv-SE" sz="1800" dirty="0"/>
              <a:t>.</a:t>
            </a:r>
          </a:p>
          <a:p>
            <a:pPr lvl="1"/>
            <a:r>
              <a:rPr lang="sv-SE" sz="1800" dirty="0" err="1"/>
              <a:t>one</a:t>
            </a:r>
            <a:r>
              <a:rPr lang="sv-SE" sz="1800" dirty="0"/>
              <a:t> </a:t>
            </a:r>
            <a:r>
              <a:rPr lang="sv-SE" sz="1800" dirty="0" err="1"/>
              <a:t>shopfloor</a:t>
            </a:r>
            <a:r>
              <a:rPr lang="sv-SE" sz="1800" dirty="0"/>
              <a:t> </a:t>
            </a:r>
            <a:r>
              <a:rPr lang="sv-SE" sz="1800" dirty="0" err="1"/>
              <a:t>time</a:t>
            </a:r>
            <a:r>
              <a:rPr lang="sv-SE" sz="1800" dirty="0"/>
              <a:t> </a:t>
            </a:r>
            <a:r>
              <a:rPr lang="sv-SE" sz="1800" dirty="0" err="1"/>
              <a:t>domain</a:t>
            </a:r>
            <a:endParaRPr lang="sv-SE" sz="1800" dirty="0"/>
          </a:p>
          <a:p>
            <a:pPr lvl="1"/>
            <a:r>
              <a:rPr lang="sv-SE" sz="1800" dirty="0" err="1"/>
              <a:t>one</a:t>
            </a:r>
            <a:r>
              <a:rPr lang="sv-SE" sz="1800" dirty="0"/>
              <a:t> </a:t>
            </a:r>
            <a:r>
              <a:rPr lang="sv-SE" sz="1800" dirty="0" err="1"/>
              <a:t>time</a:t>
            </a:r>
            <a:r>
              <a:rPr lang="sv-SE" sz="1800" dirty="0"/>
              <a:t> </a:t>
            </a:r>
            <a:r>
              <a:rPr lang="sv-SE" sz="1800" dirty="0" err="1"/>
              <a:t>domain</a:t>
            </a:r>
            <a:r>
              <a:rPr lang="sv-SE" sz="1800" dirty="0"/>
              <a:t> per </a:t>
            </a:r>
            <a:r>
              <a:rPr lang="sv-SE" sz="1800" dirty="0" err="1"/>
              <a:t>production</a:t>
            </a:r>
            <a:r>
              <a:rPr lang="sv-SE" sz="1800" dirty="0"/>
              <a:t> </a:t>
            </a:r>
            <a:r>
              <a:rPr lang="sv-SE" sz="1800" dirty="0" err="1"/>
              <a:t>domain</a:t>
            </a:r>
            <a:r>
              <a:rPr lang="sv-SE" sz="1800" dirty="0"/>
              <a:t> (i.e. </a:t>
            </a:r>
            <a:r>
              <a:rPr lang="sv-SE" sz="1800" dirty="0" err="1"/>
              <a:t>one</a:t>
            </a:r>
            <a:r>
              <a:rPr lang="sv-SE" sz="1800" dirty="0"/>
              <a:t> controller </a:t>
            </a:r>
            <a:r>
              <a:rPr lang="sv-SE" sz="1800" dirty="0" err="1"/>
              <a:t>with</a:t>
            </a:r>
            <a:r>
              <a:rPr lang="sv-SE" sz="1800" dirty="0"/>
              <a:t> a </a:t>
            </a:r>
            <a:r>
              <a:rPr lang="sv-SE" sz="1800" dirty="0" err="1"/>
              <a:t>number</a:t>
            </a:r>
            <a:r>
              <a:rPr lang="sv-SE" sz="1800" dirty="0"/>
              <a:t> </a:t>
            </a:r>
            <a:r>
              <a:rPr lang="sv-SE" sz="1800" dirty="0" err="1"/>
              <a:t>of</a:t>
            </a:r>
            <a:r>
              <a:rPr lang="sv-SE" sz="1800" dirty="0"/>
              <a:t>  </a:t>
            </a:r>
            <a:r>
              <a:rPr lang="sv-SE" sz="1800" dirty="0" err="1"/>
              <a:t>actuators</a:t>
            </a:r>
            <a:r>
              <a:rPr lang="sv-SE" sz="1800" dirty="0"/>
              <a:t> / sensors)</a:t>
            </a:r>
            <a:endParaRPr lang="en-US" sz="1800" dirty="0"/>
          </a:p>
          <a:p>
            <a:endParaRPr lang="sv-SE" sz="1800" dirty="0"/>
          </a:p>
          <a:p>
            <a:endParaRPr lang="sv-SE" sz="1800" dirty="0"/>
          </a:p>
        </p:txBody>
      </p:sp>
      <p:pic>
        <p:nvPicPr>
          <p:cNvPr id="2" name="Picture 1">
            <a:extLst>
              <a:ext uri="{FF2B5EF4-FFF2-40B4-BE49-F238E27FC236}">
                <a16:creationId xmlns:a16="http://schemas.microsoft.com/office/drawing/2014/main" id="{A21928A7-1EE5-4BB5-8860-59BCC740BF36}"/>
              </a:ext>
            </a:extLst>
          </p:cNvPr>
          <p:cNvPicPr>
            <a:picLocks noChangeAspect="1"/>
          </p:cNvPicPr>
          <p:nvPr/>
        </p:nvPicPr>
        <p:blipFill>
          <a:blip r:embed="rId3"/>
          <a:stretch>
            <a:fillRect/>
          </a:stretch>
        </p:blipFill>
        <p:spPr>
          <a:xfrm>
            <a:off x="3008177" y="3044397"/>
            <a:ext cx="5103588" cy="3320856"/>
          </a:xfrm>
          <a:prstGeom prst="rect">
            <a:avLst/>
          </a:prstGeom>
        </p:spPr>
      </p:pic>
      <p:sp>
        <p:nvSpPr>
          <p:cNvPr id="7" name="Rectangle 6">
            <a:extLst>
              <a:ext uri="{FF2B5EF4-FFF2-40B4-BE49-F238E27FC236}">
                <a16:creationId xmlns:a16="http://schemas.microsoft.com/office/drawing/2014/main" id="{1906E8F6-BA88-4607-BF98-0956CD063EB0}"/>
              </a:ext>
            </a:extLst>
          </p:cNvPr>
          <p:cNvSpPr/>
          <p:nvPr/>
        </p:nvSpPr>
        <p:spPr>
          <a:xfrm>
            <a:off x="8893643" y="6599332"/>
            <a:ext cx="1579278" cy="246221"/>
          </a:xfrm>
          <a:prstGeom prst="rect">
            <a:avLst/>
          </a:prstGeom>
          <a:solidFill>
            <a:schemeClr val="bg1">
              <a:lumMod val="95000"/>
            </a:schemeClr>
          </a:solidFill>
        </p:spPr>
        <p:txBody>
          <a:bodyPr wrap="none">
            <a:spAutoFit/>
          </a:bodyPr>
          <a:lstStyle/>
          <a:p>
            <a:r>
              <a:rPr lang="en-US" sz="1000" i="1" dirty="0"/>
              <a:t>GM – Grand master clock</a:t>
            </a:r>
          </a:p>
        </p:txBody>
      </p:sp>
    </p:spTree>
    <p:extLst>
      <p:ext uri="{BB962C8B-B14F-4D97-AF65-F5344CB8AC3E}">
        <p14:creationId xmlns:p14="http://schemas.microsoft.com/office/powerpoint/2010/main" val="4179297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5B0CE80-6214-4375-9306-16C7DC9CCBC6}"/>
              </a:ext>
            </a:extLst>
          </p:cNvPr>
          <p:cNvSpPr>
            <a:spLocks noGrp="1"/>
          </p:cNvSpPr>
          <p:nvPr>
            <p:ph sz="quarter" idx="3"/>
          </p:nvPr>
        </p:nvSpPr>
        <p:spPr>
          <a:xfrm>
            <a:off x="6240463" y="1844674"/>
            <a:ext cx="5472112" cy="4587417"/>
          </a:xfrm>
          <a:ln>
            <a:solidFill>
              <a:schemeClr val="bg2">
                <a:lumMod val="90000"/>
              </a:schemeClr>
            </a:solidFill>
          </a:ln>
        </p:spPr>
        <p:txBody>
          <a:bodyPr/>
          <a:lstStyle/>
          <a:p>
            <a:pPr marL="0" indent="0">
              <a:buNone/>
            </a:pPr>
            <a:r>
              <a:rPr lang="en-GB" sz="1600" b="1" u="sng" dirty="0"/>
              <a:t>Solution#11  Option 3 &amp; Solution#28</a:t>
            </a:r>
            <a:endParaRPr lang="sv-SE" sz="1600" b="1" u="sng" dirty="0">
              <a:solidFill>
                <a:srgbClr val="000000"/>
              </a:solidFill>
              <a:ea typeface="Malgun Gothic" panose="020B0503020000020004" pitchFamily="34" charset="-127"/>
            </a:endParaRPr>
          </a:p>
          <a:p>
            <a:r>
              <a:rPr lang="en-US" sz="1600" dirty="0"/>
              <a:t>5G Time is distributed to UPFs </a:t>
            </a:r>
          </a:p>
          <a:p>
            <a:endParaRPr lang="en-US" sz="1600" dirty="0"/>
          </a:p>
          <a:p>
            <a:r>
              <a:rPr lang="en-US" sz="1600" dirty="0">
                <a:sym typeface="Wingdings" panose="05000000000000000000" pitchFamily="2" charset="2"/>
              </a:rPr>
              <a:t> </a:t>
            </a:r>
            <a:r>
              <a:rPr lang="en-US" sz="1600" dirty="0">
                <a:solidFill>
                  <a:schemeClr val="accent2">
                    <a:lumMod val="75000"/>
                  </a:schemeClr>
                </a:solidFill>
                <a:sym typeface="Wingdings" panose="05000000000000000000" pitchFamily="2" charset="2"/>
              </a:rPr>
              <a:t>Simple time distribution</a:t>
            </a:r>
          </a:p>
          <a:p>
            <a:r>
              <a:rPr lang="en-US" sz="1600" dirty="0">
                <a:sym typeface="Wingdings" panose="05000000000000000000" pitchFamily="2" charset="2"/>
              </a:rPr>
              <a:t> </a:t>
            </a:r>
            <a:r>
              <a:rPr lang="en-US" sz="1600" dirty="0">
                <a:solidFill>
                  <a:schemeClr val="accent2">
                    <a:lumMod val="75000"/>
                  </a:schemeClr>
                </a:solidFill>
                <a:sym typeface="Wingdings" panose="05000000000000000000" pitchFamily="2" charset="2"/>
              </a:rPr>
              <a:t>Can scale to arbitrary number of time domains</a:t>
            </a:r>
          </a:p>
          <a:p>
            <a:endParaRPr lang="en-US" sz="1600" dirty="0">
              <a:solidFill>
                <a:schemeClr val="accent2">
                  <a:lumMod val="75000"/>
                </a:schemeClr>
              </a:solidFill>
            </a:endParaRPr>
          </a:p>
        </p:txBody>
      </p:sp>
      <p:sp>
        <p:nvSpPr>
          <p:cNvPr id="5" name="Content Placeholder 4">
            <a:extLst>
              <a:ext uri="{FF2B5EF4-FFF2-40B4-BE49-F238E27FC236}">
                <a16:creationId xmlns:a16="http://schemas.microsoft.com/office/drawing/2014/main" id="{80C7EAD2-3EDE-4819-B3C7-0BC03CB1F58E}"/>
              </a:ext>
            </a:extLst>
          </p:cNvPr>
          <p:cNvSpPr>
            <a:spLocks noGrp="1"/>
          </p:cNvSpPr>
          <p:nvPr>
            <p:ph sz="half" idx="1"/>
          </p:nvPr>
        </p:nvSpPr>
        <p:spPr>
          <a:xfrm>
            <a:off x="479425" y="1844675"/>
            <a:ext cx="5472113" cy="4587416"/>
          </a:xfrm>
          <a:ln>
            <a:solidFill>
              <a:schemeClr val="bg2">
                <a:lumMod val="90000"/>
              </a:schemeClr>
            </a:solidFill>
          </a:ln>
        </p:spPr>
        <p:txBody>
          <a:bodyPr/>
          <a:lstStyle/>
          <a:p>
            <a:pPr marL="0" indent="0">
              <a:buNone/>
            </a:pPr>
            <a:r>
              <a:rPr lang="en-GB" sz="1600" b="1" u="sng" dirty="0"/>
              <a:t>Solution#11  Option 2</a:t>
            </a:r>
            <a:endParaRPr lang="en-US" sz="1600" dirty="0"/>
          </a:p>
          <a:p>
            <a:r>
              <a:rPr lang="en-US" sz="1600" b="1" dirty="0">
                <a:solidFill>
                  <a:schemeClr val="accent6"/>
                </a:solidFill>
              </a:rPr>
              <a:t>All time domains </a:t>
            </a:r>
            <a:r>
              <a:rPr lang="en-US" sz="1600" dirty="0"/>
              <a:t>from </a:t>
            </a:r>
            <a:r>
              <a:rPr lang="en-US" sz="1600" b="1" dirty="0">
                <a:solidFill>
                  <a:schemeClr val="accent6"/>
                </a:solidFill>
              </a:rPr>
              <a:t>all NPNs </a:t>
            </a:r>
            <a:r>
              <a:rPr lang="en-US" sz="1600" dirty="0"/>
              <a:t>need to be provided </a:t>
            </a:r>
            <a:r>
              <a:rPr lang="en-US" sz="1600" b="1" dirty="0">
                <a:solidFill>
                  <a:schemeClr val="accent6"/>
                </a:solidFill>
              </a:rPr>
              <a:t>to all RAN </a:t>
            </a:r>
            <a:r>
              <a:rPr lang="en-US" sz="1600" b="1" dirty="0" err="1">
                <a:solidFill>
                  <a:schemeClr val="accent6"/>
                </a:solidFill>
              </a:rPr>
              <a:t>gNBs</a:t>
            </a:r>
            <a:endParaRPr lang="en-US" sz="1600" b="1" dirty="0">
              <a:solidFill>
                <a:schemeClr val="accent6"/>
              </a:solidFill>
            </a:endParaRPr>
          </a:p>
          <a:p>
            <a:endParaRPr lang="en-US" sz="1600" dirty="0">
              <a:solidFill>
                <a:schemeClr val="accent1"/>
              </a:solidFill>
              <a:sym typeface="Wingdings" panose="05000000000000000000" pitchFamily="2" charset="2"/>
            </a:endParaRPr>
          </a:p>
          <a:p>
            <a:r>
              <a:rPr lang="en-US" sz="1600" dirty="0">
                <a:solidFill>
                  <a:schemeClr val="accent6"/>
                </a:solidFill>
                <a:sym typeface="Wingdings" panose="05000000000000000000" pitchFamily="2" charset="2"/>
              </a:rPr>
              <a:t> Complex time distribution</a:t>
            </a:r>
          </a:p>
          <a:p>
            <a:r>
              <a:rPr lang="en-US" sz="1600" dirty="0">
                <a:solidFill>
                  <a:schemeClr val="accent6"/>
                </a:solidFill>
                <a:sym typeface="Wingdings" panose="05000000000000000000" pitchFamily="2" charset="2"/>
              </a:rPr>
              <a:t> Scalability problem for X*32 time domains for X NPNs</a:t>
            </a:r>
          </a:p>
          <a:p>
            <a:endParaRPr lang="en-US" sz="1600" dirty="0">
              <a:solidFill>
                <a:schemeClr val="accent6"/>
              </a:solidFill>
            </a:endParaRPr>
          </a:p>
        </p:txBody>
      </p:sp>
      <p:sp>
        <p:nvSpPr>
          <p:cNvPr id="4" name="Title 3">
            <a:extLst>
              <a:ext uri="{FF2B5EF4-FFF2-40B4-BE49-F238E27FC236}">
                <a16:creationId xmlns:a16="http://schemas.microsoft.com/office/drawing/2014/main" id="{2859B6E2-025F-47B6-B611-E16C0511C1E8}"/>
              </a:ext>
            </a:extLst>
          </p:cNvPr>
          <p:cNvSpPr>
            <a:spLocks noGrp="1"/>
          </p:cNvSpPr>
          <p:nvPr>
            <p:ph type="title"/>
          </p:nvPr>
        </p:nvSpPr>
        <p:spPr/>
        <p:txBody>
          <a:bodyPr/>
          <a:lstStyle/>
          <a:p>
            <a:pPr>
              <a:tabLst>
                <a:tab pos="8162925" algn="r"/>
              </a:tabLst>
            </a:pPr>
            <a:r>
              <a:rPr lang="en-US" dirty="0"/>
              <a:t>Time-sync in NPN comparison</a:t>
            </a:r>
            <a:br>
              <a:rPr lang="en-US" dirty="0"/>
            </a:br>
            <a:r>
              <a:rPr lang="en-US" sz="2800" dirty="0"/>
              <a:t>Time domain distribution </a:t>
            </a:r>
            <a:r>
              <a:rPr lang="en-US" sz="2800" dirty="0">
                <a:solidFill>
                  <a:schemeClr val="accent1"/>
                </a:solidFill>
              </a:rPr>
              <a:t>GM </a:t>
            </a:r>
            <a:r>
              <a:rPr lang="en-US" sz="2800" dirty="0">
                <a:solidFill>
                  <a:schemeClr val="accent1"/>
                </a:solidFill>
                <a:sym typeface="Wingdings" panose="05000000000000000000" pitchFamily="2" charset="2"/>
              </a:rPr>
              <a:t> 5</a:t>
            </a:r>
            <a:r>
              <a:rPr lang="en-US" sz="2800" dirty="0">
                <a:solidFill>
                  <a:schemeClr val="accent1"/>
                </a:solidFill>
              </a:rPr>
              <a:t>GC </a:t>
            </a:r>
            <a:r>
              <a:rPr lang="en-US" sz="2800" dirty="0">
                <a:solidFill>
                  <a:schemeClr val="accent1"/>
                </a:solidFill>
                <a:sym typeface="Wingdings" panose="05000000000000000000" pitchFamily="2" charset="2"/>
              </a:rPr>
              <a:t> 5G </a:t>
            </a:r>
            <a:r>
              <a:rPr lang="en-US" sz="2800" dirty="0">
                <a:solidFill>
                  <a:schemeClr val="accent1"/>
                </a:solidFill>
              </a:rPr>
              <a:t>RAN 	</a:t>
            </a:r>
            <a:r>
              <a:rPr lang="en-US" sz="2800" dirty="0">
                <a:solidFill>
                  <a:srgbClr val="181818"/>
                </a:solidFill>
              </a:rPr>
              <a:t>(Step 1/2)</a:t>
            </a:r>
            <a:endParaRPr lang="en-US" dirty="0">
              <a:solidFill>
                <a:schemeClr val="accent1"/>
              </a:solidFill>
            </a:endParaRPr>
          </a:p>
        </p:txBody>
      </p:sp>
      <p:pic>
        <p:nvPicPr>
          <p:cNvPr id="8" name="Picture 7">
            <a:extLst>
              <a:ext uri="{FF2B5EF4-FFF2-40B4-BE49-F238E27FC236}">
                <a16:creationId xmlns:a16="http://schemas.microsoft.com/office/drawing/2014/main" id="{DC47B66C-7A2E-4D30-AF51-1FD06EECF5C7}"/>
              </a:ext>
            </a:extLst>
          </p:cNvPr>
          <p:cNvPicPr>
            <a:picLocks noChangeAspect="1"/>
          </p:cNvPicPr>
          <p:nvPr/>
        </p:nvPicPr>
        <p:blipFill>
          <a:blip r:embed="rId3"/>
          <a:stretch>
            <a:fillRect/>
          </a:stretch>
        </p:blipFill>
        <p:spPr>
          <a:xfrm>
            <a:off x="6622330" y="3732059"/>
            <a:ext cx="4030430" cy="2658578"/>
          </a:xfrm>
          <a:prstGeom prst="rect">
            <a:avLst/>
          </a:prstGeom>
        </p:spPr>
      </p:pic>
      <p:pic>
        <p:nvPicPr>
          <p:cNvPr id="9" name="Picture 8">
            <a:extLst>
              <a:ext uri="{FF2B5EF4-FFF2-40B4-BE49-F238E27FC236}">
                <a16:creationId xmlns:a16="http://schemas.microsoft.com/office/drawing/2014/main" id="{4B1705B4-2AB6-4882-A863-B6AF87B4B02A}"/>
              </a:ext>
            </a:extLst>
          </p:cNvPr>
          <p:cNvPicPr>
            <a:picLocks noChangeAspect="1"/>
          </p:cNvPicPr>
          <p:nvPr/>
        </p:nvPicPr>
        <p:blipFill>
          <a:blip r:embed="rId4"/>
          <a:stretch>
            <a:fillRect/>
          </a:stretch>
        </p:blipFill>
        <p:spPr>
          <a:xfrm>
            <a:off x="918174" y="3864604"/>
            <a:ext cx="3892335" cy="2567487"/>
          </a:xfrm>
          <a:prstGeom prst="rect">
            <a:avLst/>
          </a:prstGeom>
        </p:spPr>
      </p:pic>
      <p:sp>
        <p:nvSpPr>
          <p:cNvPr id="10" name="Rectangle 9">
            <a:extLst>
              <a:ext uri="{FF2B5EF4-FFF2-40B4-BE49-F238E27FC236}">
                <a16:creationId xmlns:a16="http://schemas.microsoft.com/office/drawing/2014/main" id="{3586B777-306A-4924-BF2F-99D2F041C107}"/>
              </a:ext>
            </a:extLst>
          </p:cNvPr>
          <p:cNvSpPr/>
          <p:nvPr/>
        </p:nvSpPr>
        <p:spPr>
          <a:xfrm>
            <a:off x="8893643" y="6599332"/>
            <a:ext cx="1579278" cy="246221"/>
          </a:xfrm>
          <a:prstGeom prst="rect">
            <a:avLst/>
          </a:prstGeom>
          <a:solidFill>
            <a:schemeClr val="bg1">
              <a:lumMod val="95000"/>
            </a:schemeClr>
          </a:solidFill>
        </p:spPr>
        <p:txBody>
          <a:bodyPr wrap="none">
            <a:spAutoFit/>
          </a:bodyPr>
          <a:lstStyle/>
          <a:p>
            <a:r>
              <a:rPr lang="en-US" sz="1000" i="1" dirty="0"/>
              <a:t>GM – Grand master clock</a:t>
            </a:r>
          </a:p>
        </p:txBody>
      </p:sp>
    </p:spTree>
    <p:extLst>
      <p:ext uri="{BB962C8B-B14F-4D97-AF65-F5344CB8AC3E}">
        <p14:creationId xmlns:p14="http://schemas.microsoft.com/office/powerpoint/2010/main" val="2965156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5B0CE80-6214-4375-9306-16C7DC9CCBC6}"/>
              </a:ext>
            </a:extLst>
          </p:cNvPr>
          <p:cNvSpPr>
            <a:spLocks noGrp="1"/>
          </p:cNvSpPr>
          <p:nvPr>
            <p:ph sz="quarter" idx="3"/>
          </p:nvPr>
        </p:nvSpPr>
        <p:spPr>
          <a:xfrm>
            <a:off x="6240463" y="1557338"/>
            <a:ext cx="5472112" cy="4907470"/>
          </a:xfrm>
          <a:ln>
            <a:solidFill>
              <a:schemeClr val="bg2">
                <a:lumMod val="90000"/>
              </a:schemeClr>
            </a:solidFill>
          </a:ln>
        </p:spPr>
        <p:txBody>
          <a:bodyPr/>
          <a:lstStyle/>
          <a:p>
            <a:pPr marL="0" indent="0">
              <a:buNone/>
            </a:pPr>
            <a:r>
              <a:rPr lang="en-GB" sz="1600" b="1" u="sng" dirty="0"/>
              <a:t>Solution#11  Option 3 &amp; Solution#28</a:t>
            </a:r>
            <a:endParaRPr lang="sv-SE" sz="1600" b="1" u="sng" dirty="0">
              <a:solidFill>
                <a:srgbClr val="000000"/>
              </a:solidFill>
              <a:ea typeface="Malgun Gothic" panose="020B0503020000020004" pitchFamily="34" charset="-127"/>
            </a:endParaRPr>
          </a:p>
          <a:p>
            <a:r>
              <a:rPr lang="en-US" sz="1600" b="1" dirty="0"/>
              <a:t>5G Time only </a:t>
            </a:r>
            <a:r>
              <a:rPr lang="en-US" sz="1600" dirty="0"/>
              <a:t>is distributed from all </a:t>
            </a:r>
            <a:r>
              <a:rPr lang="en-US" sz="1600" dirty="0" err="1"/>
              <a:t>gNBs</a:t>
            </a:r>
            <a:r>
              <a:rPr lang="en-US" sz="1600" dirty="0"/>
              <a:t> to all UEs</a:t>
            </a:r>
          </a:p>
          <a:p>
            <a:pPr lvl="1"/>
            <a:r>
              <a:rPr lang="en-US" sz="1600" dirty="0"/>
              <a:t>RAN broadcast or RAN unicast control (RRC)</a:t>
            </a:r>
          </a:p>
          <a:p>
            <a:r>
              <a:rPr lang="en-US" sz="1600" dirty="0"/>
              <a:t>Working clock domain times are transmitted over user-plane UPF</a:t>
            </a:r>
            <a:r>
              <a:rPr lang="en-US" sz="1600" dirty="0">
                <a:sym typeface="Wingdings" panose="05000000000000000000" pitchFamily="2" charset="2"/>
              </a:rPr>
              <a:t>UE</a:t>
            </a:r>
          </a:p>
          <a:p>
            <a:pPr lvl="1"/>
            <a:r>
              <a:rPr lang="en-US" sz="1600" dirty="0">
                <a:sym typeface="Wingdings" panose="05000000000000000000" pitchFamily="2" charset="2"/>
              </a:rPr>
              <a:t> U-plane load (manageable according to RAN LS)</a:t>
            </a:r>
          </a:p>
          <a:p>
            <a:r>
              <a:rPr lang="en-US" sz="1600" dirty="0">
                <a:sym typeface="Wingdings" panose="05000000000000000000" pitchFamily="2" charset="2"/>
              </a:rPr>
              <a:t> </a:t>
            </a:r>
            <a:r>
              <a:rPr lang="en-US" sz="1600" dirty="0">
                <a:solidFill>
                  <a:schemeClr val="accent2">
                    <a:lumMod val="75000"/>
                  </a:schemeClr>
                </a:solidFill>
                <a:sym typeface="Wingdings" panose="05000000000000000000" pitchFamily="2" charset="2"/>
              </a:rPr>
              <a:t>Simple time distribution</a:t>
            </a:r>
          </a:p>
          <a:p>
            <a:r>
              <a:rPr lang="en-US" sz="1600" dirty="0">
                <a:sym typeface="Wingdings" panose="05000000000000000000" pitchFamily="2" charset="2"/>
              </a:rPr>
              <a:t> </a:t>
            </a:r>
            <a:r>
              <a:rPr lang="en-US" sz="1600" dirty="0">
                <a:solidFill>
                  <a:schemeClr val="accent2">
                    <a:lumMod val="75000"/>
                  </a:schemeClr>
                </a:solidFill>
                <a:sym typeface="Wingdings" panose="05000000000000000000" pitchFamily="2" charset="2"/>
              </a:rPr>
              <a:t>Security model of u-plane applies for time distribution     </a:t>
            </a:r>
            <a:br>
              <a:rPr lang="en-US" sz="1600" dirty="0">
                <a:solidFill>
                  <a:schemeClr val="accent2">
                    <a:lumMod val="75000"/>
                  </a:schemeClr>
                </a:solidFill>
                <a:sym typeface="Wingdings" panose="05000000000000000000" pitchFamily="2" charset="2"/>
              </a:rPr>
            </a:br>
            <a:r>
              <a:rPr lang="en-US" sz="1600" dirty="0">
                <a:solidFill>
                  <a:schemeClr val="accent2">
                    <a:lumMod val="75000"/>
                  </a:schemeClr>
                </a:solidFill>
                <a:sym typeface="Wingdings" panose="05000000000000000000" pitchFamily="2" charset="2"/>
              </a:rPr>
              <a:t>      (separation of different NPNs)</a:t>
            </a:r>
          </a:p>
          <a:p>
            <a:endParaRPr lang="en-US" sz="1600" dirty="0">
              <a:solidFill>
                <a:schemeClr val="accent2">
                  <a:lumMod val="75000"/>
                </a:schemeClr>
              </a:solidFill>
              <a:sym typeface="Wingdings" panose="05000000000000000000" pitchFamily="2" charset="2"/>
            </a:endParaRPr>
          </a:p>
          <a:p>
            <a:endParaRPr lang="en-US" sz="1600" dirty="0">
              <a:solidFill>
                <a:schemeClr val="accent2">
                  <a:lumMod val="75000"/>
                </a:schemeClr>
              </a:solidFill>
            </a:endParaRPr>
          </a:p>
        </p:txBody>
      </p:sp>
      <p:sp>
        <p:nvSpPr>
          <p:cNvPr id="5" name="Content Placeholder 4">
            <a:extLst>
              <a:ext uri="{FF2B5EF4-FFF2-40B4-BE49-F238E27FC236}">
                <a16:creationId xmlns:a16="http://schemas.microsoft.com/office/drawing/2014/main" id="{80C7EAD2-3EDE-4819-B3C7-0BC03CB1F58E}"/>
              </a:ext>
            </a:extLst>
          </p:cNvPr>
          <p:cNvSpPr>
            <a:spLocks noGrp="1"/>
          </p:cNvSpPr>
          <p:nvPr>
            <p:ph sz="half" idx="1"/>
          </p:nvPr>
        </p:nvSpPr>
        <p:spPr>
          <a:xfrm>
            <a:off x="479425" y="1557338"/>
            <a:ext cx="5472113" cy="4907469"/>
          </a:xfrm>
          <a:ln>
            <a:solidFill>
              <a:schemeClr val="bg2">
                <a:lumMod val="90000"/>
              </a:schemeClr>
            </a:solidFill>
          </a:ln>
        </p:spPr>
        <p:txBody>
          <a:bodyPr/>
          <a:lstStyle/>
          <a:p>
            <a:pPr marL="0" indent="0">
              <a:buNone/>
            </a:pPr>
            <a:r>
              <a:rPr lang="en-GB" sz="1600" b="1" u="sng" dirty="0"/>
              <a:t>Solution#11  Option 2</a:t>
            </a:r>
            <a:endParaRPr lang="en-US" sz="1600" dirty="0"/>
          </a:p>
          <a:p>
            <a:r>
              <a:rPr lang="en-US" sz="1600" b="1" dirty="0">
                <a:solidFill>
                  <a:schemeClr val="accent6"/>
                </a:solidFill>
              </a:rPr>
              <a:t>All time domains </a:t>
            </a:r>
            <a:r>
              <a:rPr lang="en-US" sz="1600" dirty="0"/>
              <a:t>from </a:t>
            </a:r>
            <a:r>
              <a:rPr lang="en-US" sz="1600" b="1" dirty="0">
                <a:solidFill>
                  <a:schemeClr val="accent6"/>
                </a:solidFill>
              </a:rPr>
              <a:t>all NPNs </a:t>
            </a:r>
            <a:r>
              <a:rPr lang="en-US" sz="1600" dirty="0"/>
              <a:t>are distributed from </a:t>
            </a:r>
            <a:r>
              <a:rPr lang="en-US" sz="1600" b="1" dirty="0">
                <a:solidFill>
                  <a:schemeClr val="accent6"/>
                </a:solidFill>
              </a:rPr>
              <a:t>all </a:t>
            </a:r>
            <a:r>
              <a:rPr lang="en-US" sz="1600" b="1" dirty="0" err="1">
                <a:solidFill>
                  <a:schemeClr val="accent6"/>
                </a:solidFill>
              </a:rPr>
              <a:t>gNBs</a:t>
            </a:r>
            <a:r>
              <a:rPr lang="en-US" sz="1600" b="1" dirty="0">
                <a:solidFill>
                  <a:schemeClr val="accent6"/>
                </a:solidFill>
              </a:rPr>
              <a:t> </a:t>
            </a:r>
            <a:r>
              <a:rPr lang="en-US" sz="1600" dirty="0"/>
              <a:t>to </a:t>
            </a:r>
            <a:r>
              <a:rPr lang="en-US" sz="1600" b="1" dirty="0">
                <a:solidFill>
                  <a:schemeClr val="accent6"/>
                </a:solidFill>
              </a:rPr>
              <a:t>all UEs </a:t>
            </a:r>
            <a:r>
              <a:rPr lang="en-US" sz="1200" dirty="0">
                <a:solidFill>
                  <a:schemeClr val="accent6"/>
                </a:solidFill>
              </a:rPr>
              <a:t>(up to X*32 time domains)</a:t>
            </a:r>
            <a:endParaRPr lang="en-US" sz="1600" dirty="0">
              <a:solidFill>
                <a:schemeClr val="accent6"/>
              </a:solidFill>
            </a:endParaRPr>
          </a:p>
          <a:p>
            <a:pPr lvl="1"/>
            <a:r>
              <a:rPr lang="en-US" sz="1600" dirty="0"/>
              <a:t>RAN broadcast or RAN unicast (RRC)</a:t>
            </a:r>
          </a:p>
          <a:p>
            <a:r>
              <a:rPr lang="en-US" sz="1600" dirty="0">
                <a:solidFill>
                  <a:schemeClr val="accent6"/>
                </a:solidFill>
                <a:sym typeface="Wingdings" panose="05000000000000000000" pitchFamily="2" charset="2"/>
              </a:rPr>
              <a:t> Concerns</a:t>
            </a:r>
          </a:p>
          <a:p>
            <a:pPr lvl="1"/>
            <a:r>
              <a:rPr lang="en-US" sz="1600" dirty="0">
                <a:solidFill>
                  <a:schemeClr val="accent6"/>
                </a:solidFill>
                <a:sym typeface="Wingdings" panose="05000000000000000000" pitchFamily="2" charset="2"/>
              </a:rPr>
              <a:t> Scalability of RAN control plane</a:t>
            </a:r>
          </a:p>
          <a:p>
            <a:pPr lvl="1"/>
            <a:r>
              <a:rPr lang="en-US" sz="1600" dirty="0">
                <a:solidFill>
                  <a:schemeClr val="accent6"/>
                </a:solidFill>
                <a:sym typeface="Wingdings" panose="05000000000000000000" pitchFamily="2" charset="2"/>
              </a:rPr>
              <a:t> Security concern to distribute time sync information from one NPN publicly to other NPN UEs?</a:t>
            </a:r>
          </a:p>
          <a:p>
            <a:pPr lvl="1"/>
            <a:endParaRPr lang="en-US" sz="1600" dirty="0">
              <a:solidFill>
                <a:schemeClr val="accent6"/>
              </a:solidFill>
            </a:endParaRPr>
          </a:p>
        </p:txBody>
      </p:sp>
      <p:sp>
        <p:nvSpPr>
          <p:cNvPr id="4" name="Title 3">
            <a:extLst>
              <a:ext uri="{FF2B5EF4-FFF2-40B4-BE49-F238E27FC236}">
                <a16:creationId xmlns:a16="http://schemas.microsoft.com/office/drawing/2014/main" id="{2859B6E2-025F-47B6-B611-E16C0511C1E8}"/>
              </a:ext>
            </a:extLst>
          </p:cNvPr>
          <p:cNvSpPr>
            <a:spLocks noGrp="1"/>
          </p:cNvSpPr>
          <p:nvPr>
            <p:ph type="title"/>
          </p:nvPr>
        </p:nvSpPr>
        <p:spPr/>
        <p:txBody>
          <a:bodyPr/>
          <a:lstStyle/>
          <a:p>
            <a:pPr>
              <a:tabLst>
                <a:tab pos="8162925" algn="r"/>
              </a:tabLst>
            </a:pPr>
            <a:r>
              <a:rPr lang="en-US" dirty="0"/>
              <a:t>Time-sync in NPN comparison</a:t>
            </a:r>
            <a:br>
              <a:rPr lang="en-US" dirty="0"/>
            </a:br>
            <a:r>
              <a:rPr lang="en-US" sz="2800" dirty="0"/>
              <a:t>Time domain distribution </a:t>
            </a:r>
            <a:r>
              <a:rPr lang="en-US" sz="2800" dirty="0">
                <a:solidFill>
                  <a:schemeClr val="accent1"/>
                </a:solidFill>
              </a:rPr>
              <a:t>5G RAN to UE</a:t>
            </a:r>
            <a:r>
              <a:rPr lang="en-US" sz="2800" dirty="0">
                <a:solidFill>
                  <a:srgbClr val="0082F0"/>
                </a:solidFill>
              </a:rPr>
              <a:t>	</a:t>
            </a:r>
            <a:r>
              <a:rPr lang="en-US" sz="2800" dirty="0">
                <a:solidFill>
                  <a:srgbClr val="181818"/>
                </a:solidFill>
              </a:rPr>
              <a:t>(Step 2/2)</a:t>
            </a:r>
            <a:endParaRPr lang="en-US" dirty="0">
              <a:solidFill>
                <a:schemeClr val="accent1"/>
              </a:solidFill>
            </a:endParaRPr>
          </a:p>
        </p:txBody>
      </p:sp>
      <p:pic>
        <p:nvPicPr>
          <p:cNvPr id="10" name="Picture 9">
            <a:extLst>
              <a:ext uri="{FF2B5EF4-FFF2-40B4-BE49-F238E27FC236}">
                <a16:creationId xmlns:a16="http://schemas.microsoft.com/office/drawing/2014/main" id="{62DC43EF-2E64-461D-AFFE-93AF2B4F5DB8}"/>
              </a:ext>
            </a:extLst>
          </p:cNvPr>
          <p:cNvPicPr>
            <a:picLocks noChangeAspect="1"/>
          </p:cNvPicPr>
          <p:nvPr/>
        </p:nvPicPr>
        <p:blipFill>
          <a:blip r:embed="rId3"/>
          <a:stretch>
            <a:fillRect/>
          </a:stretch>
        </p:blipFill>
        <p:spPr>
          <a:xfrm>
            <a:off x="918175" y="3923706"/>
            <a:ext cx="4081670" cy="2692380"/>
          </a:xfrm>
          <a:prstGeom prst="rect">
            <a:avLst/>
          </a:prstGeom>
        </p:spPr>
      </p:pic>
      <p:pic>
        <p:nvPicPr>
          <p:cNvPr id="11" name="Picture 10">
            <a:extLst>
              <a:ext uri="{FF2B5EF4-FFF2-40B4-BE49-F238E27FC236}">
                <a16:creationId xmlns:a16="http://schemas.microsoft.com/office/drawing/2014/main" id="{6ABFFC48-C749-443E-8049-8B2C16A429FB}"/>
              </a:ext>
            </a:extLst>
          </p:cNvPr>
          <p:cNvPicPr>
            <a:picLocks noChangeAspect="1"/>
          </p:cNvPicPr>
          <p:nvPr/>
        </p:nvPicPr>
        <p:blipFill>
          <a:blip r:embed="rId4"/>
          <a:stretch>
            <a:fillRect/>
          </a:stretch>
        </p:blipFill>
        <p:spPr>
          <a:xfrm>
            <a:off x="6730874" y="3980107"/>
            <a:ext cx="4081670" cy="2692377"/>
          </a:xfrm>
          <a:prstGeom prst="rect">
            <a:avLst/>
          </a:prstGeom>
        </p:spPr>
      </p:pic>
      <p:sp>
        <p:nvSpPr>
          <p:cNvPr id="7" name="Rectangle 6">
            <a:extLst>
              <a:ext uri="{FF2B5EF4-FFF2-40B4-BE49-F238E27FC236}">
                <a16:creationId xmlns:a16="http://schemas.microsoft.com/office/drawing/2014/main" id="{18F37F45-064B-461C-BA5C-A64EBDCF410B}"/>
              </a:ext>
            </a:extLst>
          </p:cNvPr>
          <p:cNvSpPr/>
          <p:nvPr/>
        </p:nvSpPr>
        <p:spPr>
          <a:xfrm>
            <a:off x="8893643" y="6599332"/>
            <a:ext cx="1579278" cy="246221"/>
          </a:xfrm>
          <a:prstGeom prst="rect">
            <a:avLst/>
          </a:prstGeom>
          <a:solidFill>
            <a:schemeClr val="bg1">
              <a:lumMod val="95000"/>
            </a:schemeClr>
          </a:solidFill>
        </p:spPr>
        <p:txBody>
          <a:bodyPr wrap="none">
            <a:spAutoFit/>
          </a:bodyPr>
          <a:lstStyle/>
          <a:p>
            <a:r>
              <a:rPr lang="en-US" sz="1000" i="1" dirty="0"/>
              <a:t>GM – Grand master clock</a:t>
            </a:r>
          </a:p>
        </p:txBody>
      </p:sp>
    </p:spTree>
    <p:extLst>
      <p:ext uri="{BB962C8B-B14F-4D97-AF65-F5344CB8AC3E}">
        <p14:creationId xmlns:p14="http://schemas.microsoft.com/office/powerpoint/2010/main" val="12910329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961587-A2D1-4B04-9174-2AC3085F95CD}"/>
              </a:ext>
            </a:extLst>
          </p:cNvPr>
          <p:cNvSpPr>
            <a:spLocks noGrp="1"/>
          </p:cNvSpPr>
          <p:nvPr>
            <p:ph type="title"/>
          </p:nvPr>
        </p:nvSpPr>
        <p:spPr/>
        <p:txBody>
          <a:bodyPr/>
          <a:lstStyle/>
          <a:p>
            <a:r>
              <a:rPr lang="en-US"/>
              <a:t>Time synchronization – </a:t>
            </a:r>
            <a:r>
              <a:rPr lang="sv-SE" err="1"/>
              <a:t>Analysis</a:t>
            </a:r>
            <a:endParaRPr lang="sv-SE"/>
          </a:p>
        </p:txBody>
      </p:sp>
      <p:sp>
        <p:nvSpPr>
          <p:cNvPr id="4" name="Content Placeholder 2">
            <a:extLst>
              <a:ext uri="{FF2B5EF4-FFF2-40B4-BE49-F238E27FC236}">
                <a16:creationId xmlns:a16="http://schemas.microsoft.com/office/drawing/2014/main" id="{B82C4B14-6A0D-4D7A-BF74-E20A1AD0A9F6}"/>
              </a:ext>
            </a:extLst>
          </p:cNvPr>
          <p:cNvSpPr txBox="1">
            <a:spLocks/>
          </p:cNvSpPr>
          <p:nvPr/>
        </p:nvSpPr>
        <p:spPr bwMode="auto">
          <a:xfrm>
            <a:off x="270139" y="1728649"/>
            <a:ext cx="7333615" cy="3948943"/>
          </a:xfrm>
          <a:prstGeom prst="rect">
            <a:avLst/>
          </a:prstGeom>
          <a:solidFill>
            <a:schemeClr val="bg1">
              <a:lumMod val="95000"/>
            </a:schemeClr>
          </a:solidFill>
          <a:ln w="9525">
            <a:noFill/>
            <a:miter lim="800000"/>
            <a:headEnd/>
            <a:tailEnd/>
          </a:ln>
        </p:spPr>
        <p:txBody>
          <a:bodyPr vert="horz" wrap="square" lIns="72000" tIns="36000" rIns="73152" bIns="36576" numCol="1" anchor="t" anchorCtr="0" compatLnSpc="1">
            <a:prstTxWarp prst="textNoShape">
              <a:avLst/>
            </a:prstTxWarp>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318">
              <a:buNone/>
            </a:pPr>
            <a:r>
              <a:rPr lang="en-US" sz="1800" dirty="0"/>
              <a:t>solution 11 option 2:</a:t>
            </a:r>
            <a:endParaRPr lang="en-US" sz="1200" dirty="0"/>
          </a:p>
          <a:p>
            <a:pPr lvl="2"/>
            <a:r>
              <a:rPr lang="en-US" sz="1600" dirty="0"/>
              <a:t>UPFs and </a:t>
            </a:r>
            <a:r>
              <a:rPr lang="en-US" sz="1600" dirty="0" err="1"/>
              <a:t>gNBs</a:t>
            </a:r>
            <a:r>
              <a:rPr lang="en-US" sz="1600" dirty="0"/>
              <a:t> directly connected to external clocks, </a:t>
            </a:r>
          </a:p>
          <a:p>
            <a:pPr lvl="2"/>
            <a:r>
              <a:rPr lang="en-US" sz="1600" dirty="0"/>
              <a:t>and all clocks sent OTA to UEs </a:t>
            </a:r>
          </a:p>
          <a:p>
            <a:pPr lvl="2"/>
            <a:r>
              <a:rPr lang="en-US" sz="1600" dirty="0"/>
              <a:t>RAN provides its own reference 5G clock and tracks up to 32 more</a:t>
            </a:r>
          </a:p>
          <a:p>
            <a:pPr lvl="2"/>
            <a:r>
              <a:rPr lang="en-US" sz="1600" dirty="0" err="1"/>
              <a:t>gNBs</a:t>
            </a:r>
            <a:r>
              <a:rPr lang="en-US" sz="1600" dirty="0"/>
              <a:t> and UPFs are synced to multiple (external) clocks via transport network, (</a:t>
            </a:r>
            <a:r>
              <a:rPr lang="en-US" sz="1600" dirty="0" err="1"/>
              <a:t>gNB</a:t>
            </a:r>
            <a:r>
              <a:rPr lang="en-US" sz="1600" dirty="0"/>
              <a:t> maintains also an internal 5G clock)</a:t>
            </a:r>
            <a:br>
              <a:rPr lang="en-US" sz="1600" dirty="0"/>
            </a:br>
            <a:endParaRPr lang="en-US" sz="1600" dirty="0"/>
          </a:p>
          <a:p>
            <a:pPr marL="0" indent="-318">
              <a:buNone/>
            </a:pPr>
            <a:r>
              <a:rPr lang="en-US" sz="1800" dirty="0"/>
              <a:t>solution 11 option 3:</a:t>
            </a:r>
          </a:p>
          <a:p>
            <a:pPr lvl="2"/>
            <a:r>
              <a:rPr lang="en-US" sz="1600" dirty="0" err="1"/>
              <a:t>gNBs</a:t>
            </a:r>
            <a:r>
              <a:rPr lang="en-US" sz="1600" dirty="0"/>
              <a:t> provide only sync for UEs for 5G-clock (sent OTA)</a:t>
            </a:r>
          </a:p>
          <a:p>
            <a:pPr lvl="2"/>
            <a:r>
              <a:rPr lang="en-US" sz="1600" dirty="0"/>
              <a:t>RAN agnostic to external time domains</a:t>
            </a:r>
          </a:p>
          <a:p>
            <a:pPr lvl="2"/>
            <a:r>
              <a:rPr lang="en-US" sz="1600" dirty="0"/>
              <a:t>UPFs time-synced to the </a:t>
            </a:r>
            <a:r>
              <a:rPr lang="en-US" sz="1600" dirty="0" err="1"/>
              <a:t>gNB</a:t>
            </a:r>
            <a:r>
              <a:rPr lang="en-US" sz="1600" dirty="0"/>
              <a:t>/RAN clock</a:t>
            </a:r>
          </a:p>
          <a:p>
            <a:pPr lvl="2"/>
            <a:r>
              <a:rPr lang="en-US" sz="1600" dirty="0"/>
              <a:t>External clocks synced via u-plane path with time-stamping in TSN translators (@ UPF and UE)</a:t>
            </a:r>
          </a:p>
          <a:p>
            <a:pPr lvl="2"/>
            <a:r>
              <a:rPr lang="en-US" sz="1600" dirty="0"/>
              <a:t>All 3GPP u-plane nodes are synced to </a:t>
            </a:r>
            <a:r>
              <a:rPr lang="en-US" sz="1600" b="1" dirty="0">
                <a:highlight>
                  <a:srgbClr val="FFFF00"/>
                </a:highlight>
              </a:rPr>
              <a:t>one common clock </a:t>
            </a:r>
            <a:r>
              <a:rPr lang="en-US" sz="1600" dirty="0"/>
              <a:t>(3GPP clock)</a:t>
            </a:r>
          </a:p>
        </p:txBody>
      </p:sp>
      <p:sp>
        <p:nvSpPr>
          <p:cNvPr id="10" name="Rectangle 9">
            <a:extLst>
              <a:ext uri="{FF2B5EF4-FFF2-40B4-BE49-F238E27FC236}">
                <a16:creationId xmlns:a16="http://schemas.microsoft.com/office/drawing/2014/main" id="{7C0EB1FA-E00E-470F-A00E-E002DFD6B6FB}"/>
              </a:ext>
            </a:extLst>
          </p:cNvPr>
          <p:cNvSpPr/>
          <p:nvPr/>
        </p:nvSpPr>
        <p:spPr>
          <a:xfrm>
            <a:off x="8423565" y="5521141"/>
            <a:ext cx="2816637" cy="307777"/>
          </a:xfrm>
          <a:prstGeom prst="rect">
            <a:avLst/>
          </a:prstGeom>
        </p:spPr>
        <p:txBody>
          <a:bodyPr wrap="square">
            <a:spAutoFit/>
          </a:bodyPr>
          <a:lstStyle/>
          <a:p>
            <a:pPr marR="0" algn="ctr">
              <a:spcBef>
                <a:spcPts val="600"/>
              </a:spcBef>
              <a:spcAft>
                <a:spcPts val="600"/>
              </a:spcAft>
            </a:pPr>
            <a:r>
              <a:rPr lang="en-US" sz="1400" kern="1000">
                <a:latin typeface="Arial" panose="020B0604020202020204" pitchFamily="34" charset="0"/>
                <a:ea typeface="Times New Roman" panose="02020603050405020304" pitchFamily="18" charset="0"/>
                <a:cs typeface="Times New Roman" panose="02020603050405020304" pitchFamily="18" charset="0"/>
              </a:rPr>
              <a:t>Option B</a:t>
            </a:r>
          </a:p>
        </p:txBody>
      </p:sp>
      <p:grpSp>
        <p:nvGrpSpPr>
          <p:cNvPr id="45" name="Group 44">
            <a:extLst>
              <a:ext uri="{FF2B5EF4-FFF2-40B4-BE49-F238E27FC236}">
                <a16:creationId xmlns:a16="http://schemas.microsoft.com/office/drawing/2014/main" id="{D6D79B3F-319C-4D3C-AEFB-5AB55DF6BF82}"/>
              </a:ext>
            </a:extLst>
          </p:cNvPr>
          <p:cNvGrpSpPr/>
          <p:nvPr/>
        </p:nvGrpSpPr>
        <p:grpSpPr>
          <a:xfrm>
            <a:off x="7981197" y="1635354"/>
            <a:ext cx="3921997" cy="2105509"/>
            <a:chOff x="1592827" y="1557338"/>
            <a:chExt cx="8596422" cy="4614957"/>
          </a:xfrm>
        </p:grpSpPr>
        <p:graphicFrame>
          <p:nvGraphicFramePr>
            <p:cNvPr id="46" name="Object 45">
              <a:extLst>
                <a:ext uri="{FF2B5EF4-FFF2-40B4-BE49-F238E27FC236}">
                  <a16:creationId xmlns:a16="http://schemas.microsoft.com/office/drawing/2014/main" id="{60A18983-617A-47A9-8108-A7F7BD30B322}"/>
                </a:ext>
              </a:extLst>
            </p:cNvPr>
            <p:cNvGraphicFramePr>
              <a:graphicFrameLocks noChangeAspect="1"/>
            </p:cNvGraphicFramePr>
            <p:nvPr>
              <p:extLst>
                <p:ext uri="{D42A27DB-BD31-4B8C-83A1-F6EECF244321}">
                  <p14:modId xmlns:p14="http://schemas.microsoft.com/office/powerpoint/2010/main" val="2623419593"/>
                </p:ext>
              </p:extLst>
            </p:nvPr>
          </p:nvGraphicFramePr>
          <p:xfrm>
            <a:off x="1592827" y="1557338"/>
            <a:ext cx="7607978" cy="4614957"/>
          </p:xfrm>
          <a:graphic>
            <a:graphicData uri="http://schemas.openxmlformats.org/presentationml/2006/ole">
              <mc:AlternateContent xmlns:mc="http://schemas.openxmlformats.org/markup-compatibility/2006">
                <mc:Choice xmlns:v="urn:schemas-microsoft-com:vml" Requires="v">
                  <p:oleObj spid="_x0000_s1033" name="Picture" r:id="rId4" imgW="4400860" imgH="2666365" progId="Word.Picture.8">
                    <p:embed/>
                  </p:oleObj>
                </mc:Choice>
                <mc:Fallback>
                  <p:oleObj name="Picture" r:id="rId4" imgW="4400860" imgH="2666365" progId="Word.Picture.8">
                    <p:embed/>
                    <p:pic>
                      <p:nvPicPr>
                        <p:cNvPr id="46" name="Object 45">
                          <a:extLst>
                            <a:ext uri="{FF2B5EF4-FFF2-40B4-BE49-F238E27FC236}">
                              <a16:creationId xmlns:a16="http://schemas.microsoft.com/office/drawing/2014/main" id="{60A18983-617A-47A9-8108-A7F7BD30B32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92827" y="1557338"/>
                          <a:ext cx="7607978" cy="4614957"/>
                        </a:xfrm>
                        <a:prstGeom prst="rect">
                          <a:avLst/>
                        </a:prstGeom>
                        <a:noFill/>
                        <a:extLst/>
                      </p:spPr>
                    </p:pic>
                  </p:oleObj>
                </mc:Fallback>
              </mc:AlternateContent>
            </a:graphicData>
          </a:graphic>
        </p:graphicFrame>
        <p:sp>
          <p:nvSpPr>
            <p:cNvPr id="47" name="Rectangle 46">
              <a:extLst>
                <a:ext uri="{FF2B5EF4-FFF2-40B4-BE49-F238E27FC236}">
                  <a16:creationId xmlns:a16="http://schemas.microsoft.com/office/drawing/2014/main" id="{EBF84CB3-A8A8-46BA-BA32-EBA5D196BEED}"/>
                </a:ext>
              </a:extLst>
            </p:cNvPr>
            <p:cNvSpPr/>
            <p:nvPr/>
          </p:nvSpPr>
          <p:spPr bwMode="auto">
            <a:xfrm>
              <a:off x="9323335" y="1845338"/>
              <a:ext cx="862883" cy="803787"/>
            </a:xfrm>
            <a:prstGeom prst="rect">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l" defTabSz="914400" rtl="0" eaLnBrk="1" fontAlgn="base" latinLnBrk="0" hangingPunct="1">
                <a:lnSpc>
                  <a:spcPct val="100000"/>
                </a:lnSpc>
                <a:spcBef>
                  <a:spcPts val="300"/>
                </a:spcBef>
                <a:spcAft>
                  <a:spcPct val="0"/>
                </a:spcAft>
                <a:buClrTx/>
                <a:buSzTx/>
                <a:tabLst/>
              </a:pPr>
              <a:r>
                <a:rPr kumimoji="0" lang="sv-SE" sz="700" b="0" i="0" u="none" strike="noStrike" cap="none" normalizeH="0" baseline="0">
                  <a:ln>
                    <a:noFill/>
                  </a:ln>
                  <a:solidFill>
                    <a:schemeClr val="tx1"/>
                  </a:solidFill>
                  <a:effectLst/>
                  <a:latin typeface="+mn-lt"/>
                </a:rPr>
                <a:t>TSN</a:t>
              </a:r>
            </a:p>
            <a:p>
              <a:pPr marR="0" algn="l" defTabSz="914400" rtl="0" eaLnBrk="1" fontAlgn="base" latinLnBrk="0" hangingPunct="1">
                <a:lnSpc>
                  <a:spcPct val="100000"/>
                </a:lnSpc>
                <a:spcBef>
                  <a:spcPts val="300"/>
                </a:spcBef>
                <a:spcAft>
                  <a:spcPct val="0"/>
                </a:spcAft>
                <a:buClrTx/>
                <a:buSzTx/>
                <a:tabLst/>
              </a:pPr>
              <a:r>
                <a:rPr lang="sv-SE" sz="700">
                  <a:solidFill>
                    <a:schemeClr val="tx1"/>
                  </a:solidFill>
                </a:rPr>
                <a:t>GM2</a:t>
              </a:r>
              <a:endParaRPr kumimoji="0" lang="sv-SE" sz="700" b="0" i="0" u="none" strike="noStrike" cap="none" normalizeH="0" baseline="0">
                <a:ln>
                  <a:noFill/>
                </a:ln>
                <a:solidFill>
                  <a:schemeClr val="tx1"/>
                </a:solidFill>
                <a:effectLst/>
                <a:latin typeface="+mn-lt"/>
              </a:endParaRPr>
            </a:p>
          </p:txBody>
        </p:sp>
        <p:sp>
          <p:nvSpPr>
            <p:cNvPr id="48" name="Freeform 3">
              <a:extLst>
                <a:ext uri="{FF2B5EF4-FFF2-40B4-BE49-F238E27FC236}">
                  <a16:creationId xmlns:a16="http://schemas.microsoft.com/office/drawing/2014/main" id="{F1E3C343-7375-424C-B21E-C9D47C8F73D3}"/>
                </a:ext>
              </a:extLst>
            </p:cNvPr>
            <p:cNvSpPr>
              <a:spLocks noChangeAspect="1" noEditPoints="1"/>
            </p:cNvSpPr>
            <p:nvPr/>
          </p:nvSpPr>
          <p:spPr bwMode="auto">
            <a:xfrm>
              <a:off x="9901252" y="1557338"/>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rgbClr val="FF0000"/>
            </a:solidFill>
            <a:ln>
              <a:solidFill>
                <a:schemeClr val="accent5"/>
              </a:solidFill>
            </a:ln>
            <a:extLst/>
          </p:spPr>
          <p:txBody>
            <a:bodyPr/>
            <a:lstStyle/>
            <a:p>
              <a:endParaRPr lang="en-US" sz="400"/>
            </a:p>
          </p:txBody>
        </p:sp>
        <p:cxnSp>
          <p:nvCxnSpPr>
            <p:cNvPr id="49" name="Connector: Elbow 48">
              <a:extLst>
                <a:ext uri="{FF2B5EF4-FFF2-40B4-BE49-F238E27FC236}">
                  <a16:creationId xmlns:a16="http://schemas.microsoft.com/office/drawing/2014/main" id="{66D89710-7380-4086-8D82-CA87463C5EE1}"/>
                </a:ext>
              </a:extLst>
            </p:cNvPr>
            <p:cNvCxnSpPr>
              <a:endCxn id="46" idx="3"/>
            </p:cNvCxnSpPr>
            <p:nvPr/>
          </p:nvCxnSpPr>
          <p:spPr bwMode="auto">
            <a:xfrm rot="5400000">
              <a:off x="8377277" y="2574696"/>
              <a:ext cx="1080000" cy="1476000"/>
            </a:xfrm>
            <a:prstGeom prst="bentConnector2">
              <a:avLst/>
            </a:prstGeom>
            <a:solidFill>
              <a:schemeClr val="accent1"/>
            </a:solidFill>
            <a:ln w="28575" cap="flat" cmpd="sng" algn="ctr">
              <a:solidFill>
                <a:schemeClr val="accent5"/>
              </a:solidFill>
              <a:prstDash val="dash"/>
              <a:round/>
              <a:headEnd type="none" w="med" len="med"/>
              <a:tailEnd type="none"/>
            </a:ln>
            <a:effectLst/>
          </p:spPr>
        </p:cxnSp>
        <p:sp>
          <p:nvSpPr>
            <p:cNvPr id="50" name="Freeform 3">
              <a:extLst>
                <a:ext uri="{FF2B5EF4-FFF2-40B4-BE49-F238E27FC236}">
                  <a16:creationId xmlns:a16="http://schemas.microsoft.com/office/drawing/2014/main" id="{77D33FD4-DDB8-4213-B9F6-DC5D8D21886F}"/>
                </a:ext>
              </a:extLst>
            </p:cNvPr>
            <p:cNvSpPr>
              <a:spLocks noChangeAspect="1" noEditPoints="1"/>
            </p:cNvSpPr>
            <p:nvPr/>
          </p:nvSpPr>
          <p:spPr bwMode="auto">
            <a:xfrm>
              <a:off x="7478578" y="3285000"/>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rgbClr val="FF0000"/>
            </a:solidFill>
            <a:ln>
              <a:solidFill>
                <a:schemeClr val="accent5"/>
              </a:solidFill>
            </a:ln>
            <a:extLst/>
          </p:spPr>
          <p:txBody>
            <a:bodyPr/>
            <a:lstStyle/>
            <a:p>
              <a:endParaRPr lang="en-US" sz="400"/>
            </a:p>
          </p:txBody>
        </p:sp>
        <p:sp>
          <p:nvSpPr>
            <p:cNvPr id="51" name="Freeform 3">
              <a:extLst>
                <a:ext uri="{FF2B5EF4-FFF2-40B4-BE49-F238E27FC236}">
                  <a16:creationId xmlns:a16="http://schemas.microsoft.com/office/drawing/2014/main" id="{9173269B-B513-45BB-8235-91C73B3D1F64}"/>
                </a:ext>
              </a:extLst>
            </p:cNvPr>
            <p:cNvSpPr>
              <a:spLocks noChangeAspect="1" noEditPoints="1"/>
            </p:cNvSpPr>
            <p:nvPr/>
          </p:nvSpPr>
          <p:spPr bwMode="auto">
            <a:xfrm>
              <a:off x="5952001" y="3708696"/>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rgbClr val="FF0000"/>
            </a:solidFill>
            <a:ln>
              <a:solidFill>
                <a:schemeClr val="accent5"/>
              </a:solidFill>
            </a:ln>
            <a:extLst/>
          </p:spPr>
          <p:txBody>
            <a:bodyPr/>
            <a:lstStyle/>
            <a:p>
              <a:endParaRPr lang="en-US" sz="400"/>
            </a:p>
          </p:txBody>
        </p:sp>
        <p:cxnSp>
          <p:nvCxnSpPr>
            <p:cNvPr id="52" name="Straight Connector 51">
              <a:extLst>
                <a:ext uri="{FF2B5EF4-FFF2-40B4-BE49-F238E27FC236}">
                  <a16:creationId xmlns:a16="http://schemas.microsoft.com/office/drawing/2014/main" id="{A2C0B30E-E3F7-4BBE-909F-3EF987443980}"/>
                </a:ext>
              </a:extLst>
            </p:cNvPr>
            <p:cNvCxnSpPr/>
            <p:nvPr/>
          </p:nvCxnSpPr>
          <p:spPr bwMode="auto">
            <a:xfrm flipH="1">
              <a:off x="6219113" y="3852696"/>
              <a:ext cx="1184577" cy="12120"/>
            </a:xfrm>
            <a:prstGeom prst="line">
              <a:avLst/>
            </a:prstGeom>
            <a:solidFill>
              <a:schemeClr val="accent1"/>
            </a:solidFill>
            <a:ln w="28575" cap="flat" cmpd="sng" algn="ctr">
              <a:solidFill>
                <a:schemeClr val="accent5"/>
              </a:solidFill>
              <a:prstDash val="dash"/>
              <a:round/>
              <a:headEnd type="none" w="med" len="med"/>
              <a:tailEnd type="none"/>
            </a:ln>
            <a:effectLst/>
          </p:spPr>
        </p:cxnSp>
        <p:sp>
          <p:nvSpPr>
            <p:cNvPr id="53" name="Freeform 3">
              <a:extLst>
                <a:ext uri="{FF2B5EF4-FFF2-40B4-BE49-F238E27FC236}">
                  <a16:creationId xmlns:a16="http://schemas.microsoft.com/office/drawing/2014/main" id="{C117EC0B-3C63-473E-B259-DA7C7EB7E2C0}"/>
                </a:ext>
              </a:extLst>
            </p:cNvPr>
            <p:cNvSpPr>
              <a:spLocks noChangeAspect="1" noEditPoints="1"/>
            </p:cNvSpPr>
            <p:nvPr/>
          </p:nvSpPr>
          <p:spPr bwMode="auto">
            <a:xfrm>
              <a:off x="3668838" y="3326244"/>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rgbClr val="FF0000"/>
            </a:solidFill>
            <a:ln>
              <a:solidFill>
                <a:schemeClr val="accent5"/>
              </a:solidFill>
            </a:ln>
            <a:extLst/>
          </p:spPr>
          <p:txBody>
            <a:bodyPr/>
            <a:lstStyle/>
            <a:p>
              <a:endParaRPr lang="en-US" sz="400"/>
            </a:p>
          </p:txBody>
        </p:sp>
        <p:sp>
          <p:nvSpPr>
            <p:cNvPr id="54" name="Rectangle 53">
              <a:extLst>
                <a:ext uri="{FF2B5EF4-FFF2-40B4-BE49-F238E27FC236}">
                  <a16:creationId xmlns:a16="http://schemas.microsoft.com/office/drawing/2014/main" id="{353D11C2-3602-46D5-A137-3E93CD57C877}"/>
                </a:ext>
              </a:extLst>
            </p:cNvPr>
            <p:cNvSpPr/>
            <p:nvPr/>
          </p:nvSpPr>
          <p:spPr bwMode="auto">
            <a:xfrm>
              <a:off x="1592827" y="4454012"/>
              <a:ext cx="963560" cy="638429"/>
            </a:xfrm>
            <a:prstGeom prst="rect">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l" defTabSz="914400" rtl="0" eaLnBrk="1" fontAlgn="base" latinLnBrk="0" hangingPunct="1">
                <a:lnSpc>
                  <a:spcPct val="100000"/>
                </a:lnSpc>
                <a:spcBef>
                  <a:spcPts val="300"/>
                </a:spcBef>
                <a:spcAft>
                  <a:spcPct val="0"/>
                </a:spcAft>
                <a:buClrTx/>
                <a:buSzTx/>
                <a:tabLst/>
              </a:pPr>
              <a:r>
                <a:rPr kumimoji="0" lang="sv-SE" sz="700" b="0" i="0" u="none" strike="noStrike" cap="none" normalizeH="0" baseline="0">
                  <a:ln>
                    <a:noFill/>
                  </a:ln>
                  <a:solidFill>
                    <a:schemeClr val="tx1"/>
                  </a:solidFill>
                  <a:effectLst/>
                  <a:latin typeface="+mn-lt"/>
                </a:rPr>
                <a:t>End </a:t>
              </a:r>
            </a:p>
            <a:p>
              <a:pPr marR="0" algn="l" defTabSz="914400" rtl="0" eaLnBrk="1" fontAlgn="base" latinLnBrk="0" hangingPunct="1">
                <a:lnSpc>
                  <a:spcPct val="100000"/>
                </a:lnSpc>
                <a:spcBef>
                  <a:spcPts val="300"/>
                </a:spcBef>
                <a:spcAft>
                  <a:spcPct val="0"/>
                </a:spcAft>
                <a:buClrTx/>
                <a:buSzTx/>
                <a:tabLst/>
              </a:pPr>
              <a:r>
                <a:rPr lang="sv-SE" sz="700">
                  <a:solidFill>
                    <a:schemeClr val="tx1"/>
                  </a:solidFill>
                </a:rPr>
                <a:t>station</a:t>
              </a:r>
              <a:endParaRPr kumimoji="0" lang="sv-SE" sz="700" b="0" i="0" u="none" strike="noStrike" cap="none" normalizeH="0" baseline="0">
                <a:ln>
                  <a:noFill/>
                </a:ln>
                <a:solidFill>
                  <a:schemeClr val="tx1"/>
                </a:solidFill>
                <a:effectLst/>
                <a:latin typeface="+mn-lt"/>
              </a:endParaRPr>
            </a:p>
          </p:txBody>
        </p:sp>
        <p:sp>
          <p:nvSpPr>
            <p:cNvPr id="55" name="Freeform 3">
              <a:extLst>
                <a:ext uri="{FF2B5EF4-FFF2-40B4-BE49-F238E27FC236}">
                  <a16:creationId xmlns:a16="http://schemas.microsoft.com/office/drawing/2014/main" id="{00096E7D-B050-49F0-93CD-03D61DED9833}"/>
                </a:ext>
              </a:extLst>
            </p:cNvPr>
            <p:cNvSpPr>
              <a:spLocks noChangeAspect="1" noEditPoints="1"/>
            </p:cNvSpPr>
            <p:nvPr/>
          </p:nvSpPr>
          <p:spPr bwMode="auto">
            <a:xfrm>
              <a:off x="1898636" y="4211033"/>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rgbClr val="FF0000"/>
            </a:solidFill>
            <a:ln>
              <a:solidFill>
                <a:schemeClr val="accent5"/>
              </a:solidFill>
            </a:ln>
            <a:extLst/>
          </p:spPr>
          <p:txBody>
            <a:bodyPr/>
            <a:lstStyle/>
            <a:p>
              <a:endParaRPr lang="en-US" sz="400"/>
            </a:p>
          </p:txBody>
        </p:sp>
        <p:sp>
          <p:nvSpPr>
            <p:cNvPr id="56" name="Rectangle 55">
              <a:extLst>
                <a:ext uri="{FF2B5EF4-FFF2-40B4-BE49-F238E27FC236}">
                  <a16:creationId xmlns:a16="http://schemas.microsoft.com/office/drawing/2014/main" id="{BA6411A0-9846-46A3-BC12-72EC2842116C}"/>
                </a:ext>
              </a:extLst>
            </p:cNvPr>
            <p:cNvSpPr/>
            <p:nvPr/>
          </p:nvSpPr>
          <p:spPr bwMode="auto">
            <a:xfrm>
              <a:off x="3587057" y="4454012"/>
              <a:ext cx="788298" cy="462117"/>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l" defTabSz="914400" rtl="0" eaLnBrk="1" fontAlgn="base" latinLnBrk="0" hangingPunct="1">
                <a:lnSpc>
                  <a:spcPct val="100000"/>
                </a:lnSpc>
                <a:spcBef>
                  <a:spcPts val="300"/>
                </a:spcBef>
                <a:spcAft>
                  <a:spcPct val="0"/>
                </a:spcAft>
                <a:buClrTx/>
                <a:buSzTx/>
                <a:tabLst/>
              </a:pPr>
              <a:r>
                <a:rPr kumimoji="0" lang="sv-SE" sz="700" b="0" i="0" u="none" strike="noStrike" cap="none" normalizeH="0" baseline="0">
                  <a:ln>
                    <a:noFill/>
                  </a:ln>
                  <a:solidFill>
                    <a:schemeClr val="tx1"/>
                  </a:solidFill>
                  <a:effectLst/>
                  <a:latin typeface="+mn-lt"/>
                </a:rPr>
                <a:t>UE</a:t>
              </a:r>
            </a:p>
          </p:txBody>
        </p:sp>
        <p:sp>
          <p:nvSpPr>
            <p:cNvPr id="57" name="Freeform 3">
              <a:extLst>
                <a:ext uri="{FF2B5EF4-FFF2-40B4-BE49-F238E27FC236}">
                  <a16:creationId xmlns:a16="http://schemas.microsoft.com/office/drawing/2014/main" id="{C482D548-C1FD-4A3D-9122-C9F05C91931F}"/>
                </a:ext>
              </a:extLst>
            </p:cNvPr>
            <p:cNvSpPr>
              <a:spLocks noChangeAspect="1" noEditPoints="1"/>
            </p:cNvSpPr>
            <p:nvPr/>
          </p:nvSpPr>
          <p:spPr bwMode="auto">
            <a:xfrm>
              <a:off x="3525815" y="4810790"/>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rgbClr val="FF0000"/>
            </a:solidFill>
            <a:ln>
              <a:solidFill>
                <a:schemeClr val="accent5"/>
              </a:solidFill>
            </a:ln>
            <a:extLst/>
          </p:spPr>
          <p:txBody>
            <a:bodyPr/>
            <a:lstStyle/>
            <a:p>
              <a:endParaRPr lang="en-US" sz="400"/>
            </a:p>
          </p:txBody>
        </p:sp>
        <p:sp>
          <p:nvSpPr>
            <p:cNvPr id="58" name="Freeform 3">
              <a:extLst>
                <a:ext uri="{FF2B5EF4-FFF2-40B4-BE49-F238E27FC236}">
                  <a16:creationId xmlns:a16="http://schemas.microsoft.com/office/drawing/2014/main" id="{B0EBDA58-A9B0-4DBE-995B-97C48757CD53}"/>
                </a:ext>
              </a:extLst>
            </p:cNvPr>
            <p:cNvSpPr>
              <a:spLocks noChangeAspect="1" noEditPoints="1"/>
            </p:cNvSpPr>
            <p:nvPr/>
          </p:nvSpPr>
          <p:spPr bwMode="auto">
            <a:xfrm>
              <a:off x="3861987" y="4810790"/>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accent1">
                <a:lumMod val="75000"/>
              </a:schemeClr>
            </a:solidFill>
            <a:ln>
              <a:solidFill>
                <a:schemeClr val="accent1">
                  <a:lumMod val="75000"/>
                </a:schemeClr>
              </a:solidFill>
            </a:ln>
            <a:extLst/>
          </p:spPr>
          <p:txBody>
            <a:bodyPr/>
            <a:lstStyle/>
            <a:p>
              <a:endParaRPr lang="en-US" sz="400"/>
            </a:p>
          </p:txBody>
        </p:sp>
        <p:cxnSp>
          <p:nvCxnSpPr>
            <p:cNvPr id="59" name="Straight Connector 58">
              <a:extLst>
                <a:ext uri="{FF2B5EF4-FFF2-40B4-BE49-F238E27FC236}">
                  <a16:creationId xmlns:a16="http://schemas.microsoft.com/office/drawing/2014/main" id="{A951BB5A-95B2-442D-82FB-B70F91608926}"/>
                </a:ext>
              </a:extLst>
            </p:cNvPr>
            <p:cNvCxnSpPr/>
            <p:nvPr/>
          </p:nvCxnSpPr>
          <p:spPr bwMode="auto">
            <a:xfrm flipH="1">
              <a:off x="2484261" y="4761106"/>
              <a:ext cx="1184577" cy="12120"/>
            </a:xfrm>
            <a:prstGeom prst="line">
              <a:avLst/>
            </a:prstGeom>
            <a:solidFill>
              <a:schemeClr val="accent1"/>
            </a:solidFill>
            <a:ln w="28575" cap="flat" cmpd="sng" algn="ctr">
              <a:solidFill>
                <a:schemeClr val="tx1"/>
              </a:solidFill>
              <a:prstDash val="dash"/>
              <a:round/>
              <a:headEnd type="none" w="med" len="med"/>
              <a:tailEnd type="none"/>
            </a:ln>
            <a:effectLst/>
          </p:spPr>
        </p:cxnSp>
      </p:grpSp>
      <p:sp>
        <p:nvSpPr>
          <p:cNvPr id="60" name="Rectangle 59">
            <a:extLst>
              <a:ext uri="{FF2B5EF4-FFF2-40B4-BE49-F238E27FC236}">
                <a16:creationId xmlns:a16="http://schemas.microsoft.com/office/drawing/2014/main" id="{7DF16B33-03C1-47F1-8DDE-F4D848CAAEB8}"/>
              </a:ext>
            </a:extLst>
          </p:cNvPr>
          <p:cNvSpPr/>
          <p:nvPr/>
        </p:nvSpPr>
        <p:spPr>
          <a:xfrm>
            <a:off x="8999864" y="3346974"/>
            <a:ext cx="2816637" cy="307777"/>
          </a:xfrm>
          <a:prstGeom prst="rect">
            <a:avLst/>
          </a:prstGeom>
        </p:spPr>
        <p:txBody>
          <a:bodyPr wrap="square">
            <a:spAutoFit/>
          </a:bodyPr>
          <a:lstStyle/>
          <a:p>
            <a:pPr marR="0" algn="ctr">
              <a:spcBef>
                <a:spcPts val="600"/>
              </a:spcBef>
              <a:spcAft>
                <a:spcPts val="600"/>
              </a:spcAft>
            </a:pPr>
            <a:r>
              <a:rPr lang="en-US" sz="1400" kern="1000" dirty="0">
                <a:latin typeface="Arial" panose="020B0604020202020204" pitchFamily="34" charset="0"/>
                <a:ea typeface="Times New Roman" panose="02020603050405020304" pitchFamily="18" charset="0"/>
                <a:cs typeface="Times New Roman" panose="02020603050405020304" pitchFamily="18" charset="0"/>
              </a:rPr>
              <a:t>solution 11 option 2</a:t>
            </a:r>
          </a:p>
        </p:txBody>
      </p:sp>
      <p:grpSp>
        <p:nvGrpSpPr>
          <p:cNvPr id="128" name="Group 127">
            <a:extLst>
              <a:ext uri="{FF2B5EF4-FFF2-40B4-BE49-F238E27FC236}">
                <a16:creationId xmlns:a16="http://schemas.microsoft.com/office/drawing/2014/main" id="{1FFB8A98-2757-43C6-9EA7-D486DCEDCDBA}"/>
              </a:ext>
            </a:extLst>
          </p:cNvPr>
          <p:cNvGrpSpPr/>
          <p:nvPr/>
        </p:nvGrpSpPr>
        <p:grpSpPr>
          <a:xfrm>
            <a:off x="7884160" y="3912336"/>
            <a:ext cx="4222285" cy="1992441"/>
            <a:chOff x="591115" y="1030512"/>
            <a:chExt cx="8497169" cy="4009703"/>
          </a:xfrm>
        </p:grpSpPr>
        <p:sp>
          <p:nvSpPr>
            <p:cNvPr id="129" name="Rectangle 128">
              <a:extLst>
                <a:ext uri="{FF2B5EF4-FFF2-40B4-BE49-F238E27FC236}">
                  <a16:creationId xmlns:a16="http://schemas.microsoft.com/office/drawing/2014/main" id="{66D803A6-6B1E-4057-9BDA-BA83F8B763A0}"/>
                </a:ext>
              </a:extLst>
            </p:cNvPr>
            <p:cNvSpPr/>
            <p:nvPr/>
          </p:nvSpPr>
          <p:spPr bwMode="auto">
            <a:xfrm>
              <a:off x="2131717" y="1030512"/>
              <a:ext cx="5732550" cy="3843303"/>
            </a:xfrm>
            <a:prstGeom prst="rect">
              <a:avLst/>
            </a:prstGeom>
            <a:ln>
              <a:prstDash val="dash"/>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900" b="0" i="0" u="none" strike="noStrike" cap="none" normalizeH="0" baseline="0" err="1">
                <a:ln>
                  <a:noFill/>
                </a:ln>
                <a:solidFill>
                  <a:schemeClr val="bg1"/>
                </a:solidFill>
                <a:effectLst/>
                <a:latin typeface="+mn-lt"/>
              </a:endParaRPr>
            </a:p>
          </p:txBody>
        </p:sp>
        <p:sp>
          <p:nvSpPr>
            <p:cNvPr id="130" name="Rectangle 129">
              <a:extLst>
                <a:ext uri="{FF2B5EF4-FFF2-40B4-BE49-F238E27FC236}">
                  <a16:creationId xmlns:a16="http://schemas.microsoft.com/office/drawing/2014/main" id="{2E8C1394-ACCD-4142-8964-8994C35E6A01}"/>
                </a:ext>
              </a:extLst>
            </p:cNvPr>
            <p:cNvSpPr/>
            <p:nvPr/>
          </p:nvSpPr>
          <p:spPr bwMode="auto">
            <a:xfrm>
              <a:off x="591115" y="2586277"/>
              <a:ext cx="673492" cy="842723"/>
            </a:xfrm>
            <a:prstGeom prst="rect">
              <a:avLst/>
            </a:prstGeom>
            <a:solidFill>
              <a:schemeClr val="bg2"/>
            </a:solidFill>
            <a:ln>
              <a:solidFill>
                <a:schemeClr val="accent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endParaRPr lang="sv-SE" sz="700">
                <a:solidFill>
                  <a:schemeClr val="tx1"/>
                </a:solidFill>
              </a:endParaRPr>
            </a:p>
            <a:p>
              <a:pPr marR="0" algn="ctr" defTabSz="914400" rtl="0" eaLnBrk="1" fontAlgn="base" latinLnBrk="0" hangingPunct="1">
                <a:lnSpc>
                  <a:spcPct val="100000"/>
                </a:lnSpc>
                <a:spcBef>
                  <a:spcPts val="300"/>
                </a:spcBef>
                <a:spcAft>
                  <a:spcPct val="0"/>
                </a:spcAft>
                <a:buClrTx/>
                <a:buSzTx/>
                <a:tabLst/>
              </a:pPr>
              <a:r>
                <a:rPr lang="sv-SE" sz="700">
                  <a:solidFill>
                    <a:schemeClr val="tx1"/>
                  </a:solidFill>
                </a:rPr>
                <a:t>End</a:t>
              </a:r>
            </a:p>
            <a:p>
              <a:pPr marR="0" algn="ctr" defTabSz="914400" rtl="0" eaLnBrk="1" fontAlgn="base" latinLnBrk="0" hangingPunct="1">
                <a:lnSpc>
                  <a:spcPct val="100000"/>
                </a:lnSpc>
                <a:spcBef>
                  <a:spcPts val="300"/>
                </a:spcBef>
                <a:spcAft>
                  <a:spcPct val="0"/>
                </a:spcAft>
                <a:buClrTx/>
                <a:buSzTx/>
                <a:tabLst/>
              </a:pPr>
              <a:r>
                <a:rPr kumimoji="0" lang="sv-SE" sz="700" b="0" i="0" u="none" strike="noStrike" cap="none" normalizeH="0" baseline="0">
                  <a:ln>
                    <a:noFill/>
                  </a:ln>
                  <a:solidFill>
                    <a:schemeClr val="tx1"/>
                  </a:solidFill>
                  <a:effectLst/>
                  <a:latin typeface="+mn-lt"/>
                </a:rPr>
                <a:t>Station</a:t>
              </a:r>
              <a:endParaRPr kumimoji="0" lang="en-US" sz="700" b="0" i="0" u="none" strike="noStrike" cap="none" normalizeH="0" baseline="0" err="1">
                <a:ln>
                  <a:noFill/>
                </a:ln>
                <a:solidFill>
                  <a:schemeClr val="tx1"/>
                </a:solidFill>
                <a:effectLst/>
                <a:latin typeface="+mn-lt"/>
              </a:endParaRPr>
            </a:p>
          </p:txBody>
        </p:sp>
        <p:sp>
          <p:nvSpPr>
            <p:cNvPr id="131" name="Freeform 3">
              <a:extLst>
                <a:ext uri="{FF2B5EF4-FFF2-40B4-BE49-F238E27FC236}">
                  <a16:creationId xmlns:a16="http://schemas.microsoft.com/office/drawing/2014/main" id="{13F437D9-080C-4150-91E5-9CB44E8544E5}"/>
                </a:ext>
              </a:extLst>
            </p:cNvPr>
            <p:cNvSpPr>
              <a:spLocks noChangeAspect="1" noEditPoints="1"/>
            </p:cNvSpPr>
            <p:nvPr/>
          </p:nvSpPr>
          <p:spPr bwMode="auto">
            <a:xfrm>
              <a:off x="776046" y="2268215"/>
              <a:ext cx="351120" cy="351123"/>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accent1"/>
            </a:solidFill>
            <a:ln>
              <a:solidFill>
                <a:schemeClr val="accent2"/>
              </a:solidFill>
            </a:ln>
            <a:extLst/>
          </p:spPr>
          <p:txBody>
            <a:bodyPr/>
            <a:lstStyle/>
            <a:p>
              <a:endParaRPr lang="en-US" sz="600"/>
            </a:p>
          </p:txBody>
        </p:sp>
        <p:sp>
          <p:nvSpPr>
            <p:cNvPr id="132" name="Rectangle 131">
              <a:extLst>
                <a:ext uri="{FF2B5EF4-FFF2-40B4-BE49-F238E27FC236}">
                  <a16:creationId xmlns:a16="http://schemas.microsoft.com/office/drawing/2014/main" id="{CCCBD812-5A92-4834-A212-8CF3FD93EC2D}"/>
                </a:ext>
              </a:extLst>
            </p:cNvPr>
            <p:cNvSpPr/>
            <p:nvPr/>
          </p:nvSpPr>
          <p:spPr>
            <a:xfrm>
              <a:off x="6172935" y="3127013"/>
              <a:ext cx="620112" cy="3915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1100"/>
                <a:t>UPF</a:t>
              </a:r>
            </a:p>
          </p:txBody>
        </p:sp>
        <p:grpSp>
          <p:nvGrpSpPr>
            <p:cNvPr id="133" name="Group 132">
              <a:extLst>
                <a:ext uri="{FF2B5EF4-FFF2-40B4-BE49-F238E27FC236}">
                  <a16:creationId xmlns:a16="http://schemas.microsoft.com/office/drawing/2014/main" id="{760659DF-DF2B-4B5C-AFBD-52B8976546C0}"/>
                </a:ext>
              </a:extLst>
            </p:cNvPr>
            <p:cNvGrpSpPr/>
            <p:nvPr/>
          </p:nvGrpSpPr>
          <p:grpSpPr>
            <a:xfrm>
              <a:off x="3834734" y="2679210"/>
              <a:ext cx="854713" cy="1063933"/>
              <a:chOff x="3714912" y="3854590"/>
              <a:chExt cx="854713" cy="1063933"/>
            </a:xfrm>
          </p:grpSpPr>
          <p:sp>
            <p:nvSpPr>
              <p:cNvPr id="184" name="Rectangle 183">
                <a:extLst>
                  <a:ext uri="{FF2B5EF4-FFF2-40B4-BE49-F238E27FC236}">
                    <a16:creationId xmlns:a16="http://schemas.microsoft.com/office/drawing/2014/main" id="{DF557A61-14A4-4F0E-98CC-F405849FC4F3}"/>
                  </a:ext>
                </a:extLst>
              </p:cNvPr>
              <p:cNvSpPr/>
              <p:nvPr/>
            </p:nvSpPr>
            <p:spPr>
              <a:xfrm>
                <a:off x="3788410" y="4161778"/>
                <a:ext cx="781215" cy="75674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800"/>
                  <a:t>gNB</a:t>
                </a:r>
              </a:p>
            </p:txBody>
          </p:sp>
          <p:sp>
            <p:nvSpPr>
              <p:cNvPr id="185" name="Freeform 3">
                <a:extLst>
                  <a:ext uri="{FF2B5EF4-FFF2-40B4-BE49-F238E27FC236}">
                    <a16:creationId xmlns:a16="http://schemas.microsoft.com/office/drawing/2014/main" id="{D28FEA26-C123-4725-9A85-7AB43CC3DAB1}"/>
                  </a:ext>
                </a:extLst>
              </p:cNvPr>
              <p:cNvSpPr>
                <a:spLocks noChangeAspect="1" noEditPoints="1"/>
              </p:cNvSpPr>
              <p:nvPr/>
            </p:nvSpPr>
            <p:spPr bwMode="auto">
              <a:xfrm>
                <a:off x="3714912" y="3854590"/>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tx1"/>
              </a:solidFill>
              <a:ln>
                <a:solidFill>
                  <a:schemeClr val="tx1"/>
                </a:solidFill>
              </a:ln>
              <a:extLst/>
            </p:spPr>
            <p:txBody>
              <a:bodyPr/>
              <a:lstStyle/>
              <a:p>
                <a:endParaRPr lang="en-US" sz="600"/>
              </a:p>
            </p:txBody>
          </p:sp>
        </p:grpSp>
        <p:grpSp>
          <p:nvGrpSpPr>
            <p:cNvPr id="134" name="Group 133">
              <a:extLst>
                <a:ext uri="{FF2B5EF4-FFF2-40B4-BE49-F238E27FC236}">
                  <a16:creationId xmlns:a16="http://schemas.microsoft.com/office/drawing/2014/main" id="{3122A081-8412-4A4F-9C87-09F0505E9F1A}"/>
                </a:ext>
              </a:extLst>
            </p:cNvPr>
            <p:cNvGrpSpPr/>
            <p:nvPr/>
          </p:nvGrpSpPr>
          <p:grpSpPr>
            <a:xfrm>
              <a:off x="3344101" y="1128480"/>
              <a:ext cx="778631" cy="924847"/>
              <a:chOff x="3085939" y="2594189"/>
              <a:chExt cx="778631" cy="924847"/>
            </a:xfrm>
          </p:grpSpPr>
          <p:sp>
            <p:nvSpPr>
              <p:cNvPr id="182" name="Rectangle 181">
                <a:extLst>
                  <a:ext uri="{FF2B5EF4-FFF2-40B4-BE49-F238E27FC236}">
                    <a16:creationId xmlns:a16="http://schemas.microsoft.com/office/drawing/2014/main" id="{102EBA06-FACD-4E70-8352-02D2F6C845AD}"/>
                  </a:ext>
                </a:extLst>
              </p:cNvPr>
              <p:cNvSpPr/>
              <p:nvPr/>
            </p:nvSpPr>
            <p:spPr>
              <a:xfrm>
                <a:off x="3085939" y="2762291"/>
                <a:ext cx="620112" cy="75674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r>
                  <a:rPr lang="it-IT" sz="800"/>
                  <a:t>5G GM</a:t>
                </a:r>
              </a:p>
            </p:txBody>
          </p:sp>
          <p:sp>
            <p:nvSpPr>
              <p:cNvPr id="183" name="Freeform 3">
                <a:extLst>
                  <a:ext uri="{FF2B5EF4-FFF2-40B4-BE49-F238E27FC236}">
                    <a16:creationId xmlns:a16="http://schemas.microsoft.com/office/drawing/2014/main" id="{2597B1BC-FF85-4A8E-91C0-3956775839F6}"/>
                  </a:ext>
                </a:extLst>
              </p:cNvPr>
              <p:cNvSpPr>
                <a:spLocks noChangeAspect="1" noEditPoints="1"/>
              </p:cNvSpPr>
              <p:nvPr/>
            </p:nvSpPr>
            <p:spPr bwMode="auto">
              <a:xfrm>
                <a:off x="3503014" y="2594189"/>
                <a:ext cx="361556" cy="361559"/>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tx1"/>
              </a:solidFill>
              <a:ln>
                <a:solidFill>
                  <a:schemeClr val="tx1"/>
                </a:solidFill>
              </a:ln>
              <a:extLst/>
            </p:spPr>
            <p:txBody>
              <a:bodyPr/>
              <a:lstStyle/>
              <a:p>
                <a:endParaRPr lang="en-US" sz="600"/>
              </a:p>
            </p:txBody>
          </p:sp>
        </p:grpSp>
        <p:sp>
          <p:nvSpPr>
            <p:cNvPr id="135" name="Rectangle 134">
              <a:extLst>
                <a:ext uri="{FF2B5EF4-FFF2-40B4-BE49-F238E27FC236}">
                  <a16:creationId xmlns:a16="http://schemas.microsoft.com/office/drawing/2014/main" id="{5F0A3F3D-F7B6-4899-B2DA-610E8F6D162C}"/>
                </a:ext>
              </a:extLst>
            </p:cNvPr>
            <p:cNvSpPr/>
            <p:nvPr/>
          </p:nvSpPr>
          <p:spPr bwMode="auto">
            <a:xfrm>
              <a:off x="8343013" y="2320633"/>
              <a:ext cx="708430" cy="532259"/>
            </a:xfrm>
            <a:prstGeom prst="rect">
              <a:avLst/>
            </a:prstGeom>
            <a:solidFill>
              <a:schemeClr val="bg2"/>
            </a:solidFill>
            <a:ln>
              <a:solidFill>
                <a:schemeClr val="accent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lang="sv-SE" sz="900">
                  <a:solidFill>
                    <a:schemeClr val="tx1"/>
                  </a:solidFill>
                </a:rPr>
                <a:t>TSN</a:t>
              </a:r>
            </a:p>
          </p:txBody>
        </p:sp>
        <p:sp>
          <p:nvSpPr>
            <p:cNvPr id="136" name="Rectangle 135">
              <a:extLst>
                <a:ext uri="{FF2B5EF4-FFF2-40B4-BE49-F238E27FC236}">
                  <a16:creationId xmlns:a16="http://schemas.microsoft.com/office/drawing/2014/main" id="{AC86E569-F280-447E-9595-FA7BFD5E80A3}"/>
                </a:ext>
              </a:extLst>
            </p:cNvPr>
            <p:cNvSpPr/>
            <p:nvPr/>
          </p:nvSpPr>
          <p:spPr bwMode="auto">
            <a:xfrm>
              <a:off x="591302" y="4125814"/>
              <a:ext cx="708430" cy="914401"/>
            </a:xfrm>
            <a:prstGeom prst="rect">
              <a:avLst/>
            </a:prstGeom>
            <a:solidFill>
              <a:schemeClr val="bg2"/>
            </a:solidFill>
            <a:ln>
              <a:solidFill>
                <a:schemeClr val="accent5"/>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endParaRPr lang="sv-SE" sz="700">
                <a:solidFill>
                  <a:schemeClr val="tx1"/>
                </a:solidFill>
              </a:endParaRPr>
            </a:p>
            <a:p>
              <a:pPr marR="0" algn="ctr" defTabSz="914400" rtl="0" eaLnBrk="1" fontAlgn="base" latinLnBrk="0" hangingPunct="1">
                <a:lnSpc>
                  <a:spcPct val="100000"/>
                </a:lnSpc>
                <a:spcBef>
                  <a:spcPts val="300"/>
                </a:spcBef>
                <a:spcAft>
                  <a:spcPct val="0"/>
                </a:spcAft>
                <a:buClrTx/>
                <a:buSzTx/>
                <a:tabLst/>
              </a:pPr>
              <a:r>
                <a:rPr lang="sv-SE" sz="700">
                  <a:solidFill>
                    <a:schemeClr val="tx1"/>
                  </a:solidFill>
                </a:rPr>
                <a:t>End</a:t>
              </a:r>
            </a:p>
            <a:p>
              <a:pPr marR="0" algn="ctr" defTabSz="914400" rtl="0" eaLnBrk="1" fontAlgn="base" latinLnBrk="0" hangingPunct="1">
                <a:lnSpc>
                  <a:spcPct val="100000"/>
                </a:lnSpc>
                <a:spcBef>
                  <a:spcPts val="300"/>
                </a:spcBef>
                <a:spcAft>
                  <a:spcPct val="0"/>
                </a:spcAft>
                <a:buClrTx/>
                <a:buSzTx/>
                <a:tabLst/>
              </a:pPr>
              <a:r>
                <a:rPr kumimoji="0" lang="sv-SE" sz="700" b="0" i="0" u="none" strike="noStrike" cap="none" normalizeH="0" baseline="0">
                  <a:ln>
                    <a:noFill/>
                  </a:ln>
                  <a:solidFill>
                    <a:schemeClr val="tx1"/>
                  </a:solidFill>
                  <a:effectLst/>
                  <a:latin typeface="+mn-lt"/>
                </a:rPr>
                <a:t>Station</a:t>
              </a:r>
              <a:endParaRPr kumimoji="0" lang="en-US" sz="700" b="0" i="0" u="none" strike="noStrike" cap="none" normalizeH="0" baseline="0" err="1">
                <a:ln>
                  <a:noFill/>
                </a:ln>
                <a:solidFill>
                  <a:schemeClr val="tx1"/>
                </a:solidFill>
                <a:effectLst/>
                <a:latin typeface="+mn-lt"/>
              </a:endParaRPr>
            </a:p>
          </p:txBody>
        </p:sp>
        <p:sp>
          <p:nvSpPr>
            <p:cNvPr id="137" name="Freeform 3">
              <a:extLst>
                <a:ext uri="{FF2B5EF4-FFF2-40B4-BE49-F238E27FC236}">
                  <a16:creationId xmlns:a16="http://schemas.microsoft.com/office/drawing/2014/main" id="{CAD5E2F5-81FF-4C71-8B51-300F72F0A3C5}"/>
                </a:ext>
              </a:extLst>
            </p:cNvPr>
            <p:cNvSpPr>
              <a:spLocks noChangeAspect="1" noEditPoints="1"/>
            </p:cNvSpPr>
            <p:nvPr/>
          </p:nvSpPr>
          <p:spPr bwMode="auto">
            <a:xfrm>
              <a:off x="764739" y="4016664"/>
              <a:ext cx="361556" cy="361559"/>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rgbClr val="FF0000"/>
            </a:solidFill>
            <a:ln>
              <a:solidFill>
                <a:schemeClr val="accent5"/>
              </a:solidFill>
            </a:ln>
            <a:extLst/>
          </p:spPr>
          <p:txBody>
            <a:bodyPr/>
            <a:lstStyle/>
            <a:p>
              <a:endParaRPr lang="en-US" sz="600"/>
            </a:p>
          </p:txBody>
        </p:sp>
        <p:sp>
          <p:nvSpPr>
            <p:cNvPr id="138" name="Rectangle 137">
              <a:extLst>
                <a:ext uri="{FF2B5EF4-FFF2-40B4-BE49-F238E27FC236}">
                  <a16:creationId xmlns:a16="http://schemas.microsoft.com/office/drawing/2014/main" id="{155CBB48-ED47-4255-AACB-45C81CFD7BAD}"/>
                </a:ext>
              </a:extLst>
            </p:cNvPr>
            <p:cNvSpPr/>
            <p:nvPr/>
          </p:nvSpPr>
          <p:spPr bwMode="auto">
            <a:xfrm>
              <a:off x="8379854" y="3420552"/>
              <a:ext cx="708430" cy="602075"/>
            </a:xfrm>
            <a:prstGeom prst="rect">
              <a:avLst/>
            </a:prstGeom>
            <a:solidFill>
              <a:schemeClr val="bg2"/>
            </a:solidFill>
            <a:ln>
              <a:solidFill>
                <a:schemeClr val="accent5"/>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lang="sv-SE" sz="1000">
                  <a:solidFill>
                    <a:schemeClr val="tx1"/>
                  </a:solidFill>
                </a:rPr>
                <a:t>TSN</a:t>
              </a:r>
            </a:p>
          </p:txBody>
        </p:sp>
        <p:sp>
          <p:nvSpPr>
            <p:cNvPr id="139" name="Text Box 73">
              <a:extLst>
                <a:ext uri="{FF2B5EF4-FFF2-40B4-BE49-F238E27FC236}">
                  <a16:creationId xmlns:a16="http://schemas.microsoft.com/office/drawing/2014/main" id="{47352ABC-6566-4E5F-9935-2555F3562003}"/>
                </a:ext>
              </a:extLst>
            </p:cNvPr>
            <p:cNvSpPr txBox="1">
              <a:spLocks noChangeArrowheads="1"/>
            </p:cNvSpPr>
            <p:nvPr/>
          </p:nvSpPr>
          <p:spPr bwMode="auto">
            <a:xfrm>
              <a:off x="3399998" y="3187045"/>
              <a:ext cx="590998" cy="402602"/>
            </a:xfrm>
            <a:prstGeom prst="rect">
              <a:avLst/>
            </a:prstGeom>
            <a:noFill/>
            <a:ln>
              <a:noFill/>
            </a:ln>
            <a:effectLst>
              <a:prstShdw prst="shdw17" dist="17961" dir="2700000">
                <a:srgbClr val="52700E"/>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l" eaLnBrk="1" hangingPunct="1"/>
              <a:r>
                <a:rPr lang="en-US" sz="700" b="1" err="1">
                  <a:cs typeface="Arial" charset="0"/>
                </a:rPr>
                <a:t>uu</a:t>
              </a:r>
              <a:endParaRPr lang="en-US" sz="700" b="1">
                <a:cs typeface="Arial" charset="0"/>
              </a:endParaRPr>
            </a:p>
          </p:txBody>
        </p:sp>
        <p:cxnSp>
          <p:nvCxnSpPr>
            <p:cNvPr id="140" name="Straight Connector 139">
              <a:extLst>
                <a:ext uri="{FF2B5EF4-FFF2-40B4-BE49-F238E27FC236}">
                  <a16:creationId xmlns:a16="http://schemas.microsoft.com/office/drawing/2014/main" id="{CD3399EF-44A0-4101-8072-8FA4E5AEF5E1}"/>
                </a:ext>
              </a:extLst>
            </p:cNvPr>
            <p:cNvCxnSpPr>
              <a:cxnSpLocks/>
              <a:stCxn id="151" idx="1"/>
              <a:endCxn id="130" idx="3"/>
            </p:cNvCxnSpPr>
            <p:nvPr/>
          </p:nvCxnSpPr>
          <p:spPr bwMode="auto">
            <a:xfrm flipH="1">
              <a:off x="1264607" y="2959518"/>
              <a:ext cx="1547066" cy="48121"/>
            </a:xfrm>
            <a:prstGeom prst="line">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41" name="Straight Arrow Connector 140">
              <a:extLst>
                <a:ext uri="{FF2B5EF4-FFF2-40B4-BE49-F238E27FC236}">
                  <a16:creationId xmlns:a16="http://schemas.microsoft.com/office/drawing/2014/main" id="{F9B35FB7-447A-44F1-AC47-05925A0BBD45}"/>
                </a:ext>
              </a:extLst>
            </p:cNvPr>
            <p:cNvCxnSpPr/>
            <p:nvPr/>
          </p:nvCxnSpPr>
          <p:spPr bwMode="auto">
            <a:xfrm>
              <a:off x="3964213" y="1555325"/>
              <a:ext cx="0" cy="1044000"/>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42" name="TextBox 141">
              <a:extLst>
                <a:ext uri="{FF2B5EF4-FFF2-40B4-BE49-F238E27FC236}">
                  <a16:creationId xmlns:a16="http://schemas.microsoft.com/office/drawing/2014/main" id="{D90E7A47-400D-4C2D-9BD0-1D63427E5C73}"/>
                </a:ext>
              </a:extLst>
            </p:cNvPr>
            <p:cNvSpPr txBox="1"/>
            <p:nvPr/>
          </p:nvSpPr>
          <p:spPr bwMode="auto">
            <a:xfrm>
              <a:off x="3947681" y="1403182"/>
              <a:ext cx="350101" cy="304285"/>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sv-SE" sz="900" b="1"/>
                <a:t>M</a:t>
              </a:r>
              <a:endParaRPr lang="en-US" sz="900" b="1" err="1"/>
            </a:p>
          </p:txBody>
        </p:sp>
        <p:sp>
          <p:nvSpPr>
            <p:cNvPr id="143" name="TextBox 142">
              <a:extLst>
                <a:ext uri="{FF2B5EF4-FFF2-40B4-BE49-F238E27FC236}">
                  <a16:creationId xmlns:a16="http://schemas.microsoft.com/office/drawing/2014/main" id="{4306CDF0-6704-4824-B980-A3D40EC8E67D}"/>
                </a:ext>
              </a:extLst>
            </p:cNvPr>
            <p:cNvSpPr txBox="1"/>
            <p:nvPr/>
          </p:nvSpPr>
          <p:spPr bwMode="auto">
            <a:xfrm>
              <a:off x="3962334" y="2167799"/>
              <a:ext cx="350101" cy="304285"/>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sv-SE" sz="900" b="1"/>
                <a:t>S</a:t>
              </a:r>
              <a:endParaRPr lang="en-US" sz="900" b="1" err="1"/>
            </a:p>
          </p:txBody>
        </p:sp>
        <p:cxnSp>
          <p:nvCxnSpPr>
            <p:cNvPr id="144" name="Straight Connector 143">
              <a:extLst>
                <a:ext uri="{FF2B5EF4-FFF2-40B4-BE49-F238E27FC236}">
                  <a16:creationId xmlns:a16="http://schemas.microsoft.com/office/drawing/2014/main" id="{BC399E2A-020F-4492-BA35-DE0C694547D9}"/>
                </a:ext>
              </a:extLst>
            </p:cNvPr>
            <p:cNvCxnSpPr>
              <a:cxnSpLocks/>
              <a:stCxn id="155" idx="1"/>
              <a:endCxn id="136" idx="3"/>
            </p:cNvCxnSpPr>
            <p:nvPr/>
          </p:nvCxnSpPr>
          <p:spPr bwMode="auto">
            <a:xfrm flipH="1" flipV="1">
              <a:off x="1299732" y="4583015"/>
              <a:ext cx="589339" cy="6318"/>
            </a:xfrm>
            <a:prstGeom prst="line">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45" name="Straight Connector 144">
              <a:extLst>
                <a:ext uri="{FF2B5EF4-FFF2-40B4-BE49-F238E27FC236}">
                  <a16:creationId xmlns:a16="http://schemas.microsoft.com/office/drawing/2014/main" id="{7EC8D5EA-C0AA-4C2A-8265-2A9C01ABB348}"/>
                </a:ext>
              </a:extLst>
            </p:cNvPr>
            <p:cNvCxnSpPr>
              <a:cxnSpLocks/>
              <a:stCxn id="135" idx="1"/>
            </p:cNvCxnSpPr>
            <p:nvPr/>
          </p:nvCxnSpPr>
          <p:spPr bwMode="auto">
            <a:xfrm flipH="1">
              <a:off x="7791227" y="2586763"/>
              <a:ext cx="551786" cy="623745"/>
            </a:xfrm>
            <a:prstGeom prst="line">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46" name="Freeform 3">
              <a:extLst>
                <a:ext uri="{FF2B5EF4-FFF2-40B4-BE49-F238E27FC236}">
                  <a16:creationId xmlns:a16="http://schemas.microsoft.com/office/drawing/2014/main" id="{A37E561F-EDE0-47D4-BB09-CBECFE7A5DC9}"/>
                </a:ext>
              </a:extLst>
            </p:cNvPr>
            <p:cNvSpPr>
              <a:spLocks noChangeAspect="1" noEditPoints="1"/>
            </p:cNvSpPr>
            <p:nvPr/>
          </p:nvSpPr>
          <p:spPr bwMode="auto">
            <a:xfrm>
              <a:off x="8553229" y="2075710"/>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accent1"/>
            </a:solidFill>
            <a:ln>
              <a:solidFill>
                <a:schemeClr val="accent2"/>
              </a:solidFill>
            </a:ln>
            <a:extLst/>
          </p:spPr>
          <p:txBody>
            <a:bodyPr/>
            <a:lstStyle/>
            <a:p>
              <a:endParaRPr lang="en-US" sz="600"/>
            </a:p>
          </p:txBody>
        </p:sp>
        <p:sp>
          <p:nvSpPr>
            <p:cNvPr id="147" name="Freeform 3">
              <a:extLst>
                <a:ext uri="{FF2B5EF4-FFF2-40B4-BE49-F238E27FC236}">
                  <a16:creationId xmlns:a16="http://schemas.microsoft.com/office/drawing/2014/main" id="{528483A1-4A45-453B-AE9D-2C017F6E5926}"/>
                </a:ext>
              </a:extLst>
            </p:cNvPr>
            <p:cNvSpPr>
              <a:spLocks noChangeAspect="1" noEditPoints="1"/>
            </p:cNvSpPr>
            <p:nvPr/>
          </p:nvSpPr>
          <p:spPr bwMode="auto">
            <a:xfrm>
              <a:off x="8627001" y="3152529"/>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rgbClr val="FF0000"/>
            </a:solidFill>
            <a:ln>
              <a:solidFill>
                <a:schemeClr val="accent5"/>
              </a:solidFill>
            </a:ln>
            <a:extLst/>
          </p:spPr>
          <p:txBody>
            <a:bodyPr/>
            <a:lstStyle/>
            <a:p>
              <a:endParaRPr lang="en-US" sz="600"/>
            </a:p>
          </p:txBody>
        </p:sp>
        <p:cxnSp>
          <p:nvCxnSpPr>
            <p:cNvPr id="148" name="Straight Connector 147">
              <a:extLst>
                <a:ext uri="{FF2B5EF4-FFF2-40B4-BE49-F238E27FC236}">
                  <a16:creationId xmlns:a16="http://schemas.microsoft.com/office/drawing/2014/main" id="{A9F38CEB-D73B-4A6E-81EF-9A6C859E3FF4}"/>
                </a:ext>
              </a:extLst>
            </p:cNvPr>
            <p:cNvCxnSpPr>
              <a:cxnSpLocks/>
              <a:stCxn id="138" idx="1"/>
              <a:endCxn id="156" idx="3"/>
            </p:cNvCxnSpPr>
            <p:nvPr/>
          </p:nvCxnSpPr>
          <p:spPr bwMode="auto">
            <a:xfrm flipH="1" flipV="1">
              <a:off x="7749023" y="3322654"/>
              <a:ext cx="630831" cy="398936"/>
            </a:xfrm>
            <a:prstGeom prst="line">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49" name="Rectangle 148">
              <a:extLst>
                <a:ext uri="{FF2B5EF4-FFF2-40B4-BE49-F238E27FC236}">
                  <a16:creationId xmlns:a16="http://schemas.microsoft.com/office/drawing/2014/main" id="{872A5AC3-D623-423F-9B69-1F336B51E723}"/>
                </a:ext>
              </a:extLst>
            </p:cNvPr>
            <p:cNvSpPr/>
            <p:nvPr/>
          </p:nvSpPr>
          <p:spPr>
            <a:xfrm>
              <a:off x="6824832" y="3095106"/>
              <a:ext cx="882899" cy="418747"/>
            </a:xfrm>
            <a:prstGeom prst="rect">
              <a:avLst/>
            </a:prstGeom>
            <a:solidFill>
              <a:schemeClr val="accent1">
                <a:lumMod val="50000"/>
              </a:schemeClr>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900"/>
                <a:t>TT</a:t>
              </a:r>
            </a:p>
          </p:txBody>
        </p:sp>
        <p:sp>
          <p:nvSpPr>
            <p:cNvPr id="150" name="TextBox 149">
              <a:extLst>
                <a:ext uri="{FF2B5EF4-FFF2-40B4-BE49-F238E27FC236}">
                  <a16:creationId xmlns:a16="http://schemas.microsoft.com/office/drawing/2014/main" id="{5700C050-4798-4EF5-A779-2BBDAB614790}"/>
                </a:ext>
              </a:extLst>
            </p:cNvPr>
            <p:cNvSpPr txBox="1"/>
            <p:nvPr/>
          </p:nvSpPr>
          <p:spPr bwMode="auto">
            <a:xfrm>
              <a:off x="2216551" y="1096933"/>
              <a:ext cx="1094044" cy="775359"/>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900"/>
                <a:t>5G time </a:t>
              </a:r>
            </a:p>
            <a:p>
              <a:pPr algn="l">
                <a:buClr>
                  <a:schemeClr val="tx1"/>
                </a:buClr>
              </a:pPr>
              <a:r>
                <a:rPr lang="en-US" sz="900"/>
                <a:t>domain</a:t>
              </a:r>
            </a:p>
          </p:txBody>
        </p:sp>
        <p:sp>
          <p:nvSpPr>
            <p:cNvPr id="151" name="Rectangle 150">
              <a:extLst>
                <a:ext uri="{FF2B5EF4-FFF2-40B4-BE49-F238E27FC236}">
                  <a16:creationId xmlns:a16="http://schemas.microsoft.com/office/drawing/2014/main" id="{521DEC6F-D131-498F-9921-44E23DB72976}"/>
                </a:ext>
              </a:extLst>
            </p:cNvPr>
            <p:cNvSpPr/>
            <p:nvPr/>
          </p:nvSpPr>
          <p:spPr>
            <a:xfrm>
              <a:off x="2811673" y="2727006"/>
              <a:ext cx="491439" cy="465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1100"/>
                <a:t>UE</a:t>
              </a:r>
            </a:p>
          </p:txBody>
        </p:sp>
        <p:sp>
          <p:nvSpPr>
            <p:cNvPr id="152" name="Rectangle 151">
              <a:extLst>
                <a:ext uri="{FF2B5EF4-FFF2-40B4-BE49-F238E27FC236}">
                  <a16:creationId xmlns:a16="http://schemas.microsoft.com/office/drawing/2014/main" id="{523BC535-C48A-455E-94EB-3F911FF4CD89}"/>
                </a:ext>
              </a:extLst>
            </p:cNvPr>
            <p:cNvSpPr/>
            <p:nvPr/>
          </p:nvSpPr>
          <p:spPr>
            <a:xfrm>
              <a:off x="1885471" y="2741621"/>
              <a:ext cx="882899" cy="418747"/>
            </a:xfrm>
            <a:prstGeom prst="rect">
              <a:avLst/>
            </a:prstGeom>
            <a:solidFill>
              <a:schemeClr val="accent1">
                <a:lumMod val="50000"/>
              </a:schemeClr>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1050"/>
                <a:t>TT</a:t>
              </a:r>
            </a:p>
          </p:txBody>
        </p:sp>
        <p:sp>
          <p:nvSpPr>
            <p:cNvPr id="153" name="Rectangle 152">
              <a:extLst>
                <a:ext uri="{FF2B5EF4-FFF2-40B4-BE49-F238E27FC236}">
                  <a16:creationId xmlns:a16="http://schemas.microsoft.com/office/drawing/2014/main" id="{4884319D-00E2-4AC0-B4EE-5F221F2A4481}"/>
                </a:ext>
              </a:extLst>
            </p:cNvPr>
            <p:cNvSpPr/>
            <p:nvPr/>
          </p:nvSpPr>
          <p:spPr bwMode="auto">
            <a:xfrm>
              <a:off x="1820769" y="2692226"/>
              <a:ext cx="1589369" cy="557757"/>
            </a:xfrm>
            <a:prstGeom prst="rect">
              <a:avLst/>
            </a:prstGeom>
            <a:noFill/>
            <a:ln w="28575">
              <a:prstDash val="sysDot"/>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0" bIns="0"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900" b="0" i="0" u="none" strike="noStrike" cap="none" normalizeH="0" baseline="0" err="1">
                <a:ln>
                  <a:noFill/>
                </a:ln>
                <a:solidFill>
                  <a:schemeClr val="bg1"/>
                </a:solidFill>
                <a:effectLst/>
                <a:latin typeface="+mn-lt"/>
              </a:endParaRPr>
            </a:p>
          </p:txBody>
        </p:sp>
        <p:sp>
          <p:nvSpPr>
            <p:cNvPr id="154" name="Rectangle 153">
              <a:extLst>
                <a:ext uri="{FF2B5EF4-FFF2-40B4-BE49-F238E27FC236}">
                  <a16:creationId xmlns:a16="http://schemas.microsoft.com/office/drawing/2014/main" id="{C7EA63AF-0D57-4311-B357-26394D763AE5}"/>
                </a:ext>
              </a:extLst>
            </p:cNvPr>
            <p:cNvSpPr/>
            <p:nvPr/>
          </p:nvSpPr>
          <p:spPr>
            <a:xfrm>
              <a:off x="1953773" y="4359849"/>
              <a:ext cx="882899" cy="418747"/>
            </a:xfrm>
            <a:prstGeom prst="rect">
              <a:avLst/>
            </a:prstGeom>
            <a:solidFill>
              <a:schemeClr val="accent1">
                <a:lumMod val="50000"/>
              </a:schemeClr>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050"/>
                <a:t>TT</a:t>
              </a:r>
            </a:p>
          </p:txBody>
        </p:sp>
        <p:sp>
          <p:nvSpPr>
            <p:cNvPr id="155" name="Rectangle 154">
              <a:extLst>
                <a:ext uri="{FF2B5EF4-FFF2-40B4-BE49-F238E27FC236}">
                  <a16:creationId xmlns:a16="http://schemas.microsoft.com/office/drawing/2014/main" id="{3B152E2C-9137-4273-B2A3-8DA49E832E23}"/>
                </a:ext>
              </a:extLst>
            </p:cNvPr>
            <p:cNvSpPr/>
            <p:nvPr/>
          </p:nvSpPr>
          <p:spPr bwMode="auto">
            <a:xfrm>
              <a:off x="1889071" y="4310454"/>
              <a:ext cx="1589369" cy="557757"/>
            </a:xfrm>
            <a:prstGeom prst="rect">
              <a:avLst/>
            </a:prstGeom>
            <a:noFill/>
            <a:ln w="28575">
              <a:prstDash val="sysDot"/>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0" bIns="0"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900" b="0" i="0" u="none" strike="noStrike" cap="none" normalizeH="0" baseline="0" err="1">
                <a:ln>
                  <a:noFill/>
                </a:ln>
                <a:solidFill>
                  <a:schemeClr val="bg1"/>
                </a:solidFill>
                <a:effectLst/>
                <a:latin typeface="+mn-lt"/>
              </a:endParaRPr>
            </a:p>
          </p:txBody>
        </p:sp>
        <p:sp>
          <p:nvSpPr>
            <p:cNvPr id="156" name="Rectangle 155">
              <a:extLst>
                <a:ext uri="{FF2B5EF4-FFF2-40B4-BE49-F238E27FC236}">
                  <a16:creationId xmlns:a16="http://schemas.microsoft.com/office/drawing/2014/main" id="{E16BEAF0-3CDA-484F-A5A8-E93C70BAA12B}"/>
                </a:ext>
              </a:extLst>
            </p:cNvPr>
            <p:cNvSpPr/>
            <p:nvPr/>
          </p:nvSpPr>
          <p:spPr bwMode="auto">
            <a:xfrm>
              <a:off x="6107923" y="3043775"/>
              <a:ext cx="1641100" cy="557757"/>
            </a:xfrm>
            <a:prstGeom prst="rect">
              <a:avLst/>
            </a:prstGeom>
            <a:noFill/>
            <a:ln w="28575">
              <a:prstDash val="sysDot"/>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0" bIns="0"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900" b="0" i="0" u="none" strike="noStrike" cap="none" normalizeH="0" baseline="0" err="1">
                <a:ln>
                  <a:noFill/>
                </a:ln>
                <a:solidFill>
                  <a:schemeClr val="bg1"/>
                </a:solidFill>
                <a:effectLst/>
                <a:latin typeface="+mn-lt"/>
              </a:endParaRPr>
            </a:p>
          </p:txBody>
        </p:sp>
        <p:grpSp>
          <p:nvGrpSpPr>
            <p:cNvPr id="157" name="Group 156">
              <a:extLst>
                <a:ext uri="{FF2B5EF4-FFF2-40B4-BE49-F238E27FC236}">
                  <a16:creationId xmlns:a16="http://schemas.microsoft.com/office/drawing/2014/main" id="{229A9F30-1D1B-4E1B-A437-02E20C687785}"/>
                </a:ext>
              </a:extLst>
            </p:cNvPr>
            <p:cNvGrpSpPr>
              <a:grpSpLocks noChangeAspect="1"/>
            </p:cNvGrpSpPr>
            <p:nvPr/>
          </p:nvGrpSpPr>
          <p:grpSpPr>
            <a:xfrm>
              <a:off x="6792286" y="2395187"/>
              <a:ext cx="899998" cy="571259"/>
              <a:chOff x="6282728" y="2412338"/>
              <a:chExt cx="998930" cy="634052"/>
            </a:xfrm>
          </p:grpSpPr>
          <p:sp>
            <p:nvSpPr>
              <p:cNvPr id="177" name="Freeform 3">
                <a:extLst>
                  <a:ext uri="{FF2B5EF4-FFF2-40B4-BE49-F238E27FC236}">
                    <a16:creationId xmlns:a16="http://schemas.microsoft.com/office/drawing/2014/main" id="{0BEF465B-E0F4-4DC9-93A2-C3361ADA758B}"/>
                  </a:ext>
                </a:extLst>
              </p:cNvPr>
              <p:cNvSpPr>
                <a:spLocks noChangeAspect="1" noEditPoints="1"/>
              </p:cNvSpPr>
              <p:nvPr/>
            </p:nvSpPr>
            <p:spPr bwMode="auto">
              <a:xfrm>
                <a:off x="6648675" y="2426882"/>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accent1"/>
              </a:solidFill>
              <a:ln>
                <a:solidFill>
                  <a:schemeClr val="accent2"/>
                </a:solidFill>
              </a:ln>
              <a:extLst/>
            </p:spPr>
            <p:txBody>
              <a:bodyPr/>
              <a:lstStyle/>
              <a:p>
                <a:endParaRPr lang="en-US" sz="600"/>
              </a:p>
            </p:txBody>
          </p:sp>
          <p:sp>
            <p:nvSpPr>
              <p:cNvPr id="178" name="Freeform 3">
                <a:extLst>
                  <a:ext uri="{FF2B5EF4-FFF2-40B4-BE49-F238E27FC236}">
                    <a16:creationId xmlns:a16="http://schemas.microsoft.com/office/drawing/2014/main" id="{73D1B1F1-DC44-427E-9105-01D623776CD4}"/>
                  </a:ext>
                </a:extLst>
              </p:cNvPr>
              <p:cNvSpPr>
                <a:spLocks noChangeAspect="1" noEditPoints="1"/>
              </p:cNvSpPr>
              <p:nvPr/>
            </p:nvSpPr>
            <p:spPr bwMode="auto">
              <a:xfrm>
                <a:off x="6628433" y="2758390"/>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rgbClr val="FF0000"/>
              </a:solidFill>
              <a:ln>
                <a:solidFill>
                  <a:schemeClr val="accent5"/>
                </a:solidFill>
              </a:ln>
              <a:extLst/>
            </p:spPr>
            <p:txBody>
              <a:bodyPr/>
              <a:lstStyle/>
              <a:p>
                <a:endParaRPr lang="en-US" sz="600"/>
              </a:p>
            </p:txBody>
          </p:sp>
          <p:sp>
            <p:nvSpPr>
              <p:cNvPr id="179" name="Freeform 3">
                <a:extLst>
                  <a:ext uri="{FF2B5EF4-FFF2-40B4-BE49-F238E27FC236}">
                    <a16:creationId xmlns:a16="http://schemas.microsoft.com/office/drawing/2014/main" id="{0D87DCAB-D702-44B9-B1D4-436EEFF33627}"/>
                  </a:ext>
                </a:extLst>
              </p:cNvPr>
              <p:cNvSpPr>
                <a:spLocks noChangeAspect="1" noEditPoints="1"/>
              </p:cNvSpPr>
              <p:nvPr/>
            </p:nvSpPr>
            <p:spPr bwMode="auto">
              <a:xfrm>
                <a:off x="6282728" y="2545702"/>
                <a:ext cx="361556" cy="361559"/>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tx1"/>
              </a:solidFill>
              <a:ln>
                <a:solidFill>
                  <a:schemeClr val="tx1"/>
                </a:solidFill>
              </a:ln>
              <a:extLst/>
            </p:spPr>
            <p:txBody>
              <a:bodyPr/>
              <a:lstStyle/>
              <a:p>
                <a:endParaRPr lang="en-US" sz="600"/>
              </a:p>
            </p:txBody>
          </p:sp>
          <p:sp>
            <p:nvSpPr>
              <p:cNvPr id="180" name="Flowchart: Connector 179">
                <a:extLst>
                  <a:ext uri="{FF2B5EF4-FFF2-40B4-BE49-F238E27FC236}">
                    <a16:creationId xmlns:a16="http://schemas.microsoft.com/office/drawing/2014/main" id="{A442AD79-26D1-444D-9C05-24585ED16D9E}"/>
                  </a:ext>
                </a:extLst>
              </p:cNvPr>
              <p:cNvSpPr/>
              <p:nvPr/>
            </p:nvSpPr>
            <p:spPr bwMode="auto">
              <a:xfrm>
                <a:off x="6967852" y="2758390"/>
                <a:ext cx="288000" cy="288000"/>
              </a:xfrm>
              <a:prstGeom prst="flowChartConnector">
                <a:avLst/>
              </a:prstGeom>
              <a:ln w="9525">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en-US" sz="600" b="0" i="0" u="none" strike="noStrike" cap="none" normalizeH="0" baseline="0" err="1">
                    <a:ln>
                      <a:noFill/>
                    </a:ln>
                    <a:solidFill>
                      <a:schemeClr val="tx1"/>
                    </a:solidFill>
                    <a:effectLst/>
                    <a:latin typeface="+mn-lt"/>
                  </a:rPr>
                  <a:t>TSi</a:t>
                </a:r>
                <a:endParaRPr kumimoji="0" lang="en-US" sz="600" b="0" i="0" u="none" strike="noStrike" cap="none" normalizeH="0" baseline="0">
                  <a:ln>
                    <a:noFill/>
                  </a:ln>
                  <a:solidFill>
                    <a:schemeClr val="tx1"/>
                  </a:solidFill>
                  <a:effectLst/>
                  <a:latin typeface="+mn-lt"/>
                </a:endParaRPr>
              </a:p>
            </p:txBody>
          </p:sp>
          <p:sp>
            <p:nvSpPr>
              <p:cNvPr id="181" name="Flowchart: Connector 180">
                <a:extLst>
                  <a:ext uri="{FF2B5EF4-FFF2-40B4-BE49-F238E27FC236}">
                    <a16:creationId xmlns:a16="http://schemas.microsoft.com/office/drawing/2014/main" id="{3A9EB739-60AA-4F17-9805-370192E0CD5C}"/>
                  </a:ext>
                </a:extLst>
              </p:cNvPr>
              <p:cNvSpPr/>
              <p:nvPr/>
            </p:nvSpPr>
            <p:spPr bwMode="auto">
              <a:xfrm>
                <a:off x="6993658" y="2412338"/>
                <a:ext cx="288000" cy="288000"/>
              </a:xfrm>
              <a:prstGeom prst="flowChartConnector">
                <a:avLst/>
              </a:prstGeom>
              <a:ln w="12700">
                <a:solidFill>
                  <a:schemeClr val="accent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en-US" sz="600" b="0" i="0" u="none" strike="noStrike" cap="none" normalizeH="0" baseline="0" err="1">
                    <a:ln>
                      <a:noFill/>
                    </a:ln>
                    <a:solidFill>
                      <a:schemeClr val="tx1"/>
                    </a:solidFill>
                    <a:effectLst/>
                    <a:latin typeface="+mn-lt"/>
                  </a:rPr>
                  <a:t>TSi</a:t>
                </a:r>
                <a:endParaRPr kumimoji="0" lang="en-US" sz="600" b="0" i="0" u="none" strike="noStrike" cap="none" normalizeH="0" baseline="0">
                  <a:ln>
                    <a:noFill/>
                  </a:ln>
                  <a:solidFill>
                    <a:schemeClr val="tx1"/>
                  </a:solidFill>
                  <a:effectLst/>
                  <a:latin typeface="+mn-lt"/>
                </a:endParaRPr>
              </a:p>
            </p:txBody>
          </p:sp>
        </p:grpSp>
        <p:sp>
          <p:nvSpPr>
            <p:cNvPr id="158" name="Freeform: Shape 157">
              <a:extLst>
                <a:ext uri="{FF2B5EF4-FFF2-40B4-BE49-F238E27FC236}">
                  <a16:creationId xmlns:a16="http://schemas.microsoft.com/office/drawing/2014/main" id="{2D7116CE-248E-419B-B873-9461A02AA4A9}"/>
                </a:ext>
              </a:extLst>
            </p:cNvPr>
            <p:cNvSpPr/>
            <p:nvPr/>
          </p:nvSpPr>
          <p:spPr bwMode="auto">
            <a:xfrm>
              <a:off x="3410138" y="2645905"/>
              <a:ext cx="2718409" cy="527050"/>
            </a:xfrm>
            <a:custGeom>
              <a:avLst/>
              <a:gdLst>
                <a:gd name="connsiteX0" fmla="*/ 3790950 w 3790950"/>
                <a:gd name="connsiteY0" fmla="*/ 527050 h 527050"/>
                <a:gd name="connsiteX1" fmla="*/ 749300 w 3790950"/>
                <a:gd name="connsiteY1" fmla="*/ 412750 h 527050"/>
                <a:gd name="connsiteX2" fmla="*/ 0 w 3790950"/>
                <a:gd name="connsiteY2" fmla="*/ 0 h 527050"/>
              </a:gdLst>
              <a:ahLst/>
              <a:cxnLst>
                <a:cxn ang="0">
                  <a:pos x="connsiteX0" y="connsiteY0"/>
                </a:cxn>
                <a:cxn ang="0">
                  <a:pos x="connsiteX1" y="connsiteY1"/>
                </a:cxn>
                <a:cxn ang="0">
                  <a:pos x="connsiteX2" y="connsiteY2"/>
                </a:cxn>
              </a:cxnLst>
              <a:rect l="l" t="t" r="r" b="b"/>
              <a:pathLst>
                <a:path w="3790950" h="527050">
                  <a:moveTo>
                    <a:pt x="3790950" y="527050"/>
                  </a:moveTo>
                  <a:cubicBezTo>
                    <a:pt x="2586037" y="513821"/>
                    <a:pt x="1381125" y="500592"/>
                    <a:pt x="749300" y="412750"/>
                  </a:cubicBezTo>
                  <a:cubicBezTo>
                    <a:pt x="117475" y="324908"/>
                    <a:pt x="58737" y="162454"/>
                    <a:pt x="0" y="0"/>
                  </a:cubicBezTo>
                </a:path>
              </a:pathLst>
            </a:custGeom>
            <a:noFill/>
            <a:ln w="28575" cap="flat" cmpd="sng" algn="ctr">
              <a:solidFill>
                <a:schemeClr val="accent2"/>
              </a:solidFill>
              <a:prstDash val="dash"/>
              <a:round/>
              <a:headEnd type="none" w="med" len="med"/>
              <a:tailEnd type="none" w="med" len="med"/>
            </a:ln>
            <a:effectLst/>
          </p:spPr>
          <p:txBody>
            <a:bodyPr rtlCol="0" anchor="ctr"/>
            <a:lstStyle/>
            <a:p>
              <a:pPr algn="ctr"/>
              <a:endParaRPr lang="sv-SE" sz="800"/>
            </a:p>
          </p:txBody>
        </p:sp>
        <p:sp>
          <p:nvSpPr>
            <p:cNvPr id="159" name="Freeform: Shape 158">
              <a:extLst>
                <a:ext uri="{FF2B5EF4-FFF2-40B4-BE49-F238E27FC236}">
                  <a16:creationId xmlns:a16="http://schemas.microsoft.com/office/drawing/2014/main" id="{CB4C7748-E3E5-4262-84FB-94B1D768D0DC}"/>
                </a:ext>
              </a:extLst>
            </p:cNvPr>
            <p:cNvSpPr/>
            <p:nvPr/>
          </p:nvSpPr>
          <p:spPr bwMode="auto">
            <a:xfrm>
              <a:off x="3310596" y="3456590"/>
              <a:ext cx="2745260" cy="1012874"/>
            </a:xfrm>
            <a:custGeom>
              <a:avLst/>
              <a:gdLst>
                <a:gd name="connsiteX0" fmla="*/ 44763 w 2703557"/>
                <a:gd name="connsiteY0" fmla="*/ 1012874 h 1012874"/>
                <a:gd name="connsiteX1" fmla="*/ 361286 w 2703557"/>
                <a:gd name="connsiteY1" fmla="*/ 196947 h 1012874"/>
                <a:gd name="connsiteX2" fmla="*/ 2703557 w 2703557"/>
                <a:gd name="connsiteY2" fmla="*/ 0 h 1012874"/>
                <a:gd name="connsiteX3" fmla="*/ 2703557 w 2703557"/>
                <a:gd name="connsiteY3" fmla="*/ 0 h 1012874"/>
              </a:gdLst>
              <a:ahLst/>
              <a:cxnLst>
                <a:cxn ang="0">
                  <a:pos x="connsiteX0" y="connsiteY0"/>
                </a:cxn>
                <a:cxn ang="0">
                  <a:pos x="connsiteX1" y="connsiteY1"/>
                </a:cxn>
                <a:cxn ang="0">
                  <a:pos x="connsiteX2" y="connsiteY2"/>
                </a:cxn>
                <a:cxn ang="0">
                  <a:pos x="connsiteX3" y="connsiteY3"/>
                </a:cxn>
              </a:cxnLst>
              <a:rect l="l" t="t" r="r" b="b"/>
              <a:pathLst>
                <a:path w="2703557" h="1012874">
                  <a:moveTo>
                    <a:pt x="44763" y="1012874"/>
                  </a:moveTo>
                  <a:cubicBezTo>
                    <a:pt x="-18542" y="689316"/>
                    <a:pt x="-81846" y="365759"/>
                    <a:pt x="361286" y="196947"/>
                  </a:cubicBezTo>
                  <a:cubicBezTo>
                    <a:pt x="804418" y="28135"/>
                    <a:pt x="2703557" y="0"/>
                    <a:pt x="2703557" y="0"/>
                  </a:cubicBezTo>
                  <a:lnTo>
                    <a:pt x="2703557" y="0"/>
                  </a:lnTo>
                </a:path>
              </a:pathLst>
            </a:custGeom>
            <a:noFill/>
            <a:ln w="28575" cap="flat" cmpd="sng" algn="ctr">
              <a:solidFill>
                <a:schemeClr val="accent2"/>
              </a:solidFill>
              <a:prstDash val="dash"/>
              <a:round/>
              <a:headEnd type="none" w="med" len="med"/>
              <a:tailEnd type="none" w="med" len="med"/>
            </a:ln>
            <a:effectLst/>
          </p:spPr>
          <p:txBody>
            <a:bodyPr rtlCol="0" anchor="ctr"/>
            <a:lstStyle/>
            <a:p>
              <a:pPr algn="ctr"/>
              <a:endParaRPr lang="sv-SE" sz="800"/>
            </a:p>
          </p:txBody>
        </p:sp>
        <p:sp>
          <p:nvSpPr>
            <p:cNvPr id="160" name="Freeform: Shape 159">
              <a:extLst>
                <a:ext uri="{FF2B5EF4-FFF2-40B4-BE49-F238E27FC236}">
                  <a16:creationId xmlns:a16="http://schemas.microsoft.com/office/drawing/2014/main" id="{C46C6EA8-EF77-4927-95A4-D5A89F9580D2}"/>
                </a:ext>
              </a:extLst>
            </p:cNvPr>
            <p:cNvSpPr/>
            <p:nvPr/>
          </p:nvSpPr>
          <p:spPr bwMode="auto">
            <a:xfrm>
              <a:off x="3373621" y="2748922"/>
              <a:ext cx="2718409" cy="527050"/>
            </a:xfrm>
            <a:custGeom>
              <a:avLst/>
              <a:gdLst>
                <a:gd name="connsiteX0" fmla="*/ 3790950 w 3790950"/>
                <a:gd name="connsiteY0" fmla="*/ 527050 h 527050"/>
                <a:gd name="connsiteX1" fmla="*/ 749300 w 3790950"/>
                <a:gd name="connsiteY1" fmla="*/ 412750 h 527050"/>
                <a:gd name="connsiteX2" fmla="*/ 0 w 3790950"/>
                <a:gd name="connsiteY2" fmla="*/ 0 h 527050"/>
              </a:gdLst>
              <a:ahLst/>
              <a:cxnLst>
                <a:cxn ang="0">
                  <a:pos x="connsiteX0" y="connsiteY0"/>
                </a:cxn>
                <a:cxn ang="0">
                  <a:pos x="connsiteX1" y="connsiteY1"/>
                </a:cxn>
                <a:cxn ang="0">
                  <a:pos x="connsiteX2" y="connsiteY2"/>
                </a:cxn>
              </a:cxnLst>
              <a:rect l="l" t="t" r="r" b="b"/>
              <a:pathLst>
                <a:path w="3790950" h="527050">
                  <a:moveTo>
                    <a:pt x="3790950" y="527050"/>
                  </a:moveTo>
                  <a:cubicBezTo>
                    <a:pt x="2586037" y="513821"/>
                    <a:pt x="1381125" y="500592"/>
                    <a:pt x="749300" y="412750"/>
                  </a:cubicBezTo>
                  <a:cubicBezTo>
                    <a:pt x="117475" y="324908"/>
                    <a:pt x="58737" y="162454"/>
                    <a:pt x="0" y="0"/>
                  </a:cubicBezTo>
                </a:path>
              </a:pathLst>
            </a:custGeom>
            <a:noFill/>
            <a:ln w="28575" cap="flat" cmpd="sng" algn="ctr">
              <a:solidFill>
                <a:schemeClr val="accent5"/>
              </a:solidFill>
              <a:prstDash val="dash"/>
              <a:round/>
              <a:headEnd type="none" w="med" len="med"/>
              <a:tailEnd type="none" w="med" len="med"/>
            </a:ln>
            <a:effectLst/>
          </p:spPr>
          <p:txBody>
            <a:bodyPr rtlCol="0" anchor="ctr"/>
            <a:lstStyle/>
            <a:p>
              <a:pPr algn="ctr"/>
              <a:endParaRPr lang="sv-SE" sz="800"/>
            </a:p>
          </p:txBody>
        </p:sp>
        <p:sp>
          <p:nvSpPr>
            <p:cNvPr id="161" name="Freeform: Shape 160">
              <a:extLst>
                <a:ext uri="{FF2B5EF4-FFF2-40B4-BE49-F238E27FC236}">
                  <a16:creationId xmlns:a16="http://schemas.microsoft.com/office/drawing/2014/main" id="{9E671ADC-88AD-48DF-99F7-8A0A3A210DC3}"/>
                </a:ext>
              </a:extLst>
            </p:cNvPr>
            <p:cNvSpPr/>
            <p:nvPr/>
          </p:nvSpPr>
          <p:spPr bwMode="auto">
            <a:xfrm>
              <a:off x="3392556" y="3531307"/>
              <a:ext cx="2745260" cy="1012874"/>
            </a:xfrm>
            <a:custGeom>
              <a:avLst/>
              <a:gdLst>
                <a:gd name="connsiteX0" fmla="*/ 44763 w 2703557"/>
                <a:gd name="connsiteY0" fmla="*/ 1012874 h 1012874"/>
                <a:gd name="connsiteX1" fmla="*/ 361286 w 2703557"/>
                <a:gd name="connsiteY1" fmla="*/ 196947 h 1012874"/>
                <a:gd name="connsiteX2" fmla="*/ 2703557 w 2703557"/>
                <a:gd name="connsiteY2" fmla="*/ 0 h 1012874"/>
                <a:gd name="connsiteX3" fmla="*/ 2703557 w 2703557"/>
                <a:gd name="connsiteY3" fmla="*/ 0 h 1012874"/>
              </a:gdLst>
              <a:ahLst/>
              <a:cxnLst>
                <a:cxn ang="0">
                  <a:pos x="connsiteX0" y="connsiteY0"/>
                </a:cxn>
                <a:cxn ang="0">
                  <a:pos x="connsiteX1" y="connsiteY1"/>
                </a:cxn>
                <a:cxn ang="0">
                  <a:pos x="connsiteX2" y="connsiteY2"/>
                </a:cxn>
                <a:cxn ang="0">
                  <a:pos x="connsiteX3" y="connsiteY3"/>
                </a:cxn>
              </a:cxnLst>
              <a:rect l="l" t="t" r="r" b="b"/>
              <a:pathLst>
                <a:path w="2703557" h="1012874">
                  <a:moveTo>
                    <a:pt x="44763" y="1012874"/>
                  </a:moveTo>
                  <a:cubicBezTo>
                    <a:pt x="-18542" y="689316"/>
                    <a:pt x="-81846" y="365759"/>
                    <a:pt x="361286" y="196947"/>
                  </a:cubicBezTo>
                  <a:cubicBezTo>
                    <a:pt x="804418" y="28135"/>
                    <a:pt x="2703557" y="0"/>
                    <a:pt x="2703557" y="0"/>
                  </a:cubicBezTo>
                  <a:lnTo>
                    <a:pt x="2703557" y="0"/>
                  </a:lnTo>
                </a:path>
              </a:pathLst>
            </a:custGeom>
            <a:noFill/>
            <a:ln w="28575" cap="flat" cmpd="sng" algn="ctr">
              <a:solidFill>
                <a:schemeClr val="accent5"/>
              </a:solidFill>
              <a:prstDash val="dash"/>
              <a:round/>
              <a:headEnd type="none" w="med" len="med"/>
              <a:tailEnd type="none" w="med" len="med"/>
            </a:ln>
            <a:effectLst/>
          </p:spPr>
          <p:txBody>
            <a:bodyPr rtlCol="0" anchor="ctr"/>
            <a:lstStyle/>
            <a:p>
              <a:pPr algn="ctr"/>
              <a:endParaRPr lang="sv-SE" sz="800"/>
            </a:p>
          </p:txBody>
        </p:sp>
        <p:sp>
          <p:nvSpPr>
            <p:cNvPr id="162" name="Rectangle 161">
              <a:extLst>
                <a:ext uri="{FF2B5EF4-FFF2-40B4-BE49-F238E27FC236}">
                  <a16:creationId xmlns:a16="http://schemas.microsoft.com/office/drawing/2014/main" id="{621F2A90-96A5-4432-939E-60A8E699FF7C}"/>
                </a:ext>
              </a:extLst>
            </p:cNvPr>
            <p:cNvSpPr/>
            <p:nvPr/>
          </p:nvSpPr>
          <p:spPr>
            <a:xfrm>
              <a:off x="2943554" y="4359507"/>
              <a:ext cx="491439" cy="465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1100"/>
                <a:t>UE</a:t>
              </a:r>
            </a:p>
          </p:txBody>
        </p:sp>
        <p:grpSp>
          <p:nvGrpSpPr>
            <p:cNvPr id="163" name="Group 162">
              <a:extLst>
                <a:ext uri="{FF2B5EF4-FFF2-40B4-BE49-F238E27FC236}">
                  <a16:creationId xmlns:a16="http://schemas.microsoft.com/office/drawing/2014/main" id="{F6D9C667-FBE5-4DAA-BB3A-64D16E8CDCD2}"/>
                </a:ext>
              </a:extLst>
            </p:cNvPr>
            <p:cNvGrpSpPr/>
            <p:nvPr/>
          </p:nvGrpSpPr>
          <p:grpSpPr>
            <a:xfrm>
              <a:off x="1594289" y="2203872"/>
              <a:ext cx="789586" cy="479858"/>
              <a:chOff x="1402910" y="2171778"/>
              <a:chExt cx="789586" cy="479858"/>
            </a:xfrm>
          </p:grpSpPr>
          <p:grpSp>
            <p:nvGrpSpPr>
              <p:cNvPr id="171" name="Group 170">
                <a:extLst>
                  <a:ext uri="{FF2B5EF4-FFF2-40B4-BE49-F238E27FC236}">
                    <a16:creationId xmlns:a16="http://schemas.microsoft.com/office/drawing/2014/main" id="{259120FD-A0D6-470C-BAEC-5DE5ACCFFC9A}"/>
                  </a:ext>
                </a:extLst>
              </p:cNvPr>
              <p:cNvGrpSpPr>
                <a:grpSpLocks noChangeAspect="1"/>
              </p:cNvGrpSpPr>
              <p:nvPr/>
            </p:nvGrpSpPr>
            <p:grpSpPr>
              <a:xfrm>
                <a:off x="1402910" y="2171778"/>
                <a:ext cx="494366" cy="479858"/>
                <a:chOff x="6628433" y="2412338"/>
                <a:chExt cx="653225" cy="634052"/>
              </a:xfrm>
            </p:grpSpPr>
            <p:sp>
              <p:nvSpPr>
                <p:cNvPr id="173" name="Freeform 3">
                  <a:extLst>
                    <a:ext uri="{FF2B5EF4-FFF2-40B4-BE49-F238E27FC236}">
                      <a16:creationId xmlns:a16="http://schemas.microsoft.com/office/drawing/2014/main" id="{117B0549-CD58-4CDE-A4E5-24636DDB6EB0}"/>
                    </a:ext>
                  </a:extLst>
                </p:cNvPr>
                <p:cNvSpPr>
                  <a:spLocks noChangeAspect="1" noEditPoints="1"/>
                </p:cNvSpPr>
                <p:nvPr/>
              </p:nvSpPr>
              <p:spPr bwMode="auto">
                <a:xfrm>
                  <a:off x="6648675" y="2426882"/>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accent1"/>
                </a:solidFill>
                <a:ln>
                  <a:solidFill>
                    <a:schemeClr val="accent2"/>
                  </a:solidFill>
                </a:ln>
                <a:extLst/>
              </p:spPr>
              <p:txBody>
                <a:bodyPr/>
                <a:lstStyle/>
                <a:p>
                  <a:endParaRPr lang="en-US" sz="400"/>
                </a:p>
              </p:txBody>
            </p:sp>
            <p:sp>
              <p:nvSpPr>
                <p:cNvPr id="174" name="Freeform 3">
                  <a:extLst>
                    <a:ext uri="{FF2B5EF4-FFF2-40B4-BE49-F238E27FC236}">
                      <a16:creationId xmlns:a16="http://schemas.microsoft.com/office/drawing/2014/main" id="{D481C6D4-BCE8-4880-8C46-E16A23113391}"/>
                    </a:ext>
                  </a:extLst>
                </p:cNvPr>
                <p:cNvSpPr>
                  <a:spLocks noChangeAspect="1" noEditPoints="1"/>
                </p:cNvSpPr>
                <p:nvPr/>
              </p:nvSpPr>
              <p:spPr bwMode="auto">
                <a:xfrm>
                  <a:off x="6628433" y="2758390"/>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rgbClr val="FF0000"/>
                </a:solidFill>
                <a:ln>
                  <a:solidFill>
                    <a:schemeClr val="accent5"/>
                  </a:solidFill>
                </a:ln>
                <a:extLst/>
              </p:spPr>
              <p:txBody>
                <a:bodyPr/>
                <a:lstStyle/>
                <a:p>
                  <a:endParaRPr lang="en-US" sz="400"/>
                </a:p>
              </p:txBody>
            </p:sp>
            <p:sp>
              <p:nvSpPr>
                <p:cNvPr id="175" name="Flowchart: Connector 174">
                  <a:extLst>
                    <a:ext uri="{FF2B5EF4-FFF2-40B4-BE49-F238E27FC236}">
                      <a16:creationId xmlns:a16="http://schemas.microsoft.com/office/drawing/2014/main" id="{46F1DFD9-F9E3-4755-A24F-D3C6B46C2635}"/>
                    </a:ext>
                  </a:extLst>
                </p:cNvPr>
                <p:cNvSpPr/>
                <p:nvPr/>
              </p:nvSpPr>
              <p:spPr bwMode="auto">
                <a:xfrm>
                  <a:off x="6967852" y="2758390"/>
                  <a:ext cx="288000" cy="288000"/>
                </a:xfrm>
                <a:prstGeom prst="flowChartConnector">
                  <a:avLst/>
                </a:prstGeom>
                <a:ln w="9525">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en-US" sz="400" b="0" i="0" u="none" strike="noStrike" cap="none" normalizeH="0" baseline="0" err="1">
                      <a:ln>
                        <a:noFill/>
                      </a:ln>
                      <a:solidFill>
                        <a:schemeClr val="tx1"/>
                      </a:solidFill>
                      <a:effectLst/>
                      <a:latin typeface="+mn-lt"/>
                    </a:rPr>
                    <a:t>TSe</a:t>
                  </a:r>
                  <a:endParaRPr kumimoji="0" lang="en-US" sz="400" b="0" i="0" u="none" strike="noStrike" cap="none" normalizeH="0" baseline="0">
                    <a:ln>
                      <a:noFill/>
                    </a:ln>
                    <a:solidFill>
                      <a:schemeClr val="tx1"/>
                    </a:solidFill>
                    <a:effectLst/>
                    <a:latin typeface="+mn-lt"/>
                  </a:endParaRPr>
                </a:p>
              </p:txBody>
            </p:sp>
            <p:sp>
              <p:nvSpPr>
                <p:cNvPr id="176" name="Flowchart: Connector 175">
                  <a:extLst>
                    <a:ext uri="{FF2B5EF4-FFF2-40B4-BE49-F238E27FC236}">
                      <a16:creationId xmlns:a16="http://schemas.microsoft.com/office/drawing/2014/main" id="{58B169FE-1C76-4C4F-ACA7-EB001A03BB0A}"/>
                    </a:ext>
                  </a:extLst>
                </p:cNvPr>
                <p:cNvSpPr/>
                <p:nvPr/>
              </p:nvSpPr>
              <p:spPr bwMode="auto">
                <a:xfrm>
                  <a:off x="6993658" y="2412338"/>
                  <a:ext cx="288000" cy="288000"/>
                </a:xfrm>
                <a:prstGeom prst="flowChartConnector">
                  <a:avLst/>
                </a:prstGeom>
                <a:ln w="12700">
                  <a:solidFill>
                    <a:schemeClr val="accent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en-US" sz="400" b="0" i="0" u="none" strike="noStrike" cap="none" normalizeH="0" baseline="0" err="1">
                      <a:ln>
                        <a:noFill/>
                      </a:ln>
                      <a:solidFill>
                        <a:schemeClr val="tx1"/>
                      </a:solidFill>
                      <a:effectLst/>
                      <a:latin typeface="+mn-lt"/>
                    </a:rPr>
                    <a:t>TSe</a:t>
                  </a:r>
                  <a:endParaRPr kumimoji="0" lang="en-US" sz="400" b="0" i="0" u="none" strike="noStrike" cap="none" normalizeH="0" baseline="0">
                    <a:ln>
                      <a:noFill/>
                    </a:ln>
                    <a:solidFill>
                      <a:schemeClr val="tx1"/>
                    </a:solidFill>
                    <a:effectLst/>
                    <a:latin typeface="+mn-lt"/>
                  </a:endParaRPr>
                </a:p>
              </p:txBody>
            </p:sp>
          </p:grpSp>
          <p:sp>
            <p:nvSpPr>
              <p:cNvPr id="172" name="Freeform 3">
                <a:extLst>
                  <a:ext uri="{FF2B5EF4-FFF2-40B4-BE49-F238E27FC236}">
                    <a16:creationId xmlns:a16="http://schemas.microsoft.com/office/drawing/2014/main" id="{23B58F5C-9E8E-48DF-8E21-E4F0A4BD691E}"/>
                  </a:ext>
                </a:extLst>
              </p:cNvPr>
              <p:cNvSpPr>
                <a:spLocks noChangeAspect="1" noEditPoints="1"/>
              </p:cNvSpPr>
              <p:nvPr/>
            </p:nvSpPr>
            <p:spPr bwMode="auto">
              <a:xfrm>
                <a:off x="1904499" y="2298929"/>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tx1"/>
              </a:solidFill>
              <a:ln>
                <a:solidFill>
                  <a:schemeClr val="tx1"/>
                </a:solidFill>
              </a:ln>
              <a:extLst/>
            </p:spPr>
            <p:txBody>
              <a:bodyPr/>
              <a:lstStyle/>
              <a:p>
                <a:endParaRPr lang="en-US" sz="600"/>
              </a:p>
            </p:txBody>
          </p:sp>
        </p:grpSp>
        <p:grpSp>
          <p:nvGrpSpPr>
            <p:cNvPr id="164" name="Group 163">
              <a:extLst>
                <a:ext uri="{FF2B5EF4-FFF2-40B4-BE49-F238E27FC236}">
                  <a16:creationId xmlns:a16="http://schemas.microsoft.com/office/drawing/2014/main" id="{2E925CF1-A1B4-4BD6-8419-CCD0CBC45035}"/>
                </a:ext>
              </a:extLst>
            </p:cNvPr>
            <p:cNvGrpSpPr/>
            <p:nvPr/>
          </p:nvGrpSpPr>
          <p:grpSpPr>
            <a:xfrm>
              <a:off x="1629723" y="3863913"/>
              <a:ext cx="789586" cy="479858"/>
              <a:chOff x="1402910" y="2171778"/>
              <a:chExt cx="789586" cy="479858"/>
            </a:xfrm>
          </p:grpSpPr>
          <p:grpSp>
            <p:nvGrpSpPr>
              <p:cNvPr id="165" name="Group 164">
                <a:extLst>
                  <a:ext uri="{FF2B5EF4-FFF2-40B4-BE49-F238E27FC236}">
                    <a16:creationId xmlns:a16="http://schemas.microsoft.com/office/drawing/2014/main" id="{484C989C-DCBB-41E7-BFE9-B04B007EC625}"/>
                  </a:ext>
                </a:extLst>
              </p:cNvPr>
              <p:cNvGrpSpPr>
                <a:grpSpLocks noChangeAspect="1"/>
              </p:cNvGrpSpPr>
              <p:nvPr/>
            </p:nvGrpSpPr>
            <p:grpSpPr>
              <a:xfrm>
                <a:off x="1402910" y="2171778"/>
                <a:ext cx="494366" cy="479858"/>
                <a:chOff x="6628433" y="2412338"/>
                <a:chExt cx="653225" cy="634052"/>
              </a:xfrm>
            </p:grpSpPr>
            <p:sp>
              <p:nvSpPr>
                <p:cNvPr id="167" name="Freeform 3">
                  <a:extLst>
                    <a:ext uri="{FF2B5EF4-FFF2-40B4-BE49-F238E27FC236}">
                      <a16:creationId xmlns:a16="http://schemas.microsoft.com/office/drawing/2014/main" id="{28528B2D-90C5-4C59-85B2-798544A7494D}"/>
                    </a:ext>
                  </a:extLst>
                </p:cNvPr>
                <p:cNvSpPr>
                  <a:spLocks noChangeAspect="1" noEditPoints="1"/>
                </p:cNvSpPr>
                <p:nvPr/>
              </p:nvSpPr>
              <p:spPr bwMode="auto">
                <a:xfrm>
                  <a:off x="6648675" y="2426882"/>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accent1"/>
                </a:solidFill>
                <a:ln>
                  <a:solidFill>
                    <a:schemeClr val="accent2"/>
                  </a:solidFill>
                </a:ln>
                <a:extLst/>
              </p:spPr>
              <p:txBody>
                <a:bodyPr/>
                <a:lstStyle/>
                <a:p>
                  <a:endParaRPr lang="en-US" sz="400"/>
                </a:p>
              </p:txBody>
            </p:sp>
            <p:sp>
              <p:nvSpPr>
                <p:cNvPr id="168" name="Freeform 3">
                  <a:extLst>
                    <a:ext uri="{FF2B5EF4-FFF2-40B4-BE49-F238E27FC236}">
                      <a16:creationId xmlns:a16="http://schemas.microsoft.com/office/drawing/2014/main" id="{BE04C3E7-6945-4828-B78B-2448E1B2022A}"/>
                    </a:ext>
                  </a:extLst>
                </p:cNvPr>
                <p:cNvSpPr>
                  <a:spLocks noChangeAspect="1" noEditPoints="1"/>
                </p:cNvSpPr>
                <p:nvPr/>
              </p:nvSpPr>
              <p:spPr bwMode="auto">
                <a:xfrm>
                  <a:off x="6628433" y="2758390"/>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rgbClr val="FF0000"/>
                </a:solidFill>
                <a:ln>
                  <a:solidFill>
                    <a:schemeClr val="accent5"/>
                  </a:solidFill>
                </a:ln>
                <a:extLst/>
              </p:spPr>
              <p:txBody>
                <a:bodyPr/>
                <a:lstStyle/>
                <a:p>
                  <a:endParaRPr lang="en-US" sz="400"/>
                </a:p>
              </p:txBody>
            </p:sp>
            <p:sp>
              <p:nvSpPr>
                <p:cNvPr id="169" name="Flowchart: Connector 168">
                  <a:extLst>
                    <a:ext uri="{FF2B5EF4-FFF2-40B4-BE49-F238E27FC236}">
                      <a16:creationId xmlns:a16="http://schemas.microsoft.com/office/drawing/2014/main" id="{BA7B35D5-1A88-4066-B5DA-7B45DDE0074A}"/>
                    </a:ext>
                  </a:extLst>
                </p:cNvPr>
                <p:cNvSpPr/>
                <p:nvPr/>
              </p:nvSpPr>
              <p:spPr bwMode="auto">
                <a:xfrm>
                  <a:off x="6967852" y="2758390"/>
                  <a:ext cx="288000" cy="288000"/>
                </a:xfrm>
                <a:prstGeom prst="flowChartConnector">
                  <a:avLst/>
                </a:prstGeom>
                <a:ln w="9525">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en-US" sz="400" b="0" i="0" u="none" strike="noStrike" cap="none" normalizeH="0" baseline="0" err="1">
                      <a:ln>
                        <a:noFill/>
                      </a:ln>
                      <a:solidFill>
                        <a:schemeClr val="tx1"/>
                      </a:solidFill>
                      <a:effectLst/>
                      <a:latin typeface="+mn-lt"/>
                    </a:rPr>
                    <a:t>TSe</a:t>
                  </a:r>
                  <a:endParaRPr kumimoji="0" lang="en-US" sz="400" b="0" i="0" u="none" strike="noStrike" cap="none" normalizeH="0" baseline="0">
                    <a:ln>
                      <a:noFill/>
                    </a:ln>
                    <a:solidFill>
                      <a:schemeClr val="tx1"/>
                    </a:solidFill>
                    <a:effectLst/>
                    <a:latin typeface="+mn-lt"/>
                  </a:endParaRPr>
                </a:p>
              </p:txBody>
            </p:sp>
            <p:sp>
              <p:nvSpPr>
                <p:cNvPr id="170" name="Flowchart: Connector 169">
                  <a:extLst>
                    <a:ext uri="{FF2B5EF4-FFF2-40B4-BE49-F238E27FC236}">
                      <a16:creationId xmlns:a16="http://schemas.microsoft.com/office/drawing/2014/main" id="{092A1570-1D0C-4769-AAD4-5F5BE4286D2A}"/>
                    </a:ext>
                  </a:extLst>
                </p:cNvPr>
                <p:cNvSpPr/>
                <p:nvPr/>
              </p:nvSpPr>
              <p:spPr bwMode="auto">
                <a:xfrm>
                  <a:off x="6993658" y="2412338"/>
                  <a:ext cx="288000" cy="288000"/>
                </a:xfrm>
                <a:prstGeom prst="flowChartConnector">
                  <a:avLst/>
                </a:prstGeom>
                <a:ln w="12700">
                  <a:solidFill>
                    <a:schemeClr val="accent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en-US" sz="400" b="0" i="0" u="none" strike="noStrike" cap="none" normalizeH="0" baseline="0" err="1">
                      <a:ln>
                        <a:noFill/>
                      </a:ln>
                      <a:solidFill>
                        <a:schemeClr val="tx1"/>
                      </a:solidFill>
                      <a:effectLst/>
                      <a:latin typeface="+mn-lt"/>
                    </a:rPr>
                    <a:t>TSe</a:t>
                  </a:r>
                  <a:endParaRPr kumimoji="0" lang="en-US" sz="400" b="0" i="0" u="none" strike="noStrike" cap="none" normalizeH="0" baseline="0">
                    <a:ln>
                      <a:noFill/>
                    </a:ln>
                    <a:solidFill>
                      <a:schemeClr val="tx1"/>
                    </a:solidFill>
                    <a:effectLst/>
                    <a:latin typeface="+mn-lt"/>
                  </a:endParaRPr>
                </a:p>
              </p:txBody>
            </p:sp>
          </p:grpSp>
          <p:sp>
            <p:nvSpPr>
              <p:cNvPr id="166" name="Freeform 3">
                <a:extLst>
                  <a:ext uri="{FF2B5EF4-FFF2-40B4-BE49-F238E27FC236}">
                    <a16:creationId xmlns:a16="http://schemas.microsoft.com/office/drawing/2014/main" id="{5933D337-F7E0-4436-AAA2-087BE672211B}"/>
                  </a:ext>
                </a:extLst>
              </p:cNvPr>
              <p:cNvSpPr>
                <a:spLocks noChangeAspect="1" noEditPoints="1"/>
              </p:cNvSpPr>
              <p:nvPr/>
            </p:nvSpPr>
            <p:spPr bwMode="auto">
              <a:xfrm>
                <a:off x="1904499" y="2298929"/>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tx1"/>
              </a:solidFill>
              <a:ln>
                <a:solidFill>
                  <a:schemeClr val="tx1"/>
                </a:solidFill>
              </a:ln>
              <a:extLst/>
            </p:spPr>
            <p:txBody>
              <a:bodyPr/>
              <a:lstStyle/>
              <a:p>
                <a:endParaRPr lang="en-US" sz="600"/>
              </a:p>
            </p:txBody>
          </p:sp>
        </p:grpSp>
      </p:grpSp>
      <p:sp>
        <p:nvSpPr>
          <p:cNvPr id="186" name="Rectangle 185">
            <a:extLst>
              <a:ext uri="{FF2B5EF4-FFF2-40B4-BE49-F238E27FC236}">
                <a16:creationId xmlns:a16="http://schemas.microsoft.com/office/drawing/2014/main" id="{F2E28D0B-EDAC-4C76-A025-2123506CBB16}"/>
              </a:ext>
            </a:extLst>
          </p:cNvPr>
          <p:cNvSpPr/>
          <p:nvPr/>
        </p:nvSpPr>
        <p:spPr>
          <a:xfrm>
            <a:off x="8937786" y="5875193"/>
            <a:ext cx="2816637" cy="307777"/>
          </a:xfrm>
          <a:prstGeom prst="rect">
            <a:avLst/>
          </a:prstGeom>
        </p:spPr>
        <p:txBody>
          <a:bodyPr wrap="square">
            <a:spAutoFit/>
          </a:bodyPr>
          <a:lstStyle/>
          <a:p>
            <a:pPr marR="0" algn="ctr">
              <a:spcBef>
                <a:spcPts val="600"/>
              </a:spcBef>
              <a:spcAft>
                <a:spcPts val="600"/>
              </a:spcAft>
            </a:pPr>
            <a:r>
              <a:rPr lang="en-US" sz="1400" dirty="0"/>
              <a:t>solution 11 option 3</a:t>
            </a:r>
            <a:endParaRPr lang="en-US" sz="1400" kern="1000" dirty="0">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634681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23854EA-CEFE-4DA8-92CF-3180BAF519C2}"/>
              </a:ext>
            </a:extLst>
          </p:cNvPr>
          <p:cNvSpPr>
            <a:spLocks noGrp="1"/>
          </p:cNvSpPr>
          <p:nvPr>
            <p:ph type="subTitle" idx="1"/>
          </p:nvPr>
        </p:nvSpPr>
        <p:spPr>
          <a:xfrm>
            <a:off x="3071812" y="4156317"/>
            <a:ext cx="6048375" cy="347472"/>
          </a:xfrm>
        </p:spPr>
        <p:txBody>
          <a:bodyPr/>
          <a:lstStyle/>
          <a:p>
            <a:endParaRPr lang="en-US"/>
          </a:p>
        </p:txBody>
      </p:sp>
    </p:spTree>
    <p:extLst>
      <p:ext uri="{BB962C8B-B14F-4D97-AF65-F5344CB8AC3E}">
        <p14:creationId xmlns:p14="http://schemas.microsoft.com/office/powerpoint/2010/main" val="13839287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D64A6-21D4-4C96-8935-2988D8B42FA5}"/>
              </a:ext>
            </a:extLst>
          </p:cNvPr>
          <p:cNvSpPr>
            <a:spLocks noGrp="1"/>
          </p:cNvSpPr>
          <p:nvPr>
            <p:ph type="title"/>
          </p:nvPr>
        </p:nvSpPr>
        <p:spPr>
          <a:xfrm>
            <a:off x="479424" y="476250"/>
            <a:ext cx="9715661" cy="1081088"/>
          </a:xfrm>
        </p:spPr>
        <p:txBody>
          <a:bodyPr/>
          <a:lstStyle/>
          <a:p>
            <a:r>
              <a:rPr lang="it-IT" dirty="0"/>
              <a:t>Time-</a:t>
            </a:r>
            <a:r>
              <a:rPr lang="it-IT" dirty="0" err="1"/>
              <a:t>aware</a:t>
            </a:r>
            <a:r>
              <a:rPr lang="it-IT" dirty="0"/>
              <a:t> system </a:t>
            </a:r>
            <a:r>
              <a:rPr lang="it-IT" dirty="0" err="1"/>
              <a:t>according</a:t>
            </a:r>
            <a:r>
              <a:rPr lang="it-IT" dirty="0"/>
              <a:t> to IEEE 802.1 AS</a:t>
            </a:r>
          </a:p>
        </p:txBody>
      </p:sp>
      <p:sp>
        <p:nvSpPr>
          <p:cNvPr id="4" name="TextBox 3">
            <a:extLst>
              <a:ext uri="{FF2B5EF4-FFF2-40B4-BE49-F238E27FC236}">
                <a16:creationId xmlns:a16="http://schemas.microsoft.com/office/drawing/2014/main" id="{88FA2025-F534-4CD2-A9C6-4891BBA4BEEF}"/>
              </a:ext>
            </a:extLst>
          </p:cNvPr>
          <p:cNvSpPr txBox="1"/>
          <p:nvPr/>
        </p:nvSpPr>
        <p:spPr bwMode="auto">
          <a:xfrm>
            <a:off x="86094" y="2711545"/>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181818"/>
              </a:buClr>
              <a:buSzTx/>
              <a:buFontTx/>
              <a:buNone/>
              <a:tabLst/>
              <a:defRPr/>
            </a:pPr>
            <a:r>
              <a:rPr kumimoji="0" lang="en-150" sz="2000" b="1" i="0" u="none" strike="noStrike" kern="1200" cap="none" spc="0" normalizeH="0" baseline="0" noProof="0" dirty="0">
                <a:ln>
                  <a:noFill/>
                </a:ln>
                <a:solidFill>
                  <a:srgbClr val="181818"/>
                </a:solidFill>
                <a:effectLst/>
                <a:uLnTx/>
                <a:uFillTx/>
                <a:latin typeface="Ericsson Hilda"/>
                <a:ea typeface="+mn-ea"/>
                <a:cs typeface="+mn-cs"/>
              </a:rPr>
              <a:t>802.1 </a:t>
            </a:r>
            <a:r>
              <a:rPr kumimoji="0" lang="de-DE" sz="2000" b="1" i="0" u="none" strike="noStrike" kern="1200" cap="none" spc="0" normalizeH="0" baseline="0" noProof="0" dirty="0">
                <a:ln>
                  <a:noFill/>
                </a:ln>
                <a:solidFill>
                  <a:srgbClr val="181818"/>
                </a:solidFill>
                <a:effectLst/>
                <a:uLnTx/>
                <a:uFillTx/>
                <a:latin typeface="Ericsson Hilda"/>
                <a:ea typeface="+mn-ea"/>
                <a:cs typeface="+mn-cs"/>
              </a:rPr>
              <a:t>A</a:t>
            </a:r>
            <a:r>
              <a:rPr kumimoji="0" lang="en-150" sz="2000" b="1" i="0" u="none" strike="noStrike" kern="1200" cap="none" spc="0" normalizeH="0" baseline="0" noProof="0" dirty="0">
                <a:ln>
                  <a:noFill/>
                </a:ln>
                <a:solidFill>
                  <a:srgbClr val="181818"/>
                </a:solidFill>
                <a:effectLst/>
                <a:uLnTx/>
                <a:uFillTx/>
                <a:latin typeface="Ericsson Hilda"/>
                <a:ea typeface="+mn-ea"/>
                <a:cs typeface="+mn-cs"/>
              </a:rPr>
              <a:t>S co</a:t>
            </a:r>
            <a:r>
              <a:rPr kumimoji="0" lang="de-DE" sz="2000" b="1" i="0" u="none" strike="noStrike" kern="1200" cap="none" spc="0" normalizeH="0" baseline="0" noProof="0" dirty="0">
                <a:ln>
                  <a:noFill/>
                </a:ln>
                <a:solidFill>
                  <a:srgbClr val="181818"/>
                </a:solidFill>
                <a:effectLst/>
                <a:uLnTx/>
                <a:uFillTx/>
                <a:latin typeface="Ericsson Hilda"/>
                <a:ea typeface="+mn-ea"/>
                <a:cs typeface="+mn-cs"/>
              </a:rPr>
              <a:t>m</a:t>
            </a:r>
            <a:r>
              <a:rPr kumimoji="0" lang="en-150" sz="2000" b="1" i="0" u="none" strike="noStrike" kern="1200" cap="none" spc="0" normalizeH="0" baseline="0" noProof="0" dirty="0">
                <a:ln>
                  <a:noFill/>
                </a:ln>
                <a:solidFill>
                  <a:srgbClr val="181818"/>
                </a:solidFill>
                <a:effectLst/>
                <a:uLnTx/>
                <a:uFillTx/>
                <a:latin typeface="Ericsson Hilda"/>
                <a:ea typeface="+mn-ea"/>
                <a:cs typeface="+mn-cs"/>
              </a:rPr>
              <a:t>p</a:t>
            </a:r>
            <a:r>
              <a:rPr kumimoji="0" lang="de-DE" sz="2000" b="1" i="0" u="none" strike="noStrike" kern="1200" cap="none" spc="0" normalizeH="0" baseline="0" noProof="0" dirty="0">
                <a:ln>
                  <a:noFill/>
                </a:ln>
                <a:solidFill>
                  <a:srgbClr val="181818"/>
                </a:solidFill>
                <a:effectLst/>
                <a:uLnTx/>
                <a:uFillTx/>
                <a:latin typeface="Ericsson Hilda"/>
                <a:ea typeface="+mn-ea"/>
                <a:cs typeface="+mn-cs"/>
              </a:rPr>
              <a:t>l</a:t>
            </a:r>
            <a:r>
              <a:rPr kumimoji="0" lang="en-150" sz="2000" b="1" i="0" u="none" strike="noStrike" kern="1200" cap="none" spc="0" normalizeH="0" baseline="0" noProof="0" dirty="0">
                <a:ln>
                  <a:noFill/>
                </a:ln>
                <a:solidFill>
                  <a:srgbClr val="181818"/>
                </a:solidFill>
                <a:effectLst/>
                <a:uLnTx/>
                <a:uFillTx/>
                <a:latin typeface="Ericsson Hilda"/>
                <a:ea typeface="+mn-ea"/>
                <a:cs typeface="+mn-cs"/>
              </a:rPr>
              <a:t>i</a:t>
            </a:r>
            <a:r>
              <a:rPr kumimoji="0" lang="de-DE" sz="2000" b="1" i="0" u="none" strike="noStrike" kern="1200" cap="none" spc="0" normalizeH="0" baseline="0" noProof="0" dirty="0">
                <a:ln>
                  <a:noFill/>
                </a:ln>
                <a:solidFill>
                  <a:srgbClr val="181818"/>
                </a:solidFill>
                <a:effectLst/>
                <a:uLnTx/>
                <a:uFillTx/>
                <a:latin typeface="Ericsson Hilda"/>
                <a:ea typeface="+mn-ea"/>
                <a:cs typeface="+mn-cs"/>
              </a:rPr>
              <a:t>a</a:t>
            </a:r>
            <a:r>
              <a:rPr kumimoji="0" lang="en-150" sz="2000" b="1" i="0" u="none" strike="noStrike" kern="1200" cap="none" spc="0" normalizeH="0" baseline="0" noProof="0" dirty="0">
                <a:ln>
                  <a:noFill/>
                </a:ln>
                <a:solidFill>
                  <a:srgbClr val="181818"/>
                </a:solidFill>
                <a:effectLst/>
                <a:uLnTx/>
                <a:uFillTx/>
                <a:latin typeface="Ericsson Hilda"/>
                <a:ea typeface="+mn-ea"/>
                <a:cs typeface="+mn-cs"/>
              </a:rPr>
              <a:t>n</a:t>
            </a:r>
            <a:r>
              <a:rPr kumimoji="0" lang="de-DE" sz="2000" b="1" i="0" u="none" strike="noStrike" kern="1200" cap="none" spc="0" normalizeH="0" baseline="0" noProof="0" dirty="0">
                <a:ln>
                  <a:noFill/>
                </a:ln>
                <a:solidFill>
                  <a:srgbClr val="181818"/>
                </a:solidFill>
                <a:effectLst/>
                <a:uLnTx/>
                <a:uFillTx/>
                <a:latin typeface="Ericsson Hilda"/>
                <a:ea typeface="+mn-ea"/>
                <a:cs typeface="+mn-cs"/>
              </a:rPr>
              <a:t>c</a:t>
            </a:r>
            <a:r>
              <a:rPr kumimoji="0" lang="en-150" sz="2000" b="1" i="0" u="none" strike="noStrike" kern="1200" cap="none" spc="0" normalizeH="0" baseline="0" noProof="0" dirty="0">
                <a:ln>
                  <a:noFill/>
                </a:ln>
                <a:solidFill>
                  <a:srgbClr val="181818"/>
                </a:solidFill>
                <a:effectLst/>
                <a:uLnTx/>
                <a:uFillTx/>
                <a:latin typeface="Ericsson Hilda"/>
                <a:ea typeface="+mn-ea"/>
                <a:cs typeface="+mn-cs"/>
              </a:rPr>
              <a:t>e </a:t>
            </a:r>
            <a:r>
              <a:rPr kumimoji="0" lang="de-DE" sz="2000" b="1" i="0" u="none" strike="noStrike" kern="1200" cap="none" spc="0" normalizeH="0" baseline="0" noProof="0" dirty="0">
                <a:ln>
                  <a:noFill/>
                </a:ln>
                <a:solidFill>
                  <a:srgbClr val="181818"/>
                </a:solidFill>
                <a:effectLst/>
                <a:uLnTx/>
                <a:uFillTx/>
                <a:latin typeface="Ericsson Hilda"/>
                <a:ea typeface="+mn-ea"/>
                <a:cs typeface="+mn-cs"/>
              </a:rPr>
              <a:t>m</a:t>
            </a:r>
            <a:r>
              <a:rPr kumimoji="0" lang="en-150" sz="2000" b="1" i="0" u="none" strike="noStrike" kern="1200" cap="none" spc="0" normalizeH="0" baseline="0" noProof="0" dirty="0">
                <a:ln>
                  <a:noFill/>
                </a:ln>
                <a:solidFill>
                  <a:srgbClr val="181818"/>
                </a:solidFill>
                <a:effectLst/>
                <a:uLnTx/>
                <a:uFillTx/>
                <a:latin typeface="Ericsson Hilda"/>
                <a:ea typeface="+mn-ea"/>
                <a:cs typeface="+mn-cs"/>
              </a:rPr>
              <a:t>e</a:t>
            </a:r>
            <a:r>
              <a:rPr kumimoji="0" lang="de-DE" sz="2000" b="1" i="0" u="none" strike="noStrike" kern="1200" cap="none" spc="0" normalizeH="0" baseline="0" noProof="0" dirty="0">
                <a:ln>
                  <a:noFill/>
                </a:ln>
                <a:solidFill>
                  <a:srgbClr val="181818"/>
                </a:solidFill>
                <a:effectLst/>
                <a:uLnTx/>
                <a:uFillTx/>
                <a:latin typeface="Ericsson Hilda"/>
                <a:ea typeface="+mn-ea"/>
                <a:cs typeface="+mn-cs"/>
              </a:rPr>
              <a:t>a</a:t>
            </a:r>
            <a:r>
              <a:rPr kumimoji="0" lang="en-150" sz="2000" b="1" i="0" u="none" strike="noStrike" kern="1200" cap="none" spc="0" normalizeH="0" baseline="0" noProof="0" dirty="0">
                <a:ln>
                  <a:noFill/>
                </a:ln>
                <a:solidFill>
                  <a:srgbClr val="181818"/>
                </a:solidFill>
                <a:effectLst/>
                <a:uLnTx/>
                <a:uFillTx/>
                <a:latin typeface="Ericsson Hilda"/>
                <a:ea typeface="+mn-ea"/>
                <a:cs typeface="+mn-cs"/>
              </a:rPr>
              <a:t>n</a:t>
            </a:r>
            <a:r>
              <a:rPr kumimoji="0" lang="de-DE" sz="2000" b="1" i="0" u="none" strike="noStrike" kern="1200" cap="none" spc="0" normalizeH="0" baseline="0" noProof="0" dirty="0">
                <a:ln>
                  <a:noFill/>
                </a:ln>
                <a:solidFill>
                  <a:srgbClr val="181818"/>
                </a:solidFill>
                <a:effectLst/>
                <a:uLnTx/>
                <a:uFillTx/>
                <a:latin typeface="Ericsson Hilda"/>
                <a:ea typeface="+mn-ea"/>
                <a:cs typeface="+mn-cs"/>
              </a:rPr>
              <a:t>s</a:t>
            </a:r>
            <a:r>
              <a:rPr kumimoji="0" lang="en-150" sz="2000" b="1" i="0" u="none" strike="noStrike" kern="1200" cap="none" spc="0" normalizeH="0" baseline="0" noProof="0" dirty="0">
                <a:ln>
                  <a:noFill/>
                </a:ln>
                <a:solidFill>
                  <a:srgbClr val="181818"/>
                </a:solidFill>
                <a:effectLst/>
                <a:uLnTx/>
                <a:uFillTx/>
                <a:latin typeface="Ericsson Hilda"/>
                <a:ea typeface="+mn-ea"/>
                <a:cs typeface="+mn-cs"/>
              </a:rPr>
              <a:t>:</a:t>
            </a:r>
          </a:p>
          <a:p>
            <a:pPr marL="344488" indent="-344488">
              <a:buClr>
                <a:srgbClr val="181818"/>
              </a:buClr>
              <a:buFont typeface="Ericsson Hilda Light" panose="00000400000000000000" pitchFamily="2" charset="0"/>
              <a:buChar char="—"/>
              <a:defRPr/>
            </a:pPr>
            <a:r>
              <a:rPr lang="en-150" sz="2000" dirty="0">
                <a:solidFill>
                  <a:srgbClr val="181818"/>
                </a:solidFill>
              </a:rPr>
              <a:t>precis</a:t>
            </a:r>
            <a:r>
              <a:rPr lang="de-DE" sz="2000" dirty="0">
                <a:solidFill>
                  <a:srgbClr val="181818"/>
                </a:solidFill>
              </a:rPr>
              <a:t>e</a:t>
            </a:r>
            <a:r>
              <a:rPr lang="en-150" sz="2000" dirty="0">
                <a:solidFill>
                  <a:srgbClr val="181818"/>
                </a:solidFill>
              </a:rPr>
              <a:t>O</a:t>
            </a:r>
            <a:r>
              <a:rPr lang="de-DE" sz="2000" dirty="0">
                <a:solidFill>
                  <a:srgbClr val="181818"/>
                </a:solidFill>
              </a:rPr>
              <a:t>r</a:t>
            </a:r>
            <a:r>
              <a:rPr lang="en-150" sz="2000" dirty="0">
                <a:solidFill>
                  <a:srgbClr val="181818"/>
                </a:solidFill>
              </a:rPr>
              <a:t>i</a:t>
            </a:r>
            <a:r>
              <a:rPr lang="de-DE" sz="2000" dirty="0">
                <a:solidFill>
                  <a:srgbClr val="181818"/>
                </a:solidFill>
              </a:rPr>
              <a:t>g</a:t>
            </a:r>
            <a:r>
              <a:rPr lang="en-150" sz="2000" dirty="0">
                <a:solidFill>
                  <a:srgbClr val="181818"/>
                </a:solidFill>
              </a:rPr>
              <a:t>i</a:t>
            </a:r>
            <a:r>
              <a:rPr lang="de-DE" sz="2000" dirty="0">
                <a:solidFill>
                  <a:srgbClr val="181818"/>
                </a:solidFill>
              </a:rPr>
              <a:t>n</a:t>
            </a:r>
            <a:r>
              <a:rPr lang="en-150" sz="2000" dirty="0">
                <a:solidFill>
                  <a:srgbClr val="181818"/>
                </a:solidFill>
              </a:rPr>
              <a:t>T</a:t>
            </a:r>
            <a:r>
              <a:rPr lang="de-DE" sz="2000" dirty="0">
                <a:solidFill>
                  <a:srgbClr val="181818"/>
                </a:solidFill>
              </a:rPr>
              <a:t>i</a:t>
            </a:r>
            <a:r>
              <a:rPr lang="en-150" sz="2000" dirty="0">
                <a:solidFill>
                  <a:srgbClr val="181818"/>
                </a:solidFill>
              </a:rPr>
              <a:t>mestamp</a:t>
            </a:r>
            <a:br>
              <a:rPr lang="en-150" sz="2000" dirty="0">
                <a:solidFill>
                  <a:srgbClr val="181818"/>
                </a:solidFill>
              </a:rPr>
            </a:br>
            <a:r>
              <a:rPr lang="en-150" sz="2000" dirty="0">
                <a:solidFill>
                  <a:srgbClr val="181818"/>
                </a:solidFill>
              </a:rPr>
              <a:t>not touched</a:t>
            </a:r>
          </a:p>
          <a:p>
            <a:pPr marL="344488" marR="0" lvl="0" indent="-344488" algn="l" defTabSz="914400" rtl="0" eaLnBrk="1" fontAlgn="auto" latinLnBrk="0" hangingPunct="1">
              <a:lnSpc>
                <a:spcPct val="100000"/>
              </a:lnSpc>
              <a:spcBef>
                <a:spcPts val="0"/>
              </a:spcBef>
              <a:spcAft>
                <a:spcPts val="0"/>
              </a:spcAft>
              <a:buClr>
                <a:srgbClr val="181818"/>
              </a:buClr>
              <a:buSzTx/>
              <a:buFont typeface="Ericsson Hilda Light" panose="00000400000000000000" pitchFamily="2" charset="0"/>
              <a:buChar char="—"/>
              <a:tabLst/>
              <a:defRPr/>
            </a:pPr>
            <a:r>
              <a:rPr kumimoji="0" lang="sv-SE" sz="2000" b="0" i="0" u="none" strike="noStrike" kern="1200" cap="none" spc="0" normalizeH="0" baseline="0" noProof="0" dirty="0" err="1">
                <a:ln>
                  <a:noFill/>
                </a:ln>
                <a:solidFill>
                  <a:srgbClr val="181818"/>
                </a:solidFill>
                <a:effectLst/>
                <a:uLnTx/>
                <a:uFillTx/>
                <a:latin typeface="Ericsson Hilda"/>
                <a:ea typeface="+mn-ea"/>
                <a:cs typeface="+mn-cs"/>
              </a:rPr>
              <a:t>Upd</a:t>
            </a:r>
            <a:r>
              <a:rPr kumimoji="0" lang="en-150" sz="2000" b="0" i="0" u="none" strike="noStrike" kern="1200" cap="none" spc="0" normalizeH="0" baseline="0" noProof="0" dirty="0">
                <a:ln>
                  <a:noFill/>
                </a:ln>
                <a:solidFill>
                  <a:srgbClr val="181818"/>
                </a:solidFill>
                <a:effectLst/>
                <a:uLnTx/>
                <a:uFillTx/>
                <a:latin typeface="Ericsson Hilda"/>
                <a:ea typeface="+mn-ea"/>
                <a:cs typeface="+mn-cs"/>
              </a:rPr>
              <a:t>ate </a:t>
            </a:r>
            <a:r>
              <a:rPr kumimoji="0" lang="de-DE" sz="2000" b="0" i="0" u="none" strike="noStrike" kern="1200" cap="none" spc="0" normalizeH="0" baseline="0" noProof="0" dirty="0">
                <a:ln>
                  <a:noFill/>
                </a:ln>
                <a:solidFill>
                  <a:srgbClr val="181818"/>
                </a:solidFill>
                <a:effectLst/>
                <a:uLnTx/>
                <a:uFillTx/>
                <a:latin typeface="Ericsson Hilda"/>
                <a:ea typeface="+mn-ea"/>
                <a:cs typeface="+mn-cs"/>
              </a:rPr>
              <a:t>c</a:t>
            </a:r>
            <a:r>
              <a:rPr kumimoji="0" lang="en-150" sz="2000" b="0" i="0" u="none" strike="noStrike" kern="1200" cap="none" spc="0" normalizeH="0" baseline="0" noProof="0" dirty="0">
                <a:ln>
                  <a:noFill/>
                </a:ln>
                <a:solidFill>
                  <a:srgbClr val="181818"/>
                </a:solidFill>
                <a:effectLst/>
                <a:uLnTx/>
                <a:uFillTx/>
                <a:latin typeface="Ericsson Hilda"/>
                <a:ea typeface="+mn-ea"/>
                <a:cs typeface="+mn-cs"/>
              </a:rPr>
              <a:t>o</a:t>
            </a:r>
            <a:r>
              <a:rPr kumimoji="0" lang="de-DE" sz="2000" b="0" i="0" u="none" strike="noStrike" kern="1200" cap="none" spc="0" normalizeH="0" baseline="0" noProof="0" dirty="0">
                <a:ln>
                  <a:noFill/>
                </a:ln>
                <a:solidFill>
                  <a:srgbClr val="181818"/>
                </a:solidFill>
                <a:effectLst/>
                <a:uLnTx/>
                <a:uFillTx/>
                <a:latin typeface="Ericsson Hilda"/>
                <a:ea typeface="+mn-ea"/>
                <a:cs typeface="+mn-cs"/>
              </a:rPr>
              <a:t>r</a:t>
            </a:r>
            <a:r>
              <a:rPr kumimoji="0" lang="en-150" sz="2000" b="0" i="0" u="none" strike="noStrike" kern="1200" cap="none" spc="0" normalizeH="0" baseline="0" noProof="0" dirty="0">
                <a:ln>
                  <a:noFill/>
                </a:ln>
                <a:solidFill>
                  <a:srgbClr val="181818"/>
                </a:solidFill>
                <a:effectLst/>
                <a:uLnTx/>
                <a:uFillTx/>
                <a:latin typeface="Ericsson Hilda"/>
                <a:ea typeface="+mn-ea"/>
                <a:cs typeface="+mn-cs"/>
              </a:rPr>
              <a:t>r</a:t>
            </a:r>
            <a:r>
              <a:rPr kumimoji="0" lang="de-DE" sz="2000" b="0" i="0" u="none" strike="noStrike" kern="1200" cap="none" spc="0" normalizeH="0" baseline="0" noProof="0" dirty="0">
                <a:ln>
                  <a:noFill/>
                </a:ln>
                <a:solidFill>
                  <a:srgbClr val="181818"/>
                </a:solidFill>
                <a:effectLst/>
                <a:uLnTx/>
                <a:uFillTx/>
                <a:latin typeface="Ericsson Hilda"/>
                <a:ea typeface="+mn-ea"/>
                <a:cs typeface="+mn-cs"/>
              </a:rPr>
              <a:t>e</a:t>
            </a:r>
            <a:r>
              <a:rPr kumimoji="0" lang="en-150" sz="2000" b="0" i="0" u="none" strike="noStrike" kern="1200" cap="none" spc="0" normalizeH="0" baseline="0" noProof="0" dirty="0">
                <a:ln>
                  <a:noFill/>
                </a:ln>
                <a:solidFill>
                  <a:srgbClr val="181818"/>
                </a:solidFill>
                <a:effectLst/>
                <a:uLnTx/>
                <a:uFillTx/>
                <a:latin typeface="Ericsson Hilda"/>
                <a:ea typeface="+mn-ea"/>
                <a:cs typeface="+mn-cs"/>
              </a:rPr>
              <a:t>c</a:t>
            </a:r>
            <a:r>
              <a:rPr kumimoji="0" lang="de-DE" sz="2000" b="0" i="0" u="none" strike="noStrike" kern="1200" cap="none" spc="0" normalizeH="0" baseline="0" noProof="0" dirty="0">
                <a:ln>
                  <a:noFill/>
                </a:ln>
                <a:solidFill>
                  <a:srgbClr val="181818"/>
                </a:solidFill>
                <a:effectLst/>
                <a:uLnTx/>
                <a:uFillTx/>
                <a:latin typeface="Ericsson Hilda"/>
                <a:ea typeface="+mn-ea"/>
                <a:cs typeface="+mn-cs"/>
              </a:rPr>
              <a:t>t</a:t>
            </a:r>
            <a:r>
              <a:rPr kumimoji="0" lang="en-150" sz="2000" b="0" i="0" u="none" strike="noStrike" kern="1200" cap="none" spc="0" normalizeH="0" baseline="0" noProof="0" dirty="0">
                <a:ln>
                  <a:noFill/>
                </a:ln>
                <a:solidFill>
                  <a:srgbClr val="181818"/>
                </a:solidFill>
                <a:effectLst/>
                <a:uLnTx/>
                <a:uFillTx/>
                <a:latin typeface="Ericsson Hilda"/>
                <a:ea typeface="+mn-ea"/>
                <a:cs typeface="+mn-cs"/>
              </a:rPr>
              <a:t>i</a:t>
            </a:r>
            <a:r>
              <a:rPr kumimoji="0" lang="de-DE" sz="2000" b="0" i="0" u="none" strike="noStrike" kern="1200" cap="none" spc="0" normalizeH="0" baseline="0" noProof="0" dirty="0">
                <a:ln>
                  <a:noFill/>
                </a:ln>
                <a:solidFill>
                  <a:srgbClr val="181818"/>
                </a:solidFill>
                <a:effectLst/>
                <a:uLnTx/>
                <a:uFillTx/>
                <a:latin typeface="Ericsson Hilda"/>
                <a:ea typeface="+mn-ea"/>
                <a:cs typeface="+mn-cs"/>
              </a:rPr>
              <a:t>o</a:t>
            </a:r>
            <a:r>
              <a:rPr kumimoji="0" lang="en-150" sz="2000" b="0" i="0" u="none" strike="noStrike" kern="1200" cap="none" spc="0" normalizeH="0" baseline="0" noProof="0" dirty="0">
                <a:ln>
                  <a:noFill/>
                </a:ln>
                <a:solidFill>
                  <a:srgbClr val="181818"/>
                </a:solidFill>
                <a:effectLst/>
                <a:uLnTx/>
                <a:uFillTx/>
                <a:latin typeface="Ericsson Hilda"/>
                <a:ea typeface="+mn-ea"/>
                <a:cs typeface="+mn-cs"/>
              </a:rPr>
              <a:t>n</a:t>
            </a:r>
            <a:r>
              <a:rPr kumimoji="0" lang="de-DE" sz="2000" b="0" i="0" u="none" strike="noStrike" kern="1200" cap="none" spc="0" normalizeH="0" baseline="0" noProof="0" dirty="0">
                <a:ln>
                  <a:noFill/>
                </a:ln>
                <a:solidFill>
                  <a:srgbClr val="181818"/>
                </a:solidFill>
                <a:effectLst/>
                <a:uLnTx/>
                <a:uFillTx/>
                <a:latin typeface="Ericsson Hilda"/>
                <a:ea typeface="+mn-ea"/>
                <a:cs typeface="+mn-cs"/>
              </a:rPr>
              <a:t>F</a:t>
            </a:r>
            <a:r>
              <a:rPr kumimoji="0" lang="en-150" sz="2000" b="0" i="0" u="none" strike="noStrike" kern="1200" cap="none" spc="0" normalizeH="0" baseline="0" noProof="0" dirty="0">
                <a:ln>
                  <a:noFill/>
                </a:ln>
                <a:solidFill>
                  <a:srgbClr val="181818"/>
                </a:solidFill>
                <a:effectLst/>
                <a:uLnTx/>
                <a:uFillTx/>
                <a:latin typeface="Ericsson Hilda"/>
                <a:ea typeface="+mn-ea"/>
                <a:cs typeface="+mn-cs"/>
              </a:rPr>
              <a:t>i</a:t>
            </a:r>
            <a:r>
              <a:rPr kumimoji="0" lang="de-DE" sz="2000" b="0" i="0" u="none" strike="noStrike" kern="1200" cap="none" spc="0" normalizeH="0" baseline="0" noProof="0" dirty="0">
                <a:ln>
                  <a:noFill/>
                </a:ln>
                <a:solidFill>
                  <a:srgbClr val="181818"/>
                </a:solidFill>
                <a:effectLst/>
                <a:uLnTx/>
                <a:uFillTx/>
                <a:latin typeface="Ericsson Hilda"/>
                <a:ea typeface="+mn-ea"/>
                <a:cs typeface="+mn-cs"/>
              </a:rPr>
              <a:t>e</a:t>
            </a:r>
            <a:r>
              <a:rPr kumimoji="0" lang="en-150" sz="2000" b="0" i="0" u="none" strike="noStrike" kern="1200" cap="none" spc="0" normalizeH="0" baseline="0" noProof="0" dirty="0">
                <a:ln>
                  <a:noFill/>
                </a:ln>
                <a:solidFill>
                  <a:srgbClr val="181818"/>
                </a:solidFill>
                <a:effectLst/>
                <a:uLnTx/>
                <a:uFillTx/>
                <a:latin typeface="Ericsson Hilda"/>
                <a:ea typeface="+mn-ea"/>
                <a:cs typeface="+mn-cs"/>
              </a:rPr>
              <a:t>l</a:t>
            </a:r>
            <a:r>
              <a:rPr kumimoji="0" lang="de-DE" sz="2000" b="0" i="0" u="none" strike="noStrike" kern="1200" cap="none" spc="0" normalizeH="0" baseline="0" noProof="0" dirty="0">
                <a:ln>
                  <a:noFill/>
                </a:ln>
                <a:solidFill>
                  <a:srgbClr val="181818"/>
                </a:solidFill>
                <a:effectLst/>
                <a:uLnTx/>
                <a:uFillTx/>
                <a:latin typeface="Ericsson Hilda"/>
                <a:ea typeface="+mn-ea"/>
                <a:cs typeface="+mn-cs"/>
              </a:rPr>
              <a:t>d</a:t>
            </a:r>
            <a:br>
              <a:rPr kumimoji="0" lang="en-150" sz="2000" b="0" i="0" u="none" strike="noStrike" kern="1200" cap="none" spc="0" normalizeH="0" baseline="0" noProof="0" dirty="0">
                <a:ln>
                  <a:noFill/>
                </a:ln>
                <a:solidFill>
                  <a:srgbClr val="181818"/>
                </a:solidFill>
                <a:effectLst/>
                <a:uLnTx/>
                <a:uFillTx/>
                <a:latin typeface="Ericsson Hilda"/>
                <a:ea typeface="+mn-ea"/>
                <a:cs typeface="+mn-cs"/>
              </a:rPr>
            </a:br>
            <a:r>
              <a:rPr kumimoji="0" lang="de-DE" sz="2000" b="0" i="0" u="none" strike="noStrike" kern="1200" cap="none" spc="0" normalizeH="0" baseline="0" noProof="0" dirty="0">
                <a:ln>
                  <a:noFill/>
                </a:ln>
                <a:solidFill>
                  <a:srgbClr val="181818"/>
                </a:solidFill>
                <a:effectLst/>
                <a:uLnTx/>
                <a:uFillTx/>
                <a:latin typeface="Ericsson Hilda"/>
                <a:ea typeface="+mn-ea"/>
                <a:cs typeface="+mn-cs"/>
              </a:rPr>
              <a:t>b</a:t>
            </a:r>
            <a:r>
              <a:rPr kumimoji="0" lang="en-150" sz="2000" b="0" i="0" u="none" strike="noStrike" kern="1200" cap="none" spc="0" normalizeH="0" baseline="0" noProof="0" dirty="0">
                <a:ln>
                  <a:noFill/>
                </a:ln>
                <a:solidFill>
                  <a:srgbClr val="181818"/>
                </a:solidFill>
                <a:effectLst/>
                <a:uLnTx/>
                <a:uFillTx/>
                <a:latin typeface="Ericsson Hilda"/>
                <a:ea typeface="+mn-ea"/>
                <a:cs typeface="+mn-cs"/>
              </a:rPr>
              <a:t>y </a:t>
            </a:r>
            <a:r>
              <a:rPr kumimoji="0" lang="de-DE" sz="2000" b="0" i="0" u="none" strike="noStrike" kern="1200" cap="none" spc="0" normalizeH="0" baseline="0" noProof="0" dirty="0">
                <a:ln>
                  <a:noFill/>
                </a:ln>
                <a:solidFill>
                  <a:srgbClr val="181818"/>
                </a:solidFill>
                <a:effectLst/>
                <a:uLnTx/>
                <a:uFillTx/>
                <a:latin typeface="Ericsson Hilda"/>
                <a:ea typeface="+mn-ea"/>
                <a:cs typeface="+mn-cs"/>
              </a:rPr>
              <a:t>l</a:t>
            </a:r>
            <a:r>
              <a:rPr kumimoji="0" lang="en-150" sz="2000" b="0" i="0" u="none" strike="noStrike" kern="1200" cap="none" spc="0" normalizeH="0" baseline="0" noProof="0" dirty="0">
                <a:ln>
                  <a:noFill/>
                </a:ln>
                <a:solidFill>
                  <a:srgbClr val="181818"/>
                </a:solidFill>
                <a:effectLst/>
                <a:uLnTx/>
                <a:uFillTx/>
                <a:latin typeface="Ericsson Hilda"/>
                <a:ea typeface="+mn-ea"/>
                <a:cs typeface="+mn-cs"/>
              </a:rPr>
              <a:t>i</a:t>
            </a:r>
            <a:r>
              <a:rPr kumimoji="0" lang="de-DE" sz="2000" b="0" i="0" u="none" strike="noStrike" kern="1200" cap="none" spc="0" normalizeH="0" baseline="0" noProof="0" dirty="0">
                <a:ln>
                  <a:noFill/>
                </a:ln>
                <a:solidFill>
                  <a:srgbClr val="181818"/>
                </a:solidFill>
                <a:effectLst/>
                <a:uLnTx/>
                <a:uFillTx/>
                <a:latin typeface="Ericsson Hilda"/>
                <a:ea typeface="+mn-ea"/>
                <a:cs typeface="+mn-cs"/>
              </a:rPr>
              <a:t>n</a:t>
            </a:r>
            <a:r>
              <a:rPr kumimoji="0" lang="en-150" sz="2000" b="0" i="0" u="none" strike="noStrike" kern="1200" cap="none" spc="0" normalizeH="0" baseline="0" noProof="0" dirty="0">
                <a:ln>
                  <a:noFill/>
                </a:ln>
                <a:solidFill>
                  <a:srgbClr val="181818"/>
                </a:solidFill>
                <a:effectLst/>
                <a:uLnTx/>
                <a:uFillTx/>
                <a:latin typeface="Ericsson Hilda"/>
                <a:ea typeface="+mn-ea"/>
                <a:cs typeface="+mn-cs"/>
              </a:rPr>
              <a:t>k </a:t>
            </a:r>
            <a:r>
              <a:rPr kumimoji="0" lang="de-DE" sz="2000" b="0" i="0" u="none" strike="noStrike" kern="1200" cap="none" spc="0" normalizeH="0" baseline="0" noProof="0" dirty="0">
                <a:ln>
                  <a:noFill/>
                </a:ln>
                <a:solidFill>
                  <a:srgbClr val="181818"/>
                </a:solidFill>
                <a:effectLst/>
                <a:uLnTx/>
                <a:uFillTx/>
                <a:latin typeface="Ericsson Hilda"/>
                <a:ea typeface="+mn-ea"/>
                <a:cs typeface="+mn-cs"/>
              </a:rPr>
              <a:t>d</a:t>
            </a:r>
            <a:r>
              <a:rPr kumimoji="0" lang="en-150" sz="2000" b="0" i="0" u="none" strike="noStrike" kern="1200" cap="none" spc="0" normalizeH="0" baseline="0" noProof="0" dirty="0">
                <a:ln>
                  <a:noFill/>
                </a:ln>
                <a:solidFill>
                  <a:srgbClr val="181818"/>
                </a:solidFill>
                <a:effectLst/>
                <a:uLnTx/>
                <a:uFillTx/>
                <a:latin typeface="Ericsson Hilda"/>
                <a:ea typeface="+mn-ea"/>
                <a:cs typeface="+mn-cs"/>
              </a:rPr>
              <a:t>e</a:t>
            </a:r>
            <a:r>
              <a:rPr kumimoji="0" lang="de-DE" sz="2000" b="0" i="0" u="none" strike="noStrike" kern="1200" cap="none" spc="0" normalizeH="0" baseline="0" noProof="0" dirty="0">
                <a:ln>
                  <a:noFill/>
                </a:ln>
                <a:solidFill>
                  <a:srgbClr val="181818"/>
                </a:solidFill>
                <a:effectLst/>
                <a:uLnTx/>
                <a:uFillTx/>
                <a:latin typeface="Ericsson Hilda"/>
                <a:ea typeface="+mn-ea"/>
                <a:cs typeface="+mn-cs"/>
              </a:rPr>
              <a:t>l</a:t>
            </a:r>
            <a:r>
              <a:rPr kumimoji="0" lang="en-150" sz="2000" b="0" i="0" u="none" strike="noStrike" kern="1200" cap="none" spc="0" normalizeH="0" baseline="0" noProof="0" dirty="0">
                <a:ln>
                  <a:noFill/>
                </a:ln>
                <a:solidFill>
                  <a:srgbClr val="181818"/>
                </a:solidFill>
                <a:effectLst/>
                <a:uLnTx/>
                <a:uFillTx/>
                <a:latin typeface="Ericsson Hilda"/>
                <a:ea typeface="+mn-ea"/>
                <a:cs typeface="+mn-cs"/>
              </a:rPr>
              <a:t>a</a:t>
            </a:r>
            <a:r>
              <a:rPr kumimoji="0" lang="de-DE" sz="2000" b="0" i="0" u="none" strike="noStrike" kern="1200" cap="none" spc="0" normalizeH="0" baseline="0" noProof="0" dirty="0">
                <a:ln>
                  <a:noFill/>
                </a:ln>
                <a:solidFill>
                  <a:srgbClr val="181818"/>
                </a:solidFill>
                <a:effectLst/>
                <a:uLnTx/>
                <a:uFillTx/>
                <a:latin typeface="Ericsson Hilda"/>
                <a:ea typeface="+mn-ea"/>
                <a:cs typeface="+mn-cs"/>
              </a:rPr>
              <a:t>y</a:t>
            </a:r>
            <a:r>
              <a:rPr kumimoji="0" lang="en-150" sz="2000" b="0" i="0" u="none" strike="noStrike" kern="1200" cap="none" spc="0" normalizeH="0" baseline="0" noProof="0" dirty="0">
                <a:ln>
                  <a:noFill/>
                </a:ln>
                <a:solidFill>
                  <a:srgbClr val="181818"/>
                </a:solidFill>
                <a:effectLst/>
                <a:uLnTx/>
                <a:uFillTx/>
                <a:latin typeface="Ericsson Hilda"/>
                <a:ea typeface="+mn-ea"/>
                <a:cs typeface="+mn-cs"/>
              </a:rPr>
              <a:t>s </a:t>
            </a:r>
            <a:r>
              <a:rPr kumimoji="0" lang="de-DE" sz="2000" b="0" i="0" u="none" strike="noStrike" kern="1200" cap="none" spc="0" normalizeH="0" baseline="0" noProof="0" dirty="0">
                <a:ln>
                  <a:noFill/>
                </a:ln>
                <a:solidFill>
                  <a:srgbClr val="181818"/>
                </a:solidFill>
                <a:effectLst/>
                <a:uLnTx/>
                <a:uFillTx/>
                <a:latin typeface="Ericsson Hilda"/>
                <a:ea typeface="+mn-ea"/>
                <a:cs typeface="+mn-cs"/>
              </a:rPr>
              <a:t>a</a:t>
            </a:r>
            <a:r>
              <a:rPr kumimoji="0" lang="en-150" sz="2000" b="0" i="0" u="none" strike="noStrike" kern="1200" cap="none" spc="0" normalizeH="0" baseline="0" noProof="0" dirty="0">
                <a:ln>
                  <a:noFill/>
                </a:ln>
                <a:solidFill>
                  <a:srgbClr val="181818"/>
                </a:solidFill>
                <a:effectLst/>
                <a:uLnTx/>
                <a:uFillTx/>
                <a:latin typeface="Ericsson Hilda"/>
                <a:ea typeface="+mn-ea"/>
                <a:cs typeface="+mn-cs"/>
              </a:rPr>
              <a:t>n</a:t>
            </a:r>
            <a:r>
              <a:rPr kumimoji="0" lang="de-DE" sz="2000" b="0" i="0" u="none" strike="noStrike" kern="1200" cap="none" spc="0" normalizeH="0" baseline="0" noProof="0" dirty="0">
                <a:ln>
                  <a:noFill/>
                </a:ln>
                <a:solidFill>
                  <a:srgbClr val="181818"/>
                </a:solidFill>
                <a:effectLst/>
                <a:uLnTx/>
                <a:uFillTx/>
                <a:latin typeface="Ericsson Hilda"/>
                <a:ea typeface="+mn-ea"/>
                <a:cs typeface="+mn-cs"/>
              </a:rPr>
              <a:t>d</a:t>
            </a:r>
            <a:r>
              <a:rPr kumimoji="0" lang="en-150" sz="2000" b="0" i="0" u="none" strike="noStrike" kern="1200" cap="none" spc="0" normalizeH="0" baseline="0" noProof="0" dirty="0">
                <a:ln>
                  <a:noFill/>
                </a:ln>
                <a:solidFill>
                  <a:srgbClr val="181818"/>
                </a:solidFill>
                <a:effectLst/>
                <a:uLnTx/>
                <a:uFillTx/>
                <a:latin typeface="Ericsson Hilda"/>
                <a:ea typeface="+mn-ea"/>
                <a:cs typeface="+mn-cs"/>
              </a:rPr>
              <a:t> </a:t>
            </a:r>
            <a:r>
              <a:rPr kumimoji="0" lang="de-DE" sz="2000" b="0" i="0" u="none" strike="noStrike" kern="1200" cap="none" spc="0" normalizeH="0" baseline="0" noProof="0" dirty="0">
                <a:ln>
                  <a:noFill/>
                </a:ln>
                <a:solidFill>
                  <a:srgbClr val="181818"/>
                </a:solidFill>
                <a:effectLst/>
                <a:uLnTx/>
                <a:uFillTx/>
                <a:latin typeface="Ericsson Hilda"/>
                <a:ea typeface="+mn-ea"/>
                <a:cs typeface="+mn-cs"/>
              </a:rPr>
              <a:t>r</a:t>
            </a:r>
            <a:r>
              <a:rPr kumimoji="0" lang="en-150" sz="2000" b="0" i="0" u="none" strike="noStrike" kern="1200" cap="none" spc="0" normalizeH="0" baseline="0" noProof="0" dirty="0">
                <a:ln>
                  <a:noFill/>
                </a:ln>
                <a:solidFill>
                  <a:srgbClr val="181818"/>
                </a:solidFill>
                <a:effectLst/>
                <a:uLnTx/>
                <a:uFillTx/>
                <a:latin typeface="Ericsson Hilda"/>
                <a:ea typeface="+mn-ea"/>
                <a:cs typeface="+mn-cs"/>
              </a:rPr>
              <a:t>e</a:t>
            </a:r>
            <a:r>
              <a:rPr kumimoji="0" lang="de-DE" sz="2000" b="0" i="0" u="none" strike="noStrike" kern="1200" cap="none" spc="0" normalizeH="0" baseline="0" noProof="0" dirty="0">
                <a:ln>
                  <a:noFill/>
                </a:ln>
                <a:solidFill>
                  <a:srgbClr val="181818"/>
                </a:solidFill>
                <a:effectLst/>
                <a:uLnTx/>
                <a:uFillTx/>
                <a:latin typeface="Ericsson Hilda"/>
                <a:ea typeface="+mn-ea"/>
                <a:cs typeface="+mn-cs"/>
              </a:rPr>
              <a:t>s</a:t>
            </a:r>
            <a:r>
              <a:rPr kumimoji="0" lang="en-150" sz="2000" b="0" i="0" u="none" strike="noStrike" kern="1200" cap="none" spc="0" normalizeH="0" baseline="0" noProof="0" dirty="0">
                <a:ln>
                  <a:noFill/>
                </a:ln>
                <a:solidFill>
                  <a:srgbClr val="181818"/>
                </a:solidFill>
                <a:effectLst/>
                <a:uLnTx/>
                <a:uFillTx/>
                <a:latin typeface="Ericsson Hilda"/>
                <a:ea typeface="+mn-ea"/>
                <a:cs typeface="+mn-cs"/>
              </a:rPr>
              <a:t>i</a:t>
            </a:r>
            <a:r>
              <a:rPr kumimoji="0" lang="de-DE" sz="2000" b="0" i="0" u="none" strike="noStrike" kern="1200" cap="none" spc="0" normalizeH="0" baseline="0" noProof="0" dirty="0">
                <a:ln>
                  <a:noFill/>
                </a:ln>
                <a:solidFill>
                  <a:srgbClr val="181818"/>
                </a:solidFill>
                <a:effectLst/>
                <a:uLnTx/>
                <a:uFillTx/>
                <a:latin typeface="Ericsson Hilda"/>
                <a:ea typeface="+mn-ea"/>
                <a:cs typeface="+mn-cs"/>
              </a:rPr>
              <a:t>d</a:t>
            </a:r>
            <a:r>
              <a:rPr kumimoji="0" lang="en-150" sz="2000" b="0" i="0" u="none" strike="noStrike" kern="1200" cap="none" spc="0" normalizeH="0" baseline="0" noProof="0" dirty="0">
                <a:ln>
                  <a:noFill/>
                </a:ln>
                <a:solidFill>
                  <a:srgbClr val="181818"/>
                </a:solidFill>
                <a:effectLst/>
                <a:uLnTx/>
                <a:uFillTx/>
                <a:latin typeface="Ericsson Hilda"/>
                <a:ea typeface="+mn-ea"/>
                <a:cs typeface="+mn-cs"/>
              </a:rPr>
              <a:t>e</a:t>
            </a:r>
            <a:r>
              <a:rPr kumimoji="0" lang="de-DE" sz="2000" b="0" i="0" u="none" strike="noStrike" kern="1200" cap="none" spc="0" normalizeH="0" baseline="0" noProof="0" dirty="0">
                <a:ln>
                  <a:noFill/>
                </a:ln>
                <a:solidFill>
                  <a:srgbClr val="181818"/>
                </a:solidFill>
                <a:effectLst/>
                <a:uLnTx/>
                <a:uFillTx/>
                <a:latin typeface="Ericsson Hilda"/>
                <a:ea typeface="+mn-ea"/>
                <a:cs typeface="+mn-cs"/>
              </a:rPr>
              <a:t>n</a:t>
            </a:r>
            <a:r>
              <a:rPr kumimoji="0" lang="en-150" sz="2000" b="0" i="0" u="none" strike="noStrike" kern="1200" cap="none" spc="0" normalizeH="0" baseline="0" noProof="0" dirty="0">
                <a:ln>
                  <a:noFill/>
                </a:ln>
                <a:solidFill>
                  <a:srgbClr val="181818"/>
                </a:solidFill>
                <a:effectLst/>
                <a:uLnTx/>
                <a:uFillTx/>
                <a:latin typeface="Ericsson Hilda"/>
                <a:ea typeface="+mn-ea"/>
                <a:cs typeface="+mn-cs"/>
              </a:rPr>
              <a:t>c</a:t>
            </a:r>
            <a:r>
              <a:rPr kumimoji="0" lang="de-DE" sz="2000" b="0" i="0" u="none" strike="noStrike" kern="1200" cap="none" spc="0" normalizeH="0" baseline="0" noProof="0" dirty="0">
                <a:ln>
                  <a:noFill/>
                </a:ln>
                <a:solidFill>
                  <a:srgbClr val="181818"/>
                </a:solidFill>
                <a:effectLst/>
                <a:uLnTx/>
                <a:uFillTx/>
                <a:latin typeface="Ericsson Hilda"/>
                <a:ea typeface="+mn-ea"/>
                <a:cs typeface="+mn-cs"/>
              </a:rPr>
              <a:t>e</a:t>
            </a:r>
            <a:br>
              <a:rPr kumimoji="0" lang="en-150" sz="2000" b="0" i="0" u="none" strike="noStrike" kern="1200" cap="none" spc="0" normalizeH="0" baseline="0" noProof="0" dirty="0">
                <a:ln>
                  <a:noFill/>
                </a:ln>
                <a:solidFill>
                  <a:srgbClr val="181818"/>
                </a:solidFill>
                <a:effectLst/>
                <a:uLnTx/>
                <a:uFillTx/>
                <a:latin typeface="Ericsson Hilda"/>
                <a:ea typeface="+mn-ea"/>
                <a:cs typeface="+mn-cs"/>
              </a:rPr>
            </a:br>
            <a:r>
              <a:rPr kumimoji="0" lang="en-150" sz="2000" b="0" i="0" u="none" strike="noStrike" kern="1200" cap="none" spc="0" normalizeH="0" baseline="0" noProof="0" dirty="0">
                <a:ln>
                  <a:noFill/>
                </a:ln>
                <a:solidFill>
                  <a:srgbClr val="181818"/>
                </a:solidFill>
                <a:effectLst/>
                <a:uLnTx/>
                <a:uFillTx/>
                <a:latin typeface="Ericsson Hilda"/>
                <a:ea typeface="+mn-ea"/>
                <a:cs typeface="+mn-cs"/>
              </a:rPr>
              <a:t>times</a:t>
            </a:r>
            <a:endParaRPr kumimoji="0" lang="sv-SE" sz="2000" b="0" i="0" u="none" strike="noStrike" kern="1200" cap="none" spc="0" normalizeH="0" baseline="0" noProof="0" dirty="0">
              <a:ln>
                <a:noFill/>
              </a:ln>
              <a:solidFill>
                <a:srgbClr val="181818"/>
              </a:solidFill>
              <a:effectLst/>
              <a:uLnTx/>
              <a:uFillTx/>
              <a:latin typeface="Ericsson Hilda"/>
              <a:ea typeface="+mn-ea"/>
              <a:cs typeface="+mn-cs"/>
            </a:endParaRPr>
          </a:p>
          <a:p>
            <a:pPr marL="344488" marR="0" lvl="0" indent="-344488" algn="l" defTabSz="914400" rtl="0" eaLnBrk="1" fontAlgn="auto" latinLnBrk="0" hangingPunct="1">
              <a:lnSpc>
                <a:spcPct val="100000"/>
              </a:lnSpc>
              <a:spcBef>
                <a:spcPts val="0"/>
              </a:spcBef>
              <a:spcAft>
                <a:spcPts val="0"/>
              </a:spcAft>
              <a:buClr>
                <a:srgbClr val="181818"/>
              </a:buClr>
              <a:buSzTx/>
              <a:buFont typeface="Ericsson Hilda Light" panose="00000400000000000000" pitchFamily="2" charset="0"/>
              <a:buChar char="—"/>
              <a:tabLst/>
              <a:defRPr/>
            </a:pPr>
            <a:r>
              <a:rPr kumimoji="0" lang="en-US" sz="2000" b="0" i="0" u="none" strike="noStrike" kern="1200" cap="none" spc="0" normalizeH="0" baseline="0" noProof="0" dirty="0">
                <a:ln>
                  <a:noFill/>
                </a:ln>
                <a:solidFill>
                  <a:srgbClr val="181818"/>
                </a:solidFill>
                <a:effectLst/>
                <a:uLnTx/>
                <a:uFillTx/>
                <a:latin typeface="Ericsson Hilda"/>
                <a:ea typeface="+mn-ea"/>
                <a:cs typeface="+mn-cs"/>
              </a:rPr>
              <a:t>External clocks synced via </a:t>
            </a:r>
            <a:br>
              <a:rPr kumimoji="0" lang="en-US" sz="2000" b="0" i="0" u="none" strike="noStrike" kern="1200" cap="none" spc="0" normalizeH="0" baseline="0" noProof="0" dirty="0">
                <a:ln>
                  <a:noFill/>
                </a:ln>
                <a:solidFill>
                  <a:srgbClr val="181818"/>
                </a:solidFill>
                <a:effectLst/>
                <a:uLnTx/>
                <a:uFillTx/>
                <a:latin typeface="Ericsson Hilda"/>
                <a:ea typeface="+mn-ea"/>
                <a:cs typeface="+mn-cs"/>
              </a:rPr>
            </a:br>
            <a:r>
              <a:rPr kumimoji="0" lang="en-US" sz="2000" b="0" i="0" u="none" strike="noStrike" kern="1200" cap="none" spc="0" normalizeH="0" baseline="0" noProof="0" dirty="0">
                <a:ln>
                  <a:noFill/>
                </a:ln>
                <a:solidFill>
                  <a:srgbClr val="181818"/>
                </a:solidFill>
                <a:effectLst/>
                <a:uLnTx/>
                <a:uFillTx/>
                <a:latin typeface="Ericsson Hilda"/>
                <a:ea typeface="+mn-ea"/>
                <a:cs typeface="+mn-cs"/>
              </a:rPr>
              <a:t>u-plane path</a:t>
            </a:r>
          </a:p>
          <a:p>
            <a:pPr marL="344488" marR="0" lvl="0" indent="-344488" algn="l" defTabSz="914400" rtl="0" eaLnBrk="1" fontAlgn="auto" latinLnBrk="0" hangingPunct="1">
              <a:lnSpc>
                <a:spcPct val="100000"/>
              </a:lnSpc>
              <a:spcBef>
                <a:spcPts val="0"/>
              </a:spcBef>
              <a:spcAft>
                <a:spcPts val="0"/>
              </a:spcAft>
              <a:buClr>
                <a:srgbClr val="181818"/>
              </a:buClr>
              <a:buSzTx/>
              <a:buFont typeface="Ericsson Hilda Light" panose="00000400000000000000" pitchFamily="2" charset="0"/>
              <a:buChar char="—"/>
              <a:tabLst/>
              <a:defRPr/>
            </a:pPr>
            <a:endParaRPr lang="en-US" sz="2000" dirty="0">
              <a:solidFill>
                <a:srgbClr val="181818"/>
              </a:solidFill>
              <a:latin typeface="Ericsson Hilda"/>
            </a:endParaRPr>
          </a:p>
        </p:txBody>
      </p:sp>
      <p:grpSp>
        <p:nvGrpSpPr>
          <p:cNvPr id="3" name="Group 2">
            <a:extLst>
              <a:ext uri="{FF2B5EF4-FFF2-40B4-BE49-F238E27FC236}">
                <a16:creationId xmlns:a16="http://schemas.microsoft.com/office/drawing/2014/main" id="{ABAEF35C-1C14-490B-B4D0-FBDFDEF824BD}"/>
              </a:ext>
            </a:extLst>
          </p:cNvPr>
          <p:cNvGrpSpPr/>
          <p:nvPr/>
        </p:nvGrpSpPr>
        <p:grpSpPr>
          <a:xfrm>
            <a:off x="1775030" y="1378841"/>
            <a:ext cx="9295954" cy="4216369"/>
            <a:chOff x="1579406" y="1294170"/>
            <a:chExt cx="10601567" cy="4808556"/>
          </a:xfrm>
        </p:grpSpPr>
        <p:sp>
          <p:nvSpPr>
            <p:cNvPr id="5" name="Rectangle 4">
              <a:extLst>
                <a:ext uri="{FF2B5EF4-FFF2-40B4-BE49-F238E27FC236}">
                  <a16:creationId xmlns:a16="http://schemas.microsoft.com/office/drawing/2014/main" id="{41619742-9B06-4D5B-A52F-B6833DBAB4BA}"/>
                </a:ext>
              </a:extLst>
            </p:cNvPr>
            <p:cNvSpPr/>
            <p:nvPr/>
          </p:nvSpPr>
          <p:spPr bwMode="auto">
            <a:xfrm>
              <a:off x="2857181" y="5635515"/>
              <a:ext cx="1187669" cy="467211"/>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it-IT" sz="1100" b="0" i="0" u="none" strike="noStrike" kern="1200" cap="none" spc="0" normalizeH="0" baseline="0" noProof="0" dirty="0">
                  <a:ln>
                    <a:noFill/>
                  </a:ln>
                  <a:solidFill>
                    <a:srgbClr val="FFFFFF"/>
                  </a:solidFill>
                  <a:effectLst/>
                  <a:uLnTx/>
                  <a:uFillTx/>
                  <a:latin typeface="Ericsson Hilda"/>
                  <a:ea typeface="+mn-ea"/>
                  <a:cs typeface="+mn-cs"/>
                </a:rPr>
                <a:t>Time-</a:t>
              </a:r>
              <a:r>
                <a:rPr kumimoji="0" lang="it-IT" sz="1100" b="0" i="0" u="none" strike="noStrike" kern="1200" cap="none" spc="0" normalizeH="0" baseline="0" noProof="0" dirty="0" err="1">
                  <a:ln>
                    <a:noFill/>
                  </a:ln>
                  <a:solidFill>
                    <a:srgbClr val="FFFFFF"/>
                  </a:solidFill>
                  <a:effectLst/>
                  <a:uLnTx/>
                  <a:uFillTx/>
                  <a:latin typeface="Ericsson Hilda"/>
                  <a:ea typeface="+mn-ea"/>
                  <a:cs typeface="+mn-cs"/>
                </a:rPr>
                <a:t>Aware</a:t>
              </a:r>
              <a:r>
                <a:rPr kumimoji="0" lang="it-IT" sz="1100" b="0" i="0" u="none" strike="noStrike" kern="1200" cap="none" spc="0" normalizeH="0" baseline="0" noProof="0" dirty="0">
                  <a:ln>
                    <a:noFill/>
                  </a:ln>
                  <a:solidFill>
                    <a:srgbClr val="FFFFFF"/>
                  </a:solidFill>
                  <a:effectLst/>
                  <a:uLnTx/>
                  <a:uFillTx/>
                  <a:latin typeface="Ericsson Hilda"/>
                  <a:ea typeface="+mn-ea"/>
                  <a:cs typeface="+mn-cs"/>
                </a:rPr>
                <a:t> System</a:t>
              </a:r>
            </a:p>
          </p:txBody>
        </p:sp>
        <p:cxnSp>
          <p:nvCxnSpPr>
            <p:cNvPr id="9" name="Straight Arrow Connector 8">
              <a:extLst>
                <a:ext uri="{FF2B5EF4-FFF2-40B4-BE49-F238E27FC236}">
                  <a16:creationId xmlns:a16="http://schemas.microsoft.com/office/drawing/2014/main" id="{19FCFAF7-9DA9-4224-B7AE-239D7941BB8C}"/>
                </a:ext>
              </a:extLst>
            </p:cNvPr>
            <p:cNvCxnSpPr>
              <a:cxnSpLocks/>
            </p:cNvCxnSpPr>
            <p:nvPr/>
          </p:nvCxnSpPr>
          <p:spPr bwMode="auto">
            <a:xfrm>
              <a:off x="6487499" y="5523081"/>
              <a:ext cx="1246684" cy="0"/>
            </a:xfrm>
            <a:prstGeom prst="straightConnector1">
              <a:avLst/>
            </a:prstGeom>
            <a:solidFill>
              <a:schemeClr val="accent1"/>
            </a:solidFill>
            <a:ln w="19050" cap="flat" cmpd="sng" algn="ctr">
              <a:solidFill>
                <a:schemeClr val="tx1"/>
              </a:solidFill>
              <a:prstDash val="dash"/>
              <a:round/>
              <a:headEnd type="triangle" w="med" len="med"/>
              <a:tailEnd type="triangle" w="med" len="med"/>
            </a:ln>
            <a:effectLst/>
          </p:spPr>
        </p:cxnSp>
        <p:cxnSp>
          <p:nvCxnSpPr>
            <p:cNvPr id="10" name="Straight Arrow Connector 9">
              <a:extLst>
                <a:ext uri="{FF2B5EF4-FFF2-40B4-BE49-F238E27FC236}">
                  <a16:creationId xmlns:a16="http://schemas.microsoft.com/office/drawing/2014/main" id="{1AF340C9-EC7A-47C9-AE8B-D193A9F549B1}"/>
                </a:ext>
              </a:extLst>
            </p:cNvPr>
            <p:cNvCxnSpPr>
              <a:cxnSpLocks/>
            </p:cNvCxnSpPr>
            <p:nvPr/>
          </p:nvCxnSpPr>
          <p:spPr bwMode="auto">
            <a:xfrm>
              <a:off x="4044850" y="5542025"/>
              <a:ext cx="2442649" cy="0"/>
            </a:xfrm>
            <a:prstGeom prst="straightConnector1">
              <a:avLst/>
            </a:prstGeom>
            <a:solidFill>
              <a:schemeClr val="accent1"/>
            </a:solidFill>
            <a:ln w="19050" cap="flat" cmpd="sng" algn="ctr">
              <a:solidFill>
                <a:schemeClr val="tx1"/>
              </a:solidFill>
              <a:prstDash val="dash"/>
              <a:round/>
              <a:headEnd type="triangle" w="med" len="med"/>
              <a:tailEnd type="triangle" w="med" len="med"/>
            </a:ln>
            <a:effectLst/>
          </p:spPr>
        </p:cxnSp>
        <p:sp>
          <p:nvSpPr>
            <p:cNvPr id="12" name="TextBox 11">
              <a:extLst>
                <a:ext uri="{FF2B5EF4-FFF2-40B4-BE49-F238E27FC236}">
                  <a16:creationId xmlns:a16="http://schemas.microsoft.com/office/drawing/2014/main" id="{01C2E689-6085-455F-86AF-6DA8044CCF4F}"/>
                </a:ext>
              </a:extLst>
            </p:cNvPr>
            <p:cNvSpPr txBox="1"/>
            <p:nvPr/>
          </p:nvSpPr>
          <p:spPr bwMode="auto">
            <a:xfrm>
              <a:off x="6271549" y="5151407"/>
              <a:ext cx="1752650" cy="322260"/>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181818"/>
                </a:buClr>
                <a:buSzTx/>
                <a:buFontTx/>
                <a:buNone/>
                <a:tabLst/>
                <a:defRPr/>
              </a:pPr>
              <a:r>
                <a:rPr kumimoji="0" lang="it-IT" sz="1600" b="0" i="0" u="none" strike="noStrike" kern="1200" cap="none" spc="0" normalizeH="0" baseline="0" noProof="0" dirty="0">
                  <a:ln>
                    <a:noFill/>
                  </a:ln>
                  <a:solidFill>
                    <a:srgbClr val="181818"/>
                  </a:solidFill>
                  <a:effectLst/>
                  <a:uLnTx/>
                  <a:uFillTx/>
                  <a:latin typeface="Ericsson Hilda"/>
                  <a:ea typeface="+mn-ea"/>
                  <a:cs typeface="+mn-cs"/>
                </a:rPr>
                <a:t>R</a:t>
              </a:r>
              <a:r>
                <a:rPr kumimoji="0" lang="LID4096" sz="1600" b="0" i="0" u="none" strike="noStrike" kern="1200" cap="none" spc="0" normalizeH="0" baseline="0" noProof="0" dirty="0">
                  <a:ln>
                    <a:noFill/>
                  </a:ln>
                  <a:solidFill>
                    <a:srgbClr val="181818"/>
                  </a:solidFill>
                  <a:effectLst/>
                  <a:uLnTx/>
                  <a:uFillTx/>
                  <a:latin typeface="Ericsson Hilda"/>
                  <a:ea typeface="+mn-ea"/>
                  <a:cs typeface="+mn-cs"/>
                </a:rPr>
                <a:t>esidence</a:t>
              </a:r>
              <a:r>
                <a:rPr kumimoji="0" lang="it-IT" sz="1600" b="0" i="0" u="none" strike="noStrike" kern="1200" cap="none" spc="0" normalizeH="0" baseline="0" noProof="0" dirty="0">
                  <a:ln>
                    <a:noFill/>
                  </a:ln>
                  <a:solidFill>
                    <a:srgbClr val="181818"/>
                  </a:solidFill>
                  <a:effectLst/>
                  <a:uLnTx/>
                  <a:uFillTx/>
                  <a:latin typeface="Ericsson Hilda"/>
                  <a:ea typeface="+mn-ea"/>
                  <a:cs typeface="+mn-cs"/>
                </a:rPr>
                <a:t>T</a:t>
              </a:r>
              <a:r>
                <a:rPr kumimoji="0" lang="LID4096" sz="1600" b="0" i="0" u="none" strike="noStrike" kern="1200" cap="none" spc="0" normalizeH="0" baseline="0" noProof="0" dirty="0">
                  <a:ln>
                    <a:noFill/>
                  </a:ln>
                  <a:solidFill>
                    <a:srgbClr val="181818"/>
                  </a:solidFill>
                  <a:effectLst/>
                  <a:uLnTx/>
                  <a:uFillTx/>
                  <a:latin typeface="Ericsson Hilda"/>
                  <a:ea typeface="+mn-ea"/>
                  <a:cs typeface="+mn-cs"/>
                </a:rPr>
                <a:t>i</a:t>
              </a:r>
              <a:r>
                <a:rPr kumimoji="0" lang="de-DE" sz="1600" b="0" i="0" u="none" strike="noStrike" kern="1200" cap="none" spc="0" normalizeH="0" baseline="0" noProof="0" dirty="0">
                  <a:ln>
                    <a:noFill/>
                  </a:ln>
                  <a:solidFill>
                    <a:srgbClr val="181818"/>
                  </a:solidFill>
                  <a:effectLst/>
                  <a:uLnTx/>
                  <a:uFillTx/>
                  <a:latin typeface="Ericsson Hilda"/>
                  <a:ea typeface="+mn-ea"/>
                  <a:cs typeface="+mn-cs"/>
                </a:rPr>
                <a:t>m</a:t>
              </a:r>
              <a:r>
                <a:rPr kumimoji="0" lang="LID4096" sz="1600" b="0" i="0" u="none" strike="noStrike" kern="1200" cap="none" spc="0" normalizeH="0" baseline="0" noProof="0" dirty="0">
                  <a:ln>
                    <a:noFill/>
                  </a:ln>
                  <a:solidFill>
                    <a:srgbClr val="181818"/>
                  </a:solidFill>
                  <a:effectLst/>
                  <a:uLnTx/>
                  <a:uFillTx/>
                  <a:latin typeface="Ericsson Hilda"/>
                  <a:ea typeface="+mn-ea"/>
                  <a:cs typeface="+mn-cs"/>
                </a:rPr>
                <a:t>e</a:t>
              </a:r>
              <a:endParaRPr kumimoji="0" lang="it-IT" sz="1600" b="0" i="0" u="none" strike="noStrike" kern="1200" cap="none" spc="0" normalizeH="0" baseline="0" noProof="0" dirty="0">
                <a:ln>
                  <a:noFill/>
                </a:ln>
                <a:solidFill>
                  <a:srgbClr val="181818"/>
                </a:solidFill>
                <a:effectLst/>
                <a:uLnTx/>
                <a:uFillTx/>
                <a:latin typeface="Ericsson Hilda"/>
                <a:ea typeface="+mn-ea"/>
                <a:cs typeface="+mn-cs"/>
              </a:endParaRPr>
            </a:p>
          </p:txBody>
        </p:sp>
        <p:sp>
          <p:nvSpPr>
            <p:cNvPr id="13" name="TextBox 12">
              <a:extLst>
                <a:ext uri="{FF2B5EF4-FFF2-40B4-BE49-F238E27FC236}">
                  <a16:creationId xmlns:a16="http://schemas.microsoft.com/office/drawing/2014/main" id="{152BAEA6-C28A-4D6F-8676-592D1DC5CAA1}"/>
                </a:ext>
              </a:extLst>
            </p:cNvPr>
            <p:cNvSpPr txBox="1"/>
            <p:nvPr/>
          </p:nvSpPr>
          <p:spPr bwMode="auto">
            <a:xfrm>
              <a:off x="4706693" y="5141831"/>
              <a:ext cx="1139582" cy="322260"/>
            </a:xfrm>
            <a:prstGeom prst="rect">
              <a:avLst/>
            </a:prstGeom>
            <a:noFill/>
            <a:ln w="9525">
              <a:noFill/>
              <a:miter lim="800000"/>
              <a:headEnd/>
              <a:tailEnd/>
            </a:ln>
          </p:spPr>
          <p:txBody>
            <a:bodyPr vert="horz" wrap="none" lIns="72000" tIns="36000" rIns="0" bIns="0" numCol="1" rtlCol="0" anchor="t"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181818"/>
                </a:buClr>
                <a:buSzTx/>
                <a:buFontTx/>
                <a:buNone/>
                <a:tabLst/>
                <a:defRPr/>
              </a:pPr>
              <a:r>
                <a:rPr kumimoji="0" lang="it-IT" sz="1600" b="0" i="0" u="none" strike="noStrike" kern="1200" cap="none" spc="0" normalizeH="0" baseline="0" noProof="0" dirty="0">
                  <a:ln>
                    <a:noFill/>
                  </a:ln>
                  <a:solidFill>
                    <a:srgbClr val="181818"/>
                  </a:solidFill>
                  <a:effectLst/>
                  <a:uLnTx/>
                  <a:uFillTx/>
                  <a:latin typeface="Ericsson Hilda"/>
                  <a:ea typeface="+mn-ea"/>
                  <a:cs typeface="+mn-cs"/>
                </a:rPr>
                <a:t>Link Delay</a:t>
              </a:r>
            </a:p>
          </p:txBody>
        </p:sp>
        <p:sp>
          <p:nvSpPr>
            <p:cNvPr id="14" name="Rectangle 13">
              <a:extLst>
                <a:ext uri="{FF2B5EF4-FFF2-40B4-BE49-F238E27FC236}">
                  <a16:creationId xmlns:a16="http://schemas.microsoft.com/office/drawing/2014/main" id="{3B91BDB1-6D74-4B66-B55C-4364843883ED}"/>
                </a:ext>
              </a:extLst>
            </p:cNvPr>
            <p:cNvSpPr/>
            <p:nvPr/>
          </p:nvSpPr>
          <p:spPr bwMode="auto">
            <a:xfrm>
              <a:off x="1579406" y="1756535"/>
              <a:ext cx="1187669" cy="746235"/>
            </a:xfrm>
            <a:prstGeom prst="rect">
              <a:avLst/>
            </a:prstGeom>
            <a:solidFill>
              <a:srgbClr val="00B050"/>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it-IT" sz="1600" b="0" i="0" u="none" strike="noStrike" kern="1200" cap="none" spc="0" normalizeH="0" baseline="0" noProof="0">
                  <a:ln>
                    <a:noFill/>
                  </a:ln>
                  <a:solidFill>
                    <a:srgbClr val="FFFFFF"/>
                  </a:solidFill>
                  <a:effectLst/>
                  <a:uLnTx/>
                  <a:uFillTx/>
                  <a:latin typeface="Ericsson Hilda"/>
                  <a:ea typeface="+mn-ea"/>
                  <a:cs typeface="+mn-cs"/>
                </a:rPr>
                <a:t>GM</a:t>
              </a:r>
            </a:p>
          </p:txBody>
        </p:sp>
        <p:cxnSp>
          <p:nvCxnSpPr>
            <p:cNvPr id="16" name="Straight Arrow Connector 15">
              <a:extLst>
                <a:ext uri="{FF2B5EF4-FFF2-40B4-BE49-F238E27FC236}">
                  <a16:creationId xmlns:a16="http://schemas.microsoft.com/office/drawing/2014/main" id="{FE580AD2-AD24-428B-A827-3245835C7AD9}"/>
                </a:ext>
              </a:extLst>
            </p:cNvPr>
            <p:cNvCxnSpPr>
              <a:cxnSpLocks/>
            </p:cNvCxnSpPr>
            <p:nvPr/>
          </p:nvCxnSpPr>
          <p:spPr bwMode="auto">
            <a:xfrm flipV="1">
              <a:off x="2756564" y="2122656"/>
              <a:ext cx="1137411" cy="1"/>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19" name="Oval 18">
              <a:extLst>
                <a:ext uri="{FF2B5EF4-FFF2-40B4-BE49-F238E27FC236}">
                  <a16:creationId xmlns:a16="http://schemas.microsoft.com/office/drawing/2014/main" id="{4CF8DAE0-0A13-485A-80C0-331D3D5E2B20}"/>
                </a:ext>
              </a:extLst>
            </p:cNvPr>
            <p:cNvSpPr/>
            <p:nvPr/>
          </p:nvSpPr>
          <p:spPr bwMode="auto">
            <a:xfrm>
              <a:off x="4609988" y="5031507"/>
              <a:ext cx="1439917" cy="510518"/>
            </a:xfrm>
            <a:prstGeom prst="ellipse">
              <a:avLst/>
            </a:prstGeom>
            <a:noFill/>
            <a:ln w="12700" cap="flat" cmpd="sng" algn="ctr">
              <a:solidFill>
                <a:schemeClr val="accent6"/>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it-IT" sz="1600" b="0" i="0" u="none" strike="noStrike" kern="1200" cap="none" spc="0" normalizeH="0" baseline="0" noProof="0" err="1">
                <a:ln>
                  <a:noFill/>
                </a:ln>
                <a:solidFill>
                  <a:srgbClr val="FFFFFF"/>
                </a:solidFill>
                <a:effectLst/>
                <a:uLnTx/>
                <a:uFillTx/>
                <a:latin typeface="Ericsson Hilda"/>
                <a:ea typeface="+mn-ea"/>
                <a:cs typeface="+mn-cs"/>
              </a:endParaRPr>
            </a:p>
          </p:txBody>
        </p:sp>
        <p:sp>
          <p:nvSpPr>
            <p:cNvPr id="20" name="Oval 19">
              <a:extLst>
                <a:ext uri="{FF2B5EF4-FFF2-40B4-BE49-F238E27FC236}">
                  <a16:creationId xmlns:a16="http://schemas.microsoft.com/office/drawing/2014/main" id="{F5E7E378-6B49-4291-9E18-E6BE9014803B}"/>
                </a:ext>
              </a:extLst>
            </p:cNvPr>
            <p:cNvSpPr/>
            <p:nvPr/>
          </p:nvSpPr>
          <p:spPr bwMode="auto">
            <a:xfrm>
              <a:off x="6248388" y="5122587"/>
              <a:ext cx="1965384" cy="463735"/>
            </a:xfrm>
            <a:prstGeom prst="ellipse">
              <a:avLst/>
            </a:prstGeom>
            <a:noFill/>
            <a:ln w="12700" cap="flat" cmpd="sng" algn="ctr">
              <a:solidFill>
                <a:schemeClr val="accent6"/>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it-IT" sz="1600" b="0" i="0" u="none" strike="noStrike" kern="1200" cap="none" spc="0" normalizeH="0" baseline="0" noProof="0" err="1">
                <a:ln>
                  <a:noFill/>
                </a:ln>
                <a:solidFill>
                  <a:srgbClr val="FFFFFF"/>
                </a:solidFill>
                <a:effectLst/>
                <a:uLnTx/>
                <a:uFillTx/>
                <a:latin typeface="Ericsson Hilda"/>
                <a:ea typeface="+mn-ea"/>
                <a:cs typeface="+mn-cs"/>
              </a:endParaRPr>
            </a:p>
          </p:txBody>
        </p:sp>
        <p:cxnSp>
          <p:nvCxnSpPr>
            <p:cNvPr id="24" name="Straight Arrow Connector 23">
              <a:extLst>
                <a:ext uri="{FF2B5EF4-FFF2-40B4-BE49-F238E27FC236}">
                  <a16:creationId xmlns:a16="http://schemas.microsoft.com/office/drawing/2014/main" id="{554FC4AF-1A30-41AA-8688-82618C67CD3F}"/>
                </a:ext>
              </a:extLst>
            </p:cNvPr>
            <p:cNvCxnSpPr>
              <a:cxnSpLocks/>
            </p:cNvCxnSpPr>
            <p:nvPr/>
          </p:nvCxnSpPr>
          <p:spPr bwMode="auto">
            <a:xfrm flipV="1">
              <a:off x="5702353" y="4658058"/>
              <a:ext cx="2200476" cy="408463"/>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26" name="Straight Arrow Connector 25">
              <a:extLst>
                <a:ext uri="{FF2B5EF4-FFF2-40B4-BE49-F238E27FC236}">
                  <a16:creationId xmlns:a16="http://schemas.microsoft.com/office/drawing/2014/main" id="{448E701E-213E-4AA8-B16D-ED187F2FFFCA}"/>
                </a:ext>
              </a:extLst>
            </p:cNvPr>
            <p:cNvCxnSpPr>
              <a:cxnSpLocks/>
              <a:stCxn id="20" idx="0"/>
            </p:cNvCxnSpPr>
            <p:nvPr/>
          </p:nvCxnSpPr>
          <p:spPr bwMode="auto">
            <a:xfrm flipV="1">
              <a:off x="7231080" y="4717037"/>
              <a:ext cx="824006" cy="40555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18" name="Rectangle 17">
              <a:extLst>
                <a:ext uri="{FF2B5EF4-FFF2-40B4-BE49-F238E27FC236}">
                  <a16:creationId xmlns:a16="http://schemas.microsoft.com/office/drawing/2014/main" id="{963524EF-DCCA-4F5F-93BF-08CD6A4FE8AB}"/>
                </a:ext>
              </a:extLst>
            </p:cNvPr>
            <p:cNvSpPr/>
            <p:nvPr/>
          </p:nvSpPr>
          <p:spPr bwMode="auto">
            <a:xfrm>
              <a:off x="6546514" y="5635515"/>
              <a:ext cx="1187669" cy="467211"/>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it-IT" sz="1100" b="0" i="0" u="none" strike="noStrike" kern="1200" cap="none" spc="0" normalizeH="0" baseline="0" noProof="0">
                  <a:ln>
                    <a:noFill/>
                  </a:ln>
                  <a:solidFill>
                    <a:srgbClr val="FFFFFF"/>
                  </a:solidFill>
                  <a:effectLst/>
                  <a:uLnTx/>
                  <a:uFillTx/>
                  <a:latin typeface="Ericsson Hilda"/>
                  <a:ea typeface="+mn-ea"/>
                  <a:cs typeface="+mn-cs"/>
                </a:rPr>
                <a:t>Time-</a:t>
              </a:r>
              <a:r>
                <a:rPr kumimoji="0" lang="it-IT" sz="1100" b="0" i="0" u="none" strike="noStrike" kern="1200" cap="none" spc="0" normalizeH="0" baseline="0" noProof="0" err="1">
                  <a:ln>
                    <a:noFill/>
                  </a:ln>
                  <a:solidFill>
                    <a:srgbClr val="FFFFFF"/>
                  </a:solidFill>
                  <a:effectLst/>
                  <a:uLnTx/>
                  <a:uFillTx/>
                  <a:latin typeface="Ericsson Hilda"/>
                  <a:ea typeface="+mn-ea"/>
                  <a:cs typeface="+mn-cs"/>
                </a:rPr>
                <a:t>Aware</a:t>
              </a:r>
              <a:r>
                <a:rPr kumimoji="0" lang="it-IT" sz="1100" b="0" i="0" u="none" strike="noStrike" kern="1200" cap="none" spc="0" normalizeH="0" baseline="0" noProof="0">
                  <a:ln>
                    <a:noFill/>
                  </a:ln>
                  <a:solidFill>
                    <a:srgbClr val="FFFFFF"/>
                  </a:solidFill>
                  <a:effectLst/>
                  <a:uLnTx/>
                  <a:uFillTx/>
                  <a:latin typeface="Ericsson Hilda"/>
                  <a:ea typeface="+mn-ea"/>
                  <a:cs typeface="+mn-cs"/>
                </a:rPr>
                <a:t> System</a:t>
              </a:r>
            </a:p>
          </p:txBody>
        </p:sp>
        <p:sp>
          <p:nvSpPr>
            <p:cNvPr id="21" name="Rectangle 20">
              <a:extLst>
                <a:ext uri="{FF2B5EF4-FFF2-40B4-BE49-F238E27FC236}">
                  <a16:creationId xmlns:a16="http://schemas.microsoft.com/office/drawing/2014/main" id="{46F39A76-603F-42C2-95F7-4099DACCE338}"/>
                </a:ext>
              </a:extLst>
            </p:cNvPr>
            <p:cNvSpPr/>
            <p:nvPr/>
          </p:nvSpPr>
          <p:spPr bwMode="auto">
            <a:xfrm>
              <a:off x="10235847" y="5635515"/>
              <a:ext cx="1187669" cy="467211"/>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it-IT" sz="1100" b="0" i="0" u="none" strike="noStrike" kern="1200" cap="none" spc="0" normalizeH="0" baseline="0" noProof="0">
                  <a:ln>
                    <a:noFill/>
                  </a:ln>
                  <a:solidFill>
                    <a:srgbClr val="FFFFFF"/>
                  </a:solidFill>
                  <a:effectLst/>
                  <a:uLnTx/>
                  <a:uFillTx/>
                  <a:latin typeface="Ericsson Hilda"/>
                  <a:ea typeface="+mn-ea"/>
                  <a:cs typeface="+mn-cs"/>
                </a:rPr>
                <a:t>Time-Aware System</a:t>
              </a:r>
            </a:p>
          </p:txBody>
        </p:sp>
        <p:cxnSp>
          <p:nvCxnSpPr>
            <p:cNvPr id="8" name="Straight Arrow Connector 7">
              <a:extLst>
                <a:ext uri="{FF2B5EF4-FFF2-40B4-BE49-F238E27FC236}">
                  <a16:creationId xmlns:a16="http://schemas.microsoft.com/office/drawing/2014/main" id="{9D9B8B71-CB98-4E50-A543-D2BACF766885}"/>
                </a:ext>
              </a:extLst>
            </p:cNvPr>
            <p:cNvCxnSpPr>
              <a:cxnSpLocks/>
              <a:stCxn id="5" idx="3"/>
              <a:endCxn id="18" idx="1"/>
            </p:cNvCxnSpPr>
            <p:nvPr/>
          </p:nvCxnSpPr>
          <p:spPr bwMode="auto">
            <a:xfrm>
              <a:off x="4044849" y="5869121"/>
              <a:ext cx="2501665" cy="0"/>
            </a:xfrm>
            <a:prstGeom prst="straightConnector1">
              <a:avLst/>
            </a:prstGeom>
            <a:solidFill>
              <a:schemeClr val="accent1"/>
            </a:solidFill>
            <a:ln w="19050" cap="flat" cmpd="sng" algn="ctr">
              <a:solidFill>
                <a:schemeClr val="tx1"/>
              </a:solidFill>
              <a:prstDash val="solid"/>
              <a:round/>
              <a:headEnd type="triangle"/>
              <a:tailEnd type="triangle"/>
            </a:ln>
            <a:effectLst/>
          </p:spPr>
        </p:cxnSp>
        <p:cxnSp>
          <p:nvCxnSpPr>
            <p:cNvPr id="22" name="Straight Arrow Connector 21">
              <a:extLst>
                <a:ext uri="{FF2B5EF4-FFF2-40B4-BE49-F238E27FC236}">
                  <a16:creationId xmlns:a16="http://schemas.microsoft.com/office/drawing/2014/main" id="{886D6359-64F5-44D1-A3F2-F6C9E2B627D1}"/>
                </a:ext>
              </a:extLst>
            </p:cNvPr>
            <p:cNvCxnSpPr>
              <a:cxnSpLocks/>
              <a:stCxn id="18" idx="3"/>
              <a:endCxn id="21" idx="1"/>
            </p:cNvCxnSpPr>
            <p:nvPr/>
          </p:nvCxnSpPr>
          <p:spPr bwMode="auto">
            <a:xfrm>
              <a:off x="7734183" y="5869121"/>
              <a:ext cx="2501664" cy="0"/>
            </a:xfrm>
            <a:prstGeom prst="straightConnector1">
              <a:avLst/>
            </a:prstGeom>
            <a:solidFill>
              <a:schemeClr val="accent1"/>
            </a:solidFill>
            <a:ln w="19050" cap="flat" cmpd="sng" algn="ctr">
              <a:solidFill>
                <a:schemeClr val="tx1"/>
              </a:solidFill>
              <a:prstDash val="solid"/>
              <a:round/>
              <a:headEnd type="triangle"/>
              <a:tailEnd type="triangle"/>
            </a:ln>
            <a:effectLst/>
          </p:spPr>
        </p:cxnSp>
        <p:cxnSp>
          <p:nvCxnSpPr>
            <p:cNvPr id="25" name="Straight Arrow Connector 24">
              <a:extLst>
                <a:ext uri="{FF2B5EF4-FFF2-40B4-BE49-F238E27FC236}">
                  <a16:creationId xmlns:a16="http://schemas.microsoft.com/office/drawing/2014/main" id="{AFB64504-30E1-4A87-A21D-1E0BA3895617}"/>
                </a:ext>
              </a:extLst>
            </p:cNvPr>
            <p:cNvCxnSpPr>
              <a:cxnSpLocks/>
            </p:cNvCxnSpPr>
            <p:nvPr/>
          </p:nvCxnSpPr>
          <p:spPr bwMode="auto">
            <a:xfrm>
              <a:off x="6631045" y="2689242"/>
              <a:ext cx="986762" cy="992325"/>
            </a:xfrm>
            <a:prstGeom prst="straightConnector1">
              <a:avLst/>
            </a:prstGeom>
            <a:ln>
              <a:headEnd type="none" w="med" len="med"/>
              <a:tailEnd type="triangle"/>
            </a:ln>
          </p:spPr>
          <p:style>
            <a:lnRef idx="1">
              <a:schemeClr val="accent6"/>
            </a:lnRef>
            <a:fillRef idx="0">
              <a:schemeClr val="accent6"/>
            </a:fillRef>
            <a:effectRef idx="0">
              <a:schemeClr val="accent6"/>
            </a:effectRef>
            <a:fontRef idx="minor">
              <a:schemeClr val="tx1"/>
            </a:fontRef>
          </p:style>
        </p:cxnSp>
        <p:cxnSp>
          <p:nvCxnSpPr>
            <p:cNvPr id="28" name="Straight Arrow Connector 27">
              <a:extLst>
                <a:ext uri="{FF2B5EF4-FFF2-40B4-BE49-F238E27FC236}">
                  <a16:creationId xmlns:a16="http://schemas.microsoft.com/office/drawing/2014/main" id="{FB0399DE-20EA-464A-9D05-9A50792B9696}"/>
                </a:ext>
              </a:extLst>
            </p:cNvPr>
            <p:cNvCxnSpPr>
              <a:cxnSpLocks/>
            </p:cNvCxnSpPr>
            <p:nvPr/>
          </p:nvCxnSpPr>
          <p:spPr bwMode="auto">
            <a:xfrm>
              <a:off x="6631045" y="1861692"/>
              <a:ext cx="986762" cy="0"/>
            </a:xfrm>
            <a:prstGeom prst="straightConnector1">
              <a:avLst/>
            </a:prstGeom>
            <a:ln>
              <a:headEnd type="triangle" w="med" len="med"/>
              <a:tailEnd type="triangle" w="med" len="med"/>
            </a:ln>
          </p:spPr>
          <p:style>
            <a:lnRef idx="1">
              <a:schemeClr val="accent6"/>
            </a:lnRef>
            <a:fillRef idx="0">
              <a:schemeClr val="accent6"/>
            </a:fillRef>
            <a:effectRef idx="0">
              <a:schemeClr val="accent6"/>
            </a:effectRef>
            <a:fontRef idx="minor">
              <a:schemeClr val="tx1"/>
            </a:fontRef>
          </p:style>
        </p:cxnSp>
        <p:sp>
          <p:nvSpPr>
            <p:cNvPr id="31" name="TextBox 30">
              <a:extLst>
                <a:ext uri="{FF2B5EF4-FFF2-40B4-BE49-F238E27FC236}">
                  <a16:creationId xmlns:a16="http://schemas.microsoft.com/office/drawing/2014/main" id="{81B06BCD-AD72-446B-9702-69785B5EBCCB}"/>
                </a:ext>
              </a:extLst>
            </p:cNvPr>
            <p:cNvSpPr txBox="1"/>
            <p:nvPr/>
          </p:nvSpPr>
          <p:spPr bwMode="auto">
            <a:xfrm>
              <a:off x="6763288" y="1820474"/>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181818"/>
                </a:buClr>
                <a:buSzTx/>
                <a:buFontTx/>
                <a:buNone/>
                <a:tabLst/>
                <a:defRPr/>
              </a:pPr>
              <a:r>
                <a:rPr kumimoji="0" lang="de-DE" sz="1050" b="0" i="0" u="none" strike="noStrike" kern="1200" cap="none" spc="0" normalizeH="0" baseline="0" noProof="0">
                  <a:ln>
                    <a:noFill/>
                  </a:ln>
                  <a:solidFill>
                    <a:srgbClr val="FF0000"/>
                  </a:solidFill>
                  <a:effectLst/>
                  <a:uLnTx/>
                  <a:uFillTx/>
                  <a:latin typeface="Ericsson Hilda"/>
                  <a:ea typeface="+mn-ea"/>
                  <a:cs typeface="+mn-cs"/>
                </a:rPr>
                <a:t>I</a:t>
              </a:r>
              <a:r>
                <a:rPr kumimoji="0" lang="en-150" sz="1050" b="0" i="0" u="none" strike="noStrike" kern="1200" cap="none" spc="0" normalizeH="0" baseline="0" noProof="0" err="1">
                  <a:ln>
                    <a:noFill/>
                  </a:ln>
                  <a:solidFill>
                    <a:srgbClr val="FF0000"/>
                  </a:solidFill>
                  <a:effectLst/>
                  <a:uLnTx/>
                  <a:uFillTx/>
                  <a:latin typeface="Ericsson Hilda"/>
                  <a:ea typeface="+mn-ea"/>
                  <a:cs typeface="+mn-cs"/>
                </a:rPr>
                <a:t>nternal</a:t>
              </a:r>
              <a:r>
                <a:rPr kumimoji="0" lang="en-150" sz="1050" b="0" i="0" u="none" strike="noStrike" kern="1200" cap="none" spc="0" normalizeH="0" baseline="0" noProof="0">
                  <a:ln>
                    <a:noFill/>
                  </a:ln>
                  <a:solidFill>
                    <a:srgbClr val="FF0000"/>
                  </a:solidFill>
                  <a:effectLst/>
                  <a:uLnTx/>
                  <a:uFillTx/>
                  <a:latin typeface="Ericsson Hilda"/>
                  <a:ea typeface="+mn-ea"/>
                  <a:cs typeface="+mn-cs"/>
                </a:rPr>
                <a:t> </a:t>
              </a:r>
              <a:br>
                <a:rPr kumimoji="0" lang="en-150" sz="1050" b="0" i="0" u="none" strike="noStrike" kern="1200" cap="none" spc="0" normalizeH="0" baseline="0" noProof="0">
                  <a:ln>
                    <a:noFill/>
                  </a:ln>
                  <a:solidFill>
                    <a:srgbClr val="FF0000"/>
                  </a:solidFill>
                  <a:effectLst/>
                  <a:uLnTx/>
                  <a:uFillTx/>
                  <a:latin typeface="Ericsson Hilda"/>
                  <a:ea typeface="+mn-ea"/>
                  <a:cs typeface="+mn-cs"/>
                </a:rPr>
              </a:br>
              <a:r>
                <a:rPr kumimoji="0" lang="en-150" sz="1050" b="0" i="0" u="none" strike="noStrike" kern="1200" cap="none" spc="0" normalizeH="0" baseline="0" noProof="0">
                  <a:ln>
                    <a:noFill/>
                  </a:ln>
                  <a:solidFill>
                    <a:srgbClr val="FF0000"/>
                  </a:solidFill>
                  <a:effectLst/>
                  <a:uLnTx/>
                  <a:uFillTx/>
                  <a:latin typeface="Ericsson Hilda"/>
                  <a:ea typeface="+mn-ea"/>
                  <a:cs typeface="+mn-cs"/>
                </a:rPr>
                <a:t>synch</a:t>
              </a:r>
            </a:p>
          </p:txBody>
        </p:sp>
        <p:sp>
          <p:nvSpPr>
            <p:cNvPr id="32" name="TextBox 31">
              <a:extLst>
                <a:ext uri="{FF2B5EF4-FFF2-40B4-BE49-F238E27FC236}">
                  <a16:creationId xmlns:a16="http://schemas.microsoft.com/office/drawing/2014/main" id="{907B1A24-E049-4BB0-A4F4-7D387DE9D80C}"/>
                </a:ext>
              </a:extLst>
            </p:cNvPr>
            <p:cNvSpPr txBox="1"/>
            <p:nvPr/>
          </p:nvSpPr>
          <p:spPr bwMode="auto">
            <a:xfrm>
              <a:off x="6807932" y="2713274"/>
              <a:ext cx="1279245" cy="41963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lvl="0">
                <a:buClr>
                  <a:srgbClr val="181818"/>
                </a:buClr>
              </a:pPr>
              <a:r>
                <a:rPr lang="en-GB" sz="1050" dirty="0">
                  <a:solidFill>
                    <a:srgbClr val="FF0000"/>
                  </a:solidFill>
                </a:rPr>
                <a:t>Residence</a:t>
              </a:r>
            </a:p>
            <a:p>
              <a:pPr lvl="0">
                <a:buClr>
                  <a:srgbClr val="181818"/>
                </a:buClr>
              </a:pPr>
              <a:r>
                <a:rPr lang="en-GB" sz="1050" dirty="0">
                  <a:solidFill>
                    <a:srgbClr val="FF0000"/>
                  </a:solidFill>
                </a:rPr>
                <a:t>      time </a:t>
              </a:r>
              <a:endParaRPr kumimoji="0" lang="en-150" sz="1050" b="0" i="0" u="none" strike="noStrike" kern="1200" cap="none" spc="0" normalizeH="0" baseline="0" noProof="0" dirty="0">
                <a:ln>
                  <a:noFill/>
                </a:ln>
                <a:solidFill>
                  <a:srgbClr val="FF0000"/>
                </a:solidFill>
                <a:effectLst/>
                <a:uLnTx/>
                <a:uFillTx/>
                <a:latin typeface="Ericsson Hilda"/>
                <a:ea typeface="+mn-ea"/>
                <a:cs typeface="+mn-cs"/>
              </a:endParaRPr>
            </a:p>
          </p:txBody>
        </p:sp>
        <p:sp>
          <p:nvSpPr>
            <p:cNvPr id="35" name="TextBox 34">
              <a:extLst>
                <a:ext uri="{FF2B5EF4-FFF2-40B4-BE49-F238E27FC236}">
                  <a16:creationId xmlns:a16="http://schemas.microsoft.com/office/drawing/2014/main" id="{BF0C7C39-03E7-4FEA-B5EC-5162EB4B7123}"/>
                </a:ext>
              </a:extLst>
            </p:cNvPr>
            <p:cNvSpPr txBox="1"/>
            <p:nvPr/>
          </p:nvSpPr>
          <p:spPr bwMode="auto">
            <a:xfrm>
              <a:off x="6582493" y="2426083"/>
              <a:ext cx="914400" cy="28014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181818"/>
                </a:buClr>
                <a:buSzTx/>
                <a:buFontTx/>
                <a:buNone/>
                <a:tabLst/>
                <a:defRPr/>
              </a:pPr>
              <a:r>
                <a:rPr kumimoji="0" lang="de-DE" sz="1050" b="0" i="0" u="none" strike="noStrike" kern="1200" cap="none" spc="0" normalizeH="0" baseline="0" noProof="0" dirty="0">
                  <a:ln>
                    <a:noFill/>
                  </a:ln>
                  <a:solidFill>
                    <a:srgbClr val="FF0000"/>
                  </a:solidFill>
                  <a:effectLst/>
                  <a:uLnTx/>
                  <a:uFillTx/>
                  <a:latin typeface="Ericsson Hilda"/>
                  <a:ea typeface="+mn-ea"/>
                  <a:cs typeface="+mn-cs"/>
                </a:rPr>
                <a:t>s</a:t>
              </a:r>
              <a:r>
                <a:rPr kumimoji="0" lang="en-150" sz="1050" b="0" i="0" u="none" strike="noStrike" kern="1200" cap="none" spc="0" normalizeH="0" baseline="0" noProof="0" dirty="0">
                  <a:ln>
                    <a:noFill/>
                  </a:ln>
                  <a:solidFill>
                    <a:srgbClr val="FF0000"/>
                  </a:solidFill>
                  <a:effectLst/>
                  <a:uLnTx/>
                  <a:uFillTx/>
                  <a:latin typeface="Ericsson Hilda"/>
                  <a:ea typeface="+mn-ea"/>
                  <a:cs typeface="+mn-cs"/>
                </a:rPr>
                <a:t>t</a:t>
              </a:r>
              <a:r>
                <a:rPr kumimoji="0" lang="de-DE" sz="1050" b="0" i="0" u="none" strike="noStrike" kern="1200" cap="none" spc="0" normalizeH="0" baseline="0" noProof="0" dirty="0">
                  <a:ln>
                    <a:noFill/>
                  </a:ln>
                  <a:solidFill>
                    <a:srgbClr val="FF0000"/>
                  </a:solidFill>
                  <a:effectLst/>
                  <a:uLnTx/>
                  <a:uFillTx/>
                  <a:latin typeface="Ericsson Hilda"/>
                  <a:ea typeface="+mn-ea"/>
                  <a:cs typeface="+mn-cs"/>
                </a:rPr>
                <a:t>a</a:t>
              </a:r>
              <a:r>
                <a:rPr kumimoji="0" lang="en-150" sz="1050" b="0" i="0" u="none" strike="noStrike" kern="1200" cap="none" spc="0" normalizeH="0" baseline="0" noProof="0" dirty="0">
                  <a:ln>
                    <a:noFill/>
                  </a:ln>
                  <a:solidFill>
                    <a:srgbClr val="FF0000"/>
                  </a:solidFill>
                  <a:effectLst/>
                  <a:uLnTx/>
                  <a:uFillTx/>
                  <a:latin typeface="Ericsson Hilda"/>
                  <a:ea typeface="+mn-ea"/>
                  <a:cs typeface="+mn-cs"/>
                </a:rPr>
                <a:t>m</a:t>
              </a:r>
              <a:r>
                <a:rPr kumimoji="0" lang="de-DE" sz="1050" b="0" i="0" u="none" strike="noStrike" kern="1200" cap="none" spc="0" normalizeH="0" baseline="0" noProof="0" dirty="0">
                  <a:ln>
                    <a:noFill/>
                  </a:ln>
                  <a:solidFill>
                    <a:srgbClr val="FF0000"/>
                  </a:solidFill>
                  <a:effectLst/>
                  <a:uLnTx/>
                  <a:uFillTx/>
                  <a:latin typeface="Ericsson Hilda"/>
                  <a:ea typeface="+mn-ea"/>
                  <a:cs typeface="+mn-cs"/>
                </a:rPr>
                <a:t>p</a:t>
              </a:r>
              <a:endParaRPr kumimoji="0" lang="en-150" sz="1050" b="0" i="0" u="none" strike="noStrike" kern="1200" cap="none" spc="0" normalizeH="0" baseline="0" noProof="0" dirty="0">
                <a:ln>
                  <a:noFill/>
                </a:ln>
                <a:solidFill>
                  <a:srgbClr val="FF0000"/>
                </a:solidFill>
                <a:effectLst/>
                <a:uLnTx/>
                <a:uFillTx/>
                <a:latin typeface="Ericsson Hilda"/>
                <a:ea typeface="+mn-ea"/>
                <a:cs typeface="+mn-cs"/>
              </a:endParaRPr>
            </a:p>
          </p:txBody>
        </p:sp>
        <p:sp>
          <p:nvSpPr>
            <p:cNvPr id="36" name="TextBox 35">
              <a:extLst>
                <a:ext uri="{FF2B5EF4-FFF2-40B4-BE49-F238E27FC236}">
                  <a16:creationId xmlns:a16="http://schemas.microsoft.com/office/drawing/2014/main" id="{D1B16419-A524-41FB-AAC6-B4ECEA630311}"/>
                </a:ext>
              </a:extLst>
            </p:cNvPr>
            <p:cNvSpPr txBox="1"/>
            <p:nvPr/>
          </p:nvSpPr>
          <p:spPr bwMode="auto">
            <a:xfrm>
              <a:off x="7110840" y="3587845"/>
              <a:ext cx="798010" cy="282989"/>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181818"/>
                </a:buClr>
                <a:buSzTx/>
                <a:buFontTx/>
                <a:buNone/>
                <a:tabLst/>
                <a:defRPr/>
              </a:pPr>
              <a:r>
                <a:rPr kumimoji="0" lang="de-DE" sz="1050" b="0" i="0" u="none" strike="noStrike" kern="1200" cap="none" spc="0" normalizeH="0" baseline="0" noProof="0" dirty="0">
                  <a:ln>
                    <a:noFill/>
                  </a:ln>
                  <a:solidFill>
                    <a:srgbClr val="FF0000"/>
                  </a:solidFill>
                  <a:effectLst/>
                  <a:uLnTx/>
                  <a:uFillTx/>
                  <a:latin typeface="Ericsson Hilda"/>
                  <a:ea typeface="+mn-ea"/>
                  <a:cs typeface="+mn-cs"/>
                </a:rPr>
                <a:t>s</a:t>
              </a:r>
              <a:r>
                <a:rPr kumimoji="0" lang="en-150" sz="1050" b="0" i="0" u="none" strike="noStrike" kern="1200" cap="none" spc="0" normalizeH="0" baseline="0" noProof="0" dirty="0">
                  <a:ln>
                    <a:noFill/>
                  </a:ln>
                  <a:solidFill>
                    <a:srgbClr val="FF0000"/>
                  </a:solidFill>
                  <a:effectLst/>
                  <a:uLnTx/>
                  <a:uFillTx/>
                  <a:latin typeface="Ericsson Hilda"/>
                  <a:ea typeface="+mn-ea"/>
                  <a:cs typeface="+mn-cs"/>
                </a:rPr>
                <a:t>t</a:t>
              </a:r>
              <a:r>
                <a:rPr kumimoji="0" lang="de-DE" sz="1050" b="0" i="0" u="none" strike="noStrike" kern="1200" cap="none" spc="0" normalizeH="0" baseline="0" noProof="0" dirty="0">
                  <a:ln>
                    <a:noFill/>
                  </a:ln>
                  <a:solidFill>
                    <a:srgbClr val="FF0000"/>
                  </a:solidFill>
                  <a:effectLst/>
                  <a:uLnTx/>
                  <a:uFillTx/>
                  <a:latin typeface="Ericsson Hilda"/>
                  <a:ea typeface="+mn-ea"/>
                  <a:cs typeface="+mn-cs"/>
                </a:rPr>
                <a:t>a</a:t>
              </a:r>
              <a:r>
                <a:rPr kumimoji="0" lang="en-150" sz="1050" b="0" i="0" u="none" strike="noStrike" kern="1200" cap="none" spc="0" normalizeH="0" baseline="0" noProof="0" dirty="0">
                  <a:ln>
                    <a:noFill/>
                  </a:ln>
                  <a:solidFill>
                    <a:srgbClr val="FF0000"/>
                  </a:solidFill>
                  <a:effectLst/>
                  <a:uLnTx/>
                  <a:uFillTx/>
                  <a:latin typeface="Ericsson Hilda"/>
                  <a:ea typeface="+mn-ea"/>
                  <a:cs typeface="+mn-cs"/>
                </a:rPr>
                <a:t>m</a:t>
              </a:r>
              <a:r>
                <a:rPr kumimoji="0" lang="de-DE" sz="1050" b="0" i="0" u="none" strike="noStrike" kern="1200" cap="none" spc="0" normalizeH="0" baseline="0" noProof="0" dirty="0">
                  <a:ln>
                    <a:noFill/>
                  </a:ln>
                  <a:solidFill>
                    <a:srgbClr val="FF0000"/>
                  </a:solidFill>
                  <a:effectLst/>
                  <a:uLnTx/>
                  <a:uFillTx/>
                  <a:latin typeface="Ericsson Hilda"/>
                  <a:ea typeface="+mn-ea"/>
                  <a:cs typeface="+mn-cs"/>
                </a:rPr>
                <a:t>p</a:t>
              </a:r>
              <a:endParaRPr kumimoji="0" lang="en-150" sz="1050" b="0" i="0" u="none" strike="noStrike" kern="1200" cap="none" spc="0" normalizeH="0" baseline="0" noProof="0" dirty="0">
                <a:ln>
                  <a:noFill/>
                </a:ln>
                <a:solidFill>
                  <a:srgbClr val="FF0000"/>
                </a:solidFill>
                <a:effectLst/>
                <a:uLnTx/>
                <a:uFillTx/>
                <a:latin typeface="Ericsson Hilda"/>
                <a:ea typeface="+mn-ea"/>
                <a:cs typeface="+mn-cs"/>
              </a:endParaRPr>
            </a:p>
          </p:txBody>
        </p:sp>
        <p:sp>
          <p:nvSpPr>
            <p:cNvPr id="37" name="Rectangle 36">
              <a:extLst>
                <a:ext uri="{FF2B5EF4-FFF2-40B4-BE49-F238E27FC236}">
                  <a16:creationId xmlns:a16="http://schemas.microsoft.com/office/drawing/2014/main" id="{D5CAF417-5F7D-4DA8-B87C-01BDE6ED50EF}"/>
                </a:ext>
              </a:extLst>
            </p:cNvPr>
            <p:cNvSpPr/>
            <p:nvPr/>
          </p:nvSpPr>
          <p:spPr bwMode="auto">
            <a:xfrm>
              <a:off x="11396305" y="4776846"/>
              <a:ext cx="784668" cy="746235"/>
            </a:xfrm>
            <a:prstGeom prst="rect">
              <a:avLst/>
            </a:prstGeom>
            <a:solidFill>
              <a:srgbClr val="00B050"/>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de-DE" sz="1600" b="0" i="0" u="none" strike="noStrike" kern="1200" cap="none" spc="0" normalizeH="0" baseline="0" noProof="0">
                  <a:ln>
                    <a:noFill/>
                  </a:ln>
                  <a:solidFill>
                    <a:srgbClr val="FFFFFF"/>
                  </a:solidFill>
                  <a:effectLst/>
                  <a:uLnTx/>
                  <a:uFillTx/>
                  <a:latin typeface="Ericsson Hilda"/>
                  <a:ea typeface="+mn-ea"/>
                  <a:cs typeface="+mn-cs"/>
                </a:rPr>
                <a:t>La</a:t>
              </a:r>
              <a:r>
                <a:rPr kumimoji="0" lang="en-150" sz="1600" b="0" i="0" u="none" strike="noStrike" kern="1200" cap="none" spc="0" normalizeH="0" baseline="0" noProof="0">
                  <a:ln>
                    <a:noFill/>
                  </a:ln>
                  <a:solidFill>
                    <a:srgbClr val="FFFFFF"/>
                  </a:solidFill>
                  <a:effectLst/>
                  <a:uLnTx/>
                  <a:uFillTx/>
                  <a:latin typeface="Ericsson Hilda"/>
                  <a:ea typeface="+mn-ea"/>
                  <a:cs typeface="+mn-cs"/>
                </a:rPr>
                <a:t>s</a:t>
              </a:r>
              <a:r>
                <a:rPr kumimoji="0" lang="de-DE" sz="1600" b="0" i="0" u="none" strike="noStrike" kern="1200" cap="none" spc="0" normalizeH="0" baseline="0" noProof="0">
                  <a:ln>
                    <a:noFill/>
                  </a:ln>
                  <a:solidFill>
                    <a:srgbClr val="FFFFFF"/>
                  </a:solidFill>
                  <a:effectLst/>
                  <a:uLnTx/>
                  <a:uFillTx/>
                  <a:latin typeface="Ericsson Hilda"/>
                  <a:ea typeface="+mn-ea"/>
                  <a:cs typeface="+mn-cs"/>
                </a:rPr>
                <a:t>t</a:t>
              </a:r>
              <a:br>
                <a:rPr kumimoji="0" lang="en-150" sz="1600" b="0" i="0" u="none" strike="noStrike" kern="1200" cap="none" spc="0" normalizeH="0" baseline="0" noProof="0">
                  <a:ln>
                    <a:noFill/>
                  </a:ln>
                  <a:solidFill>
                    <a:srgbClr val="FFFFFF"/>
                  </a:solidFill>
                  <a:effectLst/>
                  <a:uLnTx/>
                  <a:uFillTx/>
                  <a:latin typeface="Ericsson Hilda"/>
                  <a:ea typeface="+mn-ea"/>
                  <a:cs typeface="+mn-cs"/>
                </a:rPr>
              </a:br>
              <a:r>
                <a:rPr kumimoji="0" lang="de-DE" sz="1600" b="0" i="0" u="none" strike="noStrike" kern="1200" cap="none" spc="0" normalizeH="0" baseline="0" noProof="0">
                  <a:ln>
                    <a:noFill/>
                  </a:ln>
                  <a:solidFill>
                    <a:srgbClr val="FFFFFF"/>
                  </a:solidFill>
                  <a:effectLst/>
                  <a:uLnTx/>
                  <a:uFillTx/>
                  <a:latin typeface="Ericsson Hilda"/>
                  <a:ea typeface="+mn-ea"/>
                  <a:cs typeface="+mn-cs"/>
                </a:rPr>
                <a:t>s</a:t>
              </a:r>
              <a:r>
                <a:rPr kumimoji="0" lang="en-150" sz="1600" b="0" i="0" u="none" strike="noStrike" kern="1200" cap="none" spc="0" normalizeH="0" baseline="0" noProof="0">
                  <a:ln>
                    <a:noFill/>
                  </a:ln>
                  <a:solidFill>
                    <a:srgbClr val="FFFFFF"/>
                  </a:solidFill>
                  <a:effectLst/>
                  <a:uLnTx/>
                  <a:uFillTx/>
                  <a:latin typeface="Ericsson Hilda"/>
                  <a:ea typeface="+mn-ea"/>
                  <a:cs typeface="+mn-cs"/>
                </a:rPr>
                <a:t>l</a:t>
              </a:r>
              <a:r>
                <a:rPr kumimoji="0" lang="de-DE" sz="1600" b="0" i="0" u="none" strike="noStrike" kern="1200" cap="none" spc="0" normalizeH="0" baseline="0" noProof="0">
                  <a:ln>
                    <a:noFill/>
                  </a:ln>
                  <a:solidFill>
                    <a:srgbClr val="FFFFFF"/>
                  </a:solidFill>
                  <a:effectLst/>
                  <a:uLnTx/>
                  <a:uFillTx/>
                  <a:latin typeface="Ericsson Hilda"/>
                  <a:ea typeface="+mn-ea"/>
                  <a:cs typeface="+mn-cs"/>
                </a:rPr>
                <a:t>a</a:t>
              </a:r>
              <a:r>
                <a:rPr kumimoji="0" lang="en-150" sz="1600" b="0" i="0" u="none" strike="noStrike" kern="1200" cap="none" spc="0" normalizeH="0" baseline="0" noProof="0">
                  <a:ln>
                    <a:noFill/>
                  </a:ln>
                  <a:solidFill>
                    <a:srgbClr val="FFFFFF"/>
                  </a:solidFill>
                  <a:effectLst/>
                  <a:uLnTx/>
                  <a:uFillTx/>
                  <a:latin typeface="Ericsson Hilda"/>
                  <a:ea typeface="+mn-ea"/>
                  <a:cs typeface="+mn-cs"/>
                </a:rPr>
                <a:t>v</a:t>
              </a:r>
              <a:r>
                <a:rPr kumimoji="0" lang="de-DE" sz="1600" b="0" i="0" u="none" strike="noStrike" kern="1200" cap="none" spc="0" normalizeH="0" baseline="0" noProof="0">
                  <a:ln>
                    <a:noFill/>
                  </a:ln>
                  <a:solidFill>
                    <a:srgbClr val="FFFFFF"/>
                  </a:solidFill>
                  <a:effectLst/>
                  <a:uLnTx/>
                  <a:uFillTx/>
                  <a:latin typeface="Ericsson Hilda"/>
                  <a:ea typeface="+mn-ea"/>
                  <a:cs typeface="+mn-cs"/>
                </a:rPr>
                <a:t>e</a:t>
              </a:r>
              <a:endParaRPr kumimoji="0" lang="it-IT" sz="1600" b="0" i="0" u="none" strike="noStrike" kern="1200" cap="none" spc="0" normalizeH="0" baseline="0" noProof="0">
                <a:ln>
                  <a:noFill/>
                </a:ln>
                <a:solidFill>
                  <a:srgbClr val="FFFFFF"/>
                </a:solidFill>
                <a:effectLst/>
                <a:uLnTx/>
                <a:uFillTx/>
                <a:latin typeface="Ericsson Hilda"/>
                <a:ea typeface="+mn-ea"/>
                <a:cs typeface="+mn-cs"/>
              </a:endParaRPr>
            </a:p>
          </p:txBody>
        </p:sp>
        <p:cxnSp>
          <p:nvCxnSpPr>
            <p:cNvPr id="38" name="Straight Arrow Connector 37">
              <a:extLst>
                <a:ext uri="{FF2B5EF4-FFF2-40B4-BE49-F238E27FC236}">
                  <a16:creationId xmlns:a16="http://schemas.microsoft.com/office/drawing/2014/main" id="{CBEA03E9-852B-4544-89CA-87FE77EEACE6}"/>
                </a:ext>
              </a:extLst>
            </p:cNvPr>
            <p:cNvCxnSpPr>
              <a:cxnSpLocks/>
            </p:cNvCxnSpPr>
            <p:nvPr/>
          </p:nvCxnSpPr>
          <p:spPr bwMode="auto">
            <a:xfrm flipV="1">
              <a:off x="10324350" y="5066521"/>
              <a:ext cx="971026" cy="9106"/>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39" name="TextBox 38">
              <a:extLst>
                <a:ext uri="{FF2B5EF4-FFF2-40B4-BE49-F238E27FC236}">
                  <a16:creationId xmlns:a16="http://schemas.microsoft.com/office/drawing/2014/main" id="{9876DBCD-23AE-4D13-924B-2B9FA8EBB4EE}"/>
                </a:ext>
              </a:extLst>
            </p:cNvPr>
            <p:cNvSpPr txBox="1"/>
            <p:nvPr/>
          </p:nvSpPr>
          <p:spPr bwMode="auto">
            <a:xfrm>
              <a:off x="10301208" y="4486864"/>
              <a:ext cx="1056947" cy="962842"/>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181818"/>
                </a:buClr>
                <a:buSzTx/>
                <a:buFontTx/>
                <a:buNone/>
                <a:tabLst/>
                <a:defRPr/>
              </a:pPr>
              <a:br>
                <a:rPr kumimoji="0" lang="en-150" sz="1050" b="0" i="0" u="none" strike="noStrike" kern="1200" cap="none" spc="0" normalizeH="0" baseline="0" noProof="0" dirty="0">
                  <a:ln>
                    <a:noFill/>
                  </a:ln>
                  <a:solidFill>
                    <a:srgbClr val="181818"/>
                  </a:solidFill>
                  <a:effectLst/>
                  <a:uLnTx/>
                  <a:uFillTx/>
                  <a:latin typeface="Ericsson Hilda"/>
                  <a:ea typeface="+mn-ea"/>
                  <a:cs typeface="+mn-cs"/>
                </a:rPr>
              </a:br>
              <a:r>
                <a:rPr kumimoji="0" lang="it-IT" sz="1050" b="0" i="0" u="none" strike="noStrike" kern="1200" cap="none" spc="0" normalizeH="0" baseline="0" noProof="0" dirty="0">
                  <a:ln>
                    <a:noFill/>
                  </a:ln>
                  <a:solidFill>
                    <a:srgbClr val="181818"/>
                  </a:solidFill>
                  <a:effectLst/>
                  <a:uLnTx/>
                  <a:uFillTx/>
                  <a:latin typeface="Ericsson Hilda"/>
                  <a:ea typeface="+mn-ea"/>
                  <a:cs typeface="+mn-cs"/>
                </a:rPr>
                <a:t>preciseOrigin</a:t>
              </a:r>
              <a:br>
                <a:rPr kumimoji="0" lang="en-150" sz="1050" b="0" i="0" u="none" strike="noStrike" kern="1200" cap="none" spc="0" normalizeH="0" baseline="0" noProof="0" dirty="0">
                  <a:ln>
                    <a:noFill/>
                  </a:ln>
                  <a:solidFill>
                    <a:srgbClr val="181818"/>
                  </a:solidFill>
                  <a:effectLst/>
                  <a:uLnTx/>
                  <a:uFillTx/>
                  <a:latin typeface="Ericsson Hilda"/>
                  <a:ea typeface="+mn-ea"/>
                  <a:cs typeface="+mn-cs"/>
                </a:rPr>
              </a:br>
              <a:r>
                <a:rPr kumimoji="0" lang="it-IT" sz="1050" b="0" i="0" u="none" strike="noStrike" kern="1200" cap="none" spc="0" normalizeH="0" baseline="0" noProof="0" dirty="0">
                  <a:ln>
                    <a:noFill/>
                  </a:ln>
                  <a:solidFill>
                    <a:srgbClr val="181818"/>
                  </a:solidFill>
                  <a:effectLst/>
                  <a:uLnTx/>
                  <a:uFillTx/>
                  <a:latin typeface="Ericsson Hilda"/>
                  <a:ea typeface="+mn-ea"/>
                  <a:cs typeface="+mn-cs"/>
                </a:rPr>
                <a:t>Timestamp</a:t>
              </a:r>
            </a:p>
            <a:p>
              <a:pPr marL="0" marR="0" lvl="0" indent="0" algn="l" defTabSz="914400" rtl="0" eaLnBrk="1" fontAlgn="auto" latinLnBrk="0" hangingPunct="1">
                <a:lnSpc>
                  <a:spcPct val="100000"/>
                </a:lnSpc>
                <a:spcBef>
                  <a:spcPts val="0"/>
                </a:spcBef>
                <a:spcAft>
                  <a:spcPts val="0"/>
                </a:spcAft>
                <a:buClr>
                  <a:srgbClr val="181818"/>
                </a:buClr>
                <a:buSzTx/>
                <a:buFontTx/>
                <a:buNone/>
                <a:tabLst/>
                <a:defRPr/>
              </a:pPr>
              <a:r>
                <a:rPr kumimoji="0" lang="de-DE" sz="1050" b="0" i="0" u="none" strike="noStrike" kern="1200" cap="none" spc="0" normalizeH="0" baseline="0" noProof="0" dirty="0">
                  <a:ln>
                    <a:noFill/>
                  </a:ln>
                  <a:solidFill>
                    <a:srgbClr val="181818"/>
                  </a:solidFill>
                  <a:effectLst/>
                  <a:uLnTx/>
                  <a:uFillTx/>
                  <a:latin typeface="Ericsson Hilda"/>
                  <a:ea typeface="+mn-ea"/>
                  <a:cs typeface="+mn-cs"/>
                </a:rPr>
                <a:t>Up</a:t>
              </a:r>
              <a:r>
                <a:rPr kumimoji="0" lang="en-150" sz="1050" b="0" i="0" u="none" strike="noStrike" kern="1200" cap="none" spc="0" normalizeH="0" baseline="0" noProof="0" dirty="0">
                  <a:ln>
                    <a:noFill/>
                  </a:ln>
                  <a:solidFill>
                    <a:srgbClr val="181818"/>
                  </a:solidFill>
                  <a:effectLst/>
                  <a:uLnTx/>
                  <a:uFillTx/>
                  <a:latin typeface="Ericsson Hilda"/>
                  <a:ea typeface="+mn-ea"/>
                  <a:cs typeface="+mn-cs"/>
                </a:rPr>
                <a:t>d</a:t>
              </a:r>
              <a:r>
                <a:rPr kumimoji="0" lang="de-DE" sz="1050" b="0" i="0" u="none" strike="noStrike" kern="1200" cap="none" spc="0" normalizeH="0" baseline="0" noProof="0" dirty="0">
                  <a:ln>
                    <a:noFill/>
                  </a:ln>
                  <a:solidFill>
                    <a:srgbClr val="181818"/>
                  </a:solidFill>
                  <a:effectLst/>
                  <a:uLnTx/>
                  <a:uFillTx/>
                  <a:latin typeface="Ericsson Hilda"/>
                  <a:ea typeface="+mn-ea"/>
                  <a:cs typeface="+mn-cs"/>
                </a:rPr>
                <a:t>a</a:t>
              </a:r>
              <a:r>
                <a:rPr kumimoji="0" lang="en-150" sz="1050" b="0" i="0" u="none" strike="noStrike" kern="1200" cap="none" spc="0" normalizeH="0" baseline="0" noProof="0" dirty="0">
                  <a:ln>
                    <a:noFill/>
                  </a:ln>
                  <a:solidFill>
                    <a:srgbClr val="181818"/>
                  </a:solidFill>
                  <a:effectLst/>
                  <a:uLnTx/>
                  <a:uFillTx/>
                  <a:latin typeface="Ericsson Hilda"/>
                  <a:ea typeface="+mn-ea"/>
                  <a:cs typeface="+mn-cs"/>
                </a:rPr>
                <a:t>t</a:t>
              </a:r>
              <a:r>
                <a:rPr kumimoji="0" lang="de-DE" sz="1050" b="0" i="0" u="none" strike="noStrike" kern="1200" cap="none" spc="0" normalizeH="0" baseline="0" noProof="0" dirty="0">
                  <a:ln>
                    <a:noFill/>
                  </a:ln>
                  <a:solidFill>
                    <a:srgbClr val="181818"/>
                  </a:solidFill>
                  <a:effectLst/>
                  <a:uLnTx/>
                  <a:uFillTx/>
                  <a:latin typeface="Ericsson Hilda"/>
                  <a:ea typeface="+mn-ea"/>
                  <a:cs typeface="+mn-cs"/>
                </a:rPr>
                <a:t>e</a:t>
              </a:r>
              <a:r>
                <a:rPr kumimoji="0" lang="en-150" sz="1050" b="0" i="0" u="none" strike="noStrike" kern="1200" cap="none" spc="0" normalizeH="0" baseline="0" noProof="0" dirty="0">
                  <a:ln>
                    <a:noFill/>
                  </a:ln>
                  <a:solidFill>
                    <a:srgbClr val="181818"/>
                  </a:solidFill>
                  <a:effectLst/>
                  <a:uLnTx/>
                  <a:uFillTx/>
                  <a:latin typeface="Ericsson Hilda"/>
                  <a:ea typeface="+mn-ea"/>
                  <a:cs typeface="+mn-cs"/>
                </a:rPr>
                <a:t>d</a:t>
              </a:r>
              <a:br>
                <a:rPr kumimoji="0" lang="en-150" sz="1050" b="0" i="0" u="none" strike="noStrike" kern="1200" cap="none" spc="0" normalizeH="0" baseline="0" noProof="0" dirty="0">
                  <a:ln>
                    <a:noFill/>
                  </a:ln>
                  <a:solidFill>
                    <a:srgbClr val="181818"/>
                  </a:solidFill>
                  <a:effectLst/>
                  <a:uLnTx/>
                  <a:uFillTx/>
                  <a:latin typeface="Ericsson Hilda"/>
                  <a:ea typeface="+mn-ea"/>
                  <a:cs typeface="+mn-cs"/>
                </a:rPr>
              </a:br>
              <a:r>
                <a:rPr kumimoji="0" lang="it-IT" sz="1050" b="0" i="0" u="none" strike="noStrike" kern="1200" cap="none" spc="0" normalizeH="0" baseline="0" noProof="0" dirty="0">
                  <a:ln>
                    <a:noFill/>
                  </a:ln>
                  <a:solidFill>
                    <a:srgbClr val="181818"/>
                  </a:solidFill>
                  <a:effectLst/>
                  <a:uLnTx/>
                  <a:uFillTx/>
                  <a:latin typeface="Ericsson Hilda"/>
                  <a:ea typeface="+mn-ea"/>
                  <a:cs typeface="+mn-cs"/>
                </a:rPr>
                <a:t>correctionField</a:t>
              </a:r>
            </a:p>
          </p:txBody>
        </p:sp>
        <p:cxnSp>
          <p:nvCxnSpPr>
            <p:cNvPr id="11" name="Straight Arrow Connector 10">
              <a:extLst>
                <a:ext uri="{FF2B5EF4-FFF2-40B4-BE49-F238E27FC236}">
                  <a16:creationId xmlns:a16="http://schemas.microsoft.com/office/drawing/2014/main" id="{928F9F26-1DA8-4BD2-B372-0364E351644D}"/>
                </a:ext>
              </a:extLst>
            </p:cNvPr>
            <p:cNvCxnSpPr/>
            <p:nvPr/>
          </p:nvCxnSpPr>
          <p:spPr bwMode="auto">
            <a:xfrm>
              <a:off x="3893160" y="1790182"/>
              <a:ext cx="0" cy="3474276"/>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33" name="Straight Arrow Connector 32">
              <a:extLst>
                <a:ext uri="{FF2B5EF4-FFF2-40B4-BE49-F238E27FC236}">
                  <a16:creationId xmlns:a16="http://schemas.microsoft.com/office/drawing/2014/main" id="{33067C97-167D-4DE7-ABDC-1C9B6FD94C20}"/>
                </a:ext>
              </a:extLst>
            </p:cNvPr>
            <p:cNvCxnSpPr/>
            <p:nvPr/>
          </p:nvCxnSpPr>
          <p:spPr bwMode="auto">
            <a:xfrm>
              <a:off x="6631045" y="1790182"/>
              <a:ext cx="0" cy="3474276"/>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34" name="Straight Arrow Connector 33">
              <a:extLst>
                <a:ext uri="{FF2B5EF4-FFF2-40B4-BE49-F238E27FC236}">
                  <a16:creationId xmlns:a16="http://schemas.microsoft.com/office/drawing/2014/main" id="{6DE10231-E56D-4F6A-B644-CE5BAC20EC0D}"/>
                </a:ext>
              </a:extLst>
            </p:cNvPr>
            <p:cNvCxnSpPr/>
            <p:nvPr/>
          </p:nvCxnSpPr>
          <p:spPr bwMode="auto">
            <a:xfrm>
              <a:off x="7617807" y="1790182"/>
              <a:ext cx="0" cy="3474276"/>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40" name="Straight Arrow Connector 39">
              <a:extLst>
                <a:ext uri="{FF2B5EF4-FFF2-40B4-BE49-F238E27FC236}">
                  <a16:creationId xmlns:a16="http://schemas.microsoft.com/office/drawing/2014/main" id="{69B33FC5-996F-4D19-9F4C-9E8171332C18}"/>
                </a:ext>
              </a:extLst>
            </p:cNvPr>
            <p:cNvCxnSpPr/>
            <p:nvPr/>
          </p:nvCxnSpPr>
          <p:spPr bwMode="auto">
            <a:xfrm>
              <a:off x="10227736" y="1790182"/>
              <a:ext cx="0" cy="3474276"/>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41" name="Straight Arrow Connector 40">
              <a:extLst>
                <a:ext uri="{FF2B5EF4-FFF2-40B4-BE49-F238E27FC236}">
                  <a16:creationId xmlns:a16="http://schemas.microsoft.com/office/drawing/2014/main" id="{34960E4D-46F4-4462-BB71-99DAE874E5F1}"/>
                </a:ext>
              </a:extLst>
            </p:cNvPr>
            <p:cNvCxnSpPr/>
            <p:nvPr/>
          </p:nvCxnSpPr>
          <p:spPr bwMode="auto">
            <a:xfrm>
              <a:off x="7629674" y="3691988"/>
              <a:ext cx="2586195" cy="53293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2" name="Straight Arrow Connector 41">
              <a:extLst>
                <a:ext uri="{FF2B5EF4-FFF2-40B4-BE49-F238E27FC236}">
                  <a16:creationId xmlns:a16="http://schemas.microsoft.com/office/drawing/2014/main" id="{311D23E8-107D-4466-8325-9E2323C2A510}"/>
                </a:ext>
              </a:extLst>
            </p:cNvPr>
            <p:cNvCxnSpPr/>
            <p:nvPr/>
          </p:nvCxnSpPr>
          <p:spPr bwMode="auto">
            <a:xfrm>
              <a:off x="7629674" y="4410038"/>
              <a:ext cx="2586195" cy="53293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43" name="TextBox 42">
              <a:extLst>
                <a:ext uri="{FF2B5EF4-FFF2-40B4-BE49-F238E27FC236}">
                  <a16:creationId xmlns:a16="http://schemas.microsoft.com/office/drawing/2014/main" id="{946BC4A9-7A08-4D8E-92C8-2B140BB9CF15}"/>
                </a:ext>
              </a:extLst>
            </p:cNvPr>
            <p:cNvSpPr txBox="1"/>
            <p:nvPr/>
          </p:nvSpPr>
          <p:spPr bwMode="auto">
            <a:xfrm rot="690167">
              <a:off x="4075985" y="2679777"/>
              <a:ext cx="2544216" cy="3668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GB" sz="1050" dirty="0"/>
                <a:t>Follow_Up(preciseOriginTimestamp,</a:t>
              </a:r>
            </a:p>
            <a:p>
              <a:pPr>
                <a:buClr>
                  <a:schemeClr val="tx1"/>
                </a:buClr>
              </a:pPr>
              <a:r>
                <a:rPr lang="en-GB" sz="1050" dirty="0"/>
                <a:t>correctionField)</a:t>
              </a:r>
            </a:p>
          </p:txBody>
        </p:sp>
        <p:sp>
          <p:nvSpPr>
            <p:cNvPr id="44" name="TextBox 43">
              <a:extLst>
                <a:ext uri="{FF2B5EF4-FFF2-40B4-BE49-F238E27FC236}">
                  <a16:creationId xmlns:a16="http://schemas.microsoft.com/office/drawing/2014/main" id="{D1452C94-52A0-4574-85B6-3B9B781472BC}"/>
                </a:ext>
              </a:extLst>
            </p:cNvPr>
            <p:cNvSpPr txBox="1"/>
            <p:nvPr/>
          </p:nvSpPr>
          <p:spPr bwMode="auto">
            <a:xfrm rot="696396">
              <a:off x="7578275" y="3730395"/>
              <a:ext cx="2954880" cy="374729"/>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GB" sz="1050" dirty="0"/>
                <a:t>Sync(originTimestamp, correctionField)</a:t>
              </a:r>
            </a:p>
          </p:txBody>
        </p:sp>
        <p:sp>
          <p:nvSpPr>
            <p:cNvPr id="27" name="TextBox 26">
              <a:extLst>
                <a:ext uri="{FF2B5EF4-FFF2-40B4-BE49-F238E27FC236}">
                  <a16:creationId xmlns:a16="http://schemas.microsoft.com/office/drawing/2014/main" id="{178B11AE-ED5C-4477-86FC-705718509166}"/>
                </a:ext>
              </a:extLst>
            </p:cNvPr>
            <p:cNvSpPr txBox="1"/>
            <p:nvPr/>
          </p:nvSpPr>
          <p:spPr bwMode="auto">
            <a:xfrm>
              <a:off x="3193949" y="1294170"/>
              <a:ext cx="1654336" cy="54083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ctr">
                <a:buClr>
                  <a:schemeClr val="tx1"/>
                </a:buClr>
              </a:pPr>
              <a:r>
                <a:rPr lang="en-GB" sz="1000" dirty="0"/>
                <a:t>Time-aware system i-1</a:t>
              </a:r>
            </a:p>
            <a:p>
              <a:pPr algn="ctr">
                <a:buClr>
                  <a:schemeClr val="tx1"/>
                </a:buClr>
              </a:pPr>
              <a:r>
                <a:rPr lang="en-GB" sz="1000" dirty="0"/>
                <a:t>master port</a:t>
              </a:r>
            </a:p>
          </p:txBody>
        </p:sp>
        <p:sp>
          <p:nvSpPr>
            <p:cNvPr id="48" name="TextBox 47">
              <a:extLst>
                <a:ext uri="{FF2B5EF4-FFF2-40B4-BE49-F238E27FC236}">
                  <a16:creationId xmlns:a16="http://schemas.microsoft.com/office/drawing/2014/main" id="{C426ADDC-8D86-4658-932D-823CED2F1067}"/>
                </a:ext>
              </a:extLst>
            </p:cNvPr>
            <p:cNvSpPr txBox="1"/>
            <p:nvPr/>
          </p:nvSpPr>
          <p:spPr bwMode="auto">
            <a:xfrm>
              <a:off x="6349666" y="1294170"/>
              <a:ext cx="1654336" cy="54083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ctr">
                <a:buClr>
                  <a:schemeClr val="tx1"/>
                </a:buClr>
              </a:pPr>
              <a:r>
                <a:rPr lang="en-GB" sz="1000" dirty="0"/>
                <a:t>Time-aware system i</a:t>
              </a:r>
            </a:p>
            <a:p>
              <a:pPr algn="ctr">
                <a:buClr>
                  <a:schemeClr val="tx1"/>
                </a:buClr>
              </a:pPr>
              <a:r>
                <a:rPr lang="en-GB" sz="1000" dirty="0"/>
                <a:t>Slave port               master port</a:t>
              </a:r>
            </a:p>
          </p:txBody>
        </p:sp>
        <p:sp>
          <p:nvSpPr>
            <p:cNvPr id="49" name="TextBox 48">
              <a:extLst>
                <a:ext uri="{FF2B5EF4-FFF2-40B4-BE49-F238E27FC236}">
                  <a16:creationId xmlns:a16="http://schemas.microsoft.com/office/drawing/2014/main" id="{1FE03CAE-223A-48E7-B466-607F0B4AA2EC}"/>
                </a:ext>
              </a:extLst>
            </p:cNvPr>
            <p:cNvSpPr txBox="1"/>
            <p:nvPr/>
          </p:nvSpPr>
          <p:spPr bwMode="auto">
            <a:xfrm>
              <a:off x="9411228" y="1294170"/>
              <a:ext cx="1654336" cy="54083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ctr">
                <a:buClr>
                  <a:schemeClr val="tx1"/>
                </a:buClr>
              </a:pPr>
              <a:r>
                <a:rPr lang="en-GB" sz="1000" dirty="0"/>
                <a:t>Time-aware system i+1</a:t>
              </a:r>
            </a:p>
            <a:p>
              <a:pPr algn="ctr">
                <a:buClr>
                  <a:schemeClr val="tx1"/>
                </a:buClr>
              </a:pPr>
              <a:r>
                <a:rPr lang="en-GB" sz="1000" dirty="0"/>
                <a:t>Slave port</a:t>
              </a:r>
            </a:p>
          </p:txBody>
        </p:sp>
        <p:cxnSp>
          <p:nvCxnSpPr>
            <p:cNvPr id="50" name="Straight Arrow Connector 49">
              <a:extLst>
                <a:ext uri="{FF2B5EF4-FFF2-40B4-BE49-F238E27FC236}">
                  <a16:creationId xmlns:a16="http://schemas.microsoft.com/office/drawing/2014/main" id="{3D5A2B5A-712C-4AF9-90EA-A5AE94721755}"/>
                </a:ext>
              </a:extLst>
            </p:cNvPr>
            <p:cNvCxnSpPr>
              <a:cxnSpLocks/>
            </p:cNvCxnSpPr>
            <p:nvPr/>
          </p:nvCxnSpPr>
          <p:spPr bwMode="auto">
            <a:xfrm>
              <a:off x="3886921" y="2598455"/>
              <a:ext cx="2747664" cy="58422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51" name="TextBox 50">
              <a:extLst>
                <a:ext uri="{FF2B5EF4-FFF2-40B4-BE49-F238E27FC236}">
                  <a16:creationId xmlns:a16="http://schemas.microsoft.com/office/drawing/2014/main" id="{76444954-B351-4473-AFC1-2EE65772ACD8}"/>
                </a:ext>
              </a:extLst>
            </p:cNvPr>
            <p:cNvSpPr txBox="1"/>
            <p:nvPr/>
          </p:nvSpPr>
          <p:spPr bwMode="auto">
            <a:xfrm rot="690167">
              <a:off x="7671593" y="4463410"/>
              <a:ext cx="2544216" cy="3668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GB" sz="1050" dirty="0"/>
                <a:t>Follow_Up(preciseOriginTimestamp,</a:t>
              </a:r>
            </a:p>
            <a:p>
              <a:pPr>
                <a:buClr>
                  <a:schemeClr val="tx1"/>
                </a:buClr>
              </a:pPr>
              <a:r>
                <a:rPr lang="en-GB" sz="1050" dirty="0"/>
                <a:t>correctionField)</a:t>
              </a:r>
            </a:p>
          </p:txBody>
        </p:sp>
        <p:sp>
          <p:nvSpPr>
            <p:cNvPr id="54" name="TextBox 53">
              <a:extLst>
                <a:ext uri="{FF2B5EF4-FFF2-40B4-BE49-F238E27FC236}">
                  <a16:creationId xmlns:a16="http://schemas.microsoft.com/office/drawing/2014/main" id="{F547D467-8FE7-45C2-AFDA-F5504CF9EC42}"/>
                </a:ext>
              </a:extLst>
            </p:cNvPr>
            <p:cNvSpPr txBox="1"/>
            <p:nvPr/>
          </p:nvSpPr>
          <p:spPr bwMode="auto">
            <a:xfrm rot="696396">
              <a:off x="3937655" y="2201599"/>
              <a:ext cx="2954880" cy="374729"/>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GB" sz="1050" dirty="0"/>
                <a:t>Sync(originTimestamp, correctionField)</a:t>
              </a:r>
            </a:p>
          </p:txBody>
        </p:sp>
        <p:cxnSp>
          <p:nvCxnSpPr>
            <p:cNvPr id="57" name="Straight Arrow Connector 56">
              <a:extLst>
                <a:ext uri="{FF2B5EF4-FFF2-40B4-BE49-F238E27FC236}">
                  <a16:creationId xmlns:a16="http://schemas.microsoft.com/office/drawing/2014/main" id="{AA52E8A1-8B73-45BF-AAA9-5D553C75923F}"/>
                </a:ext>
              </a:extLst>
            </p:cNvPr>
            <p:cNvCxnSpPr>
              <a:cxnSpLocks/>
            </p:cNvCxnSpPr>
            <p:nvPr/>
          </p:nvCxnSpPr>
          <p:spPr bwMode="auto">
            <a:xfrm>
              <a:off x="3886921" y="2109790"/>
              <a:ext cx="2747664" cy="58422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7" name="Straight Arrow Connector 46">
              <a:extLst>
                <a:ext uri="{FF2B5EF4-FFF2-40B4-BE49-F238E27FC236}">
                  <a16:creationId xmlns:a16="http://schemas.microsoft.com/office/drawing/2014/main" id="{EC285E76-BDAC-424B-B1DC-EC393B67BCDF}"/>
                </a:ext>
              </a:extLst>
            </p:cNvPr>
            <p:cNvCxnSpPr>
              <a:cxnSpLocks/>
            </p:cNvCxnSpPr>
            <p:nvPr/>
          </p:nvCxnSpPr>
          <p:spPr bwMode="auto">
            <a:xfrm>
              <a:off x="6631045" y="3177460"/>
              <a:ext cx="974895" cy="1249901"/>
            </a:xfrm>
            <a:prstGeom prst="straightConnector1">
              <a:avLst/>
            </a:prstGeom>
            <a:ln>
              <a:solidFill>
                <a:schemeClr val="tx1"/>
              </a:solidFill>
              <a:headEnd type="none" w="med" len="med"/>
              <a:tailEnd type="triangle"/>
            </a:ln>
          </p:spPr>
          <p:style>
            <a:lnRef idx="1">
              <a:schemeClr val="accent6"/>
            </a:lnRef>
            <a:fillRef idx="0">
              <a:schemeClr val="accent6"/>
            </a:fillRef>
            <a:effectRef idx="0">
              <a:schemeClr val="accent6"/>
            </a:effectRef>
            <a:fontRef idx="minor">
              <a:schemeClr val="tx1"/>
            </a:fontRef>
          </p:style>
        </p:cxnSp>
      </p:grpSp>
    </p:spTree>
    <p:extLst>
      <p:ext uri="{BB962C8B-B14F-4D97-AF65-F5344CB8AC3E}">
        <p14:creationId xmlns:p14="http://schemas.microsoft.com/office/powerpoint/2010/main" val="2817678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4EE52D4-CF93-4BFC-AF5D-D020881042DA}"/>
              </a:ext>
            </a:extLst>
          </p:cNvPr>
          <p:cNvSpPr/>
          <p:nvPr/>
        </p:nvSpPr>
        <p:spPr bwMode="auto">
          <a:xfrm>
            <a:off x="5778632" y="1173636"/>
            <a:ext cx="1653299" cy="4534267"/>
          </a:xfrm>
          <a:prstGeom prst="rect">
            <a:avLst/>
          </a:prstGeom>
          <a:solidFill>
            <a:schemeClr val="accent4">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
        <p:nvSpPr>
          <p:cNvPr id="2" name="Title 1">
            <a:extLst>
              <a:ext uri="{FF2B5EF4-FFF2-40B4-BE49-F238E27FC236}">
                <a16:creationId xmlns:a16="http://schemas.microsoft.com/office/drawing/2014/main" id="{3D3D64A6-21D4-4C96-8935-2988D8B42FA5}"/>
              </a:ext>
            </a:extLst>
          </p:cNvPr>
          <p:cNvSpPr>
            <a:spLocks noGrp="1"/>
          </p:cNvSpPr>
          <p:nvPr>
            <p:ph type="title"/>
          </p:nvPr>
        </p:nvSpPr>
        <p:spPr/>
        <p:txBody>
          <a:bodyPr/>
          <a:lstStyle/>
          <a:p>
            <a:r>
              <a:rPr lang="it-IT" dirty="0"/>
              <a:t>Option#3 Transport of Time Information</a:t>
            </a:r>
          </a:p>
        </p:txBody>
      </p:sp>
      <p:sp>
        <p:nvSpPr>
          <p:cNvPr id="4" name="TextBox 3">
            <a:extLst>
              <a:ext uri="{FF2B5EF4-FFF2-40B4-BE49-F238E27FC236}">
                <a16:creationId xmlns:a16="http://schemas.microsoft.com/office/drawing/2014/main" id="{88FA2025-F534-4CD2-A9C6-4891BBA4BEEF}"/>
              </a:ext>
            </a:extLst>
          </p:cNvPr>
          <p:cNvSpPr txBox="1"/>
          <p:nvPr/>
        </p:nvSpPr>
        <p:spPr bwMode="auto">
          <a:xfrm>
            <a:off x="86094" y="2711545"/>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181818"/>
              </a:buClr>
              <a:buSzTx/>
              <a:buFontTx/>
              <a:buNone/>
              <a:tabLst/>
              <a:defRPr/>
            </a:pPr>
            <a:r>
              <a:rPr kumimoji="0" lang="en-150" sz="2000" b="1" i="0" u="none" strike="noStrike" kern="1200" cap="none" spc="0" normalizeH="0" baseline="0" noProof="0" dirty="0">
                <a:ln>
                  <a:noFill/>
                </a:ln>
                <a:solidFill>
                  <a:srgbClr val="181818"/>
                </a:solidFill>
                <a:effectLst/>
                <a:uLnTx/>
                <a:uFillTx/>
                <a:latin typeface="Ericsson Hilda"/>
                <a:ea typeface="+mn-ea"/>
                <a:cs typeface="+mn-cs"/>
              </a:rPr>
              <a:t>802.1 </a:t>
            </a:r>
            <a:r>
              <a:rPr kumimoji="0" lang="de-DE" sz="2000" b="1" i="0" u="none" strike="noStrike" kern="1200" cap="none" spc="0" normalizeH="0" baseline="0" noProof="0" dirty="0">
                <a:ln>
                  <a:noFill/>
                </a:ln>
                <a:solidFill>
                  <a:srgbClr val="181818"/>
                </a:solidFill>
                <a:effectLst/>
                <a:uLnTx/>
                <a:uFillTx/>
                <a:latin typeface="Ericsson Hilda"/>
                <a:ea typeface="+mn-ea"/>
                <a:cs typeface="+mn-cs"/>
              </a:rPr>
              <a:t>A</a:t>
            </a:r>
            <a:r>
              <a:rPr kumimoji="0" lang="en-150" sz="2000" b="1" i="0" u="none" strike="noStrike" kern="1200" cap="none" spc="0" normalizeH="0" baseline="0" noProof="0" dirty="0">
                <a:ln>
                  <a:noFill/>
                </a:ln>
                <a:solidFill>
                  <a:srgbClr val="181818"/>
                </a:solidFill>
                <a:effectLst/>
                <a:uLnTx/>
                <a:uFillTx/>
                <a:latin typeface="Ericsson Hilda"/>
                <a:ea typeface="+mn-ea"/>
                <a:cs typeface="+mn-cs"/>
              </a:rPr>
              <a:t>S co</a:t>
            </a:r>
            <a:r>
              <a:rPr kumimoji="0" lang="de-DE" sz="2000" b="1" i="0" u="none" strike="noStrike" kern="1200" cap="none" spc="0" normalizeH="0" baseline="0" noProof="0" dirty="0">
                <a:ln>
                  <a:noFill/>
                </a:ln>
                <a:solidFill>
                  <a:srgbClr val="181818"/>
                </a:solidFill>
                <a:effectLst/>
                <a:uLnTx/>
                <a:uFillTx/>
                <a:latin typeface="Ericsson Hilda"/>
                <a:ea typeface="+mn-ea"/>
                <a:cs typeface="+mn-cs"/>
              </a:rPr>
              <a:t>m</a:t>
            </a:r>
            <a:r>
              <a:rPr kumimoji="0" lang="en-150" sz="2000" b="1" i="0" u="none" strike="noStrike" kern="1200" cap="none" spc="0" normalizeH="0" baseline="0" noProof="0" dirty="0">
                <a:ln>
                  <a:noFill/>
                </a:ln>
                <a:solidFill>
                  <a:srgbClr val="181818"/>
                </a:solidFill>
                <a:effectLst/>
                <a:uLnTx/>
                <a:uFillTx/>
                <a:latin typeface="Ericsson Hilda"/>
                <a:ea typeface="+mn-ea"/>
                <a:cs typeface="+mn-cs"/>
              </a:rPr>
              <a:t>p</a:t>
            </a:r>
            <a:r>
              <a:rPr kumimoji="0" lang="de-DE" sz="2000" b="1" i="0" u="none" strike="noStrike" kern="1200" cap="none" spc="0" normalizeH="0" baseline="0" noProof="0" dirty="0">
                <a:ln>
                  <a:noFill/>
                </a:ln>
                <a:solidFill>
                  <a:srgbClr val="181818"/>
                </a:solidFill>
                <a:effectLst/>
                <a:uLnTx/>
                <a:uFillTx/>
                <a:latin typeface="Ericsson Hilda"/>
                <a:ea typeface="+mn-ea"/>
                <a:cs typeface="+mn-cs"/>
              </a:rPr>
              <a:t>l</a:t>
            </a:r>
            <a:r>
              <a:rPr kumimoji="0" lang="en-150" sz="2000" b="1" i="0" u="none" strike="noStrike" kern="1200" cap="none" spc="0" normalizeH="0" baseline="0" noProof="0" dirty="0">
                <a:ln>
                  <a:noFill/>
                </a:ln>
                <a:solidFill>
                  <a:srgbClr val="181818"/>
                </a:solidFill>
                <a:effectLst/>
                <a:uLnTx/>
                <a:uFillTx/>
                <a:latin typeface="Ericsson Hilda"/>
                <a:ea typeface="+mn-ea"/>
                <a:cs typeface="+mn-cs"/>
              </a:rPr>
              <a:t>i</a:t>
            </a:r>
            <a:r>
              <a:rPr kumimoji="0" lang="de-DE" sz="2000" b="1" i="0" u="none" strike="noStrike" kern="1200" cap="none" spc="0" normalizeH="0" baseline="0" noProof="0" dirty="0">
                <a:ln>
                  <a:noFill/>
                </a:ln>
                <a:solidFill>
                  <a:srgbClr val="181818"/>
                </a:solidFill>
                <a:effectLst/>
                <a:uLnTx/>
                <a:uFillTx/>
                <a:latin typeface="Ericsson Hilda"/>
                <a:ea typeface="+mn-ea"/>
                <a:cs typeface="+mn-cs"/>
              </a:rPr>
              <a:t>a</a:t>
            </a:r>
            <a:r>
              <a:rPr kumimoji="0" lang="en-150" sz="2000" b="1" i="0" u="none" strike="noStrike" kern="1200" cap="none" spc="0" normalizeH="0" baseline="0" noProof="0" dirty="0">
                <a:ln>
                  <a:noFill/>
                </a:ln>
                <a:solidFill>
                  <a:srgbClr val="181818"/>
                </a:solidFill>
                <a:effectLst/>
                <a:uLnTx/>
                <a:uFillTx/>
                <a:latin typeface="Ericsson Hilda"/>
                <a:ea typeface="+mn-ea"/>
                <a:cs typeface="+mn-cs"/>
              </a:rPr>
              <a:t>n</a:t>
            </a:r>
            <a:r>
              <a:rPr kumimoji="0" lang="de-DE" sz="2000" b="1" i="0" u="none" strike="noStrike" kern="1200" cap="none" spc="0" normalizeH="0" baseline="0" noProof="0" dirty="0">
                <a:ln>
                  <a:noFill/>
                </a:ln>
                <a:solidFill>
                  <a:srgbClr val="181818"/>
                </a:solidFill>
                <a:effectLst/>
                <a:uLnTx/>
                <a:uFillTx/>
                <a:latin typeface="Ericsson Hilda"/>
                <a:ea typeface="+mn-ea"/>
                <a:cs typeface="+mn-cs"/>
              </a:rPr>
              <a:t>c</a:t>
            </a:r>
            <a:r>
              <a:rPr kumimoji="0" lang="en-150" sz="2000" b="1" i="0" u="none" strike="noStrike" kern="1200" cap="none" spc="0" normalizeH="0" baseline="0" noProof="0" dirty="0">
                <a:ln>
                  <a:noFill/>
                </a:ln>
                <a:solidFill>
                  <a:srgbClr val="181818"/>
                </a:solidFill>
                <a:effectLst/>
                <a:uLnTx/>
                <a:uFillTx/>
                <a:latin typeface="Ericsson Hilda"/>
                <a:ea typeface="+mn-ea"/>
                <a:cs typeface="+mn-cs"/>
              </a:rPr>
              <a:t>e </a:t>
            </a:r>
            <a:r>
              <a:rPr kumimoji="0" lang="de-DE" sz="2000" b="1" i="0" u="none" strike="noStrike" kern="1200" cap="none" spc="0" normalizeH="0" baseline="0" noProof="0" dirty="0">
                <a:ln>
                  <a:noFill/>
                </a:ln>
                <a:solidFill>
                  <a:srgbClr val="181818"/>
                </a:solidFill>
                <a:effectLst/>
                <a:uLnTx/>
                <a:uFillTx/>
                <a:latin typeface="Ericsson Hilda"/>
                <a:ea typeface="+mn-ea"/>
                <a:cs typeface="+mn-cs"/>
              </a:rPr>
              <a:t>m</a:t>
            </a:r>
            <a:r>
              <a:rPr kumimoji="0" lang="en-150" sz="2000" b="1" i="0" u="none" strike="noStrike" kern="1200" cap="none" spc="0" normalizeH="0" baseline="0" noProof="0" dirty="0">
                <a:ln>
                  <a:noFill/>
                </a:ln>
                <a:solidFill>
                  <a:srgbClr val="181818"/>
                </a:solidFill>
                <a:effectLst/>
                <a:uLnTx/>
                <a:uFillTx/>
                <a:latin typeface="Ericsson Hilda"/>
                <a:ea typeface="+mn-ea"/>
                <a:cs typeface="+mn-cs"/>
              </a:rPr>
              <a:t>e</a:t>
            </a:r>
            <a:r>
              <a:rPr kumimoji="0" lang="de-DE" sz="2000" b="1" i="0" u="none" strike="noStrike" kern="1200" cap="none" spc="0" normalizeH="0" baseline="0" noProof="0" dirty="0">
                <a:ln>
                  <a:noFill/>
                </a:ln>
                <a:solidFill>
                  <a:srgbClr val="181818"/>
                </a:solidFill>
                <a:effectLst/>
                <a:uLnTx/>
                <a:uFillTx/>
                <a:latin typeface="Ericsson Hilda"/>
                <a:ea typeface="+mn-ea"/>
                <a:cs typeface="+mn-cs"/>
              </a:rPr>
              <a:t>a</a:t>
            </a:r>
            <a:r>
              <a:rPr kumimoji="0" lang="en-150" sz="2000" b="1" i="0" u="none" strike="noStrike" kern="1200" cap="none" spc="0" normalizeH="0" baseline="0" noProof="0" dirty="0">
                <a:ln>
                  <a:noFill/>
                </a:ln>
                <a:solidFill>
                  <a:srgbClr val="181818"/>
                </a:solidFill>
                <a:effectLst/>
                <a:uLnTx/>
                <a:uFillTx/>
                <a:latin typeface="Ericsson Hilda"/>
                <a:ea typeface="+mn-ea"/>
                <a:cs typeface="+mn-cs"/>
              </a:rPr>
              <a:t>n</a:t>
            </a:r>
            <a:r>
              <a:rPr kumimoji="0" lang="de-DE" sz="2000" b="1" i="0" u="none" strike="noStrike" kern="1200" cap="none" spc="0" normalizeH="0" baseline="0" noProof="0" dirty="0">
                <a:ln>
                  <a:noFill/>
                </a:ln>
                <a:solidFill>
                  <a:srgbClr val="181818"/>
                </a:solidFill>
                <a:effectLst/>
                <a:uLnTx/>
                <a:uFillTx/>
                <a:latin typeface="Ericsson Hilda"/>
                <a:ea typeface="+mn-ea"/>
                <a:cs typeface="+mn-cs"/>
              </a:rPr>
              <a:t>s</a:t>
            </a:r>
            <a:r>
              <a:rPr kumimoji="0" lang="en-150" sz="2000" b="1" i="0" u="none" strike="noStrike" kern="1200" cap="none" spc="0" normalizeH="0" baseline="0" noProof="0" dirty="0">
                <a:ln>
                  <a:noFill/>
                </a:ln>
                <a:solidFill>
                  <a:srgbClr val="181818"/>
                </a:solidFill>
                <a:effectLst/>
                <a:uLnTx/>
                <a:uFillTx/>
                <a:latin typeface="Ericsson Hilda"/>
                <a:ea typeface="+mn-ea"/>
                <a:cs typeface="+mn-cs"/>
              </a:rPr>
              <a:t>:</a:t>
            </a:r>
          </a:p>
          <a:p>
            <a:pPr marL="344488" indent="-344488">
              <a:buClr>
                <a:srgbClr val="181818"/>
              </a:buClr>
              <a:buFont typeface="Ericsson Hilda Light" panose="00000400000000000000" pitchFamily="2" charset="0"/>
              <a:buChar char="—"/>
              <a:defRPr/>
            </a:pPr>
            <a:r>
              <a:rPr lang="en-150" sz="2000" dirty="0">
                <a:solidFill>
                  <a:srgbClr val="181818"/>
                </a:solidFill>
              </a:rPr>
              <a:t>precis</a:t>
            </a:r>
            <a:r>
              <a:rPr lang="de-DE" sz="2000" dirty="0">
                <a:solidFill>
                  <a:srgbClr val="181818"/>
                </a:solidFill>
              </a:rPr>
              <a:t>e</a:t>
            </a:r>
            <a:r>
              <a:rPr lang="en-150" sz="2000" dirty="0">
                <a:solidFill>
                  <a:srgbClr val="181818"/>
                </a:solidFill>
              </a:rPr>
              <a:t>O</a:t>
            </a:r>
            <a:r>
              <a:rPr lang="de-DE" sz="2000" dirty="0">
                <a:solidFill>
                  <a:srgbClr val="181818"/>
                </a:solidFill>
              </a:rPr>
              <a:t>r</a:t>
            </a:r>
            <a:r>
              <a:rPr lang="en-150" sz="2000" dirty="0">
                <a:solidFill>
                  <a:srgbClr val="181818"/>
                </a:solidFill>
              </a:rPr>
              <a:t>i</a:t>
            </a:r>
            <a:r>
              <a:rPr lang="de-DE" sz="2000" dirty="0">
                <a:solidFill>
                  <a:srgbClr val="181818"/>
                </a:solidFill>
              </a:rPr>
              <a:t>g</a:t>
            </a:r>
            <a:r>
              <a:rPr lang="en-150" sz="2000" dirty="0">
                <a:solidFill>
                  <a:srgbClr val="181818"/>
                </a:solidFill>
              </a:rPr>
              <a:t>i</a:t>
            </a:r>
            <a:r>
              <a:rPr lang="de-DE" sz="2000" dirty="0">
                <a:solidFill>
                  <a:srgbClr val="181818"/>
                </a:solidFill>
              </a:rPr>
              <a:t>n</a:t>
            </a:r>
            <a:r>
              <a:rPr lang="en-150" sz="2000" dirty="0">
                <a:solidFill>
                  <a:srgbClr val="181818"/>
                </a:solidFill>
              </a:rPr>
              <a:t>T</a:t>
            </a:r>
            <a:r>
              <a:rPr lang="de-DE" sz="2000" dirty="0">
                <a:solidFill>
                  <a:srgbClr val="181818"/>
                </a:solidFill>
              </a:rPr>
              <a:t>i</a:t>
            </a:r>
            <a:r>
              <a:rPr lang="en-150" sz="2000" dirty="0">
                <a:solidFill>
                  <a:srgbClr val="181818"/>
                </a:solidFill>
              </a:rPr>
              <a:t>mestamp</a:t>
            </a:r>
            <a:br>
              <a:rPr lang="en-150" sz="2000" dirty="0">
                <a:solidFill>
                  <a:srgbClr val="181818"/>
                </a:solidFill>
              </a:rPr>
            </a:br>
            <a:r>
              <a:rPr lang="en-150" sz="2000" dirty="0">
                <a:solidFill>
                  <a:srgbClr val="181818"/>
                </a:solidFill>
              </a:rPr>
              <a:t>not touched</a:t>
            </a:r>
          </a:p>
          <a:p>
            <a:pPr marL="344488" lvl="0" indent="-344488">
              <a:buClr>
                <a:srgbClr val="181818"/>
              </a:buClr>
              <a:buFont typeface="Ericsson Hilda Light" panose="00000400000000000000" pitchFamily="2" charset="0"/>
              <a:buChar char="—"/>
              <a:defRPr/>
            </a:pPr>
            <a:r>
              <a:rPr lang="sv-SE" sz="2000" dirty="0" err="1">
                <a:solidFill>
                  <a:srgbClr val="181818"/>
                </a:solidFill>
              </a:rPr>
              <a:t>Upd</a:t>
            </a:r>
            <a:r>
              <a:rPr lang="en-150" sz="2000" dirty="0">
                <a:solidFill>
                  <a:srgbClr val="181818"/>
                </a:solidFill>
              </a:rPr>
              <a:t>ate </a:t>
            </a:r>
            <a:r>
              <a:rPr lang="de-DE" sz="2000" dirty="0">
                <a:solidFill>
                  <a:srgbClr val="181818"/>
                </a:solidFill>
              </a:rPr>
              <a:t>c</a:t>
            </a:r>
            <a:r>
              <a:rPr lang="en-150" sz="2000" dirty="0">
                <a:solidFill>
                  <a:srgbClr val="181818"/>
                </a:solidFill>
              </a:rPr>
              <a:t>o</a:t>
            </a:r>
            <a:r>
              <a:rPr lang="de-DE" sz="2000" dirty="0">
                <a:solidFill>
                  <a:srgbClr val="181818"/>
                </a:solidFill>
              </a:rPr>
              <a:t>r</a:t>
            </a:r>
            <a:r>
              <a:rPr lang="en-150" sz="2000" dirty="0">
                <a:solidFill>
                  <a:srgbClr val="181818"/>
                </a:solidFill>
              </a:rPr>
              <a:t>r</a:t>
            </a:r>
            <a:r>
              <a:rPr lang="de-DE" sz="2000" dirty="0">
                <a:solidFill>
                  <a:srgbClr val="181818"/>
                </a:solidFill>
              </a:rPr>
              <a:t>e</a:t>
            </a:r>
            <a:r>
              <a:rPr lang="en-150" sz="2000" dirty="0">
                <a:solidFill>
                  <a:srgbClr val="181818"/>
                </a:solidFill>
              </a:rPr>
              <a:t>c</a:t>
            </a:r>
            <a:r>
              <a:rPr lang="de-DE" sz="2000" dirty="0">
                <a:solidFill>
                  <a:srgbClr val="181818"/>
                </a:solidFill>
              </a:rPr>
              <a:t>t</a:t>
            </a:r>
            <a:r>
              <a:rPr lang="en-150" sz="2000" dirty="0">
                <a:solidFill>
                  <a:srgbClr val="181818"/>
                </a:solidFill>
              </a:rPr>
              <a:t>i</a:t>
            </a:r>
            <a:r>
              <a:rPr lang="de-DE" sz="2000" dirty="0">
                <a:solidFill>
                  <a:srgbClr val="181818"/>
                </a:solidFill>
              </a:rPr>
              <a:t>o</a:t>
            </a:r>
            <a:r>
              <a:rPr lang="en-150" sz="2000" dirty="0">
                <a:solidFill>
                  <a:srgbClr val="181818"/>
                </a:solidFill>
              </a:rPr>
              <a:t>n</a:t>
            </a:r>
            <a:r>
              <a:rPr lang="de-DE" sz="2000" dirty="0">
                <a:solidFill>
                  <a:srgbClr val="181818"/>
                </a:solidFill>
              </a:rPr>
              <a:t>F</a:t>
            </a:r>
            <a:r>
              <a:rPr lang="en-150" sz="2000" dirty="0">
                <a:solidFill>
                  <a:srgbClr val="181818"/>
                </a:solidFill>
              </a:rPr>
              <a:t>i</a:t>
            </a:r>
            <a:r>
              <a:rPr lang="de-DE" sz="2000" dirty="0">
                <a:solidFill>
                  <a:srgbClr val="181818"/>
                </a:solidFill>
              </a:rPr>
              <a:t>e</a:t>
            </a:r>
            <a:r>
              <a:rPr lang="en-150" sz="2000" dirty="0">
                <a:solidFill>
                  <a:srgbClr val="181818"/>
                </a:solidFill>
              </a:rPr>
              <a:t>l</a:t>
            </a:r>
            <a:r>
              <a:rPr lang="de-DE" sz="2000" dirty="0">
                <a:solidFill>
                  <a:srgbClr val="181818"/>
                </a:solidFill>
              </a:rPr>
              <a:t>d</a:t>
            </a:r>
            <a:br>
              <a:rPr lang="en-150" sz="2000" dirty="0">
                <a:solidFill>
                  <a:srgbClr val="181818"/>
                </a:solidFill>
              </a:rPr>
            </a:br>
            <a:r>
              <a:rPr lang="de-DE" sz="2000" dirty="0">
                <a:solidFill>
                  <a:srgbClr val="181818"/>
                </a:solidFill>
              </a:rPr>
              <a:t>b</a:t>
            </a:r>
            <a:r>
              <a:rPr lang="en-150" sz="2000" dirty="0">
                <a:solidFill>
                  <a:srgbClr val="181818"/>
                </a:solidFill>
              </a:rPr>
              <a:t>y </a:t>
            </a:r>
            <a:r>
              <a:rPr lang="de-DE" sz="2000" dirty="0">
                <a:solidFill>
                  <a:srgbClr val="181818"/>
                </a:solidFill>
              </a:rPr>
              <a:t>l</a:t>
            </a:r>
            <a:r>
              <a:rPr lang="en-150" sz="2000" dirty="0">
                <a:solidFill>
                  <a:srgbClr val="181818"/>
                </a:solidFill>
              </a:rPr>
              <a:t>i</a:t>
            </a:r>
            <a:r>
              <a:rPr lang="de-DE" sz="2000" dirty="0">
                <a:solidFill>
                  <a:srgbClr val="181818"/>
                </a:solidFill>
              </a:rPr>
              <a:t>n</a:t>
            </a:r>
            <a:r>
              <a:rPr lang="en-150" sz="2000" dirty="0">
                <a:solidFill>
                  <a:srgbClr val="181818"/>
                </a:solidFill>
              </a:rPr>
              <a:t>k </a:t>
            </a:r>
            <a:r>
              <a:rPr lang="de-DE" sz="2000" dirty="0">
                <a:solidFill>
                  <a:srgbClr val="181818"/>
                </a:solidFill>
              </a:rPr>
              <a:t>d</a:t>
            </a:r>
            <a:r>
              <a:rPr lang="en-150" sz="2000" dirty="0">
                <a:solidFill>
                  <a:srgbClr val="181818"/>
                </a:solidFill>
              </a:rPr>
              <a:t>e</a:t>
            </a:r>
            <a:r>
              <a:rPr lang="de-DE" sz="2000" dirty="0">
                <a:solidFill>
                  <a:srgbClr val="181818"/>
                </a:solidFill>
              </a:rPr>
              <a:t>l</a:t>
            </a:r>
            <a:r>
              <a:rPr lang="en-150" sz="2000" dirty="0">
                <a:solidFill>
                  <a:srgbClr val="181818"/>
                </a:solidFill>
              </a:rPr>
              <a:t>a</a:t>
            </a:r>
            <a:r>
              <a:rPr lang="de-DE" sz="2000" dirty="0">
                <a:solidFill>
                  <a:srgbClr val="181818"/>
                </a:solidFill>
              </a:rPr>
              <a:t>y</a:t>
            </a:r>
            <a:r>
              <a:rPr lang="en-150" sz="2000" dirty="0">
                <a:solidFill>
                  <a:srgbClr val="181818"/>
                </a:solidFill>
              </a:rPr>
              <a:t>s </a:t>
            </a:r>
            <a:r>
              <a:rPr lang="de-DE" sz="2000" dirty="0">
                <a:solidFill>
                  <a:srgbClr val="181818"/>
                </a:solidFill>
              </a:rPr>
              <a:t>a</a:t>
            </a:r>
            <a:r>
              <a:rPr lang="en-150" sz="2000" dirty="0">
                <a:solidFill>
                  <a:srgbClr val="181818"/>
                </a:solidFill>
              </a:rPr>
              <a:t>n</a:t>
            </a:r>
            <a:r>
              <a:rPr lang="de-DE" sz="2000" dirty="0">
                <a:solidFill>
                  <a:srgbClr val="181818"/>
                </a:solidFill>
              </a:rPr>
              <a:t>d</a:t>
            </a:r>
            <a:r>
              <a:rPr lang="en-150" sz="2000" dirty="0">
                <a:solidFill>
                  <a:srgbClr val="181818"/>
                </a:solidFill>
              </a:rPr>
              <a:t> </a:t>
            </a:r>
            <a:r>
              <a:rPr lang="de-DE" sz="2000" dirty="0">
                <a:solidFill>
                  <a:srgbClr val="181818"/>
                </a:solidFill>
              </a:rPr>
              <a:t>r</a:t>
            </a:r>
            <a:r>
              <a:rPr lang="en-150" sz="2000" dirty="0">
                <a:solidFill>
                  <a:srgbClr val="181818"/>
                </a:solidFill>
              </a:rPr>
              <a:t>e</a:t>
            </a:r>
            <a:r>
              <a:rPr lang="de-DE" sz="2000" dirty="0">
                <a:solidFill>
                  <a:srgbClr val="181818"/>
                </a:solidFill>
              </a:rPr>
              <a:t>s</a:t>
            </a:r>
            <a:r>
              <a:rPr lang="en-150" sz="2000" dirty="0">
                <a:solidFill>
                  <a:srgbClr val="181818"/>
                </a:solidFill>
              </a:rPr>
              <a:t>i</a:t>
            </a:r>
            <a:r>
              <a:rPr lang="de-DE" sz="2000" dirty="0">
                <a:solidFill>
                  <a:srgbClr val="181818"/>
                </a:solidFill>
              </a:rPr>
              <a:t>d</a:t>
            </a:r>
            <a:r>
              <a:rPr lang="en-150" sz="2000" dirty="0">
                <a:solidFill>
                  <a:srgbClr val="181818"/>
                </a:solidFill>
              </a:rPr>
              <a:t>e</a:t>
            </a:r>
            <a:r>
              <a:rPr lang="de-DE" sz="2000" dirty="0">
                <a:solidFill>
                  <a:srgbClr val="181818"/>
                </a:solidFill>
              </a:rPr>
              <a:t>n</a:t>
            </a:r>
            <a:r>
              <a:rPr lang="en-150" sz="2000" dirty="0">
                <a:solidFill>
                  <a:srgbClr val="181818"/>
                </a:solidFill>
              </a:rPr>
              <a:t>c</a:t>
            </a:r>
            <a:r>
              <a:rPr lang="de-DE" sz="2000" dirty="0">
                <a:solidFill>
                  <a:srgbClr val="181818"/>
                </a:solidFill>
              </a:rPr>
              <a:t>e</a:t>
            </a:r>
            <a:br>
              <a:rPr lang="en-150" sz="2000" dirty="0">
                <a:solidFill>
                  <a:srgbClr val="181818"/>
                </a:solidFill>
              </a:rPr>
            </a:br>
            <a:r>
              <a:rPr lang="en-150" sz="2000" dirty="0">
                <a:solidFill>
                  <a:srgbClr val="181818"/>
                </a:solidFill>
              </a:rPr>
              <a:t>times</a:t>
            </a:r>
            <a:endParaRPr lang="sv-SE" sz="2000" dirty="0">
              <a:solidFill>
                <a:srgbClr val="181818"/>
              </a:solidFill>
            </a:endParaRPr>
          </a:p>
          <a:p>
            <a:pPr marL="344488" lvl="0" indent="-344488">
              <a:buClr>
                <a:srgbClr val="181818"/>
              </a:buClr>
              <a:buFont typeface="Ericsson Hilda Light" panose="00000400000000000000" pitchFamily="2" charset="0"/>
              <a:buChar char="—"/>
              <a:defRPr/>
            </a:pPr>
            <a:r>
              <a:rPr lang="en-US" sz="2000" dirty="0">
                <a:solidFill>
                  <a:srgbClr val="181818"/>
                </a:solidFill>
              </a:rPr>
              <a:t>External clocks synced via </a:t>
            </a:r>
            <a:br>
              <a:rPr lang="en-US" sz="2000" dirty="0">
                <a:solidFill>
                  <a:srgbClr val="181818"/>
                </a:solidFill>
              </a:rPr>
            </a:br>
            <a:r>
              <a:rPr lang="en-US" sz="2000" dirty="0">
                <a:solidFill>
                  <a:srgbClr val="181818"/>
                </a:solidFill>
              </a:rPr>
              <a:t>u-plane path</a:t>
            </a:r>
          </a:p>
          <a:p>
            <a:pPr marL="344488" marR="0" lvl="0" indent="-344488" algn="l" defTabSz="914400" rtl="0" eaLnBrk="1" fontAlgn="auto" latinLnBrk="0" hangingPunct="1">
              <a:lnSpc>
                <a:spcPct val="100000"/>
              </a:lnSpc>
              <a:spcBef>
                <a:spcPts val="0"/>
              </a:spcBef>
              <a:spcAft>
                <a:spcPts val="0"/>
              </a:spcAft>
              <a:buClr>
                <a:srgbClr val="181818"/>
              </a:buClr>
              <a:buSzTx/>
              <a:buFont typeface="Ericsson Hilda Light" panose="00000400000000000000" pitchFamily="2" charset="0"/>
              <a:buChar char="—"/>
              <a:tabLst/>
              <a:defRPr/>
            </a:pPr>
            <a:endParaRPr lang="en-US" sz="2000" dirty="0">
              <a:solidFill>
                <a:srgbClr val="181818"/>
              </a:solidFill>
              <a:latin typeface="Ericsson Hilda"/>
            </a:endParaRPr>
          </a:p>
        </p:txBody>
      </p:sp>
      <p:grpSp>
        <p:nvGrpSpPr>
          <p:cNvPr id="3" name="Group 2">
            <a:extLst>
              <a:ext uri="{FF2B5EF4-FFF2-40B4-BE49-F238E27FC236}">
                <a16:creationId xmlns:a16="http://schemas.microsoft.com/office/drawing/2014/main" id="{ABAEF35C-1C14-490B-B4D0-FBDFDEF824BD}"/>
              </a:ext>
            </a:extLst>
          </p:cNvPr>
          <p:cNvGrpSpPr/>
          <p:nvPr/>
        </p:nvGrpSpPr>
        <p:grpSpPr>
          <a:xfrm>
            <a:off x="1775030" y="1378841"/>
            <a:ext cx="9295954" cy="4216369"/>
            <a:chOff x="1579406" y="1294170"/>
            <a:chExt cx="10601567" cy="4808556"/>
          </a:xfrm>
        </p:grpSpPr>
        <p:sp>
          <p:nvSpPr>
            <p:cNvPr id="5" name="Rectangle 4">
              <a:extLst>
                <a:ext uri="{FF2B5EF4-FFF2-40B4-BE49-F238E27FC236}">
                  <a16:creationId xmlns:a16="http://schemas.microsoft.com/office/drawing/2014/main" id="{41619742-9B06-4D5B-A52F-B6833DBAB4BA}"/>
                </a:ext>
              </a:extLst>
            </p:cNvPr>
            <p:cNvSpPr/>
            <p:nvPr/>
          </p:nvSpPr>
          <p:spPr bwMode="auto">
            <a:xfrm>
              <a:off x="2857181" y="5635515"/>
              <a:ext cx="1187669" cy="467211"/>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it-IT" sz="1100" b="0" i="0" u="none" strike="noStrike" kern="1200" cap="none" spc="0" normalizeH="0" baseline="0" noProof="0" dirty="0">
                  <a:ln>
                    <a:noFill/>
                  </a:ln>
                  <a:solidFill>
                    <a:srgbClr val="FFFFFF"/>
                  </a:solidFill>
                  <a:effectLst/>
                  <a:uLnTx/>
                  <a:uFillTx/>
                  <a:latin typeface="Ericsson Hilda"/>
                  <a:ea typeface="+mn-ea"/>
                  <a:cs typeface="+mn-cs"/>
                </a:rPr>
                <a:t>Time-</a:t>
              </a:r>
              <a:r>
                <a:rPr kumimoji="0" lang="it-IT" sz="1100" b="0" i="0" u="none" strike="noStrike" kern="1200" cap="none" spc="0" normalizeH="0" baseline="0" noProof="0" dirty="0" err="1">
                  <a:ln>
                    <a:noFill/>
                  </a:ln>
                  <a:solidFill>
                    <a:srgbClr val="FFFFFF"/>
                  </a:solidFill>
                  <a:effectLst/>
                  <a:uLnTx/>
                  <a:uFillTx/>
                  <a:latin typeface="Ericsson Hilda"/>
                  <a:ea typeface="+mn-ea"/>
                  <a:cs typeface="+mn-cs"/>
                </a:rPr>
                <a:t>Aware</a:t>
              </a:r>
              <a:r>
                <a:rPr kumimoji="0" lang="it-IT" sz="1100" b="0" i="0" u="none" strike="noStrike" kern="1200" cap="none" spc="0" normalizeH="0" baseline="0" noProof="0" dirty="0">
                  <a:ln>
                    <a:noFill/>
                  </a:ln>
                  <a:solidFill>
                    <a:srgbClr val="FFFFFF"/>
                  </a:solidFill>
                  <a:effectLst/>
                  <a:uLnTx/>
                  <a:uFillTx/>
                  <a:latin typeface="Ericsson Hilda"/>
                  <a:ea typeface="+mn-ea"/>
                  <a:cs typeface="+mn-cs"/>
                </a:rPr>
                <a:t> System</a:t>
              </a:r>
            </a:p>
          </p:txBody>
        </p:sp>
        <p:cxnSp>
          <p:nvCxnSpPr>
            <p:cNvPr id="9" name="Straight Arrow Connector 8">
              <a:extLst>
                <a:ext uri="{FF2B5EF4-FFF2-40B4-BE49-F238E27FC236}">
                  <a16:creationId xmlns:a16="http://schemas.microsoft.com/office/drawing/2014/main" id="{19FCFAF7-9DA9-4224-B7AE-239D7941BB8C}"/>
                </a:ext>
              </a:extLst>
            </p:cNvPr>
            <p:cNvCxnSpPr>
              <a:cxnSpLocks/>
            </p:cNvCxnSpPr>
            <p:nvPr/>
          </p:nvCxnSpPr>
          <p:spPr bwMode="auto">
            <a:xfrm>
              <a:off x="6487499" y="5523081"/>
              <a:ext cx="1246684" cy="0"/>
            </a:xfrm>
            <a:prstGeom prst="straightConnector1">
              <a:avLst/>
            </a:prstGeom>
            <a:solidFill>
              <a:schemeClr val="accent1"/>
            </a:solidFill>
            <a:ln w="19050" cap="flat" cmpd="sng" algn="ctr">
              <a:solidFill>
                <a:schemeClr val="tx1"/>
              </a:solidFill>
              <a:prstDash val="dash"/>
              <a:round/>
              <a:headEnd type="triangle" w="med" len="med"/>
              <a:tailEnd type="triangle" w="med" len="med"/>
            </a:ln>
            <a:effectLst/>
          </p:spPr>
        </p:cxnSp>
        <p:cxnSp>
          <p:nvCxnSpPr>
            <p:cNvPr id="10" name="Straight Arrow Connector 9">
              <a:extLst>
                <a:ext uri="{FF2B5EF4-FFF2-40B4-BE49-F238E27FC236}">
                  <a16:creationId xmlns:a16="http://schemas.microsoft.com/office/drawing/2014/main" id="{1AF340C9-EC7A-47C9-AE8B-D193A9F549B1}"/>
                </a:ext>
              </a:extLst>
            </p:cNvPr>
            <p:cNvCxnSpPr>
              <a:cxnSpLocks/>
            </p:cNvCxnSpPr>
            <p:nvPr/>
          </p:nvCxnSpPr>
          <p:spPr bwMode="auto">
            <a:xfrm>
              <a:off x="4044850" y="5542025"/>
              <a:ext cx="2442649" cy="0"/>
            </a:xfrm>
            <a:prstGeom prst="straightConnector1">
              <a:avLst/>
            </a:prstGeom>
            <a:solidFill>
              <a:schemeClr val="accent1"/>
            </a:solidFill>
            <a:ln w="19050" cap="flat" cmpd="sng" algn="ctr">
              <a:solidFill>
                <a:schemeClr val="tx1"/>
              </a:solidFill>
              <a:prstDash val="dash"/>
              <a:round/>
              <a:headEnd type="triangle" w="med" len="med"/>
              <a:tailEnd type="triangle" w="med" len="med"/>
            </a:ln>
            <a:effectLst/>
          </p:spPr>
        </p:cxnSp>
        <p:sp>
          <p:nvSpPr>
            <p:cNvPr id="12" name="TextBox 11">
              <a:extLst>
                <a:ext uri="{FF2B5EF4-FFF2-40B4-BE49-F238E27FC236}">
                  <a16:creationId xmlns:a16="http://schemas.microsoft.com/office/drawing/2014/main" id="{01C2E689-6085-455F-86AF-6DA8044CCF4F}"/>
                </a:ext>
              </a:extLst>
            </p:cNvPr>
            <p:cNvSpPr txBox="1"/>
            <p:nvPr/>
          </p:nvSpPr>
          <p:spPr bwMode="auto">
            <a:xfrm>
              <a:off x="6271549" y="5151407"/>
              <a:ext cx="1752650" cy="322260"/>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181818"/>
                </a:buClr>
                <a:buSzTx/>
                <a:buFontTx/>
                <a:buNone/>
                <a:tabLst/>
                <a:defRPr/>
              </a:pPr>
              <a:r>
                <a:rPr kumimoji="0" lang="it-IT" sz="1600" b="0" i="0" u="none" strike="noStrike" kern="1200" cap="none" spc="0" normalizeH="0" baseline="0" noProof="0" dirty="0">
                  <a:ln>
                    <a:noFill/>
                  </a:ln>
                  <a:solidFill>
                    <a:srgbClr val="181818"/>
                  </a:solidFill>
                  <a:effectLst/>
                  <a:uLnTx/>
                  <a:uFillTx/>
                  <a:latin typeface="Ericsson Hilda"/>
                  <a:ea typeface="+mn-ea"/>
                  <a:cs typeface="+mn-cs"/>
                </a:rPr>
                <a:t>R</a:t>
              </a:r>
              <a:r>
                <a:rPr kumimoji="0" lang="LID4096" sz="1600" b="0" i="0" u="none" strike="noStrike" kern="1200" cap="none" spc="0" normalizeH="0" baseline="0" noProof="0" dirty="0">
                  <a:ln>
                    <a:noFill/>
                  </a:ln>
                  <a:solidFill>
                    <a:srgbClr val="181818"/>
                  </a:solidFill>
                  <a:effectLst/>
                  <a:uLnTx/>
                  <a:uFillTx/>
                  <a:latin typeface="Ericsson Hilda"/>
                  <a:ea typeface="+mn-ea"/>
                  <a:cs typeface="+mn-cs"/>
                </a:rPr>
                <a:t>esidence</a:t>
              </a:r>
              <a:r>
                <a:rPr kumimoji="0" lang="it-IT" sz="1600" b="0" i="0" u="none" strike="noStrike" kern="1200" cap="none" spc="0" normalizeH="0" baseline="0" noProof="0" dirty="0">
                  <a:ln>
                    <a:noFill/>
                  </a:ln>
                  <a:solidFill>
                    <a:srgbClr val="181818"/>
                  </a:solidFill>
                  <a:effectLst/>
                  <a:uLnTx/>
                  <a:uFillTx/>
                  <a:latin typeface="Ericsson Hilda"/>
                  <a:ea typeface="+mn-ea"/>
                  <a:cs typeface="+mn-cs"/>
                </a:rPr>
                <a:t>T</a:t>
              </a:r>
              <a:r>
                <a:rPr kumimoji="0" lang="LID4096" sz="1600" b="0" i="0" u="none" strike="noStrike" kern="1200" cap="none" spc="0" normalizeH="0" baseline="0" noProof="0" dirty="0">
                  <a:ln>
                    <a:noFill/>
                  </a:ln>
                  <a:solidFill>
                    <a:srgbClr val="181818"/>
                  </a:solidFill>
                  <a:effectLst/>
                  <a:uLnTx/>
                  <a:uFillTx/>
                  <a:latin typeface="Ericsson Hilda"/>
                  <a:ea typeface="+mn-ea"/>
                  <a:cs typeface="+mn-cs"/>
                </a:rPr>
                <a:t>i</a:t>
              </a:r>
              <a:r>
                <a:rPr kumimoji="0" lang="de-DE" sz="1600" b="0" i="0" u="none" strike="noStrike" kern="1200" cap="none" spc="0" normalizeH="0" baseline="0" noProof="0" dirty="0">
                  <a:ln>
                    <a:noFill/>
                  </a:ln>
                  <a:solidFill>
                    <a:srgbClr val="181818"/>
                  </a:solidFill>
                  <a:effectLst/>
                  <a:uLnTx/>
                  <a:uFillTx/>
                  <a:latin typeface="Ericsson Hilda"/>
                  <a:ea typeface="+mn-ea"/>
                  <a:cs typeface="+mn-cs"/>
                </a:rPr>
                <a:t>m</a:t>
              </a:r>
              <a:r>
                <a:rPr kumimoji="0" lang="LID4096" sz="1600" b="0" i="0" u="none" strike="noStrike" kern="1200" cap="none" spc="0" normalizeH="0" baseline="0" noProof="0" dirty="0">
                  <a:ln>
                    <a:noFill/>
                  </a:ln>
                  <a:solidFill>
                    <a:srgbClr val="181818"/>
                  </a:solidFill>
                  <a:effectLst/>
                  <a:uLnTx/>
                  <a:uFillTx/>
                  <a:latin typeface="Ericsson Hilda"/>
                  <a:ea typeface="+mn-ea"/>
                  <a:cs typeface="+mn-cs"/>
                </a:rPr>
                <a:t>e</a:t>
              </a:r>
              <a:endParaRPr kumimoji="0" lang="it-IT" sz="1600" b="0" i="0" u="none" strike="noStrike" kern="1200" cap="none" spc="0" normalizeH="0" baseline="0" noProof="0" dirty="0">
                <a:ln>
                  <a:noFill/>
                </a:ln>
                <a:solidFill>
                  <a:srgbClr val="181818"/>
                </a:solidFill>
                <a:effectLst/>
                <a:uLnTx/>
                <a:uFillTx/>
                <a:latin typeface="Ericsson Hilda"/>
                <a:ea typeface="+mn-ea"/>
                <a:cs typeface="+mn-cs"/>
              </a:endParaRPr>
            </a:p>
          </p:txBody>
        </p:sp>
        <p:sp>
          <p:nvSpPr>
            <p:cNvPr id="13" name="TextBox 12">
              <a:extLst>
                <a:ext uri="{FF2B5EF4-FFF2-40B4-BE49-F238E27FC236}">
                  <a16:creationId xmlns:a16="http://schemas.microsoft.com/office/drawing/2014/main" id="{152BAEA6-C28A-4D6F-8676-592D1DC5CAA1}"/>
                </a:ext>
              </a:extLst>
            </p:cNvPr>
            <p:cNvSpPr txBox="1"/>
            <p:nvPr/>
          </p:nvSpPr>
          <p:spPr bwMode="auto">
            <a:xfrm>
              <a:off x="4706693" y="5141831"/>
              <a:ext cx="1139582" cy="322260"/>
            </a:xfrm>
            <a:prstGeom prst="rect">
              <a:avLst/>
            </a:prstGeom>
            <a:noFill/>
            <a:ln w="9525">
              <a:noFill/>
              <a:miter lim="800000"/>
              <a:headEnd/>
              <a:tailEnd/>
            </a:ln>
          </p:spPr>
          <p:txBody>
            <a:bodyPr vert="horz" wrap="none" lIns="72000" tIns="36000" rIns="0" bIns="0" numCol="1" rtlCol="0" anchor="t"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181818"/>
                </a:buClr>
                <a:buSzTx/>
                <a:buFontTx/>
                <a:buNone/>
                <a:tabLst/>
                <a:defRPr/>
              </a:pPr>
              <a:r>
                <a:rPr kumimoji="0" lang="it-IT" sz="1600" b="0" i="0" u="none" strike="noStrike" kern="1200" cap="none" spc="0" normalizeH="0" baseline="0" noProof="0" dirty="0">
                  <a:ln>
                    <a:noFill/>
                  </a:ln>
                  <a:solidFill>
                    <a:srgbClr val="181818"/>
                  </a:solidFill>
                  <a:effectLst/>
                  <a:uLnTx/>
                  <a:uFillTx/>
                  <a:latin typeface="Ericsson Hilda"/>
                  <a:ea typeface="+mn-ea"/>
                  <a:cs typeface="+mn-cs"/>
                </a:rPr>
                <a:t>Link Delay</a:t>
              </a:r>
            </a:p>
          </p:txBody>
        </p:sp>
        <p:sp>
          <p:nvSpPr>
            <p:cNvPr id="14" name="Rectangle 13">
              <a:extLst>
                <a:ext uri="{FF2B5EF4-FFF2-40B4-BE49-F238E27FC236}">
                  <a16:creationId xmlns:a16="http://schemas.microsoft.com/office/drawing/2014/main" id="{3B91BDB1-6D74-4B66-B55C-4364843883ED}"/>
                </a:ext>
              </a:extLst>
            </p:cNvPr>
            <p:cNvSpPr/>
            <p:nvPr/>
          </p:nvSpPr>
          <p:spPr bwMode="auto">
            <a:xfrm>
              <a:off x="1579406" y="1756535"/>
              <a:ext cx="1187669" cy="746235"/>
            </a:xfrm>
            <a:prstGeom prst="rect">
              <a:avLst/>
            </a:prstGeom>
            <a:solidFill>
              <a:srgbClr val="00B050"/>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it-IT" sz="1600" b="0" i="0" u="none" strike="noStrike" kern="1200" cap="none" spc="0" normalizeH="0" baseline="0" noProof="0">
                  <a:ln>
                    <a:noFill/>
                  </a:ln>
                  <a:solidFill>
                    <a:srgbClr val="FFFFFF"/>
                  </a:solidFill>
                  <a:effectLst/>
                  <a:uLnTx/>
                  <a:uFillTx/>
                  <a:latin typeface="Ericsson Hilda"/>
                  <a:ea typeface="+mn-ea"/>
                  <a:cs typeface="+mn-cs"/>
                </a:rPr>
                <a:t>GM</a:t>
              </a:r>
            </a:p>
          </p:txBody>
        </p:sp>
        <p:cxnSp>
          <p:nvCxnSpPr>
            <p:cNvPr id="16" name="Straight Arrow Connector 15">
              <a:extLst>
                <a:ext uri="{FF2B5EF4-FFF2-40B4-BE49-F238E27FC236}">
                  <a16:creationId xmlns:a16="http://schemas.microsoft.com/office/drawing/2014/main" id="{FE580AD2-AD24-428B-A827-3245835C7AD9}"/>
                </a:ext>
              </a:extLst>
            </p:cNvPr>
            <p:cNvCxnSpPr>
              <a:cxnSpLocks/>
            </p:cNvCxnSpPr>
            <p:nvPr/>
          </p:nvCxnSpPr>
          <p:spPr bwMode="auto">
            <a:xfrm flipV="1">
              <a:off x="2756564" y="2122656"/>
              <a:ext cx="1137411" cy="1"/>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19" name="Oval 18">
              <a:extLst>
                <a:ext uri="{FF2B5EF4-FFF2-40B4-BE49-F238E27FC236}">
                  <a16:creationId xmlns:a16="http://schemas.microsoft.com/office/drawing/2014/main" id="{4CF8DAE0-0A13-485A-80C0-331D3D5E2B20}"/>
                </a:ext>
              </a:extLst>
            </p:cNvPr>
            <p:cNvSpPr/>
            <p:nvPr/>
          </p:nvSpPr>
          <p:spPr bwMode="auto">
            <a:xfrm>
              <a:off x="4609988" y="5031507"/>
              <a:ext cx="1439917" cy="510518"/>
            </a:xfrm>
            <a:prstGeom prst="ellipse">
              <a:avLst/>
            </a:prstGeom>
            <a:noFill/>
            <a:ln w="12700" cap="flat" cmpd="sng" algn="ctr">
              <a:solidFill>
                <a:schemeClr val="accent6"/>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it-IT" sz="1600" b="0" i="0" u="none" strike="noStrike" kern="1200" cap="none" spc="0" normalizeH="0" baseline="0" noProof="0" err="1">
                <a:ln>
                  <a:noFill/>
                </a:ln>
                <a:solidFill>
                  <a:srgbClr val="FFFFFF"/>
                </a:solidFill>
                <a:effectLst/>
                <a:uLnTx/>
                <a:uFillTx/>
                <a:latin typeface="Ericsson Hilda"/>
                <a:ea typeface="+mn-ea"/>
                <a:cs typeface="+mn-cs"/>
              </a:endParaRPr>
            </a:p>
          </p:txBody>
        </p:sp>
        <p:sp>
          <p:nvSpPr>
            <p:cNvPr id="20" name="Oval 19">
              <a:extLst>
                <a:ext uri="{FF2B5EF4-FFF2-40B4-BE49-F238E27FC236}">
                  <a16:creationId xmlns:a16="http://schemas.microsoft.com/office/drawing/2014/main" id="{F5E7E378-6B49-4291-9E18-E6BE9014803B}"/>
                </a:ext>
              </a:extLst>
            </p:cNvPr>
            <p:cNvSpPr/>
            <p:nvPr/>
          </p:nvSpPr>
          <p:spPr bwMode="auto">
            <a:xfrm>
              <a:off x="6248388" y="5122587"/>
              <a:ext cx="1965384" cy="463735"/>
            </a:xfrm>
            <a:prstGeom prst="ellipse">
              <a:avLst/>
            </a:prstGeom>
            <a:noFill/>
            <a:ln w="12700" cap="flat" cmpd="sng" algn="ctr">
              <a:solidFill>
                <a:schemeClr val="accent6"/>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it-IT" sz="1600" b="0" i="0" u="none" strike="noStrike" kern="1200" cap="none" spc="0" normalizeH="0" baseline="0" noProof="0" err="1">
                <a:ln>
                  <a:noFill/>
                </a:ln>
                <a:solidFill>
                  <a:srgbClr val="FFFFFF"/>
                </a:solidFill>
                <a:effectLst/>
                <a:uLnTx/>
                <a:uFillTx/>
                <a:latin typeface="Ericsson Hilda"/>
                <a:ea typeface="+mn-ea"/>
                <a:cs typeface="+mn-cs"/>
              </a:endParaRPr>
            </a:p>
          </p:txBody>
        </p:sp>
        <p:cxnSp>
          <p:nvCxnSpPr>
            <p:cNvPr id="24" name="Straight Arrow Connector 23">
              <a:extLst>
                <a:ext uri="{FF2B5EF4-FFF2-40B4-BE49-F238E27FC236}">
                  <a16:creationId xmlns:a16="http://schemas.microsoft.com/office/drawing/2014/main" id="{554FC4AF-1A30-41AA-8688-82618C67CD3F}"/>
                </a:ext>
              </a:extLst>
            </p:cNvPr>
            <p:cNvCxnSpPr>
              <a:cxnSpLocks/>
            </p:cNvCxnSpPr>
            <p:nvPr/>
          </p:nvCxnSpPr>
          <p:spPr bwMode="auto">
            <a:xfrm flipV="1">
              <a:off x="5702353" y="4658058"/>
              <a:ext cx="2200476" cy="408463"/>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26" name="Straight Arrow Connector 25">
              <a:extLst>
                <a:ext uri="{FF2B5EF4-FFF2-40B4-BE49-F238E27FC236}">
                  <a16:creationId xmlns:a16="http://schemas.microsoft.com/office/drawing/2014/main" id="{448E701E-213E-4AA8-B16D-ED187F2FFFCA}"/>
                </a:ext>
              </a:extLst>
            </p:cNvPr>
            <p:cNvCxnSpPr>
              <a:cxnSpLocks/>
              <a:stCxn id="20" idx="0"/>
            </p:cNvCxnSpPr>
            <p:nvPr/>
          </p:nvCxnSpPr>
          <p:spPr bwMode="auto">
            <a:xfrm flipV="1">
              <a:off x="7231080" y="4717037"/>
              <a:ext cx="824006" cy="40555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18" name="Rectangle 17">
              <a:extLst>
                <a:ext uri="{FF2B5EF4-FFF2-40B4-BE49-F238E27FC236}">
                  <a16:creationId xmlns:a16="http://schemas.microsoft.com/office/drawing/2014/main" id="{963524EF-DCCA-4F5F-93BF-08CD6A4FE8AB}"/>
                </a:ext>
              </a:extLst>
            </p:cNvPr>
            <p:cNvSpPr/>
            <p:nvPr/>
          </p:nvSpPr>
          <p:spPr bwMode="auto">
            <a:xfrm>
              <a:off x="6546514" y="5635515"/>
              <a:ext cx="1187669" cy="467211"/>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it-IT" sz="1100" b="0" i="0" u="none" strike="noStrike" kern="1200" cap="none" spc="0" normalizeH="0" baseline="0" noProof="0">
                  <a:ln>
                    <a:noFill/>
                  </a:ln>
                  <a:solidFill>
                    <a:srgbClr val="FFFFFF"/>
                  </a:solidFill>
                  <a:effectLst/>
                  <a:uLnTx/>
                  <a:uFillTx/>
                  <a:latin typeface="Ericsson Hilda"/>
                  <a:ea typeface="+mn-ea"/>
                  <a:cs typeface="+mn-cs"/>
                </a:rPr>
                <a:t>Time-</a:t>
              </a:r>
              <a:r>
                <a:rPr kumimoji="0" lang="it-IT" sz="1100" b="0" i="0" u="none" strike="noStrike" kern="1200" cap="none" spc="0" normalizeH="0" baseline="0" noProof="0" err="1">
                  <a:ln>
                    <a:noFill/>
                  </a:ln>
                  <a:solidFill>
                    <a:srgbClr val="FFFFFF"/>
                  </a:solidFill>
                  <a:effectLst/>
                  <a:uLnTx/>
                  <a:uFillTx/>
                  <a:latin typeface="Ericsson Hilda"/>
                  <a:ea typeface="+mn-ea"/>
                  <a:cs typeface="+mn-cs"/>
                </a:rPr>
                <a:t>Aware</a:t>
              </a:r>
              <a:r>
                <a:rPr kumimoji="0" lang="it-IT" sz="1100" b="0" i="0" u="none" strike="noStrike" kern="1200" cap="none" spc="0" normalizeH="0" baseline="0" noProof="0">
                  <a:ln>
                    <a:noFill/>
                  </a:ln>
                  <a:solidFill>
                    <a:srgbClr val="FFFFFF"/>
                  </a:solidFill>
                  <a:effectLst/>
                  <a:uLnTx/>
                  <a:uFillTx/>
                  <a:latin typeface="Ericsson Hilda"/>
                  <a:ea typeface="+mn-ea"/>
                  <a:cs typeface="+mn-cs"/>
                </a:rPr>
                <a:t> System</a:t>
              </a:r>
            </a:p>
          </p:txBody>
        </p:sp>
        <p:sp>
          <p:nvSpPr>
            <p:cNvPr id="21" name="Rectangle 20">
              <a:extLst>
                <a:ext uri="{FF2B5EF4-FFF2-40B4-BE49-F238E27FC236}">
                  <a16:creationId xmlns:a16="http://schemas.microsoft.com/office/drawing/2014/main" id="{46F39A76-603F-42C2-95F7-4099DACCE338}"/>
                </a:ext>
              </a:extLst>
            </p:cNvPr>
            <p:cNvSpPr/>
            <p:nvPr/>
          </p:nvSpPr>
          <p:spPr bwMode="auto">
            <a:xfrm>
              <a:off x="10235847" y="5635515"/>
              <a:ext cx="1187669" cy="467211"/>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it-IT" sz="1100" b="0" i="0" u="none" strike="noStrike" kern="1200" cap="none" spc="0" normalizeH="0" baseline="0" noProof="0">
                  <a:ln>
                    <a:noFill/>
                  </a:ln>
                  <a:solidFill>
                    <a:srgbClr val="FFFFFF"/>
                  </a:solidFill>
                  <a:effectLst/>
                  <a:uLnTx/>
                  <a:uFillTx/>
                  <a:latin typeface="Ericsson Hilda"/>
                  <a:ea typeface="+mn-ea"/>
                  <a:cs typeface="+mn-cs"/>
                </a:rPr>
                <a:t>Time-Aware System</a:t>
              </a:r>
            </a:p>
          </p:txBody>
        </p:sp>
        <p:cxnSp>
          <p:nvCxnSpPr>
            <p:cNvPr id="8" name="Straight Arrow Connector 7">
              <a:extLst>
                <a:ext uri="{FF2B5EF4-FFF2-40B4-BE49-F238E27FC236}">
                  <a16:creationId xmlns:a16="http://schemas.microsoft.com/office/drawing/2014/main" id="{9D9B8B71-CB98-4E50-A543-D2BACF766885}"/>
                </a:ext>
              </a:extLst>
            </p:cNvPr>
            <p:cNvCxnSpPr>
              <a:cxnSpLocks/>
              <a:stCxn id="5" idx="3"/>
              <a:endCxn id="18" idx="1"/>
            </p:cNvCxnSpPr>
            <p:nvPr/>
          </p:nvCxnSpPr>
          <p:spPr bwMode="auto">
            <a:xfrm>
              <a:off x="4044849" y="5869121"/>
              <a:ext cx="2501665" cy="0"/>
            </a:xfrm>
            <a:prstGeom prst="straightConnector1">
              <a:avLst/>
            </a:prstGeom>
            <a:solidFill>
              <a:schemeClr val="accent1"/>
            </a:solidFill>
            <a:ln w="19050" cap="flat" cmpd="sng" algn="ctr">
              <a:solidFill>
                <a:schemeClr val="tx1"/>
              </a:solidFill>
              <a:prstDash val="solid"/>
              <a:round/>
              <a:headEnd type="triangle"/>
              <a:tailEnd type="triangle"/>
            </a:ln>
            <a:effectLst/>
          </p:spPr>
        </p:cxnSp>
        <p:cxnSp>
          <p:nvCxnSpPr>
            <p:cNvPr id="22" name="Straight Arrow Connector 21">
              <a:extLst>
                <a:ext uri="{FF2B5EF4-FFF2-40B4-BE49-F238E27FC236}">
                  <a16:creationId xmlns:a16="http://schemas.microsoft.com/office/drawing/2014/main" id="{886D6359-64F5-44D1-A3F2-F6C9E2B627D1}"/>
                </a:ext>
              </a:extLst>
            </p:cNvPr>
            <p:cNvCxnSpPr>
              <a:cxnSpLocks/>
              <a:stCxn id="18" idx="3"/>
              <a:endCxn id="21" idx="1"/>
            </p:cNvCxnSpPr>
            <p:nvPr/>
          </p:nvCxnSpPr>
          <p:spPr bwMode="auto">
            <a:xfrm>
              <a:off x="7734183" y="5869121"/>
              <a:ext cx="2501664" cy="0"/>
            </a:xfrm>
            <a:prstGeom prst="straightConnector1">
              <a:avLst/>
            </a:prstGeom>
            <a:solidFill>
              <a:schemeClr val="accent1"/>
            </a:solidFill>
            <a:ln w="19050" cap="flat" cmpd="sng" algn="ctr">
              <a:solidFill>
                <a:schemeClr val="tx1"/>
              </a:solidFill>
              <a:prstDash val="solid"/>
              <a:round/>
              <a:headEnd type="triangle"/>
              <a:tailEnd type="triangle"/>
            </a:ln>
            <a:effectLst/>
          </p:spPr>
        </p:cxnSp>
        <p:cxnSp>
          <p:nvCxnSpPr>
            <p:cNvPr id="25" name="Straight Arrow Connector 24">
              <a:extLst>
                <a:ext uri="{FF2B5EF4-FFF2-40B4-BE49-F238E27FC236}">
                  <a16:creationId xmlns:a16="http://schemas.microsoft.com/office/drawing/2014/main" id="{AFB64504-30E1-4A87-A21D-1E0BA3895617}"/>
                </a:ext>
              </a:extLst>
            </p:cNvPr>
            <p:cNvCxnSpPr>
              <a:cxnSpLocks/>
            </p:cNvCxnSpPr>
            <p:nvPr/>
          </p:nvCxnSpPr>
          <p:spPr bwMode="auto">
            <a:xfrm>
              <a:off x="6631045" y="2689242"/>
              <a:ext cx="986762" cy="992325"/>
            </a:xfrm>
            <a:prstGeom prst="straightConnector1">
              <a:avLst/>
            </a:prstGeom>
            <a:ln>
              <a:headEnd type="none" w="med" len="med"/>
              <a:tailEnd type="triangle"/>
            </a:ln>
          </p:spPr>
          <p:style>
            <a:lnRef idx="1">
              <a:schemeClr val="accent6"/>
            </a:lnRef>
            <a:fillRef idx="0">
              <a:schemeClr val="accent6"/>
            </a:fillRef>
            <a:effectRef idx="0">
              <a:schemeClr val="accent6"/>
            </a:effectRef>
            <a:fontRef idx="minor">
              <a:schemeClr val="tx1"/>
            </a:fontRef>
          </p:style>
        </p:cxnSp>
        <p:cxnSp>
          <p:nvCxnSpPr>
            <p:cNvPr id="28" name="Straight Arrow Connector 27">
              <a:extLst>
                <a:ext uri="{FF2B5EF4-FFF2-40B4-BE49-F238E27FC236}">
                  <a16:creationId xmlns:a16="http://schemas.microsoft.com/office/drawing/2014/main" id="{FB0399DE-20EA-464A-9D05-9A50792B9696}"/>
                </a:ext>
              </a:extLst>
            </p:cNvPr>
            <p:cNvCxnSpPr>
              <a:cxnSpLocks/>
            </p:cNvCxnSpPr>
            <p:nvPr/>
          </p:nvCxnSpPr>
          <p:spPr bwMode="auto">
            <a:xfrm>
              <a:off x="6631045" y="1861692"/>
              <a:ext cx="986762" cy="0"/>
            </a:xfrm>
            <a:prstGeom prst="straightConnector1">
              <a:avLst/>
            </a:prstGeom>
            <a:ln>
              <a:headEnd type="triangle" w="med" len="med"/>
              <a:tailEnd type="triangle" w="med" len="med"/>
            </a:ln>
          </p:spPr>
          <p:style>
            <a:lnRef idx="1">
              <a:schemeClr val="accent6"/>
            </a:lnRef>
            <a:fillRef idx="0">
              <a:schemeClr val="accent6"/>
            </a:fillRef>
            <a:effectRef idx="0">
              <a:schemeClr val="accent6"/>
            </a:effectRef>
            <a:fontRef idx="minor">
              <a:schemeClr val="tx1"/>
            </a:fontRef>
          </p:style>
        </p:cxnSp>
        <p:sp>
          <p:nvSpPr>
            <p:cNvPr id="31" name="TextBox 30">
              <a:extLst>
                <a:ext uri="{FF2B5EF4-FFF2-40B4-BE49-F238E27FC236}">
                  <a16:creationId xmlns:a16="http://schemas.microsoft.com/office/drawing/2014/main" id="{81B06BCD-AD72-446B-9702-69785B5EBCCB}"/>
                </a:ext>
              </a:extLst>
            </p:cNvPr>
            <p:cNvSpPr txBox="1"/>
            <p:nvPr/>
          </p:nvSpPr>
          <p:spPr bwMode="auto">
            <a:xfrm>
              <a:off x="6763288" y="1820474"/>
              <a:ext cx="914400" cy="91440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181818"/>
                </a:buClr>
                <a:buSzTx/>
                <a:buFontTx/>
                <a:buNone/>
                <a:tabLst/>
                <a:defRPr/>
              </a:pPr>
              <a:r>
                <a:rPr kumimoji="0" lang="de-DE" sz="1050" b="0" i="0" u="none" strike="noStrike" kern="1200" cap="none" spc="0" normalizeH="0" baseline="0" noProof="0">
                  <a:ln>
                    <a:noFill/>
                  </a:ln>
                  <a:solidFill>
                    <a:srgbClr val="FF0000"/>
                  </a:solidFill>
                  <a:effectLst/>
                  <a:uLnTx/>
                  <a:uFillTx/>
                  <a:latin typeface="Ericsson Hilda"/>
                  <a:ea typeface="+mn-ea"/>
                  <a:cs typeface="+mn-cs"/>
                </a:rPr>
                <a:t>I</a:t>
              </a:r>
              <a:r>
                <a:rPr kumimoji="0" lang="en-150" sz="1050" b="0" i="0" u="none" strike="noStrike" kern="1200" cap="none" spc="0" normalizeH="0" baseline="0" noProof="0" err="1">
                  <a:ln>
                    <a:noFill/>
                  </a:ln>
                  <a:solidFill>
                    <a:srgbClr val="FF0000"/>
                  </a:solidFill>
                  <a:effectLst/>
                  <a:uLnTx/>
                  <a:uFillTx/>
                  <a:latin typeface="Ericsson Hilda"/>
                  <a:ea typeface="+mn-ea"/>
                  <a:cs typeface="+mn-cs"/>
                </a:rPr>
                <a:t>nternal</a:t>
              </a:r>
              <a:r>
                <a:rPr kumimoji="0" lang="en-150" sz="1050" b="0" i="0" u="none" strike="noStrike" kern="1200" cap="none" spc="0" normalizeH="0" baseline="0" noProof="0">
                  <a:ln>
                    <a:noFill/>
                  </a:ln>
                  <a:solidFill>
                    <a:srgbClr val="FF0000"/>
                  </a:solidFill>
                  <a:effectLst/>
                  <a:uLnTx/>
                  <a:uFillTx/>
                  <a:latin typeface="Ericsson Hilda"/>
                  <a:ea typeface="+mn-ea"/>
                  <a:cs typeface="+mn-cs"/>
                </a:rPr>
                <a:t> </a:t>
              </a:r>
              <a:br>
                <a:rPr kumimoji="0" lang="en-150" sz="1050" b="0" i="0" u="none" strike="noStrike" kern="1200" cap="none" spc="0" normalizeH="0" baseline="0" noProof="0">
                  <a:ln>
                    <a:noFill/>
                  </a:ln>
                  <a:solidFill>
                    <a:srgbClr val="FF0000"/>
                  </a:solidFill>
                  <a:effectLst/>
                  <a:uLnTx/>
                  <a:uFillTx/>
                  <a:latin typeface="Ericsson Hilda"/>
                  <a:ea typeface="+mn-ea"/>
                  <a:cs typeface="+mn-cs"/>
                </a:rPr>
              </a:br>
              <a:r>
                <a:rPr kumimoji="0" lang="en-150" sz="1050" b="0" i="0" u="none" strike="noStrike" kern="1200" cap="none" spc="0" normalizeH="0" baseline="0" noProof="0">
                  <a:ln>
                    <a:noFill/>
                  </a:ln>
                  <a:solidFill>
                    <a:srgbClr val="FF0000"/>
                  </a:solidFill>
                  <a:effectLst/>
                  <a:uLnTx/>
                  <a:uFillTx/>
                  <a:latin typeface="Ericsson Hilda"/>
                  <a:ea typeface="+mn-ea"/>
                  <a:cs typeface="+mn-cs"/>
                </a:rPr>
                <a:t>synch</a:t>
              </a:r>
            </a:p>
          </p:txBody>
        </p:sp>
        <p:sp>
          <p:nvSpPr>
            <p:cNvPr id="37" name="Rectangle 36">
              <a:extLst>
                <a:ext uri="{FF2B5EF4-FFF2-40B4-BE49-F238E27FC236}">
                  <a16:creationId xmlns:a16="http://schemas.microsoft.com/office/drawing/2014/main" id="{D5CAF417-5F7D-4DA8-B87C-01BDE6ED50EF}"/>
                </a:ext>
              </a:extLst>
            </p:cNvPr>
            <p:cNvSpPr/>
            <p:nvPr/>
          </p:nvSpPr>
          <p:spPr bwMode="auto">
            <a:xfrm>
              <a:off x="11396305" y="4776846"/>
              <a:ext cx="784668" cy="746235"/>
            </a:xfrm>
            <a:prstGeom prst="rect">
              <a:avLst/>
            </a:prstGeom>
            <a:solidFill>
              <a:srgbClr val="00B050"/>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de-DE" sz="1600" b="0" i="0" u="none" strike="noStrike" kern="1200" cap="none" spc="0" normalizeH="0" baseline="0" noProof="0">
                  <a:ln>
                    <a:noFill/>
                  </a:ln>
                  <a:solidFill>
                    <a:srgbClr val="FFFFFF"/>
                  </a:solidFill>
                  <a:effectLst/>
                  <a:uLnTx/>
                  <a:uFillTx/>
                  <a:latin typeface="Ericsson Hilda"/>
                  <a:ea typeface="+mn-ea"/>
                  <a:cs typeface="+mn-cs"/>
                </a:rPr>
                <a:t>La</a:t>
              </a:r>
              <a:r>
                <a:rPr kumimoji="0" lang="en-150" sz="1600" b="0" i="0" u="none" strike="noStrike" kern="1200" cap="none" spc="0" normalizeH="0" baseline="0" noProof="0">
                  <a:ln>
                    <a:noFill/>
                  </a:ln>
                  <a:solidFill>
                    <a:srgbClr val="FFFFFF"/>
                  </a:solidFill>
                  <a:effectLst/>
                  <a:uLnTx/>
                  <a:uFillTx/>
                  <a:latin typeface="Ericsson Hilda"/>
                  <a:ea typeface="+mn-ea"/>
                  <a:cs typeface="+mn-cs"/>
                </a:rPr>
                <a:t>s</a:t>
              </a:r>
              <a:r>
                <a:rPr kumimoji="0" lang="de-DE" sz="1600" b="0" i="0" u="none" strike="noStrike" kern="1200" cap="none" spc="0" normalizeH="0" baseline="0" noProof="0">
                  <a:ln>
                    <a:noFill/>
                  </a:ln>
                  <a:solidFill>
                    <a:srgbClr val="FFFFFF"/>
                  </a:solidFill>
                  <a:effectLst/>
                  <a:uLnTx/>
                  <a:uFillTx/>
                  <a:latin typeface="Ericsson Hilda"/>
                  <a:ea typeface="+mn-ea"/>
                  <a:cs typeface="+mn-cs"/>
                </a:rPr>
                <a:t>t</a:t>
              </a:r>
              <a:br>
                <a:rPr kumimoji="0" lang="en-150" sz="1600" b="0" i="0" u="none" strike="noStrike" kern="1200" cap="none" spc="0" normalizeH="0" baseline="0" noProof="0">
                  <a:ln>
                    <a:noFill/>
                  </a:ln>
                  <a:solidFill>
                    <a:srgbClr val="FFFFFF"/>
                  </a:solidFill>
                  <a:effectLst/>
                  <a:uLnTx/>
                  <a:uFillTx/>
                  <a:latin typeface="Ericsson Hilda"/>
                  <a:ea typeface="+mn-ea"/>
                  <a:cs typeface="+mn-cs"/>
                </a:rPr>
              </a:br>
              <a:r>
                <a:rPr kumimoji="0" lang="de-DE" sz="1600" b="0" i="0" u="none" strike="noStrike" kern="1200" cap="none" spc="0" normalizeH="0" baseline="0" noProof="0">
                  <a:ln>
                    <a:noFill/>
                  </a:ln>
                  <a:solidFill>
                    <a:srgbClr val="FFFFFF"/>
                  </a:solidFill>
                  <a:effectLst/>
                  <a:uLnTx/>
                  <a:uFillTx/>
                  <a:latin typeface="Ericsson Hilda"/>
                  <a:ea typeface="+mn-ea"/>
                  <a:cs typeface="+mn-cs"/>
                </a:rPr>
                <a:t>s</a:t>
              </a:r>
              <a:r>
                <a:rPr kumimoji="0" lang="en-150" sz="1600" b="0" i="0" u="none" strike="noStrike" kern="1200" cap="none" spc="0" normalizeH="0" baseline="0" noProof="0">
                  <a:ln>
                    <a:noFill/>
                  </a:ln>
                  <a:solidFill>
                    <a:srgbClr val="FFFFFF"/>
                  </a:solidFill>
                  <a:effectLst/>
                  <a:uLnTx/>
                  <a:uFillTx/>
                  <a:latin typeface="Ericsson Hilda"/>
                  <a:ea typeface="+mn-ea"/>
                  <a:cs typeface="+mn-cs"/>
                </a:rPr>
                <a:t>l</a:t>
              </a:r>
              <a:r>
                <a:rPr kumimoji="0" lang="de-DE" sz="1600" b="0" i="0" u="none" strike="noStrike" kern="1200" cap="none" spc="0" normalizeH="0" baseline="0" noProof="0">
                  <a:ln>
                    <a:noFill/>
                  </a:ln>
                  <a:solidFill>
                    <a:srgbClr val="FFFFFF"/>
                  </a:solidFill>
                  <a:effectLst/>
                  <a:uLnTx/>
                  <a:uFillTx/>
                  <a:latin typeface="Ericsson Hilda"/>
                  <a:ea typeface="+mn-ea"/>
                  <a:cs typeface="+mn-cs"/>
                </a:rPr>
                <a:t>a</a:t>
              </a:r>
              <a:r>
                <a:rPr kumimoji="0" lang="en-150" sz="1600" b="0" i="0" u="none" strike="noStrike" kern="1200" cap="none" spc="0" normalizeH="0" baseline="0" noProof="0">
                  <a:ln>
                    <a:noFill/>
                  </a:ln>
                  <a:solidFill>
                    <a:srgbClr val="FFFFFF"/>
                  </a:solidFill>
                  <a:effectLst/>
                  <a:uLnTx/>
                  <a:uFillTx/>
                  <a:latin typeface="Ericsson Hilda"/>
                  <a:ea typeface="+mn-ea"/>
                  <a:cs typeface="+mn-cs"/>
                </a:rPr>
                <a:t>v</a:t>
              </a:r>
              <a:r>
                <a:rPr kumimoji="0" lang="de-DE" sz="1600" b="0" i="0" u="none" strike="noStrike" kern="1200" cap="none" spc="0" normalizeH="0" baseline="0" noProof="0">
                  <a:ln>
                    <a:noFill/>
                  </a:ln>
                  <a:solidFill>
                    <a:srgbClr val="FFFFFF"/>
                  </a:solidFill>
                  <a:effectLst/>
                  <a:uLnTx/>
                  <a:uFillTx/>
                  <a:latin typeface="Ericsson Hilda"/>
                  <a:ea typeface="+mn-ea"/>
                  <a:cs typeface="+mn-cs"/>
                </a:rPr>
                <a:t>e</a:t>
              </a:r>
              <a:endParaRPr kumimoji="0" lang="it-IT" sz="1600" b="0" i="0" u="none" strike="noStrike" kern="1200" cap="none" spc="0" normalizeH="0" baseline="0" noProof="0">
                <a:ln>
                  <a:noFill/>
                </a:ln>
                <a:solidFill>
                  <a:srgbClr val="FFFFFF"/>
                </a:solidFill>
                <a:effectLst/>
                <a:uLnTx/>
                <a:uFillTx/>
                <a:latin typeface="Ericsson Hilda"/>
                <a:ea typeface="+mn-ea"/>
                <a:cs typeface="+mn-cs"/>
              </a:endParaRPr>
            </a:p>
          </p:txBody>
        </p:sp>
        <p:cxnSp>
          <p:nvCxnSpPr>
            <p:cNvPr id="38" name="Straight Arrow Connector 37">
              <a:extLst>
                <a:ext uri="{FF2B5EF4-FFF2-40B4-BE49-F238E27FC236}">
                  <a16:creationId xmlns:a16="http://schemas.microsoft.com/office/drawing/2014/main" id="{CBEA03E9-852B-4544-89CA-87FE77EEACE6}"/>
                </a:ext>
              </a:extLst>
            </p:cNvPr>
            <p:cNvCxnSpPr>
              <a:cxnSpLocks/>
            </p:cNvCxnSpPr>
            <p:nvPr/>
          </p:nvCxnSpPr>
          <p:spPr bwMode="auto">
            <a:xfrm flipV="1">
              <a:off x="10324350" y="5066521"/>
              <a:ext cx="971026" cy="9106"/>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39" name="TextBox 38">
              <a:extLst>
                <a:ext uri="{FF2B5EF4-FFF2-40B4-BE49-F238E27FC236}">
                  <a16:creationId xmlns:a16="http://schemas.microsoft.com/office/drawing/2014/main" id="{9876DBCD-23AE-4D13-924B-2B9FA8EBB4EE}"/>
                </a:ext>
              </a:extLst>
            </p:cNvPr>
            <p:cNvSpPr txBox="1"/>
            <p:nvPr/>
          </p:nvSpPr>
          <p:spPr bwMode="auto">
            <a:xfrm>
              <a:off x="10301208" y="4486864"/>
              <a:ext cx="1056947" cy="962842"/>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181818"/>
                </a:buClr>
                <a:buSzTx/>
                <a:buFontTx/>
                <a:buNone/>
                <a:tabLst/>
                <a:defRPr/>
              </a:pPr>
              <a:br>
                <a:rPr kumimoji="0" lang="en-150" sz="1050" b="0" i="0" u="none" strike="noStrike" kern="1200" cap="none" spc="0" normalizeH="0" baseline="0" noProof="0" dirty="0">
                  <a:ln>
                    <a:noFill/>
                  </a:ln>
                  <a:solidFill>
                    <a:srgbClr val="181818"/>
                  </a:solidFill>
                  <a:effectLst/>
                  <a:uLnTx/>
                  <a:uFillTx/>
                  <a:latin typeface="Ericsson Hilda"/>
                  <a:ea typeface="+mn-ea"/>
                  <a:cs typeface="+mn-cs"/>
                </a:rPr>
              </a:br>
              <a:r>
                <a:rPr kumimoji="0" lang="it-IT" sz="1050" b="0" i="0" u="none" strike="noStrike" kern="1200" cap="none" spc="0" normalizeH="0" baseline="0" noProof="0" dirty="0">
                  <a:ln>
                    <a:noFill/>
                  </a:ln>
                  <a:solidFill>
                    <a:srgbClr val="181818"/>
                  </a:solidFill>
                  <a:effectLst/>
                  <a:uLnTx/>
                  <a:uFillTx/>
                  <a:latin typeface="Ericsson Hilda"/>
                  <a:ea typeface="+mn-ea"/>
                  <a:cs typeface="+mn-cs"/>
                </a:rPr>
                <a:t>preciseOrigin</a:t>
              </a:r>
              <a:br>
                <a:rPr kumimoji="0" lang="en-150" sz="1050" b="0" i="0" u="none" strike="noStrike" kern="1200" cap="none" spc="0" normalizeH="0" baseline="0" noProof="0" dirty="0">
                  <a:ln>
                    <a:noFill/>
                  </a:ln>
                  <a:solidFill>
                    <a:srgbClr val="181818"/>
                  </a:solidFill>
                  <a:effectLst/>
                  <a:uLnTx/>
                  <a:uFillTx/>
                  <a:latin typeface="Ericsson Hilda"/>
                  <a:ea typeface="+mn-ea"/>
                  <a:cs typeface="+mn-cs"/>
                </a:rPr>
              </a:br>
              <a:r>
                <a:rPr kumimoji="0" lang="it-IT" sz="1050" b="0" i="0" u="none" strike="noStrike" kern="1200" cap="none" spc="0" normalizeH="0" baseline="0" noProof="0" dirty="0">
                  <a:ln>
                    <a:noFill/>
                  </a:ln>
                  <a:solidFill>
                    <a:srgbClr val="181818"/>
                  </a:solidFill>
                  <a:effectLst/>
                  <a:uLnTx/>
                  <a:uFillTx/>
                  <a:latin typeface="Ericsson Hilda"/>
                  <a:ea typeface="+mn-ea"/>
                  <a:cs typeface="+mn-cs"/>
                </a:rPr>
                <a:t>Timestamp</a:t>
              </a:r>
            </a:p>
            <a:p>
              <a:pPr marL="0" marR="0" lvl="0" indent="0" algn="l" defTabSz="914400" rtl="0" eaLnBrk="1" fontAlgn="auto" latinLnBrk="0" hangingPunct="1">
                <a:lnSpc>
                  <a:spcPct val="100000"/>
                </a:lnSpc>
                <a:spcBef>
                  <a:spcPts val="0"/>
                </a:spcBef>
                <a:spcAft>
                  <a:spcPts val="0"/>
                </a:spcAft>
                <a:buClr>
                  <a:srgbClr val="181818"/>
                </a:buClr>
                <a:buSzTx/>
                <a:buFontTx/>
                <a:buNone/>
                <a:tabLst/>
                <a:defRPr/>
              </a:pPr>
              <a:r>
                <a:rPr kumimoji="0" lang="de-DE" sz="1050" b="0" i="0" u="none" strike="noStrike" kern="1200" cap="none" spc="0" normalizeH="0" baseline="0" noProof="0" dirty="0">
                  <a:ln>
                    <a:noFill/>
                  </a:ln>
                  <a:solidFill>
                    <a:srgbClr val="181818"/>
                  </a:solidFill>
                  <a:effectLst/>
                  <a:uLnTx/>
                  <a:uFillTx/>
                  <a:latin typeface="Ericsson Hilda"/>
                  <a:ea typeface="+mn-ea"/>
                  <a:cs typeface="+mn-cs"/>
                </a:rPr>
                <a:t>Up</a:t>
              </a:r>
              <a:r>
                <a:rPr kumimoji="0" lang="en-150" sz="1050" b="0" i="0" u="none" strike="noStrike" kern="1200" cap="none" spc="0" normalizeH="0" baseline="0" noProof="0" dirty="0">
                  <a:ln>
                    <a:noFill/>
                  </a:ln>
                  <a:solidFill>
                    <a:srgbClr val="181818"/>
                  </a:solidFill>
                  <a:effectLst/>
                  <a:uLnTx/>
                  <a:uFillTx/>
                  <a:latin typeface="Ericsson Hilda"/>
                  <a:ea typeface="+mn-ea"/>
                  <a:cs typeface="+mn-cs"/>
                </a:rPr>
                <a:t>d</a:t>
              </a:r>
              <a:r>
                <a:rPr kumimoji="0" lang="de-DE" sz="1050" b="0" i="0" u="none" strike="noStrike" kern="1200" cap="none" spc="0" normalizeH="0" baseline="0" noProof="0" dirty="0">
                  <a:ln>
                    <a:noFill/>
                  </a:ln>
                  <a:solidFill>
                    <a:srgbClr val="181818"/>
                  </a:solidFill>
                  <a:effectLst/>
                  <a:uLnTx/>
                  <a:uFillTx/>
                  <a:latin typeface="Ericsson Hilda"/>
                  <a:ea typeface="+mn-ea"/>
                  <a:cs typeface="+mn-cs"/>
                </a:rPr>
                <a:t>a</a:t>
              </a:r>
              <a:r>
                <a:rPr kumimoji="0" lang="en-150" sz="1050" b="0" i="0" u="none" strike="noStrike" kern="1200" cap="none" spc="0" normalizeH="0" baseline="0" noProof="0" dirty="0">
                  <a:ln>
                    <a:noFill/>
                  </a:ln>
                  <a:solidFill>
                    <a:srgbClr val="181818"/>
                  </a:solidFill>
                  <a:effectLst/>
                  <a:uLnTx/>
                  <a:uFillTx/>
                  <a:latin typeface="Ericsson Hilda"/>
                  <a:ea typeface="+mn-ea"/>
                  <a:cs typeface="+mn-cs"/>
                </a:rPr>
                <a:t>t</a:t>
              </a:r>
              <a:r>
                <a:rPr kumimoji="0" lang="de-DE" sz="1050" b="0" i="0" u="none" strike="noStrike" kern="1200" cap="none" spc="0" normalizeH="0" baseline="0" noProof="0" dirty="0">
                  <a:ln>
                    <a:noFill/>
                  </a:ln>
                  <a:solidFill>
                    <a:srgbClr val="181818"/>
                  </a:solidFill>
                  <a:effectLst/>
                  <a:uLnTx/>
                  <a:uFillTx/>
                  <a:latin typeface="Ericsson Hilda"/>
                  <a:ea typeface="+mn-ea"/>
                  <a:cs typeface="+mn-cs"/>
                </a:rPr>
                <a:t>e</a:t>
              </a:r>
              <a:r>
                <a:rPr kumimoji="0" lang="en-150" sz="1050" b="0" i="0" u="none" strike="noStrike" kern="1200" cap="none" spc="0" normalizeH="0" baseline="0" noProof="0" dirty="0">
                  <a:ln>
                    <a:noFill/>
                  </a:ln>
                  <a:solidFill>
                    <a:srgbClr val="181818"/>
                  </a:solidFill>
                  <a:effectLst/>
                  <a:uLnTx/>
                  <a:uFillTx/>
                  <a:latin typeface="Ericsson Hilda"/>
                  <a:ea typeface="+mn-ea"/>
                  <a:cs typeface="+mn-cs"/>
                </a:rPr>
                <a:t>d</a:t>
              </a:r>
              <a:br>
                <a:rPr kumimoji="0" lang="en-150" sz="1050" b="0" i="0" u="none" strike="noStrike" kern="1200" cap="none" spc="0" normalizeH="0" baseline="0" noProof="0" dirty="0">
                  <a:ln>
                    <a:noFill/>
                  </a:ln>
                  <a:solidFill>
                    <a:srgbClr val="181818"/>
                  </a:solidFill>
                  <a:effectLst/>
                  <a:uLnTx/>
                  <a:uFillTx/>
                  <a:latin typeface="Ericsson Hilda"/>
                  <a:ea typeface="+mn-ea"/>
                  <a:cs typeface="+mn-cs"/>
                </a:rPr>
              </a:br>
              <a:r>
                <a:rPr kumimoji="0" lang="it-IT" sz="1050" b="0" i="0" u="none" strike="noStrike" kern="1200" cap="none" spc="0" normalizeH="0" baseline="0" noProof="0" dirty="0">
                  <a:ln>
                    <a:noFill/>
                  </a:ln>
                  <a:solidFill>
                    <a:srgbClr val="181818"/>
                  </a:solidFill>
                  <a:effectLst/>
                  <a:uLnTx/>
                  <a:uFillTx/>
                  <a:latin typeface="Ericsson Hilda"/>
                  <a:ea typeface="+mn-ea"/>
                  <a:cs typeface="+mn-cs"/>
                </a:rPr>
                <a:t>correctionField</a:t>
              </a:r>
            </a:p>
          </p:txBody>
        </p:sp>
        <p:cxnSp>
          <p:nvCxnSpPr>
            <p:cNvPr id="11" name="Straight Arrow Connector 10">
              <a:extLst>
                <a:ext uri="{FF2B5EF4-FFF2-40B4-BE49-F238E27FC236}">
                  <a16:creationId xmlns:a16="http://schemas.microsoft.com/office/drawing/2014/main" id="{928F9F26-1DA8-4BD2-B372-0364E351644D}"/>
                </a:ext>
              </a:extLst>
            </p:cNvPr>
            <p:cNvCxnSpPr/>
            <p:nvPr/>
          </p:nvCxnSpPr>
          <p:spPr bwMode="auto">
            <a:xfrm>
              <a:off x="3893160" y="1790182"/>
              <a:ext cx="0" cy="3474276"/>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33" name="Straight Arrow Connector 32">
              <a:extLst>
                <a:ext uri="{FF2B5EF4-FFF2-40B4-BE49-F238E27FC236}">
                  <a16:creationId xmlns:a16="http://schemas.microsoft.com/office/drawing/2014/main" id="{33067C97-167D-4DE7-ABDC-1C9B6FD94C20}"/>
                </a:ext>
              </a:extLst>
            </p:cNvPr>
            <p:cNvCxnSpPr/>
            <p:nvPr/>
          </p:nvCxnSpPr>
          <p:spPr bwMode="auto">
            <a:xfrm>
              <a:off x="6631045" y="1790182"/>
              <a:ext cx="0" cy="3474276"/>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34" name="Straight Arrow Connector 33">
              <a:extLst>
                <a:ext uri="{FF2B5EF4-FFF2-40B4-BE49-F238E27FC236}">
                  <a16:creationId xmlns:a16="http://schemas.microsoft.com/office/drawing/2014/main" id="{6DE10231-E56D-4F6A-B644-CE5BAC20EC0D}"/>
                </a:ext>
              </a:extLst>
            </p:cNvPr>
            <p:cNvCxnSpPr/>
            <p:nvPr/>
          </p:nvCxnSpPr>
          <p:spPr bwMode="auto">
            <a:xfrm>
              <a:off x="7617807" y="1790182"/>
              <a:ext cx="0" cy="3474276"/>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40" name="Straight Arrow Connector 39">
              <a:extLst>
                <a:ext uri="{FF2B5EF4-FFF2-40B4-BE49-F238E27FC236}">
                  <a16:creationId xmlns:a16="http://schemas.microsoft.com/office/drawing/2014/main" id="{69B33FC5-996F-4D19-9F4C-9E8171332C18}"/>
                </a:ext>
              </a:extLst>
            </p:cNvPr>
            <p:cNvCxnSpPr/>
            <p:nvPr/>
          </p:nvCxnSpPr>
          <p:spPr bwMode="auto">
            <a:xfrm>
              <a:off x="10227736" y="1790182"/>
              <a:ext cx="0" cy="3474276"/>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41" name="Straight Arrow Connector 40">
              <a:extLst>
                <a:ext uri="{FF2B5EF4-FFF2-40B4-BE49-F238E27FC236}">
                  <a16:creationId xmlns:a16="http://schemas.microsoft.com/office/drawing/2014/main" id="{34960E4D-46F4-4462-BB71-99DAE874E5F1}"/>
                </a:ext>
              </a:extLst>
            </p:cNvPr>
            <p:cNvCxnSpPr/>
            <p:nvPr/>
          </p:nvCxnSpPr>
          <p:spPr bwMode="auto">
            <a:xfrm>
              <a:off x="7629674" y="3691988"/>
              <a:ext cx="2586195" cy="53293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42" name="Straight Arrow Connector 41">
              <a:extLst>
                <a:ext uri="{FF2B5EF4-FFF2-40B4-BE49-F238E27FC236}">
                  <a16:creationId xmlns:a16="http://schemas.microsoft.com/office/drawing/2014/main" id="{311D23E8-107D-4466-8325-9E2323C2A510}"/>
                </a:ext>
              </a:extLst>
            </p:cNvPr>
            <p:cNvCxnSpPr/>
            <p:nvPr/>
          </p:nvCxnSpPr>
          <p:spPr bwMode="auto">
            <a:xfrm>
              <a:off x="7629674" y="4410038"/>
              <a:ext cx="2586195" cy="53293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43" name="TextBox 42">
              <a:extLst>
                <a:ext uri="{FF2B5EF4-FFF2-40B4-BE49-F238E27FC236}">
                  <a16:creationId xmlns:a16="http://schemas.microsoft.com/office/drawing/2014/main" id="{946BC4A9-7A08-4D8E-92C8-2B140BB9CF15}"/>
                </a:ext>
              </a:extLst>
            </p:cNvPr>
            <p:cNvSpPr txBox="1"/>
            <p:nvPr/>
          </p:nvSpPr>
          <p:spPr bwMode="auto">
            <a:xfrm rot="690167">
              <a:off x="4075985" y="2679777"/>
              <a:ext cx="2544216" cy="3668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GB" sz="1050" dirty="0"/>
                <a:t>Follow_Up(preciseOriginTimestamp,</a:t>
              </a:r>
            </a:p>
            <a:p>
              <a:pPr>
                <a:buClr>
                  <a:schemeClr val="tx1"/>
                </a:buClr>
              </a:pPr>
              <a:r>
                <a:rPr lang="en-GB" sz="1050" dirty="0"/>
                <a:t>correctionField)</a:t>
              </a:r>
            </a:p>
          </p:txBody>
        </p:sp>
        <p:sp>
          <p:nvSpPr>
            <p:cNvPr id="44" name="TextBox 43">
              <a:extLst>
                <a:ext uri="{FF2B5EF4-FFF2-40B4-BE49-F238E27FC236}">
                  <a16:creationId xmlns:a16="http://schemas.microsoft.com/office/drawing/2014/main" id="{D1452C94-52A0-4574-85B6-3B9B781472BC}"/>
                </a:ext>
              </a:extLst>
            </p:cNvPr>
            <p:cNvSpPr txBox="1"/>
            <p:nvPr/>
          </p:nvSpPr>
          <p:spPr bwMode="auto">
            <a:xfrm rot="696396">
              <a:off x="7578275" y="3730395"/>
              <a:ext cx="2954880" cy="374729"/>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GB" sz="1050" dirty="0"/>
                <a:t>Sync(originTimestamp, correctionField)</a:t>
              </a:r>
            </a:p>
          </p:txBody>
        </p:sp>
        <p:sp>
          <p:nvSpPr>
            <p:cNvPr id="27" name="TextBox 26">
              <a:extLst>
                <a:ext uri="{FF2B5EF4-FFF2-40B4-BE49-F238E27FC236}">
                  <a16:creationId xmlns:a16="http://schemas.microsoft.com/office/drawing/2014/main" id="{178B11AE-ED5C-4477-86FC-705718509166}"/>
                </a:ext>
              </a:extLst>
            </p:cNvPr>
            <p:cNvSpPr txBox="1"/>
            <p:nvPr/>
          </p:nvSpPr>
          <p:spPr bwMode="auto">
            <a:xfrm>
              <a:off x="3193949" y="1294170"/>
              <a:ext cx="1654336" cy="54083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ctr">
                <a:buClr>
                  <a:schemeClr val="tx1"/>
                </a:buClr>
              </a:pPr>
              <a:r>
                <a:rPr lang="en-GB" sz="1000" dirty="0"/>
                <a:t>Time-aware system i-1</a:t>
              </a:r>
            </a:p>
            <a:p>
              <a:pPr algn="ctr">
                <a:buClr>
                  <a:schemeClr val="tx1"/>
                </a:buClr>
              </a:pPr>
              <a:r>
                <a:rPr lang="en-GB" sz="1000" dirty="0"/>
                <a:t>master port</a:t>
              </a:r>
            </a:p>
          </p:txBody>
        </p:sp>
        <p:sp>
          <p:nvSpPr>
            <p:cNvPr id="48" name="TextBox 47">
              <a:extLst>
                <a:ext uri="{FF2B5EF4-FFF2-40B4-BE49-F238E27FC236}">
                  <a16:creationId xmlns:a16="http://schemas.microsoft.com/office/drawing/2014/main" id="{C426ADDC-8D86-4658-932D-823CED2F1067}"/>
                </a:ext>
              </a:extLst>
            </p:cNvPr>
            <p:cNvSpPr txBox="1"/>
            <p:nvPr/>
          </p:nvSpPr>
          <p:spPr bwMode="auto">
            <a:xfrm>
              <a:off x="6349666" y="1294170"/>
              <a:ext cx="1654336" cy="54083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ctr">
                <a:buClr>
                  <a:schemeClr val="tx1"/>
                </a:buClr>
              </a:pPr>
              <a:r>
                <a:rPr lang="en-GB" sz="1000" dirty="0"/>
                <a:t>Time-aware system i</a:t>
              </a:r>
            </a:p>
            <a:p>
              <a:pPr algn="ctr">
                <a:buClr>
                  <a:schemeClr val="tx1"/>
                </a:buClr>
              </a:pPr>
              <a:r>
                <a:rPr lang="en-GB" sz="1000" dirty="0"/>
                <a:t>Slave port               master port</a:t>
              </a:r>
            </a:p>
          </p:txBody>
        </p:sp>
        <p:sp>
          <p:nvSpPr>
            <p:cNvPr id="49" name="TextBox 48">
              <a:extLst>
                <a:ext uri="{FF2B5EF4-FFF2-40B4-BE49-F238E27FC236}">
                  <a16:creationId xmlns:a16="http://schemas.microsoft.com/office/drawing/2014/main" id="{1FE03CAE-223A-48E7-B466-607F0B4AA2EC}"/>
                </a:ext>
              </a:extLst>
            </p:cNvPr>
            <p:cNvSpPr txBox="1"/>
            <p:nvPr/>
          </p:nvSpPr>
          <p:spPr bwMode="auto">
            <a:xfrm>
              <a:off x="9411228" y="1294170"/>
              <a:ext cx="1654336" cy="54083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ctr">
                <a:buClr>
                  <a:schemeClr val="tx1"/>
                </a:buClr>
              </a:pPr>
              <a:r>
                <a:rPr lang="en-GB" sz="1000" dirty="0"/>
                <a:t>Time-aware system i+1</a:t>
              </a:r>
            </a:p>
            <a:p>
              <a:pPr algn="ctr">
                <a:buClr>
                  <a:schemeClr val="tx1"/>
                </a:buClr>
              </a:pPr>
              <a:r>
                <a:rPr lang="en-GB" sz="1000" dirty="0"/>
                <a:t>Slave port</a:t>
              </a:r>
            </a:p>
          </p:txBody>
        </p:sp>
        <p:cxnSp>
          <p:nvCxnSpPr>
            <p:cNvPr id="50" name="Straight Arrow Connector 49">
              <a:extLst>
                <a:ext uri="{FF2B5EF4-FFF2-40B4-BE49-F238E27FC236}">
                  <a16:creationId xmlns:a16="http://schemas.microsoft.com/office/drawing/2014/main" id="{3D5A2B5A-712C-4AF9-90EA-A5AE94721755}"/>
                </a:ext>
              </a:extLst>
            </p:cNvPr>
            <p:cNvCxnSpPr>
              <a:cxnSpLocks/>
            </p:cNvCxnSpPr>
            <p:nvPr/>
          </p:nvCxnSpPr>
          <p:spPr bwMode="auto">
            <a:xfrm>
              <a:off x="3886921" y="2598455"/>
              <a:ext cx="2747664" cy="58422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51" name="TextBox 50">
              <a:extLst>
                <a:ext uri="{FF2B5EF4-FFF2-40B4-BE49-F238E27FC236}">
                  <a16:creationId xmlns:a16="http://schemas.microsoft.com/office/drawing/2014/main" id="{76444954-B351-4473-AFC1-2EE65772ACD8}"/>
                </a:ext>
              </a:extLst>
            </p:cNvPr>
            <p:cNvSpPr txBox="1"/>
            <p:nvPr/>
          </p:nvSpPr>
          <p:spPr bwMode="auto">
            <a:xfrm rot="690167">
              <a:off x="7671593" y="4463410"/>
              <a:ext cx="2544216" cy="3668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GB" sz="1050" dirty="0"/>
                <a:t>Follow_Up(preciseOriginTimestamp,</a:t>
              </a:r>
            </a:p>
            <a:p>
              <a:pPr>
                <a:buClr>
                  <a:schemeClr val="tx1"/>
                </a:buClr>
              </a:pPr>
              <a:r>
                <a:rPr lang="en-GB" sz="1050" dirty="0"/>
                <a:t>correctionField)</a:t>
              </a:r>
            </a:p>
          </p:txBody>
        </p:sp>
        <p:sp>
          <p:nvSpPr>
            <p:cNvPr id="54" name="TextBox 53">
              <a:extLst>
                <a:ext uri="{FF2B5EF4-FFF2-40B4-BE49-F238E27FC236}">
                  <a16:creationId xmlns:a16="http://schemas.microsoft.com/office/drawing/2014/main" id="{F547D467-8FE7-45C2-AFDA-F5504CF9EC42}"/>
                </a:ext>
              </a:extLst>
            </p:cNvPr>
            <p:cNvSpPr txBox="1"/>
            <p:nvPr/>
          </p:nvSpPr>
          <p:spPr bwMode="auto">
            <a:xfrm rot="696396">
              <a:off x="3937655" y="2201599"/>
              <a:ext cx="2954880" cy="374729"/>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GB" sz="1050" dirty="0"/>
                <a:t>Sync(originTimestamp, correctionField)</a:t>
              </a:r>
            </a:p>
          </p:txBody>
        </p:sp>
        <p:cxnSp>
          <p:nvCxnSpPr>
            <p:cNvPr id="57" name="Straight Arrow Connector 56">
              <a:extLst>
                <a:ext uri="{FF2B5EF4-FFF2-40B4-BE49-F238E27FC236}">
                  <a16:creationId xmlns:a16="http://schemas.microsoft.com/office/drawing/2014/main" id="{AA52E8A1-8B73-45BF-AAA9-5D553C75923F}"/>
                </a:ext>
              </a:extLst>
            </p:cNvPr>
            <p:cNvCxnSpPr>
              <a:cxnSpLocks/>
            </p:cNvCxnSpPr>
            <p:nvPr/>
          </p:nvCxnSpPr>
          <p:spPr bwMode="auto">
            <a:xfrm>
              <a:off x="3886921" y="2109790"/>
              <a:ext cx="2747664" cy="58422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grpSp>
      <p:sp>
        <p:nvSpPr>
          <p:cNvPr id="7" name="Rectangle 6">
            <a:extLst>
              <a:ext uri="{FF2B5EF4-FFF2-40B4-BE49-F238E27FC236}">
                <a16:creationId xmlns:a16="http://schemas.microsoft.com/office/drawing/2014/main" id="{C689DFB1-A238-420A-B3E2-B8FEA09B6686}"/>
              </a:ext>
            </a:extLst>
          </p:cNvPr>
          <p:cNvSpPr/>
          <p:nvPr/>
        </p:nvSpPr>
        <p:spPr>
          <a:xfrm>
            <a:off x="6044329" y="1119463"/>
            <a:ext cx="1035861" cy="307777"/>
          </a:xfrm>
          <a:prstGeom prst="rect">
            <a:avLst/>
          </a:prstGeom>
        </p:spPr>
        <p:txBody>
          <a:bodyPr wrap="none">
            <a:spAutoFit/>
          </a:bodyPr>
          <a:lstStyle/>
          <a:p>
            <a:r>
              <a:rPr lang="en-US" sz="1400" b="1">
                <a:solidFill>
                  <a:srgbClr val="181818"/>
                </a:solidFill>
              </a:rPr>
              <a:t>5G System</a:t>
            </a:r>
            <a:endParaRPr lang="en-US" sz="1400" b="1" dirty="0"/>
          </a:p>
        </p:txBody>
      </p:sp>
      <p:sp>
        <p:nvSpPr>
          <p:cNvPr id="15" name="Rectangle 14">
            <a:extLst>
              <a:ext uri="{FF2B5EF4-FFF2-40B4-BE49-F238E27FC236}">
                <a16:creationId xmlns:a16="http://schemas.microsoft.com/office/drawing/2014/main" id="{706C0E51-5D08-40AB-9DAB-90F3674D2BF3}"/>
              </a:ext>
            </a:extLst>
          </p:cNvPr>
          <p:cNvSpPr/>
          <p:nvPr/>
        </p:nvSpPr>
        <p:spPr>
          <a:xfrm>
            <a:off x="4437790" y="5825858"/>
            <a:ext cx="4528804" cy="369332"/>
          </a:xfrm>
          <a:prstGeom prst="rect">
            <a:avLst/>
          </a:prstGeom>
          <a:solidFill>
            <a:schemeClr val="accent5">
              <a:lumMod val="60000"/>
              <a:lumOff val="40000"/>
            </a:schemeClr>
          </a:solidFill>
        </p:spPr>
        <p:txBody>
          <a:bodyPr wrap="none">
            <a:spAutoFit/>
          </a:bodyPr>
          <a:lstStyle/>
          <a:p>
            <a:pPr lvl="0">
              <a:buClr>
                <a:srgbClr val="181818"/>
              </a:buClr>
              <a:defRPr/>
            </a:pPr>
            <a:r>
              <a:rPr lang="en-US" dirty="0">
                <a:solidFill>
                  <a:srgbClr val="181818"/>
                </a:solidFill>
              </a:rPr>
              <a:t>802.1 AS </a:t>
            </a:r>
            <a:r>
              <a:rPr lang="en-US" dirty="0" err="1">
                <a:solidFill>
                  <a:srgbClr val="181818"/>
                </a:solidFill>
              </a:rPr>
              <a:t>gPTP</a:t>
            </a:r>
            <a:r>
              <a:rPr lang="en-US" dirty="0">
                <a:solidFill>
                  <a:srgbClr val="181818"/>
                </a:solidFill>
              </a:rPr>
              <a:t> transmitted over 5G u-plane</a:t>
            </a:r>
            <a:endParaRPr lang="en-150" dirty="0">
              <a:solidFill>
                <a:srgbClr val="181818"/>
              </a:solidFill>
            </a:endParaRPr>
          </a:p>
        </p:txBody>
      </p:sp>
      <p:cxnSp>
        <p:nvCxnSpPr>
          <p:cNvPr id="47" name="Straight Arrow Connector 46">
            <a:extLst>
              <a:ext uri="{FF2B5EF4-FFF2-40B4-BE49-F238E27FC236}">
                <a16:creationId xmlns:a16="http://schemas.microsoft.com/office/drawing/2014/main" id="{E6809152-1EDD-4ECD-BE7C-75BFBFE7F4C7}"/>
              </a:ext>
            </a:extLst>
          </p:cNvPr>
          <p:cNvCxnSpPr>
            <a:cxnSpLocks/>
          </p:cNvCxnSpPr>
          <p:nvPr/>
        </p:nvCxnSpPr>
        <p:spPr bwMode="auto">
          <a:xfrm>
            <a:off x="6204545" y="3030199"/>
            <a:ext cx="854834" cy="1095972"/>
          </a:xfrm>
          <a:prstGeom prst="straightConnector1">
            <a:avLst/>
          </a:prstGeom>
          <a:ln>
            <a:solidFill>
              <a:schemeClr val="tx1"/>
            </a:solidFill>
            <a:headEnd type="none" w="med" len="med"/>
            <a:tailEnd type="triangle"/>
          </a:ln>
        </p:spPr>
        <p:style>
          <a:lnRef idx="1">
            <a:schemeClr val="accent6"/>
          </a:lnRef>
          <a:fillRef idx="0">
            <a:schemeClr val="accent6"/>
          </a:fillRef>
          <a:effectRef idx="0">
            <a:schemeClr val="accent6"/>
          </a:effectRef>
          <a:fontRef idx="minor">
            <a:schemeClr val="tx1"/>
          </a:fontRef>
        </p:style>
      </p:cxnSp>
      <p:sp>
        <p:nvSpPr>
          <p:cNvPr id="52" name="TextBox 51">
            <a:extLst>
              <a:ext uri="{FF2B5EF4-FFF2-40B4-BE49-F238E27FC236}">
                <a16:creationId xmlns:a16="http://schemas.microsoft.com/office/drawing/2014/main" id="{2D256C96-DCAC-4C9F-9B65-42732F103F61}"/>
              </a:ext>
            </a:extLst>
          </p:cNvPr>
          <p:cNvSpPr txBox="1"/>
          <p:nvPr/>
        </p:nvSpPr>
        <p:spPr bwMode="auto">
          <a:xfrm>
            <a:off x="6359648" y="2623178"/>
            <a:ext cx="1121702" cy="367952"/>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lvl="0">
              <a:buClr>
                <a:srgbClr val="181818"/>
              </a:buClr>
            </a:pPr>
            <a:r>
              <a:rPr lang="en-GB" sz="1050" dirty="0">
                <a:solidFill>
                  <a:srgbClr val="FF0000"/>
                </a:solidFill>
              </a:rPr>
              <a:t>Residence</a:t>
            </a:r>
          </a:p>
          <a:p>
            <a:pPr lvl="0">
              <a:buClr>
                <a:srgbClr val="181818"/>
              </a:buClr>
            </a:pPr>
            <a:r>
              <a:rPr lang="en-GB" sz="1050" dirty="0">
                <a:solidFill>
                  <a:srgbClr val="FF0000"/>
                </a:solidFill>
              </a:rPr>
              <a:t>      time </a:t>
            </a:r>
            <a:endParaRPr kumimoji="0" lang="en-150" sz="1050" b="0" i="0" u="none" strike="noStrike" kern="1200" cap="none" spc="0" normalizeH="0" baseline="0" noProof="0" dirty="0">
              <a:ln>
                <a:noFill/>
              </a:ln>
              <a:solidFill>
                <a:srgbClr val="FF0000"/>
              </a:solidFill>
              <a:effectLst/>
              <a:uLnTx/>
              <a:uFillTx/>
              <a:latin typeface="Ericsson Hilda"/>
              <a:ea typeface="+mn-ea"/>
              <a:cs typeface="+mn-cs"/>
            </a:endParaRPr>
          </a:p>
        </p:txBody>
      </p:sp>
      <p:sp>
        <p:nvSpPr>
          <p:cNvPr id="53" name="TextBox 52">
            <a:extLst>
              <a:ext uri="{FF2B5EF4-FFF2-40B4-BE49-F238E27FC236}">
                <a16:creationId xmlns:a16="http://schemas.microsoft.com/office/drawing/2014/main" id="{76D6BF05-EAD1-4EAA-BD94-41881B9A796C}"/>
              </a:ext>
            </a:extLst>
          </p:cNvPr>
          <p:cNvSpPr txBox="1"/>
          <p:nvPr/>
        </p:nvSpPr>
        <p:spPr bwMode="auto">
          <a:xfrm>
            <a:off x="6161973" y="2371356"/>
            <a:ext cx="801789" cy="24564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181818"/>
              </a:buClr>
              <a:buSzTx/>
              <a:buFontTx/>
              <a:buNone/>
              <a:tabLst/>
              <a:defRPr/>
            </a:pPr>
            <a:r>
              <a:rPr kumimoji="0" lang="de-DE" sz="1050" b="0" i="0" u="none" strike="noStrike" kern="1200" cap="none" spc="0" normalizeH="0" baseline="0" noProof="0" dirty="0">
                <a:ln>
                  <a:noFill/>
                </a:ln>
                <a:solidFill>
                  <a:srgbClr val="FF0000"/>
                </a:solidFill>
                <a:effectLst/>
                <a:uLnTx/>
                <a:uFillTx/>
                <a:latin typeface="Ericsson Hilda"/>
                <a:ea typeface="+mn-ea"/>
                <a:cs typeface="+mn-cs"/>
              </a:rPr>
              <a:t>s</a:t>
            </a:r>
            <a:r>
              <a:rPr kumimoji="0" lang="en-150" sz="1050" b="0" i="0" u="none" strike="noStrike" kern="1200" cap="none" spc="0" normalizeH="0" baseline="0" noProof="0" dirty="0">
                <a:ln>
                  <a:noFill/>
                </a:ln>
                <a:solidFill>
                  <a:srgbClr val="FF0000"/>
                </a:solidFill>
                <a:effectLst/>
                <a:uLnTx/>
                <a:uFillTx/>
                <a:latin typeface="Ericsson Hilda"/>
                <a:ea typeface="+mn-ea"/>
                <a:cs typeface="+mn-cs"/>
              </a:rPr>
              <a:t>t</a:t>
            </a:r>
            <a:r>
              <a:rPr kumimoji="0" lang="de-DE" sz="1050" b="0" i="0" u="none" strike="noStrike" kern="1200" cap="none" spc="0" normalizeH="0" baseline="0" noProof="0" dirty="0">
                <a:ln>
                  <a:noFill/>
                </a:ln>
                <a:solidFill>
                  <a:srgbClr val="FF0000"/>
                </a:solidFill>
                <a:effectLst/>
                <a:uLnTx/>
                <a:uFillTx/>
                <a:latin typeface="Ericsson Hilda"/>
                <a:ea typeface="+mn-ea"/>
                <a:cs typeface="+mn-cs"/>
              </a:rPr>
              <a:t>a</a:t>
            </a:r>
            <a:r>
              <a:rPr kumimoji="0" lang="en-150" sz="1050" b="0" i="0" u="none" strike="noStrike" kern="1200" cap="none" spc="0" normalizeH="0" baseline="0" noProof="0" dirty="0">
                <a:ln>
                  <a:noFill/>
                </a:ln>
                <a:solidFill>
                  <a:srgbClr val="FF0000"/>
                </a:solidFill>
                <a:effectLst/>
                <a:uLnTx/>
                <a:uFillTx/>
                <a:latin typeface="Ericsson Hilda"/>
                <a:ea typeface="+mn-ea"/>
                <a:cs typeface="+mn-cs"/>
              </a:rPr>
              <a:t>m</a:t>
            </a:r>
            <a:r>
              <a:rPr kumimoji="0" lang="de-DE" sz="1050" b="0" i="0" u="none" strike="noStrike" kern="1200" cap="none" spc="0" normalizeH="0" baseline="0" noProof="0" dirty="0">
                <a:ln>
                  <a:noFill/>
                </a:ln>
                <a:solidFill>
                  <a:srgbClr val="FF0000"/>
                </a:solidFill>
                <a:effectLst/>
                <a:uLnTx/>
                <a:uFillTx/>
                <a:latin typeface="Ericsson Hilda"/>
                <a:ea typeface="+mn-ea"/>
                <a:cs typeface="+mn-cs"/>
              </a:rPr>
              <a:t>p</a:t>
            </a:r>
            <a:endParaRPr kumimoji="0" lang="en-150" sz="1050" b="0" i="0" u="none" strike="noStrike" kern="1200" cap="none" spc="0" normalizeH="0" baseline="0" noProof="0" dirty="0">
              <a:ln>
                <a:noFill/>
              </a:ln>
              <a:solidFill>
                <a:srgbClr val="FF0000"/>
              </a:solidFill>
              <a:effectLst/>
              <a:uLnTx/>
              <a:uFillTx/>
              <a:latin typeface="Ericsson Hilda"/>
              <a:ea typeface="+mn-ea"/>
              <a:cs typeface="+mn-cs"/>
            </a:endParaRPr>
          </a:p>
        </p:txBody>
      </p:sp>
      <p:sp>
        <p:nvSpPr>
          <p:cNvPr id="55" name="TextBox 54">
            <a:extLst>
              <a:ext uri="{FF2B5EF4-FFF2-40B4-BE49-F238E27FC236}">
                <a16:creationId xmlns:a16="http://schemas.microsoft.com/office/drawing/2014/main" id="{2C185E60-2093-4955-9CD4-3024D134A793}"/>
              </a:ext>
            </a:extLst>
          </p:cNvPr>
          <p:cNvSpPr txBox="1"/>
          <p:nvPr/>
        </p:nvSpPr>
        <p:spPr bwMode="auto">
          <a:xfrm>
            <a:off x="6625252" y="3390044"/>
            <a:ext cx="699733" cy="248138"/>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181818"/>
              </a:buClr>
              <a:buSzTx/>
              <a:buFontTx/>
              <a:buNone/>
              <a:tabLst/>
              <a:defRPr/>
            </a:pPr>
            <a:r>
              <a:rPr kumimoji="0" lang="de-DE" sz="1050" b="0" i="0" u="none" strike="noStrike" kern="1200" cap="none" spc="0" normalizeH="0" baseline="0" noProof="0" dirty="0">
                <a:ln>
                  <a:noFill/>
                </a:ln>
                <a:solidFill>
                  <a:srgbClr val="FF0000"/>
                </a:solidFill>
                <a:effectLst/>
                <a:uLnTx/>
                <a:uFillTx/>
                <a:latin typeface="Ericsson Hilda"/>
                <a:ea typeface="+mn-ea"/>
                <a:cs typeface="+mn-cs"/>
              </a:rPr>
              <a:t>s</a:t>
            </a:r>
            <a:r>
              <a:rPr kumimoji="0" lang="en-150" sz="1050" b="0" i="0" u="none" strike="noStrike" kern="1200" cap="none" spc="0" normalizeH="0" baseline="0" noProof="0" dirty="0">
                <a:ln>
                  <a:noFill/>
                </a:ln>
                <a:solidFill>
                  <a:srgbClr val="FF0000"/>
                </a:solidFill>
                <a:effectLst/>
                <a:uLnTx/>
                <a:uFillTx/>
                <a:latin typeface="Ericsson Hilda"/>
                <a:ea typeface="+mn-ea"/>
                <a:cs typeface="+mn-cs"/>
              </a:rPr>
              <a:t>t</a:t>
            </a:r>
            <a:r>
              <a:rPr kumimoji="0" lang="de-DE" sz="1050" b="0" i="0" u="none" strike="noStrike" kern="1200" cap="none" spc="0" normalizeH="0" baseline="0" noProof="0" dirty="0">
                <a:ln>
                  <a:noFill/>
                </a:ln>
                <a:solidFill>
                  <a:srgbClr val="FF0000"/>
                </a:solidFill>
                <a:effectLst/>
                <a:uLnTx/>
                <a:uFillTx/>
                <a:latin typeface="Ericsson Hilda"/>
                <a:ea typeface="+mn-ea"/>
                <a:cs typeface="+mn-cs"/>
              </a:rPr>
              <a:t>a</a:t>
            </a:r>
            <a:r>
              <a:rPr kumimoji="0" lang="en-150" sz="1050" b="0" i="0" u="none" strike="noStrike" kern="1200" cap="none" spc="0" normalizeH="0" baseline="0" noProof="0" dirty="0">
                <a:ln>
                  <a:noFill/>
                </a:ln>
                <a:solidFill>
                  <a:srgbClr val="FF0000"/>
                </a:solidFill>
                <a:effectLst/>
                <a:uLnTx/>
                <a:uFillTx/>
                <a:latin typeface="Ericsson Hilda"/>
                <a:ea typeface="+mn-ea"/>
                <a:cs typeface="+mn-cs"/>
              </a:rPr>
              <a:t>m</a:t>
            </a:r>
            <a:r>
              <a:rPr kumimoji="0" lang="de-DE" sz="1050" b="0" i="0" u="none" strike="noStrike" kern="1200" cap="none" spc="0" normalizeH="0" baseline="0" noProof="0" dirty="0">
                <a:ln>
                  <a:noFill/>
                </a:ln>
                <a:solidFill>
                  <a:srgbClr val="FF0000"/>
                </a:solidFill>
                <a:effectLst/>
                <a:uLnTx/>
                <a:uFillTx/>
                <a:latin typeface="Ericsson Hilda"/>
                <a:ea typeface="+mn-ea"/>
                <a:cs typeface="+mn-cs"/>
              </a:rPr>
              <a:t>p</a:t>
            </a:r>
            <a:endParaRPr kumimoji="0" lang="en-150" sz="1050" b="0" i="0" u="none" strike="noStrike" kern="1200" cap="none" spc="0" normalizeH="0" baseline="0" noProof="0" dirty="0">
              <a:ln>
                <a:noFill/>
              </a:ln>
              <a:solidFill>
                <a:srgbClr val="FF0000"/>
              </a:solidFill>
              <a:effectLst/>
              <a:uLnTx/>
              <a:uFillTx/>
              <a:latin typeface="Ericsson Hilda"/>
              <a:ea typeface="+mn-ea"/>
              <a:cs typeface="+mn-cs"/>
            </a:endParaRPr>
          </a:p>
        </p:txBody>
      </p:sp>
    </p:spTree>
    <p:extLst>
      <p:ext uri="{BB962C8B-B14F-4D97-AF65-F5344CB8AC3E}">
        <p14:creationId xmlns:p14="http://schemas.microsoft.com/office/powerpoint/2010/main" val="1646136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E03B223-470A-429D-8DE2-1A34E9EAF647}"/>
              </a:ext>
            </a:extLst>
          </p:cNvPr>
          <p:cNvSpPr>
            <a:spLocks noGrp="1"/>
          </p:cNvSpPr>
          <p:nvPr>
            <p:ph sz="quarter" idx="11"/>
          </p:nvPr>
        </p:nvSpPr>
        <p:spPr>
          <a:xfrm>
            <a:off x="396297" y="1438275"/>
            <a:ext cx="10715049" cy="3013652"/>
          </a:xfrm>
        </p:spPr>
        <p:txBody>
          <a:bodyPr/>
          <a:lstStyle/>
          <a:p>
            <a:pPr marL="0" indent="0">
              <a:buNone/>
            </a:pPr>
            <a:r>
              <a:rPr lang="en-US" sz="1400" b="1" dirty="0"/>
              <a:t>11.2.14.3 State diagram</a:t>
            </a:r>
            <a:endParaRPr lang="sv-SE" sz="1400" dirty="0"/>
          </a:p>
          <a:p>
            <a:r>
              <a:rPr lang="en-US" sz="1400" i="1" dirty="0"/>
              <a:t>The </a:t>
            </a:r>
            <a:r>
              <a:rPr lang="en-US" sz="1400" i="1" dirty="0" err="1"/>
              <a:t>MDSyncReceiveSM</a:t>
            </a:r>
            <a:r>
              <a:rPr lang="en-US" sz="1400" i="1" dirty="0"/>
              <a:t> state machine </a:t>
            </a:r>
            <a:r>
              <a:rPr lang="en-US" sz="1600" b="1" i="1" dirty="0">
                <a:highlight>
                  <a:srgbClr val="FFFF00"/>
                </a:highlight>
              </a:rPr>
              <a:t>shall</a:t>
            </a:r>
            <a:r>
              <a:rPr lang="en-US" sz="1600" i="1" dirty="0">
                <a:highlight>
                  <a:srgbClr val="FFFF00"/>
                </a:highlight>
              </a:rPr>
              <a:t> </a:t>
            </a:r>
            <a:r>
              <a:rPr lang="en-US" sz="1400" i="1" dirty="0"/>
              <a:t>implement the function specified by the state diagram in Figure 11-6, the local variables specified in 11.2.14.1, the functions specified in 11.2.14.2, the structure specified in 11.2.10 and 10.2.2.1, the messages specified in 11.4, and the relevant global variables and functions specified in 10.2.4 through 10.2.6. The state machine receives Sync and, if the received information is two-step, </a:t>
            </a:r>
            <a:r>
              <a:rPr lang="en-US" sz="1400" i="1" dirty="0" err="1"/>
              <a:t>Follow_Up</a:t>
            </a:r>
            <a:r>
              <a:rPr lang="en-US" sz="1400" i="1" dirty="0"/>
              <a:t> messages, places the time-synchronization information in an </a:t>
            </a:r>
            <a:r>
              <a:rPr lang="en-US" sz="1400" i="1" dirty="0" err="1"/>
              <a:t>MDSyncReceive</a:t>
            </a:r>
            <a:r>
              <a:rPr lang="en-US" sz="1400" i="1" dirty="0"/>
              <a:t> structure, and sends the structure to the </a:t>
            </a:r>
            <a:r>
              <a:rPr lang="en-US" sz="1400" i="1" dirty="0" err="1"/>
              <a:t>PortSyncSyncReceive</a:t>
            </a:r>
            <a:r>
              <a:rPr lang="en-US" sz="1400" i="1" dirty="0"/>
              <a:t> state machine of the </a:t>
            </a:r>
            <a:r>
              <a:rPr lang="en-US" sz="1400" i="1" dirty="0" err="1"/>
              <a:t>PortSync</a:t>
            </a:r>
            <a:r>
              <a:rPr lang="en-US" sz="1400" i="1" dirty="0"/>
              <a:t> entity of this port.</a:t>
            </a:r>
            <a:endParaRPr lang="sv-SE" sz="1400" dirty="0"/>
          </a:p>
          <a:p>
            <a:pPr marL="0" indent="0">
              <a:buNone/>
            </a:pPr>
            <a:r>
              <a:rPr lang="en-US" sz="1400" b="1" i="1" dirty="0"/>
              <a:t>11.2.15.3 State diagram</a:t>
            </a:r>
            <a:endParaRPr lang="sv-SE" sz="1400" dirty="0"/>
          </a:p>
          <a:p>
            <a:r>
              <a:rPr lang="en-US" sz="1400" i="1" dirty="0"/>
              <a:t>The </a:t>
            </a:r>
            <a:r>
              <a:rPr lang="en-US" sz="1400" i="1" dirty="0" err="1"/>
              <a:t>MDSyncSendSM</a:t>
            </a:r>
            <a:r>
              <a:rPr lang="en-US" sz="1400" i="1" dirty="0"/>
              <a:t> state machine </a:t>
            </a:r>
            <a:r>
              <a:rPr lang="en-US" sz="1400" b="1" i="1" dirty="0">
                <a:highlight>
                  <a:srgbClr val="FFFF00"/>
                </a:highlight>
              </a:rPr>
              <a:t>shall</a:t>
            </a:r>
            <a:r>
              <a:rPr lang="en-US" sz="1400" i="1" dirty="0">
                <a:highlight>
                  <a:srgbClr val="FFFF00"/>
                </a:highlight>
              </a:rPr>
              <a:t> </a:t>
            </a:r>
            <a:r>
              <a:rPr lang="en-US" sz="1400" i="1" dirty="0"/>
              <a:t>implement the </a:t>
            </a:r>
            <a:r>
              <a:rPr lang="en-US" sz="1400" b="1" i="1" dirty="0"/>
              <a:t>function specified by the state diagram in Figure 11-7; </a:t>
            </a:r>
            <a:r>
              <a:rPr lang="en-US" sz="1400" i="1" dirty="0"/>
              <a:t>the local variables specified in 11.2.15.1; the functions specified in 11.2.15.2; the structures specified in 11.2.9, 11.2.11 and 10.2.2.1; the messages specified in 11.4; the MD entity global variables specified in 11.2.13; and the relevant global variables and functions specified in 10.2.4 through 10.2.6. The state machine receives an </a:t>
            </a:r>
            <a:r>
              <a:rPr lang="en-US" sz="1400" i="1" dirty="0" err="1"/>
              <a:t>MDSyncSend</a:t>
            </a:r>
            <a:r>
              <a:rPr lang="en-US" sz="1400" i="1" dirty="0"/>
              <a:t> structure from the </a:t>
            </a:r>
            <a:r>
              <a:rPr lang="en-US" sz="1400" i="1" dirty="0" err="1"/>
              <a:t>PortSyncSyncSend</a:t>
            </a:r>
            <a:r>
              <a:rPr lang="en-US" sz="1400" i="1" dirty="0"/>
              <a:t> state machine of the </a:t>
            </a:r>
            <a:r>
              <a:rPr lang="en-US" sz="1400" i="1" dirty="0" err="1"/>
              <a:t>PortSync</a:t>
            </a:r>
            <a:r>
              <a:rPr lang="en-US" sz="1400" i="1" dirty="0"/>
              <a:t> entity of this port and transmits a Sync and corresponding </a:t>
            </a:r>
            <a:r>
              <a:rPr lang="en-US" sz="1400" i="1" dirty="0" err="1"/>
              <a:t>Follow_Up</a:t>
            </a:r>
            <a:r>
              <a:rPr lang="en-US" sz="1400" i="1" dirty="0"/>
              <a:t> message.</a:t>
            </a:r>
            <a:endParaRPr lang="sv-SE" sz="1400" dirty="0"/>
          </a:p>
          <a:p>
            <a:endParaRPr lang="sv-SE" sz="1400" dirty="0"/>
          </a:p>
        </p:txBody>
      </p:sp>
      <p:sp>
        <p:nvSpPr>
          <p:cNvPr id="3" name="Title 2">
            <a:extLst>
              <a:ext uri="{FF2B5EF4-FFF2-40B4-BE49-F238E27FC236}">
                <a16:creationId xmlns:a16="http://schemas.microsoft.com/office/drawing/2014/main" id="{80815BC6-C568-4B6A-BA45-AB87B1A3CB70}"/>
              </a:ext>
            </a:extLst>
          </p:cNvPr>
          <p:cNvSpPr>
            <a:spLocks noGrp="1"/>
          </p:cNvSpPr>
          <p:nvPr>
            <p:ph type="title"/>
          </p:nvPr>
        </p:nvSpPr>
        <p:spPr/>
        <p:txBody>
          <a:bodyPr/>
          <a:lstStyle/>
          <a:p>
            <a:r>
              <a:rPr lang="sv-SE" dirty="0"/>
              <a:t>IEEE 802.1AS compliance requirement</a:t>
            </a:r>
          </a:p>
        </p:txBody>
      </p:sp>
      <p:sp>
        <p:nvSpPr>
          <p:cNvPr id="6" name="TextBox 5">
            <a:extLst>
              <a:ext uri="{FF2B5EF4-FFF2-40B4-BE49-F238E27FC236}">
                <a16:creationId xmlns:a16="http://schemas.microsoft.com/office/drawing/2014/main" id="{167DB6A7-A4D7-4289-BF7D-E61CCF94CFEF}"/>
              </a:ext>
            </a:extLst>
          </p:cNvPr>
          <p:cNvSpPr txBox="1"/>
          <p:nvPr/>
        </p:nvSpPr>
        <p:spPr bwMode="auto">
          <a:xfrm>
            <a:off x="396297" y="4331853"/>
            <a:ext cx="11071925" cy="192982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r>
              <a:rPr lang="en-US" sz="1400" dirty="0"/>
              <a:t>Based on the state diagrams ,the </a:t>
            </a:r>
            <a:r>
              <a:rPr lang="en-US" sz="1400" dirty="0" err="1"/>
              <a:t>preciseOriginTimestamp</a:t>
            </a:r>
            <a:r>
              <a:rPr lang="en-US" sz="1400" dirty="0"/>
              <a:t> </a:t>
            </a:r>
            <a:r>
              <a:rPr lang="en-US" sz="1400" u="sng" dirty="0">
                <a:highlight>
                  <a:srgbClr val="FFFF00"/>
                </a:highlight>
              </a:rPr>
              <a:t>shall</a:t>
            </a:r>
            <a:r>
              <a:rPr lang="en-US" sz="1400" dirty="0"/>
              <a:t> contain the timestamp from the GM.  </a:t>
            </a:r>
            <a:r>
              <a:rPr lang="it-IT" sz="1400" dirty="0"/>
              <a:t>As 802.1AS time aware is a BC compliant clock, that must not update the precise origin timestmap.  </a:t>
            </a:r>
            <a:r>
              <a:rPr lang="it-IT" sz="1400"/>
              <a:t>IEEE</a:t>
            </a:r>
            <a:r>
              <a:rPr lang="en-US" sz="1400"/>
              <a:t>1588 </a:t>
            </a:r>
            <a:r>
              <a:rPr lang="en-US" sz="1400" dirty="0"/>
              <a:t>actually does not require the </a:t>
            </a:r>
            <a:r>
              <a:rPr lang="en-US" sz="1400" dirty="0" err="1"/>
              <a:t>preciseOriginTimestamp</a:t>
            </a:r>
            <a:r>
              <a:rPr lang="en-US" sz="1400" dirty="0"/>
              <a:t> or </a:t>
            </a:r>
            <a:r>
              <a:rPr lang="en-US" sz="1400" dirty="0" err="1"/>
              <a:t>originTimestamp</a:t>
            </a:r>
            <a:r>
              <a:rPr lang="en-US" sz="1400" dirty="0"/>
              <a:t> to reflect the local PTP clock, but only the sum of the respective one of these and the respective correction fields. In 9.5.9.4 of the latest draft of 1588-Rev, it says:</a:t>
            </a:r>
            <a:endParaRPr lang="sv-SE" sz="1400" dirty="0"/>
          </a:p>
          <a:p>
            <a:pPr marL="285750" indent="-285750">
              <a:buFont typeface="Arial" panose="020B0604020202020204" pitchFamily="34" charset="0"/>
              <a:buChar char="•"/>
            </a:pPr>
            <a:r>
              <a:rPr lang="en-US" sz="1400" i="1" dirty="0"/>
              <a:t>The </a:t>
            </a:r>
            <a:r>
              <a:rPr lang="en-US" sz="1400" i="1" dirty="0" err="1"/>
              <a:t>originTimestamp</a:t>
            </a:r>
            <a:r>
              <a:rPr lang="en-US" sz="1400" i="1" dirty="0"/>
              <a:t> field of the Sync message shall be an estimate no worse than ±1 s of the &lt;</a:t>
            </a:r>
            <a:r>
              <a:rPr lang="en-US" sz="1400" i="1" dirty="0" err="1"/>
              <a:t>syncEventEgressTimestamp</a:t>
            </a:r>
            <a:r>
              <a:rPr lang="en-US" sz="1400" i="1" dirty="0"/>
              <a:t>&gt; excluding any fractional nanoseconds. </a:t>
            </a:r>
            <a:endParaRPr lang="sv-SE" sz="1400" i="1" dirty="0"/>
          </a:p>
          <a:p>
            <a:pPr marL="285750" indent="-285750">
              <a:buFont typeface="Arial" panose="020B0604020202020204" pitchFamily="34" charset="0"/>
              <a:buChar char="•"/>
            </a:pPr>
            <a:r>
              <a:rPr lang="en-US" sz="1400" i="1" dirty="0"/>
              <a:t>The </a:t>
            </a:r>
            <a:r>
              <a:rPr lang="en-US" sz="1400" i="1" dirty="0" err="1"/>
              <a:t>originTimestamp</a:t>
            </a:r>
            <a:r>
              <a:rPr lang="en-US" sz="1400" i="1" dirty="0"/>
              <a:t> field of the Sync message should be the &lt;</a:t>
            </a:r>
            <a:r>
              <a:rPr lang="en-US" sz="1400" i="1" dirty="0" err="1"/>
              <a:t>syncEventEgressTimestamp</a:t>
            </a:r>
            <a:r>
              <a:rPr lang="en-US" sz="1400" i="1" dirty="0"/>
              <a:t>&gt; excluding any fractional nanoseconds. The sum of the Sync message </a:t>
            </a:r>
            <a:r>
              <a:rPr lang="en-US" sz="1400" i="1" dirty="0" err="1"/>
              <a:t>correctionField</a:t>
            </a:r>
            <a:r>
              <a:rPr lang="en-US" sz="1400" i="1" dirty="0"/>
              <a:t> and </a:t>
            </a:r>
            <a:r>
              <a:rPr lang="en-US" sz="1400" i="1" dirty="0" err="1"/>
              <a:t>originTimestamp</a:t>
            </a:r>
            <a:r>
              <a:rPr lang="en-US" sz="1400" i="1" dirty="0"/>
              <a:t> field shall be the value of the &lt;</a:t>
            </a:r>
            <a:r>
              <a:rPr lang="en-US" sz="1400" i="1" dirty="0" err="1"/>
              <a:t>syncEventEgressTimestamp</a:t>
            </a:r>
            <a:r>
              <a:rPr lang="en-US" sz="1400" i="1" dirty="0"/>
              <a:t>&gt; including any fractional nanoseconds</a:t>
            </a:r>
            <a:endParaRPr lang="sv-SE" sz="1100" i="1" dirty="0" err="1"/>
          </a:p>
        </p:txBody>
      </p:sp>
    </p:spTree>
    <p:extLst>
      <p:ext uri="{BB962C8B-B14F-4D97-AF65-F5344CB8AC3E}">
        <p14:creationId xmlns:p14="http://schemas.microsoft.com/office/powerpoint/2010/main" val="2746724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5F1022E9-B59B-4EE0-8BAD-4FFB68E50925}"/>
              </a:ext>
            </a:extLst>
          </p:cNvPr>
          <p:cNvGraphicFramePr>
            <a:graphicFrameLocks noGrp="1"/>
          </p:cNvGraphicFramePr>
          <p:nvPr>
            <p:ph sz="quarter" idx="11"/>
            <p:extLst>
              <p:ext uri="{D42A27DB-BD31-4B8C-83A1-F6EECF244321}">
                <p14:modId xmlns:p14="http://schemas.microsoft.com/office/powerpoint/2010/main" val="1424467000"/>
              </p:ext>
            </p:extLst>
          </p:nvPr>
        </p:nvGraphicFramePr>
        <p:xfrm>
          <a:off x="550668" y="1114941"/>
          <a:ext cx="11090664" cy="5406666"/>
        </p:xfrm>
        <a:graphic>
          <a:graphicData uri="http://schemas.openxmlformats.org/drawingml/2006/table">
            <a:tbl>
              <a:tblPr firstRow="1" firstCol="1" bandRow="1">
                <a:tableStyleId>{5C22544A-7EE6-4342-B048-85BDC9FD1C3A}</a:tableStyleId>
              </a:tblPr>
              <a:tblGrid>
                <a:gridCol w="1965175">
                  <a:extLst>
                    <a:ext uri="{9D8B030D-6E8A-4147-A177-3AD203B41FA5}">
                      <a16:colId xmlns:a16="http://schemas.microsoft.com/office/drawing/2014/main" val="4204637579"/>
                    </a:ext>
                  </a:extLst>
                </a:gridCol>
                <a:gridCol w="4436102">
                  <a:extLst>
                    <a:ext uri="{9D8B030D-6E8A-4147-A177-3AD203B41FA5}">
                      <a16:colId xmlns:a16="http://schemas.microsoft.com/office/drawing/2014/main" val="964705238"/>
                    </a:ext>
                  </a:extLst>
                </a:gridCol>
                <a:gridCol w="2967809">
                  <a:extLst>
                    <a:ext uri="{9D8B030D-6E8A-4147-A177-3AD203B41FA5}">
                      <a16:colId xmlns:a16="http://schemas.microsoft.com/office/drawing/2014/main" val="1258558065"/>
                    </a:ext>
                  </a:extLst>
                </a:gridCol>
                <a:gridCol w="1721578">
                  <a:extLst>
                    <a:ext uri="{9D8B030D-6E8A-4147-A177-3AD203B41FA5}">
                      <a16:colId xmlns:a16="http://schemas.microsoft.com/office/drawing/2014/main" val="4173222130"/>
                    </a:ext>
                  </a:extLst>
                </a:gridCol>
              </a:tblGrid>
              <a:tr h="372399">
                <a:tc>
                  <a:txBody>
                    <a:bodyPr/>
                    <a:lstStyle/>
                    <a:p>
                      <a:pPr hangingPunct="0">
                        <a:spcAft>
                          <a:spcPts val="900"/>
                        </a:spcAft>
                      </a:pPr>
                      <a:r>
                        <a:rPr lang="en-GB" sz="1100">
                          <a:effectLst/>
                          <a:latin typeface="+mn-lt"/>
                        </a:rPr>
                        <a:t> </a:t>
                      </a:r>
                      <a:endParaRPr lang="sv-SE" sz="1100">
                        <a:solidFill>
                          <a:srgbClr val="000000"/>
                        </a:solidFill>
                        <a:effectLst/>
                        <a:latin typeface="+mn-lt"/>
                        <a:ea typeface="Malgun Gothic" panose="020B0503020000020004" pitchFamily="34" charset="-127"/>
                      </a:endParaRPr>
                    </a:p>
                  </a:txBody>
                  <a:tcPr marL="51011" marR="51011" marT="0" marB="0"/>
                </a:tc>
                <a:tc>
                  <a:txBody>
                    <a:bodyPr/>
                    <a:lstStyle/>
                    <a:p>
                      <a:pPr hangingPunct="0">
                        <a:spcAft>
                          <a:spcPts val="900"/>
                        </a:spcAft>
                      </a:pPr>
                      <a:r>
                        <a:rPr lang="en-GB" sz="1100">
                          <a:effectLst/>
                          <a:latin typeface="+mn-lt"/>
                        </a:rPr>
                        <a:t>Solution#11  Option 2</a:t>
                      </a:r>
                      <a:endParaRPr lang="sv-SE" sz="1100">
                        <a:solidFill>
                          <a:srgbClr val="000000"/>
                        </a:solidFill>
                        <a:effectLst/>
                        <a:latin typeface="+mn-lt"/>
                        <a:ea typeface="Malgun Gothic" panose="020B0503020000020004" pitchFamily="34" charset="-127"/>
                      </a:endParaRPr>
                    </a:p>
                  </a:txBody>
                  <a:tcPr marL="51011" marR="51011" marT="0" marB="0"/>
                </a:tc>
                <a:tc>
                  <a:txBody>
                    <a:bodyPr/>
                    <a:lstStyle/>
                    <a:p>
                      <a:pPr hangingPunct="0">
                        <a:spcAft>
                          <a:spcPts val="900"/>
                        </a:spcAft>
                      </a:pPr>
                      <a:r>
                        <a:rPr lang="en-GB" sz="1100" dirty="0">
                          <a:effectLst/>
                          <a:latin typeface="+mn-lt"/>
                        </a:rPr>
                        <a:t>Solution#11  Option 3 &amp; Solution#28</a:t>
                      </a:r>
                      <a:endParaRPr lang="sv-SE" sz="1100" dirty="0">
                        <a:solidFill>
                          <a:srgbClr val="000000"/>
                        </a:solidFill>
                        <a:effectLst/>
                        <a:latin typeface="+mn-lt"/>
                        <a:ea typeface="Malgun Gothic" panose="020B0503020000020004" pitchFamily="34" charset="-127"/>
                      </a:endParaRPr>
                    </a:p>
                  </a:txBody>
                  <a:tcPr marL="51011" marR="51011" marT="0" marB="0"/>
                </a:tc>
                <a:tc>
                  <a:txBody>
                    <a:bodyPr/>
                    <a:lstStyle/>
                    <a:p>
                      <a:pPr hangingPunct="0">
                        <a:spcAft>
                          <a:spcPts val="900"/>
                        </a:spcAft>
                      </a:pPr>
                      <a:r>
                        <a:rPr lang="en-GB" sz="1100">
                          <a:effectLst/>
                          <a:latin typeface="+mn-lt"/>
                        </a:rPr>
                        <a:t>Solution#11 Option 4</a:t>
                      </a:r>
                      <a:endParaRPr lang="sv-SE" sz="1100">
                        <a:solidFill>
                          <a:srgbClr val="000000"/>
                        </a:solidFill>
                        <a:effectLst/>
                        <a:latin typeface="+mn-lt"/>
                        <a:ea typeface="Malgun Gothic" panose="020B0503020000020004" pitchFamily="34" charset="-127"/>
                      </a:endParaRPr>
                    </a:p>
                  </a:txBody>
                  <a:tcPr marL="51011" marR="51011" marT="0" marB="0"/>
                </a:tc>
                <a:extLst>
                  <a:ext uri="{0D108BD9-81ED-4DB2-BD59-A6C34878D82A}">
                    <a16:rowId xmlns:a16="http://schemas.microsoft.com/office/drawing/2014/main" val="2948084128"/>
                  </a:ext>
                </a:extLst>
              </a:tr>
              <a:tr h="400832">
                <a:tc>
                  <a:txBody>
                    <a:bodyPr/>
                    <a:lstStyle/>
                    <a:p>
                      <a:pPr hangingPunct="0">
                        <a:spcAft>
                          <a:spcPts val="900"/>
                        </a:spcAft>
                      </a:pPr>
                      <a:r>
                        <a:rPr lang="en-GB" sz="1100">
                          <a:effectLst/>
                          <a:latin typeface="+mn-lt"/>
                        </a:rPr>
                        <a:t>5GS must be IEEE 802.1AS compliant</a:t>
                      </a:r>
                      <a:endParaRPr lang="sv-SE" sz="1100">
                        <a:solidFill>
                          <a:srgbClr val="000000"/>
                        </a:solidFill>
                        <a:effectLst/>
                        <a:latin typeface="+mn-lt"/>
                        <a:ea typeface="Malgun Gothic" panose="020B0503020000020004" pitchFamily="34" charset="-127"/>
                      </a:endParaRPr>
                    </a:p>
                  </a:txBody>
                  <a:tcPr marL="51011" marR="51011" marT="0" marB="0"/>
                </a:tc>
                <a:tc>
                  <a:txBody>
                    <a:bodyPr/>
                    <a:lstStyle/>
                    <a:p>
                      <a:pPr hangingPunct="0">
                        <a:spcAft>
                          <a:spcPts val="900"/>
                        </a:spcAft>
                      </a:pPr>
                      <a:r>
                        <a:rPr lang="en-GB" sz="1100" dirty="0">
                          <a:effectLst/>
                          <a:latin typeface="+mn-lt"/>
                        </a:rPr>
                        <a:t>No (</a:t>
                      </a:r>
                      <a:r>
                        <a:rPr lang="en-GB" sz="1100" dirty="0" err="1">
                          <a:effectLst/>
                          <a:latin typeface="+mn-lt"/>
                        </a:rPr>
                        <a:t>preciseOriginTimestamp</a:t>
                      </a:r>
                      <a:r>
                        <a:rPr lang="en-GB" sz="1100" dirty="0">
                          <a:effectLst/>
                          <a:latin typeface="+mn-lt"/>
                        </a:rPr>
                        <a:t> is not preserved)</a:t>
                      </a:r>
                      <a:endParaRPr lang="sv-SE" sz="1100" dirty="0">
                        <a:solidFill>
                          <a:srgbClr val="000000"/>
                        </a:solidFill>
                        <a:effectLst/>
                        <a:latin typeface="+mn-lt"/>
                        <a:ea typeface="Malgun Gothic" panose="020B0503020000020004" pitchFamily="34" charset="-127"/>
                      </a:endParaRPr>
                    </a:p>
                  </a:txBody>
                  <a:tcPr marL="51011" marR="51011" marT="0" marB="0"/>
                </a:tc>
                <a:tc>
                  <a:txBody>
                    <a:bodyPr/>
                    <a:lstStyle/>
                    <a:p>
                      <a:pPr hangingPunct="0">
                        <a:spcAft>
                          <a:spcPts val="900"/>
                        </a:spcAft>
                      </a:pPr>
                      <a:r>
                        <a:rPr lang="en-GB" sz="1100" dirty="0">
                          <a:effectLst/>
                          <a:latin typeface="+mn-lt"/>
                        </a:rPr>
                        <a:t>Yes</a:t>
                      </a:r>
                      <a:endParaRPr lang="sv-SE" sz="1100" dirty="0">
                        <a:solidFill>
                          <a:srgbClr val="000000"/>
                        </a:solidFill>
                        <a:effectLst/>
                        <a:latin typeface="+mn-lt"/>
                        <a:ea typeface="Malgun Gothic" panose="020B0503020000020004" pitchFamily="34" charset="-127"/>
                      </a:endParaRPr>
                    </a:p>
                  </a:txBody>
                  <a:tcPr marL="51011" marR="51011" marT="0" marB="0"/>
                </a:tc>
                <a:tc>
                  <a:txBody>
                    <a:bodyPr/>
                    <a:lstStyle/>
                    <a:p>
                      <a:pPr hangingPunct="0">
                        <a:spcAft>
                          <a:spcPts val="900"/>
                        </a:spcAft>
                      </a:pPr>
                      <a:r>
                        <a:rPr lang="en-GB" sz="1100" dirty="0">
                          <a:effectLst/>
                          <a:latin typeface="+mn-lt"/>
                        </a:rPr>
                        <a:t>Yes</a:t>
                      </a:r>
                      <a:endParaRPr lang="sv-SE" sz="1100" dirty="0">
                        <a:solidFill>
                          <a:srgbClr val="000000"/>
                        </a:solidFill>
                        <a:effectLst/>
                        <a:latin typeface="+mn-lt"/>
                        <a:ea typeface="Malgun Gothic" panose="020B0503020000020004" pitchFamily="34" charset="-127"/>
                      </a:endParaRPr>
                    </a:p>
                  </a:txBody>
                  <a:tcPr marL="51011" marR="51011" marT="0" marB="0"/>
                </a:tc>
                <a:extLst>
                  <a:ext uri="{0D108BD9-81ED-4DB2-BD59-A6C34878D82A}">
                    <a16:rowId xmlns:a16="http://schemas.microsoft.com/office/drawing/2014/main" val="2775119090"/>
                  </a:ext>
                </a:extLst>
              </a:tr>
              <a:tr h="725237">
                <a:tc>
                  <a:txBody>
                    <a:bodyPr/>
                    <a:lstStyle/>
                    <a:p>
                      <a:pPr hangingPunct="0">
                        <a:spcAft>
                          <a:spcPts val="900"/>
                        </a:spcAft>
                      </a:pPr>
                      <a:r>
                        <a:rPr lang="en-GB" sz="1100" dirty="0">
                          <a:effectLst/>
                          <a:latin typeface="+mn-lt"/>
                        </a:rPr>
                        <a:t>TSN Impact on RAN</a:t>
                      </a:r>
                      <a:endParaRPr lang="sv-SE" sz="1100" dirty="0">
                        <a:solidFill>
                          <a:srgbClr val="000000"/>
                        </a:solidFill>
                        <a:effectLst/>
                        <a:latin typeface="+mn-lt"/>
                        <a:ea typeface="Malgun Gothic" panose="020B0503020000020004" pitchFamily="34" charset="-127"/>
                      </a:endParaRPr>
                    </a:p>
                  </a:txBody>
                  <a:tcPr marL="51011" marR="51011" marT="0" marB="0"/>
                </a:tc>
                <a:tc>
                  <a:txBody>
                    <a:bodyPr/>
                    <a:lstStyle/>
                    <a:p>
                      <a:pPr hangingPunct="0">
                        <a:spcAft>
                          <a:spcPts val="900"/>
                        </a:spcAft>
                      </a:pPr>
                      <a:r>
                        <a:rPr lang="en-GB" sz="1100" dirty="0">
                          <a:effectLst/>
                          <a:latin typeface="+mn-lt"/>
                        </a:rPr>
                        <a:t>Yes,</a:t>
                      </a:r>
                      <a:endParaRPr lang="sv-SE" sz="1100" dirty="0">
                        <a:effectLst/>
                        <a:latin typeface="+mn-lt"/>
                      </a:endParaRPr>
                    </a:p>
                    <a:p>
                      <a:pPr hangingPunct="0">
                        <a:spcAft>
                          <a:spcPts val="900"/>
                        </a:spcAft>
                      </a:pPr>
                      <a:r>
                        <a:rPr lang="en-GB" sz="1100" dirty="0">
                          <a:effectLst/>
                          <a:latin typeface="+mn-lt"/>
                        </a:rPr>
                        <a:t>Add </a:t>
                      </a:r>
                      <a:r>
                        <a:rPr lang="en-GB" sz="1100" dirty="0">
                          <a:solidFill>
                            <a:srgbClr val="FF0000"/>
                          </a:solidFill>
                          <a:effectLst/>
                          <a:latin typeface="+mn-lt"/>
                        </a:rPr>
                        <a:t>complexity </a:t>
                      </a:r>
                      <a:r>
                        <a:rPr lang="en-GB" sz="1100" dirty="0">
                          <a:effectLst/>
                          <a:latin typeface="+mn-lt"/>
                        </a:rPr>
                        <a:t>(in order to support </a:t>
                      </a:r>
                      <a:r>
                        <a:rPr lang="en-GB" sz="1100" dirty="0" err="1">
                          <a:effectLst/>
                          <a:latin typeface="+mn-lt"/>
                        </a:rPr>
                        <a:t>gPTP</a:t>
                      </a:r>
                      <a:r>
                        <a:rPr lang="en-GB" sz="1100" dirty="0">
                          <a:effectLst/>
                          <a:latin typeface="+mn-lt"/>
                        </a:rPr>
                        <a:t> in addition to PTP)</a:t>
                      </a:r>
                      <a:endParaRPr lang="sv-SE" sz="1100" dirty="0">
                        <a:effectLst/>
                        <a:latin typeface="+mn-lt"/>
                      </a:endParaRPr>
                    </a:p>
                  </a:txBody>
                  <a:tcPr marL="51011" marR="51011" marT="0" marB="0"/>
                </a:tc>
                <a:tc>
                  <a:txBody>
                    <a:bodyPr/>
                    <a:lstStyle/>
                    <a:p>
                      <a:pPr hangingPunct="0">
                        <a:spcAft>
                          <a:spcPts val="900"/>
                        </a:spcAft>
                      </a:pPr>
                      <a:r>
                        <a:rPr lang="en-GB" sz="1100" dirty="0">
                          <a:effectLst/>
                          <a:latin typeface="+mn-lt"/>
                        </a:rPr>
                        <a:t>No. </a:t>
                      </a:r>
                    </a:p>
                    <a:p>
                      <a:pPr hangingPunct="0">
                        <a:spcAft>
                          <a:spcPts val="900"/>
                        </a:spcAft>
                      </a:pPr>
                      <a:r>
                        <a:rPr lang="en-GB" sz="1100" dirty="0">
                          <a:solidFill>
                            <a:srgbClr val="000000"/>
                          </a:solidFill>
                          <a:effectLst/>
                          <a:latin typeface="+mn-lt"/>
                          <a:ea typeface="Malgun Gothic" panose="020B0503020000020004" pitchFamily="34" charset="-127"/>
                          <a:cs typeface="Arial" panose="020B0604020202020204" pitchFamily="34" charset="0"/>
                        </a:rPr>
                        <a:t>Only 5GS clock at </a:t>
                      </a:r>
                      <a:r>
                        <a:rPr lang="en-GB" sz="1100" dirty="0" err="1">
                          <a:solidFill>
                            <a:srgbClr val="000000"/>
                          </a:solidFill>
                          <a:effectLst/>
                          <a:latin typeface="+mn-lt"/>
                          <a:ea typeface="Malgun Gothic" panose="020B0503020000020004" pitchFamily="34" charset="-127"/>
                          <a:cs typeface="Arial" panose="020B0604020202020204" pitchFamily="34" charset="0"/>
                        </a:rPr>
                        <a:t>gNB</a:t>
                      </a:r>
                      <a:r>
                        <a:rPr lang="en-GB" sz="1100" dirty="0">
                          <a:solidFill>
                            <a:srgbClr val="000000"/>
                          </a:solidFill>
                          <a:effectLst/>
                          <a:latin typeface="+mn-lt"/>
                          <a:ea typeface="Malgun Gothic" panose="020B0503020000020004" pitchFamily="34" charset="-127"/>
                          <a:cs typeface="Arial" panose="020B0604020202020204" pitchFamily="34" charset="0"/>
                        </a:rPr>
                        <a:t>, </a:t>
                      </a:r>
                      <a:r>
                        <a:rPr lang="en-GB" sz="1100" dirty="0" err="1">
                          <a:solidFill>
                            <a:srgbClr val="000000"/>
                          </a:solidFill>
                          <a:effectLst/>
                          <a:latin typeface="+mn-lt"/>
                          <a:ea typeface="Malgun Gothic" panose="020B0503020000020004" pitchFamily="34" charset="-127"/>
                          <a:cs typeface="Arial" panose="020B0604020202020204" pitchFamily="34" charset="0"/>
                        </a:rPr>
                        <a:t>Uu</a:t>
                      </a:r>
                      <a:r>
                        <a:rPr lang="en-GB" sz="1100" dirty="0">
                          <a:solidFill>
                            <a:srgbClr val="000000"/>
                          </a:solidFill>
                          <a:effectLst/>
                          <a:latin typeface="+mn-lt"/>
                          <a:ea typeface="Malgun Gothic" panose="020B0503020000020004" pitchFamily="34" charset="-127"/>
                          <a:cs typeface="Arial" panose="020B0604020202020204" pitchFamily="34" charset="0"/>
                        </a:rPr>
                        <a:t> scheduler only deal with 5GS clock. </a:t>
                      </a:r>
                    </a:p>
                  </a:txBody>
                  <a:tcPr marL="51011" marR="51011" marT="0" marB="0"/>
                </a:tc>
                <a:tc>
                  <a:txBody>
                    <a:bodyPr/>
                    <a:lstStyle/>
                    <a:p>
                      <a:pPr hangingPunct="0">
                        <a:spcAft>
                          <a:spcPts val="900"/>
                        </a:spcAft>
                      </a:pPr>
                      <a:r>
                        <a:rPr lang="en-GB" sz="1100">
                          <a:effectLst/>
                          <a:latin typeface="+mn-lt"/>
                        </a:rPr>
                        <a:t>No</a:t>
                      </a:r>
                      <a:endParaRPr lang="sv-SE" sz="1100">
                        <a:solidFill>
                          <a:srgbClr val="000000"/>
                        </a:solidFill>
                        <a:effectLst/>
                        <a:latin typeface="+mn-lt"/>
                        <a:ea typeface="Malgun Gothic" panose="020B0503020000020004" pitchFamily="34" charset="-127"/>
                      </a:endParaRPr>
                    </a:p>
                  </a:txBody>
                  <a:tcPr marL="51011" marR="51011" marT="0" marB="0"/>
                </a:tc>
                <a:extLst>
                  <a:ext uri="{0D108BD9-81ED-4DB2-BD59-A6C34878D82A}">
                    <a16:rowId xmlns:a16="http://schemas.microsoft.com/office/drawing/2014/main" val="358018840"/>
                  </a:ext>
                </a:extLst>
              </a:tr>
              <a:tr h="365760">
                <a:tc>
                  <a:txBody>
                    <a:bodyPr/>
                    <a:lstStyle/>
                    <a:p>
                      <a:pPr hangingPunct="0">
                        <a:spcAft>
                          <a:spcPts val="900"/>
                        </a:spcAft>
                      </a:pPr>
                      <a:r>
                        <a:rPr lang="en-GB" sz="1100" dirty="0" err="1">
                          <a:effectLst/>
                          <a:latin typeface="+mn-lt"/>
                        </a:rPr>
                        <a:t>gNB</a:t>
                      </a:r>
                      <a:r>
                        <a:rPr lang="en-GB" sz="1100" dirty="0">
                          <a:effectLst/>
                          <a:latin typeface="+mn-lt"/>
                        </a:rPr>
                        <a:t> clock handling </a:t>
                      </a:r>
                    </a:p>
                    <a:p>
                      <a:pPr hangingPunct="0">
                        <a:spcAft>
                          <a:spcPts val="900"/>
                        </a:spcAft>
                      </a:pPr>
                      <a:r>
                        <a:rPr lang="en-GB" sz="1100" dirty="0">
                          <a:effectLst/>
                          <a:latin typeface="+mn-lt"/>
                        </a:rPr>
                        <a:t>5GS clock </a:t>
                      </a:r>
                      <a:endParaRPr lang="sv-SE" sz="1100" dirty="0">
                        <a:solidFill>
                          <a:srgbClr val="000000"/>
                        </a:solidFill>
                        <a:effectLst/>
                        <a:latin typeface="+mn-lt"/>
                        <a:ea typeface="Malgun Gothic" panose="020B0503020000020004" pitchFamily="34" charset="-127"/>
                      </a:endParaRPr>
                    </a:p>
                  </a:txBody>
                  <a:tcPr marL="51011" marR="51011" marT="0" marB="0"/>
                </a:tc>
                <a:tc>
                  <a:txBody>
                    <a:bodyPr/>
                    <a:lstStyle/>
                    <a:p>
                      <a:pPr hangingPunct="0">
                        <a:spcAft>
                          <a:spcPts val="900"/>
                        </a:spcAft>
                      </a:pPr>
                      <a:r>
                        <a:rPr lang="sv-SE" sz="1100" dirty="0">
                          <a:solidFill>
                            <a:srgbClr val="000000"/>
                          </a:solidFill>
                          <a:effectLst/>
                          <a:latin typeface="+mn-lt"/>
                          <a:ea typeface="Malgun Gothic" panose="020B0503020000020004" pitchFamily="34" charset="-127"/>
                          <a:cs typeface="Arial" panose="020B0604020202020204" pitchFamily="34" charset="0"/>
                        </a:rPr>
                        <a:t>5G clock: the gNB needs to </a:t>
                      </a:r>
                      <a:r>
                        <a:rPr lang="sv-SE" sz="1100" dirty="0" err="1">
                          <a:solidFill>
                            <a:srgbClr val="000000"/>
                          </a:solidFill>
                          <a:effectLst/>
                          <a:latin typeface="+mn-lt"/>
                          <a:ea typeface="Malgun Gothic" panose="020B0503020000020004" pitchFamily="34" charset="-127"/>
                          <a:cs typeface="Arial" panose="020B0604020202020204" pitchFamily="34" charset="0"/>
                        </a:rPr>
                        <a:t>track</a:t>
                      </a:r>
                      <a:r>
                        <a:rPr lang="sv-SE" sz="1100" dirty="0">
                          <a:solidFill>
                            <a:srgbClr val="000000"/>
                          </a:solidFill>
                          <a:effectLst/>
                          <a:latin typeface="+mn-lt"/>
                          <a:ea typeface="Malgun Gothic" panose="020B0503020000020004" pitchFamily="34" charset="-127"/>
                          <a:cs typeface="Arial" panose="020B0604020202020204" pitchFamily="34" charset="0"/>
                        </a:rPr>
                        <a:t> the 5GS </a:t>
                      </a:r>
                      <a:r>
                        <a:rPr lang="sv-SE" sz="1100" dirty="0" err="1">
                          <a:solidFill>
                            <a:srgbClr val="000000"/>
                          </a:solidFill>
                          <a:effectLst/>
                          <a:latin typeface="+mn-lt"/>
                          <a:ea typeface="Malgun Gothic" panose="020B0503020000020004" pitchFamily="34" charset="-127"/>
                          <a:cs typeface="Arial" panose="020B0604020202020204" pitchFamily="34" charset="0"/>
                        </a:rPr>
                        <a:t>clock</a:t>
                      </a:r>
                      <a:r>
                        <a:rPr lang="sv-SE" sz="1100" dirty="0">
                          <a:solidFill>
                            <a:srgbClr val="000000"/>
                          </a:solidFill>
                          <a:effectLst/>
                          <a:latin typeface="+mn-lt"/>
                          <a:ea typeface="Malgun Gothic" panose="020B0503020000020004" pitchFamily="34" charset="-127"/>
                          <a:cs typeface="Arial" panose="020B0604020202020204" pitchFamily="34" charset="0"/>
                        </a:rPr>
                        <a:t> for radio functions</a:t>
                      </a:r>
                    </a:p>
                    <a:p>
                      <a:pPr hangingPunct="0">
                        <a:spcAft>
                          <a:spcPts val="900"/>
                        </a:spcAft>
                      </a:pPr>
                      <a:r>
                        <a:rPr lang="sv-SE" sz="1100" dirty="0">
                          <a:solidFill>
                            <a:srgbClr val="FF0000"/>
                          </a:solidFill>
                          <a:effectLst/>
                          <a:latin typeface="+mn-lt"/>
                          <a:ea typeface="Malgun Gothic" panose="020B0503020000020004" pitchFamily="34" charset="-127"/>
                          <a:cs typeface="Arial" panose="020B0604020202020204" pitchFamily="34" charset="0"/>
                        </a:rPr>
                        <a:t>Is the 5G </a:t>
                      </a:r>
                      <a:r>
                        <a:rPr lang="sv-SE" sz="1100" dirty="0" err="1">
                          <a:solidFill>
                            <a:srgbClr val="FF0000"/>
                          </a:solidFill>
                          <a:effectLst/>
                          <a:latin typeface="+mn-lt"/>
                          <a:ea typeface="Malgun Gothic" panose="020B0503020000020004" pitchFamily="34" charset="-127"/>
                          <a:cs typeface="Arial" panose="020B0604020202020204" pitchFamily="34" charset="0"/>
                        </a:rPr>
                        <a:t>clock</a:t>
                      </a:r>
                      <a:r>
                        <a:rPr lang="sv-SE" sz="1100" dirty="0">
                          <a:solidFill>
                            <a:srgbClr val="FF0000"/>
                          </a:solidFill>
                          <a:effectLst/>
                          <a:latin typeface="+mn-lt"/>
                          <a:ea typeface="Malgun Gothic" panose="020B0503020000020004" pitchFamily="34" charset="-127"/>
                          <a:cs typeface="Arial" panose="020B0604020202020204" pitchFamily="34" charset="0"/>
                        </a:rPr>
                        <a:t> distributed over </a:t>
                      </a:r>
                      <a:r>
                        <a:rPr lang="sv-SE" sz="1100" dirty="0" err="1">
                          <a:solidFill>
                            <a:srgbClr val="FF0000"/>
                          </a:solidFill>
                          <a:effectLst/>
                          <a:latin typeface="+mn-lt"/>
                          <a:ea typeface="Malgun Gothic" panose="020B0503020000020004" pitchFamily="34" charset="-127"/>
                          <a:cs typeface="Arial" panose="020B0604020202020204" pitchFamily="34" charset="0"/>
                        </a:rPr>
                        <a:t>Uu</a:t>
                      </a:r>
                      <a:r>
                        <a:rPr lang="sv-SE" sz="1100" dirty="0">
                          <a:solidFill>
                            <a:srgbClr val="FF0000"/>
                          </a:solidFill>
                          <a:effectLst/>
                          <a:latin typeface="+mn-lt"/>
                          <a:ea typeface="Malgun Gothic" panose="020B0503020000020004" pitchFamily="34" charset="-127"/>
                          <a:cs typeface="Arial" panose="020B0604020202020204" pitchFamily="34" charset="0"/>
                        </a:rPr>
                        <a:t>?</a:t>
                      </a:r>
                    </a:p>
                  </a:txBody>
                  <a:tcPr marL="51011" marR="51011" marT="0" marB="0"/>
                </a:tc>
                <a:tc>
                  <a:txBody>
                    <a:bodyPr/>
                    <a:lstStyle/>
                    <a:p>
                      <a:pPr hangingPunct="0">
                        <a:spcAft>
                          <a:spcPts val="900"/>
                        </a:spcAft>
                      </a:pPr>
                      <a:r>
                        <a:rPr lang="sv-SE" sz="1100" dirty="0">
                          <a:solidFill>
                            <a:srgbClr val="000000"/>
                          </a:solidFill>
                          <a:effectLst/>
                          <a:latin typeface="+mn-lt"/>
                          <a:ea typeface="Malgun Gothic" panose="020B0503020000020004" pitchFamily="34" charset="-127"/>
                          <a:cs typeface="Arial" panose="020B0604020202020204" pitchFamily="34" charset="0"/>
                        </a:rPr>
                        <a:t>gNB </a:t>
                      </a:r>
                      <a:r>
                        <a:rPr lang="sv-SE" sz="1100" dirty="0" err="1">
                          <a:solidFill>
                            <a:srgbClr val="000000"/>
                          </a:solidFill>
                          <a:effectLst/>
                          <a:latin typeface="+mn-lt"/>
                          <a:ea typeface="Malgun Gothic" panose="020B0503020000020004" pitchFamily="34" charset="-127"/>
                          <a:cs typeface="Arial" panose="020B0604020202020204" pitchFamily="34" charset="0"/>
                        </a:rPr>
                        <a:t>needs</a:t>
                      </a:r>
                      <a:r>
                        <a:rPr lang="sv-SE" sz="1100" dirty="0">
                          <a:solidFill>
                            <a:srgbClr val="000000"/>
                          </a:solidFill>
                          <a:effectLst/>
                          <a:latin typeface="+mn-lt"/>
                          <a:ea typeface="Malgun Gothic" panose="020B0503020000020004" pitchFamily="34" charset="-127"/>
                          <a:cs typeface="Arial" panose="020B0604020202020204" pitchFamily="34" charset="0"/>
                        </a:rPr>
                        <a:t> to maintain 5GS clock for radio functions</a:t>
                      </a:r>
                    </a:p>
                    <a:p>
                      <a:pPr hangingPunct="0">
                        <a:spcAft>
                          <a:spcPts val="900"/>
                        </a:spcAft>
                      </a:pPr>
                      <a:r>
                        <a:rPr lang="sv-SE" sz="1100" dirty="0">
                          <a:solidFill>
                            <a:srgbClr val="000000"/>
                          </a:solidFill>
                          <a:effectLst/>
                          <a:latin typeface="+mn-lt"/>
                          <a:ea typeface="Malgun Gothic" panose="020B0503020000020004" pitchFamily="34" charset="-127"/>
                          <a:cs typeface="Arial" panose="020B0604020202020204" pitchFamily="34" charset="0"/>
                        </a:rPr>
                        <a:t>5G clock is distributed over Uu </a:t>
                      </a:r>
                    </a:p>
                  </a:txBody>
                  <a:tcPr marL="51011" marR="51011" marT="0" marB="0"/>
                </a:tc>
                <a:tc>
                  <a:txBody>
                    <a:bodyPr/>
                    <a:lstStyle/>
                    <a:p>
                      <a:pPr hangingPunct="0">
                        <a:spcAft>
                          <a:spcPts val="900"/>
                        </a:spcAft>
                      </a:pPr>
                      <a:r>
                        <a:rPr lang="sv-SE" sz="1100" dirty="0">
                          <a:solidFill>
                            <a:srgbClr val="000000"/>
                          </a:solidFill>
                          <a:effectLst/>
                          <a:latin typeface="+mn-lt"/>
                          <a:ea typeface="Malgun Gothic" panose="020B0503020000020004" pitchFamily="34" charset="-127"/>
                          <a:cs typeface="Arial" panose="020B0604020202020204" pitchFamily="34" charset="0"/>
                        </a:rPr>
                        <a:t>gNB </a:t>
                      </a:r>
                      <a:r>
                        <a:rPr lang="sv-SE" sz="1100" dirty="0" err="1">
                          <a:solidFill>
                            <a:srgbClr val="000000"/>
                          </a:solidFill>
                          <a:effectLst/>
                          <a:latin typeface="+mn-lt"/>
                          <a:ea typeface="Malgun Gothic" panose="020B0503020000020004" pitchFamily="34" charset="-127"/>
                          <a:cs typeface="Arial" panose="020B0604020202020204" pitchFamily="34" charset="0"/>
                        </a:rPr>
                        <a:t>needs</a:t>
                      </a:r>
                      <a:r>
                        <a:rPr lang="sv-SE" sz="1100" dirty="0">
                          <a:solidFill>
                            <a:srgbClr val="000000"/>
                          </a:solidFill>
                          <a:effectLst/>
                          <a:latin typeface="+mn-lt"/>
                          <a:ea typeface="Malgun Gothic" panose="020B0503020000020004" pitchFamily="34" charset="-127"/>
                          <a:cs typeface="Arial" panose="020B0604020202020204" pitchFamily="34" charset="0"/>
                        </a:rPr>
                        <a:t> to maintain 5GS clock for radio </a:t>
                      </a:r>
                    </a:p>
                    <a:p>
                      <a:pPr hangingPunct="0">
                        <a:spcAft>
                          <a:spcPts val="900"/>
                        </a:spcAft>
                      </a:pPr>
                      <a:r>
                        <a:rPr lang="sv-SE" sz="1100" dirty="0">
                          <a:solidFill>
                            <a:srgbClr val="000000"/>
                          </a:solidFill>
                          <a:effectLst/>
                          <a:latin typeface="+mn-lt"/>
                          <a:ea typeface="Malgun Gothic" panose="020B0503020000020004" pitchFamily="34" charset="-127"/>
                          <a:cs typeface="Arial" panose="020B0604020202020204" pitchFamily="34" charset="0"/>
                        </a:rPr>
                        <a:t>5G clock is distributed over Uu </a:t>
                      </a:r>
                    </a:p>
                  </a:txBody>
                  <a:tcPr marL="51011" marR="51011" marT="0" marB="0"/>
                </a:tc>
                <a:extLst>
                  <a:ext uri="{0D108BD9-81ED-4DB2-BD59-A6C34878D82A}">
                    <a16:rowId xmlns:a16="http://schemas.microsoft.com/office/drawing/2014/main" val="1156092350"/>
                  </a:ext>
                </a:extLst>
              </a:tr>
              <a:tr h="365760">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GB" sz="1100" dirty="0" err="1">
                          <a:solidFill>
                            <a:schemeClr val="bg1"/>
                          </a:solidFill>
                          <a:effectLst/>
                          <a:latin typeface="+mn-lt"/>
                        </a:rPr>
                        <a:t>gNB</a:t>
                      </a:r>
                      <a:r>
                        <a:rPr lang="en-GB" sz="1100" dirty="0">
                          <a:solidFill>
                            <a:schemeClr val="bg1"/>
                          </a:solidFill>
                          <a:effectLst/>
                          <a:latin typeface="+mn-lt"/>
                        </a:rPr>
                        <a:t> clock handling </a:t>
                      </a:r>
                    </a:p>
                    <a:p>
                      <a:pPr hangingPunct="0">
                        <a:spcAft>
                          <a:spcPts val="900"/>
                        </a:spcAft>
                      </a:pPr>
                      <a:r>
                        <a:rPr lang="en-GB" sz="1100" dirty="0">
                          <a:solidFill>
                            <a:schemeClr val="bg1"/>
                          </a:solidFill>
                          <a:effectLst/>
                          <a:latin typeface="+mn-lt"/>
                          <a:ea typeface="Malgun Gothic" panose="020B0503020000020004" pitchFamily="34" charset="-127"/>
                        </a:rPr>
                        <a:t>TSN clock</a:t>
                      </a:r>
                      <a:endParaRPr lang="sv-SE" sz="1100" dirty="0">
                        <a:solidFill>
                          <a:schemeClr val="bg1"/>
                        </a:solidFill>
                        <a:effectLst/>
                        <a:latin typeface="+mn-lt"/>
                        <a:ea typeface="Malgun Gothic" panose="020B0503020000020004" pitchFamily="34" charset="-127"/>
                      </a:endParaRPr>
                    </a:p>
                  </a:txBody>
                  <a:tcPr marL="51011" marR="51011" marT="0" marB="0"/>
                </a:tc>
                <a:tc>
                  <a:txBody>
                    <a:bodyPr/>
                    <a:lstStyle/>
                    <a:p>
                      <a:pPr hangingPunct="0">
                        <a:spcAft>
                          <a:spcPts val="900"/>
                        </a:spcAft>
                      </a:pPr>
                      <a:r>
                        <a:rPr lang="sv-SE" sz="1100" dirty="0" err="1">
                          <a:solidFill>
                            <a:srgbClr val="000000"/>
                          </a:solidFill>
                          <a:effectLst/>
                          <a:latin typeface="+mn-lt"/>
                          <a:ea typeface="Malgun Gothic" panose="020B0503020000020004" pitchFamily="34" charset="-127"/>
                          <a:cs typeface="Arial" panose="020B0604020202020204" pitchFamily="34" charset="0"/>
                        </a:rPr>
                        <a:t>Yes</a:t>
                      </a:r>
                      <a:r>
                        <a:rPr lang="sv-SE" sz="1100" dirty="0">
                          <a:solidFill>
                            <a:srgbClr val="000000"/>
                          </a:solidFill>
                          <a:effectLst/>
                          <a:latin typeface="+mn-lt"/>
                          <a:ea typeface="Malgun Gothic" panose="020B0503020000020004" pitchFamily="34" charset="-127"/>
                          <a:cs typeface="Arial" panose="020B0604020202020204" pitchFamily="34" charset="0"/>
                        </a:rPr>
                        <a:t>, gNB </a:t>
                      </a:r>
                      <a:r>
                        <a:rPr lang="sv-SE" sz="1100" dirty="0" err="1">
                          <a:solidFill>
                            <a:srgbClr val="000000"/>
                          </a:solidFill>
                          <a:effectLst/>
                          <a:latin typeface="+mn-lt"/>
                          <a:ea typeface="Malgun Gothic" panose="020B0503020000020004" pitchFamily="34" charset="-127"/>
                          <a:cs typeface="Arial" panose="020B0604020202020204" pitchFamily="34" charset="0"/>
                        </a:rPr>
                        <a:t>needs</a:t>
                      </a:r>
                      <a:r>
                        <a:rPr lang="sv-SE" sz="1100" dirty="0">
                          <a:solidFill>
                            <a:srgbClr val="000000"/>
                          </a:solidFill>
                          <a:effectLst/>
                          <a:latin typeface="+mn-lt"/>
                          <a:ea typeface="Malgun Gothic" panose="020B0503020000020004" pitchFamily="34" charset="-127"/>
                          <a:cs typeface="Arial" panose="020B0604020202020204" pitchFamily="34" charset="0"/>
                        </a:rPr>
                        <a:t> to </a:t>
                      </a:r>
                      <a:r>
                        <a:rPr lang="sv-SE" sz="1100" dirty="0" err="1">
                          <a:solidFill>
                            <a:srgbClr val="000000"/>
                          </a:solidFill>
                          <a:effectLst/>
                          <a:latin typeface="+mn-lt"/>
                          <a:ea typeface="Malgun Gothic" panose="020B0503020000020004" pitchFamily="34" charset="-127"/>
                          <a:cs typeface="Arial" panose="020B0604020202020204" pitchFamily="34" charset="0"/>
                        </a:rPr>
                        <a:t>track</a:t>
                      </a:r>
                      <a:r>
                        <a:rPr lang="sv-SE" sz="1100" dirty="0">
                          <a:solidFill>
                            <a:srgbClr val="000000"/>
                          </a:solidFill>
                          <a:effectLst/>
                          <a:latin typeface="+mn-lt"/>
                          <a:ea typeface="Malgun Gothic" panose="020B0503020000020004" pitchFamily="34" charset="-127"/>
                          <a:cs typeface="Arial" panose="020B0604020202020204" pitchFamily="34" charset="0"/>
                        </a:rPr>
                        <a:t> the TSN </a:t>
                      </a:r>
                      <a:r>
                        <a:rPr lang="sv-SE" sz="1100" dirty="0" err="1">
                          <a:solidFill>
                            <a:srgbClr val="000000"/>
                          </a:solidFill>
                          <a:effectLst/>
                          <a:latin typeface="+mn-lt"/>
                          <a:ea typeface="Malgun Gothic" panose="020B0503020000020004" pitchFamily="34" charset="-127"/>
                          <a:cs typeface="Arial" panose="020B0604020202020204" pitchFamily="34" charset="0"/>
                        </a:rPr>
                        <a:t>clock</a:t>
                      </a:r>
                      <a:endParaRPr lang="sv-SE" sz="1100" dirty="0">
                        <a:solidFill>
                          <a:srgbClr val="000000"/>
                        </a:solidFill>
                        <a:effectLst/>
                        <a:latin typeface="+mn-lt"/>
                        <a:ea typeface="Malgun Gothic" panose="020B0503020000020004" pitchFamily="34" charset="-127"/>
                        <a:cs typeface="Arial" panose="020B0604020202020204" pitchFamily="34" charset="0"/>
                      </a:endParaRPr>
                    </a:p>
                    <a:p>
                      <a:pPr hangingPunct="0">
                        <a:spcAft>
                          <a:spcPts val="0"/>
                        </a:spcAft>
                      </a:pPr>
                      <a:r>
                        <a:rPr lang="sv-SE" sz="1100" dirty="0">
                          <a:solidFill>
                            <a:srgbClr val="000000"/>
                          </a:solidFill>
                          <a:effectLst/>
                          <a:latin typeface="+mn-lt"/>
                          <a:ea typeface="Malgun Gothic" panose="020B0503020000020004" pitchFamily="34" charset="-127"/>
                          <a:cs typeface="Arial" panose="020B0604020202020204" pitchFamily="34" charset="0"/>
                        </a:rPr>
                        <a:t>The TSN </a:t>
                      </a:r>
                      <a:r>
                        <a:rPr lang="sv-SE" sz="1100" dirty="0" err="1">
                          <a:solidFill>
                            <a:srgbClr val="000000"/>
                          </a:solidFill>
                          <a:effectLst/>
                          <a:latin typeface="+mn-lt"/>
                          <a:ea typeface="Malgun Gothic" panose="020B0503020000020004" pitchFamily="34" charset="-127"/>
                          <a:cs typeface="Arial" panose="020B0604020202020204" pitchFamily="34" charset="0"/>
                        </a:rPr>
                        <a:t>clock</a:t>
                      </a:r>
                      <a:r>
                        <a:rPr lang="sv-SE" sz="1100" dirty="0">
                          <a:solidFill>
                            <a:srgbClr val="000000"/>
                          </a:solidFill>
                          <a:effectLst/>
                          <a:latin typeface="+mn-lt"/>
                          <a:ea typeface="Malgun Gothic" panose="020B0503020000020004" pitchFamily="34" charset="-127"/>
                          <a:cs typeface="Arial" panose="020B0604020202020204" pitchFamily="34" charset="0"/>
                        </a:rPr>
                        <a:t> is </a:t>
                      </a:r>
                      <a:r>
                        <a:rPr lang="sv-SE" sz="1100" dirty="0" err="1">
                          <a:solidFill>
                            <a:srgbClr val="000000"/>
                          </a:solidFill>
                          <a:effectLst/>
                          <a:latin typeface="+mn-lt"/>
                          <a:ea typeface="Malgun Gothic" panose="020B0503020000020004" pitchFamily="34" charset="-127"/>
                          <a:cs typeface="Arial" panose="020B0604020202020204" pitchFamily="34" charset="0"/>
                        </a:rPr>
                        <a:t>distributed</a:t>
                      </a:r>
                      <a:r>
                        <a:rPr lang="sv-SE" sz="1100" dirty="0">
                          <a:solidFill>
                            <a:srgbClr val="000000"/>
                          </a:solidFill>
                          <a:effectLst/>
                          <a:latin typeface="+mn-lt"/>
                          <a:ea typeface="Malgun Gothic" panose="020B0503020000020004" pitchFamily="34" charset="-127"/>
                          <a:cs typeface="Arial" panose="020B0604020202020204" pitchFamily="34" charset="0"/>
                        </a:rPr>
                        <a:t> over </a:t>
                      </a:r>
                      <a:r>
                        <a:rPr lang="sv-SE" sz="1100" dirty="0" err="1">
                          <a:solidFill>
                            <a:srgbClr val="000000"/>
                          </a:solidFill>
                          <a:effectLst/>
                          <a:latin typeface="+mn-lt"/>
                          <a:ea typeface="Malgun Gothic" panose="020B0503020000020004" pitchFamily="34" charset="-127"/>
                          <a:cs typeface="Arial" panose="020B0604020202020204" pitchFamily="34" charset="0"/>
                        </a:rPr>
                        <a:t>Uu</a:t>
                      </a:r>
                      <a:r>
                        <a:rPr lang="sv-SE" sz="1100" dirty="0">
                          <a:solidFill>
                            <a:srgbClr val="000000"/>
                          </a:solidFill>
                          <a:effectLst/>
                          <a:latin typeface="+mn-lt"/>
                          <a:ea typeface="Malgun Gothic" panose="020B0503020000020004" pitchFamily="34" charset="-127"/>
                          <a:cs typeface="Arial" panose="020B0604020202020204" pitchFamily="34" charset="0"/>
                        </a:rPr>
                        <a:t>  </a:t>
                      </a:r>
                    </a:p>
                    <a:p>
                      <a:pPr hangingPunct="0">
                        <a:spcAft>
                          <a:spcPts val="0"/>
                        </a:spcAft>
                      </a:pPr>
                      <a:r>
                        <a:rPr lang="sv-SE" sz="1100" dirty="0">
                          <a:solidFill>
                            <a:srgbClr val="000000"/>
                          </a:solidFill>
                          <a:effectLst/>
                          <a:latin typeface="+mn-lt"/>
                          <a:ea typeface="Malgun Gothic" panose="020B0503020000020004" pitchFamily="34" charset="-127"/>
                          <a:cs typeface="Arial" panose="020B0604020202020204" pitchFamily="34" charset="0"/>
                        </a:rPr>
                        <a:t>(SIB:160ms </a:t>
                      </a:r>
                      <a:r>
                        <a:rPr lang="sv-SE" sz="1100" dirty="0" err="1">
                          <a:solidFill>
                            <a:srgbClr val="000000"/>
                          </a:solidFill>
                          <a:effectLst/>
                          <a:latin typeface="+mn-lt"/>
                          <a:ea typeface="Malgun Gothic" panose="020B0503020000020004" pitchFamily="34" charset="-127"/>
                          <a:cs typeface="Arial" panose="020B0604020202020204" pitchFamily="34" charset="0"/>
                        </a:rPr>
                        <a:t>interval</a:t>
                      </a:r>
                      <a:r>
                        <a:rPr lang="sv-SE" sz="1100" dirty="0">
                          <a:solidFill>
                            <a:srgbClr val="000000"/>
                          </a:solidFill>
                          <a:effectLst/>
                          <a:latin typeface="+mn-lt"/>
                          <a:ea typeface="Malgun Gothic" panose="020B0503020000020004" pitchFamily="34" charset="-127"/>
                          <a:cs typeface="Arial" panose="020B0604020202020204" pitchFamily="34" charset="0"/>
                        </a:rPr>
                        <a:t> </a:t>
                      </a:r>
                      <a:r>
                        <a:rPr lang="sv-SE" sz="1100" dirty="0">
                          <a:solidFill>
                            <a:srgbClr val="000000"/>
                          </a:solidFill>
                          <a:effectLst/>
                          <a:latin typeface="+mn-lt"/>
                          <a:ea typeface="Malgun Gothic" panose="020B0503020000020004" pitchFamily="34" charset="-127"/>
                          <a:cs typeface="Arial" panose="020B0604020202020204" pitchFamily="34" charset="0"/>
                          <a:sym typeface="Wingdings" panose="05000000000000000000" pitchFamily="2" charset="2"/>
                        </a:rPr>
                        <a:t> </a:t>
                      </a:r>
                      <a:r>
                        <a:rPr lang="sv-SE" sz="1100" dirty="0" err="1">
                          <a:solidFill>
                            <a:srgbClr val="000000"/>
                          </a:solidFill>
                          <a:effectLst/>
                          <a:latin typeface="+mn-lt"/>
                          <a:ea typeface="Malgun Gothic" panose="020B0503020000020004" pitchFamily="34" charset="-127"/>
                          <a:cs typeface="Arial" panose="020B0604020202020204" pitchFamily="34" charset="0"/>
                          <a:sym typeface="Wingdings" panose="05000000000000000000" pitchFamily="2" charset="2"/>
                        </a:rPr>
                        <a:t>impact</a:t>
                      </a:r>
                      <a:r>
                        <a:rPr lang="sv-SE" sz="1100" dirty="0">
                          <a:solidFill>
                            <a:srgbClr val="000000"/>
                          </a:solidFill>
                          <a:effectLst/>
                          <a:latin typeface="+mn-lt"/>
                          <a:ea typeface="Malgun Gothic" panose="020B0503020000020004" pitchFamily="34" charset="-127"/>
                          <a:cs typeface="Arial" panose="020B0604020202020204" pitchFamily="34" charset="0"/>
                          <a:sym typeface="Wingdings" panose="05000000000000000000" pitchFamily="2" charset="2"/>
                        </a:rPr>
                        <a:t> on TSN </a:t>
                      </a:r>
                      <a:r>
                        <a:rPr lang="sv-SE" sz="1100" dirty="0" err="1">
                          <a:solidFill>
                            <a:srgbClr val="000000"/>
                          </a:solidFill>
                          <a:effectLst/>
                          <a:latin typeface="+mn-lt"/>
                          <a:ea typeface="Malgun Gothic" panose="020B0503020000020004" pitchFamily="34" charset="-127"/>
                          <a:cs typeface="Arial" panose="020B0604020202020204" pitchFamily="34" charset="0"/>
                          <a:sym typeface="Wingdings" panose="05000000000000000000" pitchFamily="2" charset="2"/>
                        </a:rPr>
                        <a:t>clock</a:t>
                      </a:r>
                      <a:r>
                        <a:rPr lang="sv-SE" sz="1100" dirty="0">
                          <a:solidFill>
                            <a:srgbClr val="000000"/>
                          </a:solidFill>
                          <a:effectLst/>
                          <a:latin typeface="+mn-lt"/>
                          <a:ea typeface="Malgun Gothic" panose="020B0503020000020004" pitchFamily="34" charset="-127"/>
                          <a:cs typeface="Arial" panose="020B0604020202020204" pitchFamily="34" charset="0"/>
                          <a:sym typeface="Wingdings" panose="05000000000000000000" pitchFamily="2" charset="2"/>
                        </a:rPr>
                        <a:t> drift)</a:t>
                      </a:r>
                      <a:endParaRPr lang="sv-SE" sz="1100" dirty="0">
                        <a:solidFill>
                          <a:srgbClr val="000000"/>
                        </a:solidFill>
                        <a:effectLst/>
                        <a:latin typeface="+mn-lt"/>
                        <a:ea typeface="Malgun Gothic" panose="020B0503020000020004" pitchFamily="34" charset="-127"/>
                        <a:cs typeface="Arial" panose="020B0604020202020204" pitchFamily="34" charset="0"/>
                      </a:endParaRPr>
                    </a:p>
                  </a:txBody>
                  <a:tcPr marL="51011" marR="51011" marT="0" marB="0"/>
                </a:tc>
                <a:tc>
                  <a:txBody>
                    <a:bodyPr/>
                    <a:lstStyle/>
                    <a:p>
                      <a:pPr hangingPunct="0">
                        <a:spcAft>
                          <a:spcPts val="900"/>
                        </a:spcAft>
                      </a:pPr>
                      <a:r>
                        <a:rPr lang="sv-SE" sz="1100" dirty="0">
                          <a:solidFill>
                            <a:srgbClr val="000000"/>
                          </a:solidFill>
                          <a:effectLst/>
                          <a:latin typeface="+mn-lt"/>
                          <a:ea typeface="Malgun Gothic" panose="020B0503020000020004" pitchFamily="34" charset="-127"/>
                          <a:cs typeface="Arial" panose="020B0604020202020204" pitchFamily="34" charset="0"/>
                        </a:rPr>
                        <a:t>No.</a:t>
                      </a:r>
                    </a:p>
                  </a:txBody>
                  <a:tcPr marL="51011" marR="51011" marT="0" marB="0"/>
                </a:tc>
                <a:tc>
                  <a:txBody>
                    <a:bodyPr/>
                    <a:lstStyle/>
                    <a:p>
                      <a:pPr hangingPunct="0">
                        <a:spcAft>
                          <a:spcPts val="900"/>
                        </a:spcAft>
                      </a:pPr>
                      <a:r>
                        <a:rPr lang="sv-SE" sz="1100" dirty="0">
                          <a:solidFill>
                            <a:srgbClr val="000000"/>
                          </a:solidFill>
                          <a:effectLst/>
                          <a:latin typeface="+mn-lt"/>
                          <a:ea typeface="Malgun Gothic" panose="020B0503020000020004" pitchFamily="34" charset="-127"/>
                          <a:cs typeface="Arial" panose="020B0604020202020204" pitchFamily="34" charset="0"/>
                        </a:rPr>
                        <a:t>No</a:t>
                      </a:r>
                    </a:p>
                  </a:txBody>
                  <a:tcPr marL="51011" marR="51011" marT="0" marB="0"/>
                </a:tc>
                <a:extLst>
                  <a:ext uri="{0D108BD9-81ED-4DB2-BD59-A6C34878D82A}">
                    <a16:rowId xmlns:a16="http://schemas.microsoft.com/office/drawing/2014/main" val="571603657"/>
                  </a:ext>
                </a:extLst>
              </a:tr>
              <a:tr h="617220">
                <a:tc>
                  <a:txBody>
                    <a:bodyPr/>
                    <a:lstStyle/>
                    <a:p>
                      <a:pPr hangingPunct="0">
                        <a:spcAft>
                          <a:spcPts val="900"/>
                        </a:spcAft>
                      </a:pPr>
                      <a:r>
                        <a:rPr lang="en-GB" sz="1100" dirty="0">
                          <a:effectLst/>
                          <a:latin typeface="+mn-lt"/>
                        </a:rPr>
                        <a:t>Impact on </a:t>
                      </a:r>
                      <a:endParaRPr lang="sv-SE" sz="1100" dirty="0">
                        <a:effectLst/>
                        <a:latin typeface="+mn-lt"/>
                      </a:endParaRPr>
                    </a:p>
                    <a:p>
                      <a:pPr hangingPunct="0">
                        <a:spcAft>
                          <a:spcPts val="900"/>
                        </a:spcAft>
                      </a:pPr>
                      <a:r>
                        <a:rPr lang="en-GB" sz="1100" dirty="0">
                          <a:effectLst/>
                          <a:latin typeface="+mn-lt"/>
                        </a:rPr>
                        <a:t>UPF / TSN translator (TT)</a:t>
                      </a:r>
                      <a:endParaRPr lang="sv-SE" sz="1100" dirty="0">
                        <a:effectLst/>
                        <a:latin typeface="+mn-lt"/>
                      </a:endParaRPr>
                    </a:p>
                    <a:p>
                      <a:pPr hangingPunct="0">
                        <a:spcAft>
                          <a:spcPts val="900"/>
                        </a:spcAft>
                      </a:pPr>
                      <a:r>
                        <a:rPr lang="en-GB" sz="1100" dirty="0">
                          <a:effectLst/>
                          <a:latin typeface="+mn-lt"/>
                        </a:rPr>
                        <a:t> </a:t>
                      </a:r>
                      <a:endParaRPr lang="sv-SE" sz="1100" dirty="0">
                        <a:solidFill>
                          <a:srgbClr val="000000"/>
                        </a:solidFill>
                        <a:effectLst/>
                        <a:latin typeface="+mn-lt"/>
                        <a:ea typeface="Malgun Gothic" panose="020B0503020000020004" pitchFamily="34" charset="-127"/>
                      </a:endParaRPr>
                    </a:p>
                  </a:txBody>
                  <a:tcPr marL="51011" marR="51011" marT="0" marB="0"/>
                </a:tc>
                <a:tc>
                  <a:txBody>
                    <a:bodyPr/>
                    <a:lstStyle/>
                    <a:p>
                      <a:pPr hangingPunct="0">
                        <a:spcAft>
                          <a:spcPts val="900"/>
                        </a:spcAft>
                      </a:pPr>
                      <a:r>
                        <a:rPr lang="en-GB" sz="1100" dirty="0">
                          <a:effectLst/>
                          <a:latin typeface="+mn-lt"/>
                        </a:rPr>
                        <a:t>Yes </a:t>
                      </a:r>
                      <a:endParaRPr lang="sv-SE" sz="1100" dirty="0">
                        <a:effectLst/>
                        <a:latin typeface="+mn-lt"/>
                      </a:endParaRPr>
                    </a:p>
                    <a:p>
                      <a:pPr hangingPunct="0">
                        <a:spcAft>
                          <a:spcPts val="900"/>
                        </a:spcAft>
                      </a:pPr>
                      <a:r>
                        <a:rPr lang="en-GB" sz="1100" dirty="0">
                          <a:effectLst/>
                          <a:latin typeface="+mn-lt"/>
                        </a:rPr>
                        <a:t>TSN clock is connected to </a:t>
                      </a:r>
                      <a:r>
                        <a:rPr lang="en-GB" sz="1100" dirty="0" err="1">
                          <a:effectLst/>
                          <a:latin typeface="+mn-lt"/>
                        </a:rPr>
                        <a:t>gNBs</a:t>
                      </a:r>
                      <a:r>
                        <a:rPr lang="en-GB" sz="1100" dirty="0">
                          <a:effectLst/>
                          <a:latin typeface="+mn-lt"/>
                        </a:rPr>
                        <a:t> via PTP compatible underlying transport network between UPF/TT and </a:t>
                      </a:r>
                      <a:r>
                        <a:rPr lang="en-GB" sz="1100" dirty="0" err="1">
                          <a:effectLst/>
                          <a:latin typeface="+mn-lt"/>
                        </a:rPr>
                        <a:t>gNBs</a:t>
                      </a:r>
                      <a:r>
                        <a:rPr lang="en-GB" sz="1100" dirty="0">
                          <a:effectLst/>
                          <a:latin typeface="+mn-lt"/>
                        </a:rPr>
                        <a:t>. UPF is entry point for external </a:t>
                      </a:r>
                      <a:r>
                        <a:rPr lang="en-GB" sz="1100" dirty="0" err="1">
                          <a:effectLst/>
                          <a:latin typeface="+mn-lt"/>
                        </a:rPr>
                        <a:t>gPTP</a:t>
                      </a:r>
                      <a:r>
                        <a:rPr lang="en-GB" sz="1100" dirty="0">
                          <a:effectLst/>
                          <a:latin typeface="+mn-lt"/>
                        </a:rPr>
                        <a:t> messages.</a:t>
                      </a:r>
                    </a:p>
                    <a:p>
                      <a:pPr marL="0" marR="0" lvl="0" indent="0" algn="l" defTabSz="914400" rtl="0" eaLnBrk="1" fontAlgn="auto" latinLnBrk="0" hangingPunct="0">
                        <a:lnSpc>
                          <a:spcPct val="100000"/>
                        </a:lnSpc>
                        <a:spcBef>
                          <a:spcPts val="0"/>
                        </a:spcBef>
                        <a:spcAft>
                          <a:spcPts val="900"/>
                        </a:spcAft>
                        <a:buClrTx/>
                        <a:buSzTx/>
                        <a:buFontTx/>
                        <a:buNone/>
                        <a:tabLst/>
                        <a:defRPr/>
                      </a:pPr>
                      <a:r>
                        <a:rPr lang="en-GB" sz="1100" dirty="0">
                          <a:effectLst/>
                          <a:latin typeface="+mn-lt"/>
                        </a:rPr>
                        <a:t>Note* External TSN clock does not really have a direct cable to each gNB, TSN GM directly connected to gNB is a special (unrealistic) case.</a:t>
                      </a:r>
                      <a:endParaRPr lang="sv-SE" sz="1100" dirty="0">
                        <a:solidFill>
                          <a:srgbClr val="000000"/>
                        </a:solidFill>
                        <a:effectLst/>
                        <a:latin typeface="+mn-lt"/>
                        <a:ea typeface="Malgun Gothic" panose="020B0503020000020004" pitchFamily="34" charset="-127"/>
                      </a:endParaRPr>
                    </a:p>
                  </a:txBody>
                  <a:tcPr marL="51011" marR="51011" marT="0" marB="0"/>
                </a:tc>
                <a:tc>
                  <a:txBody>
                    <a:bodyPr/>
                    <a:lstStyle/>
                    <a:p>
                      <a:pPr hangingPunct="0">
                        <a:spcAft>
                          <a:spcPts val="900"/>
                        </a:spcAft>
                      </a:pPr>
                      <a:r>
                        <a:rPr lang="en-GB" sz="1100" dirty="0">
                          <a:effectLst/>
                          <a:latin typeface="+mn-lt"/>
                        </a:rPr>
                        <a:t>Yes, </a:t>
                      </a:r>
                      <a:endParaRPr lang="sv-SE" sz="1100" dirty="0">
                        <a:effectLst/>
                        <a:latin typeface="+mn-lt"/>
                      </a:endParaRPr>
                    </a:p>
                    <a:p>
                      <a:pPr hangingPunct="0">
                        <a:spcAft>
                          <a:spcPts val="900"/>
                        </a:spcAft>
                      </a:pPr>
                      <a:r>
                        <a:rPr lang="en-GB" sz="1100" dirty="0">
                          <a:effectLst/>
                          <a:latin typeface="+mn-lt"/>
                        </a:rPr>
                        <a:t>UPF/TT is synchronized with 5G GM, </a:t>
                      </a:r>
                      <a:endParaRPr lang="sv-SE" sz="1100" dirty="0">
                        <a:effectLst/>
                        <a:latin typeface="+mn-lt"/>
                      </a:endParaRPr>
                    </a:p>
                    <a:p>
                      <a:pPr hangingPunct="0">
                        <a:spcAft>
                          <a:spcPts val="900"/>
                        </a:spcAft>
                      </a:pPr>
                      <a:r>
                        <a:rPr lang="en-GB" sz="1100" dirty="0">
                          <a:effectLst/>
                          <a:latin typeface="+mn-lt"/>
                        </a:rPr>
                        <a:t>Requires timestamping for </a:t>
                      </a:r>
                      <a:r>
                        <a:rPr lang="en-GB" sz="1100" dirty="0" err="1">
                          <a:effectLst/>
                          <a:latin typeface="+mn-lt"/>
                        </a:rPr>
                        <a:t>gPTP</a:t>
                      </a:r>
                      <a:r>
                        <a:rPr lang="en-GB" sz="1100" dirty="0">
                          <a:effectLst/>
                          <a:latin typeface="+mn-lt"/>
                        </a:rPr>
                        <a:t> messages (based on the 5G clock)</a:t>
                      </a:r>
                      <a:endParaRPr lang="sv-SE" sz="1100" dirty="0">
                        <a:solidFill>
                          <a:srgbClr val="000000"/>
                        </a:solidFill>
                        <a:effectLst/>
                        <a:latin typeface="+mn-lt"/>
                        <a:ea typeface="Malgun Gothic" panose="020B0503020000020004" pitchFamily="34" charset="-127"/>
                      </a:endParaRPr>
                    </a:p>
                  </a:txBody>
                  <a:tcPr marL="51011" marR="51011" marT="0" marB="0"/>
                </a:tc>
                <a:tc>
                  <a:txBody>
                    <a:bodyPr/>
                    <a:lstStyle/>
                    <a:p>
                      <a:pPr hangingPunct="0">
                        <a:spcAft>
                          <a:spcPts val="900"/>
                        </a:spcAft>
                      </a:pPr>
                      <a:r>
                        <a:rPr lang="en-GB" sz="1100" dirty="0">
                          <a:effectLst/>
                          <a:latin typeface="+mn-lt"/>
                        </a:rPr>
                        <a:t>Yes, UPF is synchronized with 5G GM</a:t>
                      </a:r>
                      <a:endParaRPr lang="sv-SE" sz="1100" dirty="0">
                        <a:solidFill>
                          <a:srgbClr val="000000"/>
                        </a:solidFill>
                        <a:effectLst/>
                        <a:latin typeface="+mn-lt"/>
                        <a:ea typeface="Malgun Gothic" panose="020B0503020000020004" pitchFamily="34" charset="-127"/>
                      </a:endParaRPr>
                    </a:p>
                  </a:txBody>
                  <a:tcPr marL="51011" marR="51011" marT="0" marB="0"/>
                </a:tc>
                <a:extLst>
                  <a:ext uri="{0D108BD9-81ED-4DB2-BD59-A6C34878D82A}">
                    <a16:rowId xmlns:a16="http://schemas.microsoft.com/office/drawing/2014/main" val="793305575"/>
                  </a:ext>
                </a:extLst>
              </a:tr>
              <a:tr h="822098">
                <a:tc>
                  <a:txBody>
                    <a:bodyPr/>
                    <a:lstStyle/>
                    <a:p>
                      <a:pPr hangingPunct="0">
                        <a:spcAft>
                          <a:spcPts val="900"/>
                        </a:spcAft>
                      </a:pPr>
                      <a:r>
                        <a:rPr lang="en-GB" sz="1100" dirty="0">
                          <a:effectLst/>
                          <a:latin typeface="+mn-lt"/>
                        </a:rPr>
                        <a:t>Impact on UE/TT </a:t>
                      </a:r>
                      <a:endParaRPr lang="sv-SE" sz="1100" dirty="0">
                        <a:solidFill>
                          <a:srgbClr val="000000"/>
                        </a:solidFill>
                        <a:effectLst/>
                        <a:latin typeface="+mn-lt"/>
                        <a:ea typeface="Malgun Gothic" panose="020B0503020000020004" pitchFamily="34" charset="-127"/>
                      </a:endParaRPr>
                    </a:p>
                  </a:txBody>
                  <a:tcPr marL="51011" marR="51011" marT="0" marB="0"/>
                </a:tc>
                <a:tc>
                  <a:txBody>
                    <a:bodyPr/>
                    <a:lstStyle/>
                    <a:p>
                      <a:pPr hangingPunct="0">
                        <a:spcAft>
                          <a:spcPts val="900"/>
                        </a:spcAft>
                      </a:pPr>
                      <a:r>
                        <a:rPr lang="en-GB" sz="1100" dirty="0">
                          <a:effectLst/>
                          <a:latin typeface="+mn-lt"/>
                        </a:rPr>
                        <a:t>Yes</a:t>
                      </a:r>
                      <a:endParaRPr lang="sv-SE" sz="1100" dirty="0">
                        <a:effectLst/>
                        <a:latin typeface="+mn-lt"/>
                      </a:endParaRPr>
                    </a:p>
                    <a:p>
                      <a:pPr hangingPunct="0">
                        <a:spcAft>
                          <a:spcPts val="0"/>
                        </a:spcAft>
                      </a:pPr>
                      <a:r>
                        <a:rPr lang="en-GB" sz="1100" dirty="0">
                          <a:effectLst/>
                          <a:latin typeface="+mn-lt"/>
                        </a:rPr>
                        <a:t>needs to support </a:t>
                      </a:r>
                      <a:r>
                        <a:rPr lang="en-GB" sz="1100" dirty="0" err="1">
                          <a:effectLst/>
                          <a:latin typeface="+mn-lt"/>
                        </a:rPr>
                        <a:t>gPTP</a:t>
                      </a:r>
                      <a:r>
                        <a:rPr lang="en-GB" sz="1100" dirty="0">
                          <a:effectLst/>
                          <a:latin typeface="+mn-lt"/>
                        </a:rPr>
                        <a:t>,</a:t>
                      </a:r>
                      <a:endParaRPr lang="sv-SE" sz="1100" dirty="0">
                        <a:effectLst/>
                        <a:latin typeface="+mn-lt"/>
                      </a:endParaRPr>
                    </a:p>
                    <a:p>
                      <a:pPr hangingPunct="0">
                        <a:spcAft>
                          <a:spcPts val="0"/>
                        </a:spcAft>
                      </a:pPr>
                      <a:r>
                        <a:rPr lang="en-GB" sz="1100" dirty="0">
                          <a:effectLst/>
                          <a:latin typeface="+mn-lt"/>
                        </a:rPr>
                        <a:t>needs timestamping with TSN clock on the egress port. </a:t>
                      </a:r>
                      <a:endParaRPr lang="sv-SE" sz="1100" dirty="0">
                        <a:effectLst/>
                        <a:latin typeface="+mn-lt"/>
                      </a:endParaRPr>
                    </a:p>
                    <a:p>
                      <a:pPr hangingPunct="0">
                        <a:spcAft>
                          <a:spcPts val="0"/>
                        </a:spcAft>
                      </a:pPr>
                      <a:r>
                        <a:rPr lang="en-GB" sz="1100" dirty="0">
                          <a:effectLst/>
                          <a:latin typeface="+mn-lt"/>
                        </a:rPr>
                        <a:t> </a:t>
                      </a:r>
                      <a:endParaRPr lang="sv-SE" sz="1100" dirty="0">
                        <a:solidFill>
                          <a:srgbClr val="000000"/>
                        </a:solidFill>
                        <a:effectLst/>
                        <a:latin typeface="+mn-lt"/>
                        <a:ea typeface="Malgun Gothic" panose="020B0503020000020004" pitchFamily="34" charset="-127"/>
                      </a:endParaRPr>
                    </a:p>
                  </a:txBody>
                  <a:tcPr marL="51011" marR="51011" marT="0" marB="0"/>
                </a:tc>
                <a:tc>
                  <a:txBody>
                    <a:bodyPr/>
                    <a:lstStyle/>
                    <a:p>
                      <a:pPr hangingPunct="0">
                        <a:spcAft>
                          <a:spcPts val="900"/>
                        </a:spcAft>
                      </a:pPr>
                      <a:r>
                        <a:rPr lang="en-GB" sz="1100" dirty="0">
                          <a:effectLst/>
                          <a:latin typeface="+mn-lt"/>
                        </a:rPr>
                        <a:t>Yes</a:t>
                      </a:r>
                      <a:endParaRPr lang="sv-SE" sz="1100" dirty="0">
                        <a:effectLst/>
                        <a:latin typeface="+mn-lt"/>
                      </a:endParaRPr>
                    </a:p>
                    <a:p>
                      <a:pPr hangingPunct="0">
                        <a:spcAft>
                          <a:spcPts val="0"/>
                        </a:spcAft>
                      </a:pPr>
                      <a:r>
                        <a:rPr lang="en-GB" sz="1100" dirty="0">
                          <a:effectLst/>
                          <a:latin typeface="+mn-lt"/>
                        </a:rPr>
                        <a:t>needs to support </a:t>
                      </a:r>
                      <a:r>
                        <a:rPr lang="en-GB" sz="1100" dirty="0" err="1">
                          <a:effectLst/>
                          <a:latin typeface="+mn-lt"/>
                        </a:rPr>
                        <a:t>gPTP</a:t>
                      </a:r>
                      <a:r>
                        <a:rPr lang="en-GB" sz="1100" dirty="0">
                          <a:effectLst/>
                          <a:latin typeface="+mn-lt"/>
                        </a:rPr>
                        <a:t>, timestamping with 5G clock on the egress port</a:t>
                      </a:r>
                      <a:endParaRPr lang="sv-SE" sz="1100" dirty="0">
                        <a:solidFill>
                          <a:srgbClr val="000000"/>
                        </a:solidFill>
                        <a:effectLst/>
                        <a:latin typeface="+mn-lt"/>
                        <a:ea typeface="Malgun Gothic" panose="020B0503020000020004" pitchFamily="34" charset="-127"/>
                      </a:endParaRPr>
                    </a:p>
                  </a:txBody>
                  <a:tcPr marL="51011" marR="51011" marT="0" marB="0"/>
                </a:tc>
                <a:tc>
                  <a:txBody>
                    <a:bodyPr/>
                    <a:lstStyle/>
                    <a:p>
                      <a:pPr hangingPunct="0">
                        <a:spcAft>
                          <a:spcPts val="900"/>
                        </a:spcAft>
                      </a:pPr>
                      <a:r>
                        <a:rPr lang="en-GB" sz="1100" dirty="0">
                          <a:effectLst/>
                          <a:latin typeface="+mn-lt"/>
                        </a:rPr>
                        <a:t>Yes </a:t>
                      </a:r>
                      <a:endParaRPr lang="sv-SE" sz="1100" dirty="0">
                        <a:effectLst/>
                        <a:latin typeface="+mn-lt"/>
                      </a:endParaRPr>
                    </a:p>
                    <a:p>
                      <a:pPr hangingPunct="0">
                        <a:spcAft>
                          <a:spcPts val="0"/>
                        </a:spcAft>
                      </a:pPr>
                      <a:r>
                        <a:rPr lang="en-GB" sz="1100" dirty="0">
                          <a:effectLst/>
                          <a:latin typeface="+mn-lt"/>
                        </a:rPr>
                        <a:t>needs to support </a:t>
                      </a:r>
                      <a:r>
                        <a:rPr lang="en-GB" sz="1100" dirty="0" err="1">
                          <a:effectLst/>
                          <a:latin typeface="+mn-lt"/>
                        </a:rPr>
                        <a:t>gPTP</a:t>
                      </a:r>
                      <a:endParaRPr lang="sv-SE" sz="1100" dirty="0">
                        <a:effectLst/>
                        <a:latin typeface="+mn-lt"/>
                      </a:endParaRPr>
                    </a:p>
                    <a:p>
                      <a:pPr hangingPunct="0">
                        <a:spcAft>
                          <a:spcPts val="0"/>
                        </a:spcAft>
                      </a:pPr>
                      <a:r>
                        <a:rPr lang="en-GB" sz="1100" dirty="0">
                          <a:effectLst/>
                          <a:latin typeface="+mn-lt"/>
                        </a:rPr>
                        <a:t>timestamping with 5G clock</a:t>
                      </a:r>
                      <a:endParaRPr lang="sv-SE" sz="1100" dirty="0">
                        <a:solidFill>
                          <a:srgbClr val="000000"/>
                        </a:solidFill>
                        <a:effectLst/>
                        <a:latin typeface="+mn-lt"/>
                        <a:ea typeface="Malgun Gothic" panose="020B0503020000020004" pitchFamily="34" charset="-127"/>
                      </a:endParaRPr>
                    </a:p>
                  </a:txBody>
                  <a:tcPr marL="51011" marR="51011" marT="0" marB="0"/>
                </a:tc>
                <a:extLst>
                  <a:ext uri="{0D108BD9-81ED-4DB2-BD59-A6C34878D82A}">
                    <a16:rowId xmlns:a16="http://schemas.microsoft.com/office/drawing/2014/main" val="842122119"/>
                  </a:ext>
                </a:extLst>
              </a:tr>
              <a:tr h="307287">
                <a:tc>
                  <a:txBody>
                    <a:bodyPr/>
                    <a:lstStyle/>
                    <a:p>
                      <a:pPr hangingPunct="0">
                        <a:spcAft>
                          <a:spcPts val="900"/>
                        </a:spcAft>
                      </a:pPr>
                      <a:r>
                        <a:rPr lang="sv-SE" sz="1100" dirty="0">
                          <a:effectLst/>
                          <a:latin typeface="+mn-lt"/>
                        </a:rPr>
                        <a:t>Synchronization directions</a:t>
                      </a:r>
                    </a:p>
                    <a:p>
                      <a:pPr hangingPunct="0">
                        <a:spcAft>
                          <a:spcPts val="900"/>
                        </a:spcAft>
                      </a:pPr>
                      <a:r>
                        <a:rPr lang="en-GB" sz="1100" dirty="0">
                          <a:effectLst/>
                          <a:latin typeface="+mn-lt"/>
                        </a:rPr>
                        <a:t> </a:t>
                      </a:r>
                      <a:endParaRPr lang="sv-SE" sz="1100" dirty="0">
                        <a:solidFill>
                          <a:srgbClr val="000000"/>
                        </a:solidFill>
                        <a:effectLst/>
                        <a:latin typeface="+mn-lt"/>
                        <a:ea typeface="Malgun Gothic" panose="020B0503020000020004" pitchFamily="34" charset="-127"/>
                      </a:endParaRPr>
                    </a:p>
                  </a:txBody>
                  <a:tcPr marL="51011" marR="51011" marT="0" marB="0"/>
                </a:tc>
                <a:tc>
                  <a:txBody>
                    <a:bodyPr/>
                    <a:lstStyle/>
                    <a:p>
                      <a:pPr hangingPunct="0">
                        <a:spcAft>
                          <a:spcPts val="900"/>
                        </a:spcAft>
                      </a:pPr>
                      <a:r>
                        <a:rPr lang="sv-SE" sz="1100" dirty="0">
                          <a:solidFill>
                            <a:srgbClr val="000000"/>
                          </a:solidFill>
                          <a:effectLst/>
                          <a:latin typeface="+mn-lt"/>
                          <a:ea typeface="Malgun Gothic" panose="020B0503020000020004" pitchFamily="34" charset="-127"/>
                          <a:cs typeface="Arial" panose="020B0604020202020204" pitchFamily="34" charset="0"/>
                        </a:rPr>
                        <a:t>Dowlink: Yes</a:t>
                      </a:r>
                    </a:p>
                    <a:p>
                      <a:pPr hangingPunct="0">
                        <a:spcAft>
                          <a:spcPts val="900"/>
                        </a:spcAft>
                      </a:pPr>
                      <a:r>
                        <a:rPr lang="sv-SE" sz="1100" dirty="0">
                          <a:solidFill>
                            <a:srgbClr val="000000"/>
                          </a:solidFill>
                          <a:effectLst/>
                          <a:latin typeface="+mn-lt"/>
                          <a:ea typeface="Malgun Gothic" panose="020B0503020000020004" pitchFamily="34" charset="-127"/>
                          <a:cs typeface="Arial" panose="020B0604020202020204" pitchFamily="34" charset="0"/>
                        </a:rPr>
                        <a:t>Uplink:  No</a:t>
                      </a:r>
                    </a:p>
                  </a:txBody>
                  <a:tcPr marL="51011" marR="51011" marT="0" marB="0"/>
                </a:tc>
                <a:tc>
                  <a:txBody>
                    <a:bodyPr/>
                    <a:lstStyle/>
                    <a:p>
                      <a:pPr hangingPunct="0">
                        <a:spcAft>
                          <a:spcPts val="900"/>
                        </a:spcAft>
                      </a:pPr>
                      <a:r>
                        <a:rPr lang="sv-SE" sz="1100" dirty="0">
                          <a:solidFill>
                            <a:srgbClr val="000000"/>
                          </a:solidFill>
                          <a:effectLst/>
                          <a:latin typeface="+mn-lt"/>
                          <a:ea typeface="Malgun Gothic" panose="020B0503020000020004" pitchFamily="34" charset="-127"/>
                          <a:cs typeface="Arial" panose="020B0604020202020204" pitchFamily="34" charset="0"/>
                        </a:rPr>
                        <a:t>Dowlink: Yes</a:t>
                      </a:r>
                    </a:p>
                    <a:p>
                      <a:pPr hangingPunct="0">
                        <a:spcAft>
                          <a:spcPts val="900"/>
                        </a:spcAft>
                      </a:pPr>
                      <a:r>
                        <a:rPr lang="sv-SE" sz="1100" dirty="0">
                          <a:solidFill>
                            <a:srgbClr val="000000"/>
                          </a:solidFill>
                          <a:effectLst/>
                          <a:latin typeface="+mn-lt"/>
                          <a:ea typeface="Malgun Gothic" panose="020B0503020000020004" pitchFamily="34" charset="-127"/>
                          <a:cs typeface="Arial" panose="020B0604020202020204" pitchFamily="34" charset="0"/>
                        </a:rPr>
                        <a:t>Uplink:  Yes</a:t>
                      </a:r>
                    </a:p>
                  </a:txBody>
                  <a:tcPr marL="51011" marR="51011" marT="0" marB="0"/>
                </a:tc>
                <a:tc>
                  <a:txBody>
                    <a:bodyPr/>
                    <a:lstStyle/>
                    <a:p>
                      <a:pPr hangingPunct="0">
                        <a:spcAft>
                          <a:spcPts val="900"/>
                        </a:spcAft>
                      </a:pPr>
                      <a:r>
                        <a:rPr lang="sv-SE" sz="1100" dirty="0">
                          <a:solidFill>
                            <a:srgbClr val="000000"/>
                          </a:solidFill>
                          <a:effectLst/>
                          <a:latin typeface="+mn-lt"/>
                          <a:ea typeface="Malgun Gothic" panose="020B0503020000020004" pitchFamily="34" charset="-127"/>
                          <a:cs typeface="Arial" panose="020B0604020202020204" pitchFamily="34" charset="0"/>
                        </a:rPr>
                        <a:t>Dowlink: Yes</a:t>
                      </a:r>
                    </a:p>
                    <a:p>
                      <a:pPr hangingPunct="0">
                        <a:spcAft>
                          <a:spcPts val="900"/>
                        </a:spcAft>
                      </a:pPr>
                      <a:r>
                        <a:rPr lang="sv-SE" sz="1100" dirty="0">
                          <a:solidFill>
                            <a:srgbClr val="000000"/>
                          </a:solidFill>
                          <a:effectLst/>
                          <a:latin typeface="+mn-lt"/>
                          <a:ea typeface="Malgun Gothic" panose="020B0503020000020004" pitchFamily="34" charset="-127"/>
                          <a:cs typeface="Arial" panose="020B0604020202020204" pitchFamily="34" charset="0"/>
                        </a:rPr>
                        <a:t>Uplink:  Yes</a:t>
                      </a:r>
                    </a:p>
                  </a:txBody>
                  <a:tcPr marL="51011" marR="51011" marT="0" marB="0"/>
                </a:tc>
                <a:extLst>
                  <a:ext uri="{0D108BD9-81ED-4DB2-BD59-A6C34878D82A}">
                    <a16:rowId xmlns:a16="http://schemas.microsoft.com/office/drawing/2014/main" val="48522962"/>
                  </a:ext>
                </a:extLst>
              </a:tr>
            </a:tbl>
          </a:graphicData>
        </a:graphic>
      </p:graphicFrame>
      <p:sp>
        <p:nvSpPr>
          <p:cNvPr id="3" name="Title 2">
            <a:extLst>
              <a:ext uri="{FF2B5EF4-FFF2-40B4-BE49-F238E27FC236}">
                <a16:creationId xmlns:a16="http://schemas.microsoft.com/office/drawing/2014/main" id="{54B1E887-3946-4AEA-A7CF-8F7940D74327}"/>
              </a:ext>
            </a:extLst>
          </p:cNvPr>
          <p:cNvSpPr>
            <a:spLocks noGrp="1"/>
          </p:cNvSpPr>
          <p:nvPr>
            <p:ph type="title"/>
          </p:nvPr>
        </p:nvSpPr>
        <p:spPr/>
        <p:txBody>
          <a:bodyPr/>
          <a:lstStyle/>
          <a:p>
            <a:r>
              <a:rPr lang="de-DE" dirty="0"/>
              <a:t>C</a:t>
            </a:r>
            <a:r>
              <a:rPr lang="LID4096" dirty="0"/>
              <a:t>o</a:t>
            </a:r>
            <a:r>
              <a:rPr lang="de-DE" dirty="0"/>
              <a:t>m</a:t>
            </a:r>
            <a:r>
              <a:rPr lang="LID4096" dirty="0"/>
              <a:t>p</a:t>
            </a:r>
            <a:r>
              <a:rPr lang="de-DE" dirty="0"/>
              <a:t>a</a:t>
            </a:r>
            <a:r>
              <a:rPr lang="LID4096" dirty="0"/>
              <a:t>r</a:t>
            </a:r>
            <a:r>
              <a:rPr lang="de-DE" dirty="0"/>
              <a:t>i</a:t>
            </a:r>
            <a:r>
              <a:rPr lang="LID4096" dirty="0"/>
              <a:t>s</a:t>
            </a:r>
            <a:r>
              <a:rPr lang="de-DE" dirty="0"/>
              <a:t>o</a:t>
            </a:r>
            <a:r>
              <a:rPr lang="LID4096" dirty="0"/>
              <a:t>n</a:t>
            </a:r>
            <a:r>
              <a:rPr lang="en-150" dirty="0"/>
              <a:t> </a:t>
            </a:r>
            <a:r>
              <a:rPr lang="de-DE" dirty="0"/>
              <a:t>o</a:t>
            </a:r>
            <a:r>
              <a:rPr lang="LID4096" dirty="0"/>
              <a:t>f the main approaches</a:t>
            </a:r>
            <a:r>
              <a:rPr lang="sv-SE" dirty="0"/>
              <a:t> (1)</a:t>
            </a:r>
          </a:p>
        </p:txBody>
      </p:sp>
    </p:spTree>
    <p:extLst>
      <p:ext uri="{BB962C8B-B14F-4D97-AF65-F5344CB8AC3E}">
        <p14:creationId xmlns:p14="http://schemas.microsoft.com/office/powerpoint/2010/main" val="8644694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5F1022E9-B59B-4EE0-8BAD-4FFB68E50925}"/>
              </a:ext>
            </a:extLst>
          </p:cNvPr>
          <p:cNvGraphicFramePr>
            <a:graphicFrameLocks noGrp="1"/>
          </p:cNvGraphicFramePr>
          <p:nvPr>
            <p:ph sz="quarter" idx="11"/>
            <p:extLst>
              <p:ext uri="{D42A27DB-BD31-4B8C-83A1-F6EECF244321}">
                <p14:modId xmlns:p14="http://schemas.microsoft.com/office/powerpoint/2010/main" val="750800151"/>
              </p:ext>
            </p:extLst>
          </p:nvPr>
        </p:nvGraphicFramePr>
        <p:xfrm>
          <a:off x="579769" y="1310185"/>
          <a:ext cx="11032461" cy="4730609"/>
        </p:xfrm>
        <a:graphic>
          <a:graphicData uri="http://schemas.openxmlformats.org/drawingml/2006/table">
            <a:tbl>
              <a:tblPr firstRow="1" firstCol="1" bandRow="1">
                <a:tableStyleId>{5C22544A-7EE6-4342-B048-85BDC9FD1C3A}</a:tableStyleId>
              </a:tblPr>
              <a:tblGrid>
                <a:gridCol w="1156576">
                  <a:extLst>
                    <a:ext uri="{9D8B030D-6E8A-4147-A177-3AD203B41FA5}">
                      <a16:colId xmlns:a16="http://schemas.microsoft.com/office/drawing/2014/main" val="4204637579"/>
                    </a:ext>
                  </a:extLst>
                </a:gridCol>
                <a:gridCol w="943826">
                  <a:extLst>
                    <a:ext uri="{9D8B030D-6E8A-4147-A177-3AD203B41FA5}">
                      <a16:colId xmlns:a16="http://schemas.microsoft.com/office/drawing/2014/main" val="3574418332"/>
                    </a:ext>
                  </a:extLst>
                </a:gridCol>
                <a:gridCol w="3864678">
                  <a:extLst>
                    <a:ext uri="{9D8B030D-6E8A-4147-A177-3AD203B41FA5}">
                      <a16:colId xmlns:a16="http://schemas.microsoft.com/office/drawing/2014/main" val="964705238"/>
                    </a:ext>
                  </a:extLst>
                </a:gridCol>
                <a:gridCol w="3304918">
                  <a:extLst>
                    <a:ext uri="{9D8B030D-6E8A-4147-A177-3AD203B41FA5}">
                      <a16:colId xmlns:a16="http://schemas.microsoft.com/office/drawing/2014/main" val="1258558065"/>
                    </a:ext>
                  </a:extLst>
                </a:gridCol>
                <a:gridCol w="1762463">
                  <a:extLst>
                    <a:ext uri="{9D8B030D-6E8A-4147-A177-3AD203B41FA5}">
                      <a16:colId xmlns:a16="http://schemas.microsoft.com/office/drawing/2014/main" val="4173222130"/>
                    </a:ext>
                  </a:extLst>
                </a:gridCol>
              </a:tblGrid>
              <a:tr h="531071">
                <a:tc gridSpan="2">
                  <a:txBody>
                    <a:bodyPr/>
                    <a:lstStyle/>
                    <a:p>
                      <a:pPr hangingPunct="0">
                        <a:spcAft>
                          <a:spcPts val="900"/>
                        </a:spcAft>
                      </a:pPr>
                      <a:r>
                        <a:rPr lang="en-GB" sz="1100">
                          <a:effectLst/>
                        </a:rPr>
                        <a:t> </a:t>
                      </a:r>
                      <a:endParaRPr lang="sv-SE" sz="1100">
                        <a:solidFill>
                          <a:srgbClr val="000000"/>
                        </a:solidFill>
                        <a:effectLst/>
                        <a:latin typeface="Times New Roman" panose="02020603050405020304" pitchFamily="18" charset="0"/>
                        <a:ea typeface="Malgun Gothic" panose="020B0503020000020004" pitchFamily="34" charset="-127"/>
                      </a:endParaRPr>
                    </a:p>
                  </a:txBody>
                  <a:tcPr marL="51011" marR="51011" marT="0" marB="0"/>
                </a:tc>
                <a:tc hMerge="1">
                  <a:txBody>
                    <a:bodyPr/>
                    <a:lstStyle/>
                    <a:p>
                      <a:endParaRPr lang="sv-SE"/>
                    </a:p>
                  </a:txBody>
                  <a:tcPr/>
                </a:tc>
                <a:tc>
                  <a:txBody>
                    <a:bodyPr/>
                    <a:lstStyle/>
                    <a:p>
                      <a:pPr hangingPunct="0">
                        <a:spcAft>
                          <a:spcPts val="900"/>
                        </a:spcAft>
                      </a:pPr>
                      <a:r>
                        <a:rPr lang="en-GB" sz="1100" dirty="0">
                          <a:effectLst/>
                        </a:rPr>
                        <a:t>Solution#11  Option 2</a:t>
                      </a:r>
                      <a:endParaRPr lang="sv-SE" sz="1100" dirty="0">
                        <a:solidFill>
                          <a:srgbClr val="000000"/>
                        </a:solidFill>
                        <a:effectLst/>
                        <a:latin typeface="Times New Roman" panose="02020603050405020304" pitchFamily="18" charset="0"/>
                        <a:ea typeface="Malgun Gothic" panose="020B0503020000020004" pitchFamily="34" charset="-127"/>
                      </a:endParaRPr>
                    </a:p>
                  </a:txBody>
                  <a:tcPr marL="51011" marR="51011" marT="0" marB="0"/>
                </a:tc>
                <a:tc>
                  <a:txBody>
                    <a:bodyPr/>
                    <a:lstStyle/>
                    <a:p>
                      <a:pPr hangingPunct="0">
                        <a:spcAft>
                          <a:spcPts val="900"/>
                        </a:spcAft>
                      </a:pPr>
                      <a:r>
                        <a:rPr lang="en-GB" sz="1100" dirty="0">
                          <a:effectLst/>
                          <a:latin typeface="+mn-lt"/>
                        </a:rPr>
                        <a:t>Solution#11  Option 3 &amp; Solution#28</a:t>
                      </a:r>
                      <a:endParaRPr lang="sv-SE" sz="1100" dirty="0">
                        <a:solidFill>
                          <a:srgbClr val="000000"/>
                        </a:solidFill>
                        <a:effectLst/>
                        <a:latin typeface="+mn-lt"/>
                        <a:ea typeface="Malgun Gothic" panose="020B0503020000020004" pitchFamily="34" charset="-127"/>
                      </a:endParaRPr>
                    </a:p>
                  </a:txBody>
                  <a:tcPr marL="51011" marR="51011" marT="0" marB="0"/>
                </a:tc>
                <a:tc>
                  <a:txBody>
                    <a:bodyPr/>
                    <a:lstStyle/>
                    <a:p>
                      <a:pPr hangingPunct="0">
                        <a:spcAft>
                          <a:spcPts val="900"/>
                        </a:spcAft>
                      </a:pPr>
                      <a:r>
                        <a:rPr lang="en-GB" sz="1100">
                          <a:effectLst/>
                        </a:rPr>
                        <a:t>Solution#11 Option 4</a:t>
                      </a:r>
                      <a:endParaRPr lang="sv-SE" sz="1100">
                        <a:solidFill>
                          <a:srgbClr val="000000"/>
                        </a:solidFill>
                        <a:effectLst/>
                        <a:latin typeface="Times New Roman" panose="02020603050405020304" pitchFamily="18" charset="0"/>
                        <a:ea typeface="Malgun Gothic" panose="020B0503020000020004" pitchFamily="34" charset="-127"/>
                      </a:endParaRPr>
                    </a:p>
                  </a:txBody>
                  <a:tcPr marL="51011" marR="51011" marT="0" marB="0"/>
                </a:tc>
                <a:extLst>
                  <a:ext uri="{0D108BD9-81ED-4DB2-BD59-A6C34878D82A}">
                    <a16:rowId xmlns:a16="http://schemas.microsoft.com/office/drawing/2014/main" val="2948084128"/>
                  </a:ext>
                </a:extLst>
              </a:tr>
              <a:tr h="899927">
                <a:tc gridSpan="2">
                  <a:txBody>
                    <a:bodyPr/>
                    <a:lstStyle/>
                    <a:p>
                      <a:pPr hangingPunct="0">
                        <a:spcAft>
                          <a:spcPts val="900"/>
                        </a:spcAft>
                      </a:pPr>
                      <a:r>
                        <a:rPr lang="en-GB" sz="1100" dirty="0">
                          <a:effectLst/>
                        </a:rPr>
                        <a:t>gNB Complexity in the support of Multiple TSN working clock domains</a:t>
                      </a:r>
                    </a:p>
                  </a:txBody>
                  <a:tcPr marL="51011" marR="51011" marT="0" marB="0"/>
                </a:tc>
                <a:tc hMerge="1">
                  <a:txBody>
                    <a:bodyPr/>
                    <a:lstStyle/>
                    <a:p>
                      <a:endParaRPr lang="sv-SE"/>
                    </a:p>
                  </a:txBody>
                  <a:tcPr/>
                </a:tc>
                <a:tc>
                  <a:txBody>
                    <a:bodyPr/>
                    <a:lstStyle/>
                    <a:p>
                      <a:pPr hangingPunct="0">
                        <a:spcAft>
                          <a:spcPts val="900"/>
                        </a:spcAft>
                      </a:pPr>
                      <a:r>
                        <a:rPr lang="en-GB" sz="1100" dirty="0">
                          <a:solidFill>
                            <a:schemeClr val="tx1"/>
                          </a:solidFill>
                          <a:effectLst/>
                        </a:rPr>
                        <a:t>Yes, Complexity to manage/track multiple clocks in the gNB.</a:t>
                      </a:r>
                    </a:p>
                  </a:txBody>
                  <a:tcPr marL="51011" marR="51011" marT="0" marB="0"/>
                </a:tc>
                <a:tc>
                  <a:txBody>
                    <a:bodyPr/>
                    <a:lstStyle/>
                    <a:p>
                      <a:pPr hangingPunct="0">
                        <a:spcAft>
                          <a:spcPts val="900"/>
                        </a:spcAft>
                      </a:pPr>
                      <a:r>
                        <a:rPr lang="en-GB" sz="1100" dirty="0">
                          <a:effectLst/>
                        </a:rPr>
                        <a:t>No </a:t>
                      </a:r>
                    </a:p>
                  </a:txBody>
                  <a:tcPr marL="51011" marR="51011" marT="0" marB="0"/>
                </a:tc>
                <a:tc>
                  <a:txBody>
                    <a:bodyPr/>
                    <a:lstStyle/>
                    <a:p>
                      <a:pPr hangingPunct="0">
                        <a:spcAft>
                          <a:spcPts val="900"/>
                        </a:spcAft>
                      </a:pPr>
                      <a:r>
                        <a:rPr lang="en-GB" sz="1100" dirty="0">
                          <a:effectLst/>
                        </a:rPr>
                        <a:t>No</a:t>
                      </a:r>
                      <a:br>
                        <a:rPr lang="en-GB" sz="1100" dirty="0">
                          <a:effectLst/>
                        </a:rPr>
                      </a:br>
                      <a:endParaRPr lang="sv-SE" sz="1100" baseline="30000" dirty="0">
                        <a:solidFill>
                          <a:schemeClr val="accent6"/>
                        </a:solidFill>
                        <a:effectLst/>
                        <a:latin typeface="Times New Roman" panose="02020603050405020304" pitchFamily="18" charset="0"/>
                        <a:ea typeface="Malgun Gothic" panose="020B0503020000020004" pitchFamily="34" charset="-127"/>
                      </a:endParaRPr>
                    </a:p>
                  </a:txBody>
                  <a:tcPr marL="51011" marR="51011" marT="0" marB="0"/>
                </a:tc>
                <a:extLst>
                  <a:ext uri="{0D108BD9-81ED-4DB2-BD59-A6C34878D82A}">
                    <a16:rowId xmlns:a16="http://schemas.microsoft.com/office/drawing/2014/main" val="842122119"/>
                  </a:ext>
                </a:extLst>
              </a:tr>
              <a:tr h="1051496">
                <a:tc gridSpan="2">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GB" sz="1100" dirty="0">
                          <a:effectLst/>
                        </a:rPr>
                        <a:t>UPF/TT Complexity in the support of Multiple TSN </a:t>
                      </a:r>
                      <a:r>
                        <a:rPr lang="en-GB" sz="1100">
                          <a:effectLst/>
                        </a:rPr>
                        <a:t>working clock domains</a:t>
                      </a:r>
                      <a:endParaRPr lang="en-GB" sz="1100" dirty="0">
                        <a:effectLst/>
                      </a:endParaRPr>
                    </a:p>
                  </a:txBody>
                  <a:tcPr marL="51011" marR="51011" marT="0" marB="0"/>
                </a:tc>
                <a:tc hMerge="1">
                  <a:txBody>
                    <a:bodyPr/>
                    <a:lstStyle/>
                    <a:p>
                      <a:endParaRPr lang="sv-SE"/>
                    </a:p>
                  </a:txBody>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GB" sz="1100">
                          <a:solidFill>
                            <a:schemeClr val="tx1"/>
                          </a:solidFill>
                          <a:effectLst/>
                        </a:rPr>
                        <a:t>Yes, Complexity to manage/track multiple TSN clock domains at UPF / underlying transport network</a:t>
                      </a:r>
                    </a:p>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a:solidFill>
                            <a:schemeClr val="tx1"/>
                          </a:solidFill>
                          <a:effectLst/>
                        </a:rPr>
                        <a:t>“</a:t>
                      </a:r>
                      <a:r>
                        <a:rPr lang="en-US" sz="1100" i="1">
                          <a:solidFill>
                            <a:schemeClr val="tx1"/>
                          </a:solidFill>
                          <a:effectLst/>
                        </a:rPr>
                        <a:t>UPF implementations may need to be synchronized with TSN master clock</a:t>
                      </a:r>
                      <a:r>
                        <a:rPr lang="en-US" sz="1100">
                          <a:solidFill>
                            <a:schemeClr val="tx1"/>
                          </a:solidFill>
                          <a:effectLst/>
                        </a:rPr>
                        <a:t>”—option2 description</a:t>
                      </a:r>
                      <a:endParaRPr lang="en-GB" sz="1100" dirty="0">
                        <a:solidFill>
                          <a:schemeClr val="tx1"/>
                        </a:solidFill>
                        <a:effectLst/>
                      </a:endParaRPr>
                    </a:p>
                  </a:txBody>
                  <a:tcPr marL="51011" marR="51011" marT="0" marB="0"/>
                </a:tc>
                <a:tc>
                  <a:txBody>
                    <a:bodyPr/>
                    <a:lstStyle/>
                    <a:p>
                      <a:pPr marL="0" algn="l" defTabSz="914400" rtl="0" eaLnBrk="1" latinLnBrk="0" hangingPunct="0">
                        <a:spcAft>
                          <a:spcPts val="900"/>
                        </a:spcAft>
                      </a:pPr>
                      <a:r>
                        <a:rPr lang="en-US" sz="1100" kern="1200">
                          <a:solidFill>
                            <a:schemeClr val="dk1"/>
                          </a:solidFill>
                          <a:effectLst/>
                          <a:latin typeface="+mn-lt"/>
                          <a:ea typeface="+mn-ea"/>
                          <a:cs typeface="+mn-cs"/>
                        </a:rPr>
                        <a:t>Yes, </a:t>
                      </a:r>
                      <a:r>
                        <a:rPr lang="en-GB" sz="1100">
                          <a:solidFill>
                            <a:schemeClr val="tx1"/>
                          </a:solidFill>
                          <a:effectLst/>
                        </a:rPr>
                        <a:t>Complexity to manage/track multiple TSN clock domains at UPF / underlying transport network</a:t>
                      </a:r>
                    </a:p>
                    <a:p>
                      <a:pPr marL="0" algn="l" defTabSz="914400" rtl="0" eaLnBrk="1" latinLnBrk="0" hangingPunct="0">
                        <a:spcAft>
                          <a:spcPts val="900"/>
                        </a:spcAft>
                      </a:pPr>
                      <a:r>
                        <a:rPr lang="en-GB" sz="1100" kern="1200">
                          <a:solidFill>
                            <a:schemeClr val="tx1"/>
                          </a:solidFill>
                          <a:effectLst/>
                          <a:latin typeface="+mn-lt"/>
                          <a:ea typeface="+mn-ea"/>
                          <a:cs typeface="+mn-cs"/>
                        </a:rPr>
                        <a:t>Manage/track 5GS clock domain</a:t>
                      </a:r>
                    </a:p>
                    <a:p>
                      <a:pPr marL="0" algn="l" defTabSz="914400" rtl="0" eaLnBrk="1" latinLnBrk="0" hangingPunct="0">
                        <a:spcAft>
                          <a:spcPts val="900"/>
                        </a:spcAft>
                      </a:pPr>
                      <a:r>
                        <a:rPr lang="en-US" sz="1100" kern="1200">
                          <a:solidFill>
                            <a:schemeClr val="dk1"/>
                          </a:solidFill>
                          <a:effectLst/>
                          <a:latin typeface="+mn-lt"/>
                          <a:ea typeface="+mn-ea"/>
                          <a:cs typeface="+mn-cs"/>
                        </a:rPr>
                        <a:t>Timestamping of gPTP messages for every domain with the 5GS clock</a:t>
                      </a:r>
                      <a:endParaRPr lang="en-US" sz="1100" kern="1200" dirty="0">
                        <a:solidFill>
                          <a:schemeClr val="dk1"/>
                        </a:solidFill>
                        <a:effectLst/>
                        <a:latin typeface="+mn-lt"/>
                        <a:ea typeface="+mn-ea"/>
                        <a:cs typeface="+mn-cs"/>
                      </a:endParaRPr>
                    </a:p>
                  </a:txBody>
                  <a:tcPr marL="51011" marR="51011" marT="0" marB="0"/>
                </a:tc>
                <a:tc>
                  <a:txBody>
                    <a:bodyPr/>
                    <a:lstStyle/>
                    <a:p>
                      <a:pPr hangingPunct="0">
                        <a:spcAft>
                          <a:spcPts val="900"/>
                        </a:spcAft>
                      </a:pPr>
                      <a:r>
                        <a:rPr lang="en-GB" sz="1100" dirty="0">
                          <a:effectLst/>
                        </a:rPr>
                        <a:t>No. only 5GS clock at UPF</a:t>
                      </a:r>
                    </a:p>
                    <a:p>
                      <a:pPr hangingPunct="0">
                        <a:spcAft>
                          <a:spcPts val="900"/>
                        </a:spcAft>
                      </a:pPr>
                      <a:r>
                        <a:rPr lang="en-GB" sz="900" dirty="0">
                          <a:solidFill>
                            <a:schemeClr val="accent6"/>
                          </a:solidFill>
                          <a:effectLst/>
                        </a:rPr>
                        <a:t>(limitation to sync all OT working clocks to 5G) </a:t>
                      </a:r>
                      <a:r>
                        <a:rPr lang="en-GB" sz="900" baseline="30000" dirty="0">
                          <a:solidFill>
                            <a:schemeClr val="accent6"/>
                          </a:solidFill>
                          <a:effectLst/>
                        </a:rPr>
                        <a:t>(*)</a:t>
                      </a:r>
                      <a:endParaRPr lang="sv-SE" sz="900" baseline="30000" dirty="0">
                        <a:solidFill>
                          <a:schemeClr val="accent6"/>
                        </a:solidFill>
                        <a:effectLst/>
                        <a:latin typeface="Times New Roman" panose="02020603050405020304" pitchFamily="18" charset="0"/>
                        <a:ea typeface="Malgun Gothic" panose="020B0503020000020004" pitchFamily="34" charset="-127"/>
                      </a:endParaRPr>
                    </a:p>
                  </a:txBody>
                  <a:tcPr marL="51011" marR="51011" marT="0" marB="0"/>
                </a:tc>
                <a:extLst>
                  <a:ext uri="{0D108BD9-81ED-4DB2-BD59-A6C34878D82A}">
                    <a16:rowId xmlns:a16="http://schemas.microsoft.com/office/drawing/2014/main" val="48522962"/>
                  </a:ext>
                </a:extLst>
              </a:tr>
              <a:tr h="1090441">
                <a:tc gridSpan="2">
                  <a:txBody>
                    <a:bodyPr/>
                    <a:lstStyle/>
                    <a:p>
                      <a:r>
                        <a:rPr lang="sv-SE" sz="1200" dirty="0"/>
                        <a:t>Complexity in deployment</a:t>
                      </a:r>
                    </a:p>
                  </a:txBody>
                  <a:tcPr marL="51011" marR="51011" marT="0" marB="0"/>
                </a:tc>
                <a:tc hMerge="1">
                  <a:txBody>
                    <a:bodyPr/>
                    <a:lstStyle/>
                    <a:p>
                      <a:endParaRPr lang="sv-SE"/>
                    </a:p>
                  </a:txBody>
                  <a:tcPr/>
                </a:tc>
                <a:tc>
                  <a:txBody>
                    <a:bodyPr/>
                    <a:lstStyle/>
                    <a:p>
                      <a:r>
                        <a:rPr lang="sv-SE" sz="1100" dirty="0"/>
                        <a:t>High</a:t>
                      </a:r>
                    </a:p>
                    <a:p>
                      <a:r>
                        <a:rPr lang="sv-SE" sz="1100" dirty="0"/>
                        <a:t>Every gNB has to deal with multiple clock domains</a:t>
                      </a:r>
                    </a:p>
                  </a:txBody>
                  <a:tcPr marL="51011" marR="51011" marT="0" marB="0"/>
                </a:tc>
                <a:tc>
                  <a:txBody>
                    <a:bodyPr/>
                    <a:lstStyle/>
                    <a:p>
                      <a:r>
                        <a:rPr lang="sv-SE" sz="1100" dirty="0"/>
                        <a:t>Medium</a:t>
                      </a:r>
                    </a:p>
                    <a:p>
                      <a:r>
                        <a:rPr lang="sv-SE" sz="1100" dirty="0"/>
                        <a:t>One UPF may be connected to several gNBs, only the UPF deals with multiple clock domains.</a:t>
                      </a:r>
                    </a:p>
                  </a:txBody>
                  <a:tcPr marL="51011" marR="51011"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200" dirty="0"/>
                        <a:t>Low</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rPr>
                        <a:t>only 5GS clock at UPF</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solidFill>
                            <a:schemeClr val="accent6"/>
                          </a:solidFill>
                          <a:effectLst/>
                        </a:rPr>
                        <a:t>(limitation to sync all OT working clocks to 5G) </a:t>
                      </a:r>
                      <a:r>
                        <a:rPr lang="en-GB" sz="900" baseline="30000" dirty="0">
                          <a:solidFill>
                            <a:schemeClr val="accent6"/>
                          </a:solidFill>
                          <a:effectLst/>
                        </a:rPr>
                        <a:t>(*)</a:t>
                      </a:r>
                      <a:endParaRPr lang="sv-SE" sz="900" dirty="0"/>
                    </a:p>
                  </a:txBody>
                  <a:tcPr marL="51011" marR="51011" marT="0" marB="0"/>
                </a:tc>
                <a:extLst>
                  <a:ext uri="{0D108BD9-81ED-4DB2-BD59-A6C34878D82A}">
                    <a16:rowId xmlns:a16="http://schemas.microsoft.com/office/drawing/2014/main" val="4131117921"/>
                  </a:ext>
                </a:extLst>
              </a:tr>
              <a:tr h="571185">
                <a:tc rowSpan="2">
                  <a:txBody>
                    <a:bodyPr/>
                    <a:lstStyle/>
                    <a:p>
                      <a:pPr hangingPunct="0">
                        <a:spcAft>
                          <a:spcPts val="900"/>
                        </a:spcAft>
                      </a:pPr>
                      <a:r>
                        <a:rPr lang="en-GB" sz="1100">
                          <a:effectLst/>
                        </a:rPr>
                        <a:t>Multiple TSN working domain </a:t>
                      </a:r>
                    </a:p>
                    <a:p>
                      <a:pPr hangingPunct="0">
                        <a:spcAft>
                          <a:spcPts val="900"/>
                        </a:spcAft>
                      </a:pPr>
                      <a:endParaRPr lang="en-GB" sz="1100" b="0">
                        <a:effectLst/>
                      </a:endParaRPr>
                    </a:p>
                    <a:p>
                      <a:pPr hangingPunct="0">
                        <a:spcAft>
                          <a:spcPts val="900"/>
                        </a:spcAft>
                      </a:pPr>
                      <a:r>
                        <a:rPr lang="nl-NL" sz="1050" b="0" i="1">
                          <a:effectLst/>
                        </a:rPr>
                        <a:t>(see TS 22.104, annex D2)</a:t>
                      </a:r>
                      <a:endParaRPr lang="nl-NL" sz="1050" b="0" i="1" dirty="0">
                        <a:effectLst/>
                      </a:endParaRPr>
                    </a:p>
                  </a:txBody>
                  <a:tcPr marL="51011" marR="51011" marT="0" marB="0"/>
                </a:tc>
                <a:tc>
                  <a:txBody>
                    <a:bodyPr/>
                    <a:lstStyle/>
                    <a:p>
                      <a:pPr hangingPunct="0">
                        <a:spcAft>
                          <a:spcPts val="900"/>
                        </a:spcAft>
                      </a:pPr>
                      <a:r>
                        <a:rPr lang="en-GB" sz="1100">
                          <a:effectLst/>
                        </a:rPr>
                        <a:t>“separate” use case</a:t>
                      </a:r>
                      <a:endParaRPr lang="sv-SE" sz="1100">
                        <a:solidFill>
                          <a:srgbClr val="000000"/>
                        </a:solidFill>
                        <a:effectLst/>
                        <a:latin typeface="Times New Roman" panose="02020603050405020304" pitchFamily="18" charset="0"/>
                        <a:ea typeface="Malgun Gothic" panose="020B0503020000020004" pitchFamily="34" charset="-127"/>
                      </a:endParaRPr>
                    </a:p>
                  </a:txBody>
                  <a:tcPr marL="51011" marR="51011" marT="0" marB="0"/>
                </a:tc>
                <a:tc>
                  <a:txBody>
                    <a:bodyPr/>
                    <a:lstStyle/>
                    <a:p>
                      <a:pPr hangingPunct="0">
                        <a:spcAft>
                          <a:spcPts val="900"/>
                        </a:spcAft>
                      </a:pPr>
                      <a:r>
                        <a:rPr lang="en-GB" sz="1100">
                          <a:effectLst/>
                        </a:rPr>
                        <a:t>Unknown</a:t>
                      </a:r>
                      <a:endParaRPr lang="sv-SE" sz="1100">
                        <a:solidFill>
                          <a:srgbClr val="000000"/>
                        </a:solidFill>
                        <a:effectLst/>
                        <a:latin typeface="Times New Roman" panose="02020603050405020304" pitchFamily="18" charset="0"/>
                        <a:ea typeface="Malgun Gothic" panose="020B0503020000020004" pitchFamily="34" charset="-127"/>
                      </a:endParaRPr>
                    </a:p>
                  </a:txBody>
                  <a:tcPr marL="51011" marR="51011" marT="0" marB="0"/>
                </a:tc>
                <a:tc>
                  <a:txBody>
                    <a:bodyPr/>
                    <a:lstStyle/>
                    <a:p>
                      <a:pPr hangingPunct="0">
                        <a:spcAft>
                          <a:spcPts val="900"/>
                        </a:spcAft>
                      </a:pPr>
                      <a:r>
                        <a:rPr lang="en-GB" sz="1100">
                          <a:effectLst/>
                        </a:rPr>
                        <a:t>Yes</a:t>
                      </a:r>
                      <a:endParaRPr lang="sv-SE" sz="1100">
                        <a:solidFill>
                          <a:srgbClr val="000000"/>
                        </a:solidFill>
                        <a:effectLst/>
                        <a:latin typeface="Times New Roman" panose="02020603050405020304" pitchFamily="18" charset="0"/>
                        <a:ea typeface="Malgun Gothic" panose="020B0503020000020004" pitchFamily="34" charset="-127"/>
                      </a:endParaRPr>
                    </a:p>
                  </a:txBody>
                  <a:tcPr marL="51011" marR="51011" marT="0" marB="0"/>
                </a:tc>
                <a:tc>
                  <a:txBody>
                    <a:bodyPr/>
                    <a:lstStyle/>
                    <a:p>
                      <a:pPr hangingPunct="0">
                        <a:spcAft>
                          <a:spcPts val="900"/>
                        </a:spcAft>
                      </a:pPr>
                      <a:r>
                        <a:rPr lang="en-GB" sz="1100" dirty="0">
                          <a:effectLst/>
                        </a:rPr>
                        <a:t>N/A</a:t>
                      </a:r>
                      <a:endParaRPr lang="sv-SE" sz="1100" dirty="0">
                        <a:solidFill>
                          <a:srgbClr val="000000"/>
                        </a:solidFill>
                        <a:effectLst/>
                        <a:latin typeface="Times New Roman" panose="02020603050405020304" pitchFamily="18" charset="0"/>
                        <a:ea typeface="Malgun Gothic" panose="020B0503020000020004" pitchFamily="34" charset="-127"/>
                      </a:endParaRPr>
                    </a:p>
                  </a:txBody>
                  <a:tcPr marL="51011" marR="51011" marT="0" marB="0"/>
                </a:tc>
                <a:extLst>
                  <a:ext uri="{0D108BD9-81ED-4DB2-BD59-A6C34878D82A}">
                    <a16:rowId xmlns:a16="http://schemas.microsoft.com/office/drawing/2014/main" val="2481929447"/>
                  </a:ext>
                </a:extLst>
              </a:tr>
              <a:tr h="571185">
                <a:tc vMerge="1">
                  <a:txBody>
                    <a:bodyPr/>
                    <a:lstStyle/>
                    <a:p>
                      <a:endParaRPr lang="sv-SE"/>
                    </a:p>
                  </a:txBody>
                  <a:tcPr/>
                </a:tc>
                <a:tc>
                  <a:txBody>
                    <a:bodyPr/>
                    <a:lstStyle/>
                    <a:p>
                      <a:pPr hangingPunct="0">
                        <a:spcAft>
                          <a:spcPts val="900"/>
                        </a:spcAft>
                      </a:pPr>
                      <a:r>
                        <a:rPr lang="en-GB" sz="1100">
                          <a:effectLst/>
                        </a:rPr>
                        <a:t>“merge” use case</a:t>
                      </a:r>
                      <a:endParaRPr lang="sv-SE" sz="1100">
                        <a:solidFill>
                          <a:srgbClr val="000000"/>
                        </a:solidFill>
                        <a:effectLst/>
                        <a:latin typeface="Times New Roman" panose="02020603050405020304" pitchFamily="18" charset="0"/>
                        <a:ea typeface="Malgun Gothic" panose="020B0503020000020004" pitchFamily="34" charset="-127"/>
                      </a:endParaRPr>
                    </a:p>
                  </a:txBody>
                  <a:tcPr marL="51011" marR="51011" marT="0" marB="0"/>
                </a:tc>
                <a:tc>
                  <a:txBody>
                    <a:bodyPr/>
                    <a:lstStyle/>
                    <a:p>
                      <a:pPr hangingPunct="0">
                        <a:spcAft>
                          <a:spcPts val="900"/>
                        </a:spcAft>
                      </a:pPr>
                      <a:r>
                        <a:rPr lang="en-GB" sz="1100" dirty="0">
                          <a:effectLst/>
                        </a:rPr>
                        <a:t>Can use option4 for multi-domain support</a:t>
                      </a:r>
                      <a:endParaRPr lang="sv-SE" sz="1100" dirty="0">
                        <a:solidFill>
                          <a:srgbClr val="000000"/>
                        </a:solidFill>
                        <a:effectLst/>
                        <a:latin typeface="Times New Roman" panose="02020603050405020304" pitchFamily="18" charset="0"/>
                        <a:ea typeface="Malgun Gothic" panose="020B0503020000020004" pitchFamily="34" charset="-127"/>
                      </a:endParaRPr>
                    </a:p>
                  </a:txBody>
                  <a:tcPr marL="51011" marR="51011" marT="0" marB="0"/>
                </a:tc>
                <a:tc>
                  <a:txBody>
                    <a:bodyPr/>
                    <a:lstStyle/>
                    <a:p>
                      <a:pPr hangingPunct="0">
                        <a:spcAft>
                          <a:spcPts val="900"/>
                        </a:spcAft>
                      </a:pPr>
                      <a:r>
                        <a:rPr lang="en-GB" sz="1100">
                          <a:effectLst/>
                        </a:rPr>
                        <a:t>Yes </a:t>
                      </a:r>
                      <a:endParaRPr lang="sv-SE" sz="1100">
                        <a:solidFill>
                          <a:srgbClr val="000000"/>
                        </a:solidFill>
                        <a:effectLst/>
                        <a:latin typeface="Times New Roman" panose="02020603050405020304" pitchFamily="18" charset="0"/>
                        <a:ea typeface="Malgun Gothic" panose="020B0503020000020004" pitchFamily="34" charset="-127"/>
                      </a:endParaRPr>
                    </a:p>
                  </a:txBody>
                  <a:tcPr marL="51011" marR="51011" marT="0" marB="0"/>
                </a:tc>
                <a:tc>
                  <a:txBody>
                    <a:bodyPr/>
                    <a:lstStyle/>
                    <a:p>
                      <a:pPr hangingPunct="0">
                        <a:spcAft>
                          <a:spcPts val="900"/>
                        </a:spcAft>
                      </a:pPr>
                      <a:r>
                        <a:rPr lang="en-GB" sz="1100" dirty="0">
                          <a:effectLst/>
                        </a:rPr>
                        <a:t>Yes</a:t>
                      </a:r>
                      <a:endParaRPr lang="sv-SE" sz="1100" dirty="0">
                        <a:solidFill>
                          <a:srgbClr val="000000"/>
                        </a:solidFill>
                        <a:effectLst/>
                        <a:latin typeface="Times New Roman" panose="02020603050405020304" pitchFamily="18" charset="0"/>
                        <a:ea typeface="Malgun Gothic" panose="020B0503020000020004" pitchFamily="34" charset="-127"/>
                      </a:endParaRPr>
                    </a:p>
                  </a:txBody>
                  <a:tcPr marL="51011" marR="51011" marT="0" marB="0"/>
                </a:tc>
                <a:extLst>
                  <a:ext uri="{0D108BD9-81ED-4DB2-BD59-A6C34878D82A}">
                    <a16:rowId xmlns:a16="http://schemas.microsoft.com/office/drawing/2014/main" val="1589370661"/>
                  </a:ext>
                </a:extLst>
              </a:tr>
            </a:tbl>
          </a:graphicData>
        </a:graphic>
      </p:graphicFrame>
      <p:sp>
        <p:nvSpPr>
          <p:cNvPr id="3" name="Title 2">
            <a:extLst>
              <a:ext uri="{FF2B5EF4-FFF2-40B4-BE49-F238E27FC236}">
                <a16:creationId xmlns:a16="http://schemas.microsoft.com/office/drawing/2014/main" id="{54B1E887-3946-4AEA-A7CF-8F7940D74327}"/>
              </a:ext>
            </a:extLst>
          </p:cNvPr>
          <p:cNvSpPr>
            <a:spLocks noGrp="1"/>
          </p:cNvSpPr>
          <p:nvPr>
            <p:ph type="title"/>
          </p:nvPr>
        </p:nvSpPr>
        <p:spPr/>
        <p:txBody>
          <a:bodyPr/>
          <a:lstStyle/>
          <a:p>
            <a:r>
              <a:rPr lang="de-DE" dirty="0"/>
              <a:t>C</a:t>
            </a:r>
            <a:r>
              <a:rPr lang="LID4096" dirty="0"/>
              <a:t>o</a:t>
            </a:r>
            <a:r>
              <a:rPr lang="de-DE" dirty="0"/>
              <a:t>m</a:t>
            </a:r>
            <a:r>
              <a:rPr lang="LID4096" dirty="0"/>
              <a:t>p</a:t>
            </a:r>
            <a:r>
              <a:rPr lang="de-DE" dirty="0"/>
              <a:t>a</a:t>
            </a:r>
            <a:r>
              <a:rPr lang="LID4096" dirty="0"/>
              <a:t>r</a:t>
            </a:r>
            <a:r>
              <a:rPr lang="de-DE" dirty="0"/>
              <a:t>i</a:t>
            </a:r>
            <a:r>
              <a:rPr lang="LID4096" dirty="0"/>
              <a:t>s</a:t>
            </a:r>
            <a:r>
              <a:rPr lang="de-DE" dirty="0"/>
              <a:t>o</a:t>
            </a:r>
            <a:r>
              <a:rPr lang="LID4096" dirty="0"/>
              <a:t>n</a:t>
            </a:r>
            <a:r>
              <a:rPr lang="en-150" dirty="0"/>
              <a:t> </a:t>
            </a:r>
            <a:r>
              <a:rPr lang="de-DE" dirty="0"/>
              <a:t>o</a:t>
            </a:r>
            <a:r>
              <a:rPr lang="LID4096" dirty="0"/>
              <a:t>f the main approaches</a:t>
            </a:r>
            <a:r>
              <a:rPr lang="sv-SE" dirty="0"/>
              <a:t> (2)</a:t>
            </a:r>
          </a:p>
        </p:txBody>
      </p:sp>
      <p:sp>
        <p:nvSpPr>
          <p:cNvPr id="2" name="Rectangle 1">
            <a:extLst>
              <a:ext uri="{FF2B5EF4-FFF2-40B4-BE49-F238E27FC236}">
                <a16:creationId xmlns:a16="http://schemas.microsoft.com/office/drawing/2014/main" id="{43B9C4D4-011E-486C-B9EE-235B12E07AE7}"/>
              </a:ext>
            </a:extLst>
          </p:cNvPr>
          <p:cNvSpPr/>
          <p:nvPr/>
        </p:nvSpPr>
        <p:spPr>
          <a:xfrm>
            <a:off x="8677791" y="6546342"/>
            <a:ext cx="3425938" cy="246221"/>
          </a:xfrm>
          <a:prstGeom prst="rect">
            <a:avLst/>
          </a:prstGeom>
        </p:spPr>
        <p:txBody>
          <a:bodyPr wrap="none">
            <a:spAutoFit/>
          </a:bodyPr>
          <a:lstStyle/>
          <a:p>
            <a:r>
              <a:rPr lang="en-GB" sz="1000" baseline="30000" dirty="0">
                <a:solidFill>
                  <a:schemeClr val="accent6"/>
                </a:solidFill>
              </a:rPr>
              <a:t>(*)</a:t>
            </a:r>
            <a:r>
              <a:rPr lang="en-GB" sz="1000" dirty="0">
                <a:solidFill>
                  <a:schemeClr val="accent6"/>
                </a:solidFill>
              </a:rPr>
              <a:t>May require changes to industrial controllers (unrealistic) </a:t>
            </a:r>
            <a:endParaRPr lang="sv-SE" sz="1000" dirty="0"/>
          </a:p>
        </p:txBody>
      </p:sp>
    </p:spTree>
    <p:extLst>
      <p:ext uri="{BB962C8B-B14F-4D97-AF65-F5344CB8AC3E}">
        <p14:creationId xmlns:p14="http://schemas.microsoft.com/office/powerpoint/2010/main" val="21343148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F84BC-91E1-46A9-AE88-6981C5D3CF3D}"/>
              </a:ext>
            </a:extLst>
          </p:cNvPr>
          <p:cNvSpPr>
            <a:spLocks noGrp="1"/>
          </p:cNvSpPr>
          <p:nvPr>
            <p:ph type="title"/>
          </p:nvPr>
        </p:nvSpPr>
        <p:spPr>
          <a:xfrm>
            <a:off x="838200" y="25759"/>
            <a:ext cx="10515600" cy="596409"/>
          </a:xfrm>
        </p:spPr>
        <p:txBody>
          <a:bodyPr>
            <a:normAutofit/>
          </a:bodyPr>
          <a:lstStyle/>
          <a:p>
            <a:r>
              <a:rPr lang="de-DE"/>
              <a:t>C</a:t>
            </a:r>
            <a:r>
              <a:rPr lang="LID4096"/>
              <a:t>o</a:t>
            </a:r>
            <a:r>
              <a:rPr lang="de-DE"/>
              <a:t>m</a:t>
            </a:r>
            <a:r>
              <a:rPr lang="LID4096"/>
              <a:t>p</a:t>
            </a:r>
            <a:r>
              <a:rPr lang="de-DE"/>
              <a:t>a</a:t>
            </a:r>
            <a:r>
              <a:rPr lang="LID4096"/>
              <a:t>r</a:t>
            </a:r>
            <a:r>
              <a:rPr lang="de-DE"/>
              <a:t>i</a:t>
            </a:r>
            <a:r>
              <a:rPr lang="LID4096"/>
              <a:t>s</a:t>
            </a:r>
            <a:r>
              <a:rPr lang="de-DE"/>
              <a:t>o</a:t>
            </a:r>
            <a:r>
              <a:rPr lang="LID4096"/>
              <a:t>n</a:t>
            </a:r>
            <a:r>
              <a:rPr lang="en-150"/>
              <a:t> </a:t>
            </a:r>
            <a:r>
              <a:rPr lang="de-DE"/>
              <a:t>o</a:t>
            </a:r>
            <a:r>
              <a:rPr lang="LID4096"/>
              <a:t>f the main approaches</a:t>
            </a:r>
            <a:r>
              <a:rPr lang="sv-SE"/>
              <a:t> – another angle</a:t>
            </a:r>
            <a:endParaRPr lang="it-IT"/>
          </a:p>
        </p:txBody>
      </p:sp>
      <p:graphicFrame>
        <p:nvGraphicFramePr>
          <p:cNvPr id="4" name="Content Placeholder 3">
            <a:extLst>
              <a:ext uri="{FF2B5EF4-FFF2-40B4-BE49-F238E27FC236}">
                <a16:creationId xmlns:a16="http://schemas.microsoft.com/office/drawing/2014/main" id="{EF791F13-89FF-4549-B144-723D04DE946B}"/>
              </a:ext>
            </a:extLst>
          </p:cNvPr>
          <p:cNvGraphicFramePr>
            <a:graphicFrameLocks noGrp="1"/>
          </p:cNvGraphicFramePr>
          <p:nvPr>
            <p:ph idx="1"/>
            <p:extLst>
              <p:ext uri="{D42A27DB-BD31-4B8C-83A1-F6EECF244321}">
                <p14:modId xmlns:p14="http://schemas.microsoft.com/office/powerpoint/2010/main" val="1176615923"/>
              </p:ext>
            </p:extLst>
          </p:nvPr>
        </p:nvGraphicFramePr>
        <p:xfrm>
          <a:off x="924004" y="762127"/>
          <a:ext cx="10162095" cy="5891156"/>
        </p:xfrm>
        <a:graphic>
          <a:graphicData uri="http://schemas.openxmlformats.org/drawingml/2006/table">
            <a:tbl>
              <a:tblPr firstRow="1" bandRow="1">
                <a:tableStyleId>{5C22544A-7EE6-4342-B048-85BDC9FD1C3A}</a:tableStyleId>
              </a:tblPr>
              <a:tblGrid>
                <a:gridCol w="1547332">
                  <a:extLst>
                    <a:ext uri="{9D8B030D-6E8A-4147-A177-3AD203B41FA5}">
                      <a16:colId xmlns:a16="http://schemas.microsoft.com/office/drawing/2014/main" val="3538152937"/>
                    </a:ext>
                  </a:extLst>
                </a:gridCol>
                <a:gridCol w="2147975">
                  <a:extLst>
                    <a:ext uri="{9D8B030D-6E8A-4147-A177-3AD203B41FA5}">
                      <a16:colId xmlns:a16="http://schemas.microsoft.com/office/drawing/2014/main" val="4266515932"/>
                    </a:ext>
                  </a:extLst>
                </a:gridCol>
                <a:gridCol w="4576434">
                  <a:extLst>
                    <a:ext uri="{9D8B030D-6E8A-4147-A177-3AD203B41FA5}">
                      <a16:colId xmlns:a16="http://schemas.microsoft.com/office/drawing/2014/main" val="1224589321"/>
                    </a:ext>
                  </a:extLst>
                </a:gridCol>
                <a:gridCol w="1890354">
                  <a:extLst>
                    <a:ext uri="{9D8B030D-6E8A-4147-A177-3AD203B41FA5}">
                      <a16:colId xmlns:a16="http://schemas.microsoft.com/office/drawing/2014/main" val="3068273727"/>
                    </a:ext>
                  </a:extLst>
                </a:gridCol>
              </a:tblGrid>
              <a:tr h="631251">
                <a:tc>
                  <a:txBody>
                    <a:bodyPr/>
                    <a:lstStyle/>
                    <a:p>
                      <a:r>
                        <a:rPr lang="it-IT" sz="2000"/>
                        <a:t>Use Cases</a:t>
                      </a:r>
                    </a:p>
                  </a:txBody>
                  <a:tcPr/>
                </a:tc>
                <a:tc>
                  <a:txBody>
                    <a:bodyPr/>
                    <a:lstStyle/>
                    <a:p>
                      <a:r>
                        <a:rPr lang="it-IT" sz="1800"/>
                        <a:t>GM internal to the 5GS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800"/>
                        <a:t>GM external to the 5GS</a:t>
                      </a:r>
                    </a:p>
                    <a:p>
                      <a:endParaRPr lang="it-IT" sz="1200"/>
                    </a:p>
                  </a:txBody>
                  <a:tcPr/>
                </a:tc>
                <a:tc>
                  <a:txBody>
                    <a:bodyPr/>
                    <a:lstStyle/>
                    <a:p>
                      <a:r>
                        <a:rPr lang="it-IT" sz="1200"/>
                        <a:t>IEEE802.1AS Rev Compliance</a:t>
                      </a:r>
                    </a:p>
                  </a:txBody>
                  <a:tcPr/>
                </a:tc>
                <a:extLst>
                  <a:ext uri="{0D108BD9-81ED-4DB2-BD59-A6C34878D82A}">
                    <a16:rowId xmlns:a16="http://schemas.microsoft.com/office/drawing/2014/main" val="1580976345"/>
                  </a:ext>
                </a:extLst>
              </a:tr>
              <a:tr h="28279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800" b="1"/>
                        <a:t>Single working time domain</a:t>
                      </a:r>
                    </a:p>
                    <a:p>
                      <a:endParaRPr lang="it-IT" sz="1200"/>
                    </a:p>
                  </a:txBody>
                  <a:tcPr/>
                </a:tc>
                <a:tc>
                  <a:txBody>
                    <a:bodyPr/>
                    <a:lstStyle/>
                    <a:p>
                      <a:r>
                        <a:rPr lang="it-IT" sz="1600" b="1" u="sng"/>
                        <a:t>Opt 2 and 4 fundamentally identical.</a:t>
                      </a:r>
                    </a:p>
                    <a:p>
                      <a:endParaRPr lang="it-IT" sz="1200" u="sng"/>
                    </a:p>
                    <a:p>
                      <a:r>
                        <a:rPr lang="it-IT" sz="1200"/>
                        <a:t> Solution could be described using Option 4 with a sub-option that the GM could be an 802.1AS GM instead of a G.8275.1 GM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b="1"/>
                        <a:t>Option 2 : </a:t>
                      </a:r>
                      <a:r>
                        <a:rPr lang="it-IT" sz="1200"/>
                        <a:t>requires all nodes in the 5GS (including gNB) to support 802.1AS .</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200"/>
                        <a:t>5GS requires ptp timescale, and is typically locked to GNSS using the G.8275.1 telecom profile. Running also 802.1AS in the gNB requires implementation of 2 different PTP instances</a:t>
                      </a:r>
                    </a:p>
                    <a:p>
                      <a:endParaRPr lang="it-IT" sz="1200"/>
                    </a:p>
                    <a:p>
                      <a:r>
                        <a:rPr lang="it-IT" sz="1200" b="1"/>
                        <a:t>Option 3</a:t>
                      </a:r>
                      <a:r>
                        <a:rPr lang="it-IT" sz="1200"/>
                        <a:t>: no impact on gNB. </a:t>
                      </a:r>
                    </a:p>
                    <a:p>
                      <a:endParaRPr lang="it-IT" sz="12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a:t>Option 3 fully aligned with 802.1AS Rev.</a:t>
                      </a:r>
                    </a:p>
                    <a:p>
                      <a:pPr marL="0" marR="0" lvl="0" indent="0" algn="l" defTabSz="914400" rtl="0" eaLnBrk="1" fontAlgn="auto" latinLnBrk="0" hangingPunct="1">
                        <a:lnSpc>
                          <a:spcPct val="100000"/>
                        </a:lnSpc>
                        <a:spcBef>
                          <a:spcPts val="0"/>
                        </a:spcBef>
                        <a:spcAft>
                          <a:spcPts val="0"/>
                        </a:spcAft>
                        <a:buClrTx/>
                        <a:buSzTx/>
                        <a:buFontTx/>
                        <a:buNone/>
                        <a:tabLst/>
                        <a:defRPr/>
                      </a:pPr>
                      <a:br>
                        <a:rPr lang="it-IT" sz="1200" dirty="0"/>
                      </a:br>
                      <a:r>
                        <a:rPr lang="it-IT" sz="1200" dirty="0"/>
                        <a:t>For Option 2 to be compliant, would need to relay the TSN GM preciseOriginTimestamp across the 5GS</a:t>
                      </a:r>
                    </a:p>
                  </a:txBody>
                  <a:tcPr/>
                </a:tc>
                <a:extLst>
                  <a:ext uri="{0D108BD9-81ED-4DB2-BD59-A6C34878D82A}">
                    <a16:rowId xmlns:a16="http://schemas.microsoft.com/office/drawing/2014/main" val="3208810505"/>
                  </a:ext>
                </a:extLst>
              </a:tr>
              <a:tr h="24230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800" b="1"/>
                        <a:t>Multiple TSN working time domains</a:t>
                      </a:r>
                    </a:p>
                    <a:p>
                      <a:endParaRPr lang="it-IT" sz="1200"/>
                    </a:p>
                  </a:txBody>
                  <a:tcPr/>
                </a:tc>
                <a:tc>
                  <a:txBody>
                    <a:bodyPr/>
                    <a:lstStyle/>
                    <a:p>
                      <a:r>
                        <a:rPr lang="it-IT" sz="1200">
                          <a:solidFill>
                            <a:srgbClr val="FF0000"/>
                          </a:solidFill>
                        </a:rPr>
                        <a:t>N/A</a:t>
                      </a:r>
                    </a:p>
                    <a:p>
                      <a:endParaRPr lang="it-IT" sz="1200">
                        <a:solidFill>
                          <a:srgbClr val="FF0000"/>
                        </a:solidFill>
                      </a:endParaRPr>
                    </a:p>
                    <a:p>
                      <a:r>
                        <a:rPr lang="it-IT" sz="1200">
                          <a:solidFill>
                            <a:srgbClr val="FF0000"/>
                          </a:solidFill>
                        </a:rPr>
                        <a:t>Option 2 would mean multiple TSN GMs running with arbitrary timescales connected to the gNB.</a:t>
                      </a:r>
                      <a:endParaRPr lang="it-IT" sz="1200"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b="1"/>
                        <a:t>Option 2 </a:t>
                      </a:r>
                      <a:r>
                        <a:rPr lang="it-IT" sz="1200"/>
                        <a:t>: requires all nodes in the 5GS including gNB to support x instances of the 802.1AS. Increased complexity as number of domains increases.</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200"/>
                        <a:t>5GS requires ptp timescale, and typically locked via GNSS using the G.8275.1 telecom profile. Running 802.1AS in the gNB requires implementation of n +1  different PTP instances</a:t>
                      </a:r>
                    </a:p>
                    <a:p>
                      <a:endParaRPr lang="it-IT" sz="1200"/>
                    </a:p>
                    <a:p>
                      <a:r>
                        <a:rPr lang="it-IT" sz="1200" b="1"/>
                        <a:t>Option 3: </a:t>
                      </a:r>
                      <a:r>
                        <a:rPr lang="it-IT" sz="1200"/>
                        <a:t>no impact on gNB. Scalable if number of time domains increases</a:t>
                      </a:r>
                      <a:endParaRPr lang="it-IT" sz="1200" dirty="0"/>
                    </a:p>
                  </a:txBody>
                  <a:tcPr/>
                </a:tc>
                <a:tc>
                  <a:txBody>
                    <a:bodyPr/>
                    <a:lstStyle/>
                    <a:p>
                      <a:endParaRPr lang="it-IT" sz="1200" dirty="0"/>
                    </a:p>
                  </a:txBody>
                  <a:tcPr/>
                </a:tc>
                <a:extLst>
                  <a:ext uri="{0D108BD9-81ED-4DB2-BD59-A6C34878D82A}">
                    <a16:rowId xmlns:a16="http://schemas.microsoft.com/office/drawing/2014/main" val="4258828749"/>
                  </a:ext>
                </a:extLst>
              </a:tr>
            </a:tbl>
          </a:graphicData>
        </a:graphic>
      </p:graphicFrame>
    </p:spTree>
    <p:extLst>
      <p:ext uri="{BB962C8B-B14F-4D97-AF65-F5344CB8AC3E}">
        <p14:creationId xmlns:p14="http://schemas.microsoft.com/office/powerpoint/2010/main" val="4746582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0B860-9D34-457A-A12C-569E86AF9D4D}"/>
              </a:ext>
            </a:extLst>
          </p:cNvPr>
          <p:cNvSpPr>
            <a:spLocks noGrp="1"/>
          </p:cNvSpPr>
          <p:nvPr>
            <p:ph type="title"/>
          </p:nvPr>
        </p:nvSpPr>
        <p:spPr/>
        <p:txBody>
          <a:bodyPr/>
          <a:lstStyle/>
          <a:p>
            <a:r>
              <a:rPr lang="sv-SE" dirty="0"/>
              <a:t>Compare Complexity in RAN and UPF</a:t>
            </a:r>
          </a:p>
        </p:txBody>
      </p:sp>
      <p:sp>
        <p:nvSpPr>
          <p:cNvPr id="9" name="Content Placeholder 8">
            <a:extLst>
              <a:ext uri="{FF2B5EF4-FFF2-40B4-BE49-F238E27FC236}">
                <a16:creationId xmlns:a16="http://schemas.microsoft.com/office/drawing/2014/main" id="{818369A2-FE62-4028-809C-E5A62F88EBA8}"/>
              </a:ext>
            </a:extLst>
          </p:cNvPr>
          <p:cNvSpPr>
            <a:spLocks noGrp="1"/>
          </p:cNvSpPr>
          <p:nvPr>
            <p:ph idx="1"/>
          </p:nvPr>
        </p:nvSpPr>
        <p:spPr>
          <a:xfrm>
            <a:off x="479425" y="5903853"/>
            <a:ext cx="11233150" cy="333433"/>
          </a:xfrm>
        </p:spPr>
        <p:txBody>
          <a:bodyPr/>
          <a:lstStyle/>
          <a:p>
            <a:endParaRPr lang="sv-SE" dirty="0"/>
          </a:p>
        </p:txBody>
      </p:sp>
      <p:sp>
        <p:nvSpPr>
          <p:cNvPr id="6" name="Rectangle 5">
            <a:extLst>
              <a:ext uri="{FF2B5EF4-FFF2-40B4-BE49-F238E27FC236}">
                <a16:creationId xmlns:a16="http://schemas.microsoft.com/office/drawing/2014/main" id="{49A3B056-E81C-49D3-A1CD-42B7A78ACA5F}"/>
              </a:ext>
            </a:extLst>
          </p:cNvPr>
          <p:cNvSpPr/>
          <p:nvPr/>
        </p:nvSpPr>
        <p:spPr>
          <a:xfrm>
            <a:off x="756021" y="1625712"/>
            <a:ext cx="2079048" cy="307777"/>
          </a:xfrm>
          <a:prstGeom prst="rect">
            <a:avLst/>
          </a:prstGeom>
        </p:spPr>
        <p:txBody>
          <a:bodyPr wrap="square">
            <a:spAutoFit/>
          </a:bodyPr>
          <a:lstStyle/>
          <a:p>
            <a:pPr marR="0" algn="ctr">
              <a:spcBef>
                <a:spcPts val="600"/>
              </a:spcBef>
              <a:spcAft>
                <a:spcPts val="600"/>
              </a:spcAft>
            </a:pPr>
            <a:r>
              <a:rPr lang="en-US" sz="1400" kern="1000" dirty="0">
                <a:latin typeface="Arial" panose="020B0604020202020204" pitchFamily="34" charset="0"/>
                <a:ea typeface="Times New Roman" panose="02020603050405020304" pitchFamily="18" charset="0"/>
                <a:cs typeface="Times New Roman" panose="02020603050405020304" pitchFamily="18" charset="0"/>
              </a:rPr>
              <a:t>Solution 11 Option 2</a:t>
            </a:r>
          </a:p>
        </p:txBody>
      </p:sp>
      <p:sp>
        <p:nvSpPr>
          <p:cNvPr id="7" name="Rectangle 6">
            <a:extLst>
              <a:ext uri="{FF2B5EF4-FFF2-40B4-BE49-F238E27FC236}">
                <a16:creationId xmlns:a16="http://schemas.microsoft.com/office/drawing/2014/main" id="{2B6E2E1B-79E3-4B16-9683-0D20E3A58E09}"/>
              </a:ext>
            </a:extLst>
          </p:cNvPr>
          <p:cNvSpPr/>
          <p:nvPr/>
        </p:nvSpPr>
        <p:spPr>
          <a:xfrm>
            <a:off x="6264256" y="1567602"/>
            <a:ext cx="3311238" cy="307777"/>
          </a:xfrm>
          <a:prstGeom prst="rect">
            <a:avLst/>
          </a:prstGeom>
        </p:spPr>
        <p:txBody>
          <a:bodyPr wrap="square">
            <a:spAutoFit/>
          </a:bodyPr>
          <a:lstStyle/>
          <a:p>
            <a:pPr marR="0" algn="ctr">
              <a:spcBef>
                <a:spcPts val="600"/>
              </a:spcBef>
              <a:spcAft>
                <a:spcPts val="600"/>
              </a:spcAft>
            </a:pPr>
            <a:r>
              <a:rPr lang="en-US" sz="1400" kern="1000" dirty="0">
                <a:latin typeface="Arial" panose="020B0604020202020204" pitchFamily="34" charset="0"/>
                <a:ea typeface="Times New Roman" panose="02020603050405020304" pitchFamily="18" charset="0"/>
                <a:cs typeface="Times New Roman" panose="02020603050405020304" pitchFamily="18" charset="0"/>
              </a:rPr>
              <a:t>Solution 11 Option 3 &amp; Solution 28</a:t>
            </a:r>
          </a:p>
        </p:txBody>
      </p:sp>
      <p:grpSp>
        <p:nvGrpSpPr>
          <p:cNvPr id="112" name="Group 111">
            <a:extLst>
              <a:ext uri="{FF2B5EF4-FFF2-40B4-BE49-F238E27FC236}">
                <a16:creationId xmlns:a16="http://schemas.microsoft.com/office/drawing/2014/main" id="{9CD9CD82-31B6-4653-8732-BFC5BF4780FB}"/>
              </a:ext>
            </a:extLst>
          </p:cNvPr>
          <p:cNvGrpSpPr/>
          <p:nvPr/>
        </p:nvGrpSpPr>
        <p:grpSpPr>
          <a:xfrm>
            <a:off x="5786611" y="1933489"/>
            <a:ext cx="6281029" cy="3749973"/>
            <a:chOff x="5786611" y="1933489"/>
            <a:chExt cx="6281029" cy="3749973"/>
          </a:xfrm>
        </p:grpSpPr>
        <p:sp>
          <p:nvSpPr>
            <p:cNvPr id="10" name="Cloud 9">
              <a:extLst>
                <a:ext uri="{FF2B5EF4-FFF2-40B4-BE49-F238E27FC236}">
                  <a16:creationId xmlns:a16="http://schemas.microsoft.com/office/drawing/2014/main" id="{C988C794-D6F7-4732-AC84-7A4A418969ED}"/>
                </a:ext>
              </a:extLst>
            </p:cNvPr>
            <p:cNvSpPr/>
            <p:nvPr/>
          </p:nvSpPr>
          <p:spPr bwMode="auto">
            <a:xfrm>
              <a:off x="10064338" y="2851122"/>
              <a:ext cx="2003302" cy="1647902"/>
            </a:xfrm>
            <a:prstGeom prst="cloud">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sv-SE" sz="1400" b="0" i="0" u="none" strike="noStrike" cap="none" normalizeH="0" baseline="0" dirty="0">
                  <a:ln>
                    <a:noFill/>
                  </a:ln>
                  <a:solidFill>
                    <a:schemeClr val="tx1"/>
                  </a:solidFill>
                  <a:effectLst/>
                  <a:latin typeface="+mn-lt"/>
                </a:rPr>
                <a:t>TSN</a:t>
              </a:r>
            </a:p>
          </p:txBody>
        </p:sp>
        <p:sp>
          <p:nvSpPr>
            <p:cNvPr id="11" name="Rectangle 10">
              <a:extLst>
                <a:ext uri="{FF2B5EF4-FFF2-40B4-BE49-F238E27FC236}">
                  <a16:creationId xmlns:a16="http://schemas.microsoft.com/office/drawing/2014/main" id="{B9340658-60DD-4924-B1B9-8BE287B06717}"/>
                </a:ext>
              </a:extLst>
            </p:cNvPr>
            <p:cNvSpPr/>
            <p:nvPr/>
          </p:nvSpPr>
          <p:spPr bwMode="auto">
            <a:xfrm>
              <a:off x="5786611" y="1933489"/>
              <a:ext cx="4291890" cy="3652363"/>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3600" b="0" i="0" u="none" strike="noStrike" cap="none" normalizeH="0" baseline="0" dirty="0" err="1">
                <a:ln>
                  <a:noFill/>
                </a:ln>
                <a:solidFill>
                  <a:schemeClr val="bg1"/>
                </a:solidFill>
                <a:effectLst/>
                <a:latin typeface="+mn-lt"/>
              </a:endParaRPr>
            </a:p>
          </p:txBody>
        </p:sp>
        <p:grpSp>
          <p:nvGrpSpPr>
            <p:cNvPr id="12" name="Group 11">
              <a:extLst>
                <a:ext uri="{FF2B5EF4-FFF2-40B4-BE49-F238E27FC236}">
                  <a16:creationId xmlns:a16="http://schemas.microsoft.com/office/drawing/2014/main" id="{6BB60CAD-748D-4E57-B180-E284A904507F}"/>
                </a:ext>
              </a:extLst>
            </p:cNvPr>
            <p:cNvGrpSpPr/>
            <p:nvPr/>
          </p:nvGrpSpPr>
          <p:grpSpPr>
            <a:xfrm>
              <a:off x="10300219" y="3374230"/>
              <a:ext cx="1644239" cy="993021"/>
              <a:chOff x="7731119" y="2840750"/>
              <a:chExt cx="2024935" cy="1206798"/>
            </a:xfrm>
          </p:grpSpPr>
          <p:sp>
            <p:nvSpPr>
              <p:cNvPr id="13" name="Rectangle 12">
                <a:extLst>
                  <a:ext uri="{FF2B5EF4-FFF2-40B4-BE49-F238E27FC236}">
                    <a16:creationId xmlns:a16="http://schemas.microsoft.com/office/drawing/2014/main" id="{29392DA0-90D1-4171-9BDF-FD9AEAC8D52B}"/>
                  </a:ext>
                </a:extLst>
              </p:cNvPr>
              <p:cNvSpPr/>
              <p:nvPr/>
            </p:nvSpPr>
            <p:spPr>
              <a:xfrm>
                <a:off x="8529712" y="2840750"/>
                <a:ext cx="1226342" cy="701315"/>
              </a:xfrm>
              <a:prstGeom prst="rect">
                <a:avLst/>
              </a:prstGeom>
              <a:solidFill>
                <a:schemeClr val="bg1"/>
              </a:solidFill>
            </p:spPr>
            <p:txBody>
              <a:bodyPr wrap="none">
                <a:spAutoFit/>
              </a:bodyPr>
              <a:lstStyle/>
              <a:p>
                <a:pPr fontAlgn="base">
                  <a:spcBef>
                    <a:spcPct val="50000"/>
                  </a:spcBef>
                  <a:spcAft>
                    <a:spcPct val="0"/>
                  </a:spcAft>
                </a:pPr>
                <a:r>
                  <a:rPr lang="sv-SE" sz="1050" dirty="0">
                    <a:latin typeface="Arial" charset="0"/>
                  </a:rPr>
                  <a:t>Up to 32 </a:t>
                </a:r>
                <a:br>
                  <a:rPr lang="sv-SE" sz="1050" dirty="0">
                    <a:latin typeface="Arial" charset="0"/>
                  </a:rPr>
                </a:br>
                <a:r>
                  <a:rPr lang="sv-SE" sz="1050" dirty="0">
                    <a:latin typeface="Arial" charset="0"/>
                  </a:rPr>
                  <a:t>working clock</a:t>
                </a:r>
                <a:br>
                  <a:rPr lang="sv-SE" sz="1050" dirty="0">
                    <a:latin typeface="Arial" charset="0"/>
                  </a:rPr>
                </a:br>
                <a:r>
                  <a:rPr lang="sv-SE" sz="1050" dirty="0" err="1">
                    <a:latin typeface="Arial" charset="0"/>
                  </a:rPr>
                  <a:t>domains</a:t>
                </a:r>
                <a:endParaRPr lang="sv-SE" sz="1050" dirty="0">
                  <a:latin typeface="Arial" charset="0"/>
                </a:endParaRPr>
              </a:p>
            </p:txBody>
          </p:sp>
          <p:sp>
            <p:nvSpPr>
              <p:cNvPr id="14" name="Rectangle: Rounded Corners 13">
                <a:extLst>
                  <a:ext uri="{FF2B5EF4-FFF2-40B4-BE49-F238E27FC236}">
                    <a16:creationId xmlns:a16="http://schemas.microsoft.com/office/drawing/2014/main" id="{07E52238-05F1-4BA2-85AB-9B41F203EA5A}"/>
                  </a:ext>
                </a:extLst>
              </p:cNvPr>
              <p:cNvSpPr/>
              <p:nvPr/>
            </p:nvSpPr>
            <p:spPr bwMode="auto">
              <a:xfrm>
                <a:off x="8134887" y="2889371"/>
                <a:ext cx="318653" cy="212815"/>
              </a:xfrm>
              <a:prstGeom prst="roundRect">
                <a:avLst/>
              </a:prstGeom>
              <a:solidFill>
                <a:schemeClr val="accent6"/>
              </a:solidFill>
              <a:ln w="12700" cap="flat" cmpd="sng" algn="ctr">
                <a:noFill/>
                <a:prstDash val="solid"/>
                <a:round/>
                <a:headEnd type="none" w="med" len="med"/>
                <a:tailEnd type="none" w="med" len="med"/>
              </a:ln>
              <a:effectLst/>
            </p:spPr>
            <p:txBody>
              <a:bodyPr rot="0" spcFirstLastPara="0" vertOverflow="overflow" horzOverflow="overflow" vert="horz" wrap="none" lIns="72000" tIns="36000" rIns="73152" bIns="36576" numCol="1" spcCol="0" rtlCol="0" fromWordArt="0" anchor="ctr" anchorCtr="1" forceAA="0" compatLnSpc="1">
                <a:prstTxWarp prst="textNoShape">
                  <a:avLst/>
                </a:prstTxWarp>
                <a:noAutofit/>
              </a:bodyPr>
              <a:lstStyle/>
              <a:p>
                <a:pPr fontAlgn="base">
                  <a:spcBef>
                    <a:spcPts val="300"/>
                  </a:spcBef>
                  <a:spcAft>
                    <a:spcPct val="0"/>
                  </a:spcAft>
                </a:pPr>
                <a:r>
                  <a:rPr lang="en-US" sz="400" kern="0" dirty="0">
                    <a:latin typeface="Arial" charset="0"/>
                  </a:rPr>
                  <a:t>GM</a:t>
                </a:r>
                <a:endParaRPr kumimoji="0" lang="sv-SE" sz="400" i="0" u="none" strike="noStrike" cap="none" normalizeH="0" baseline="0" dirty="0">
                  <a:ln>
                    <a:noFill/>
                  </a:ln>
                  <a:solidFill>
                    <a:schemeClr val="bg1"/>
                  </a:solidFill>
                  <a:effectLst/>
                  <a:latin typeface="+mn-lt"/>
                </a:endParaRPr>
              </a:p>
            </p:txBody>
          </p:sp>
          <p:sp>
            <p:nvSpPr>
              <p:cNvPr id="15" name="Rectangle: Rounded Corners 14">
                <a:extLst>
                  <a:ext uri="{FF2B5EF4-FFF2-40B4-BE49-F238E27FC236}">
                    <a16:creationId xmlns:a16="http://schemas.microsoft.com/office/drawing/2014/main" id="{90F9F8AC-9070-4BFE-B391-D11C8AC6D4D2}"/>
                  </a:ext>
                </a:extLst>
              </p:cNvPr>
              <p:cNvSpPr/>
              <p:nvPr/>
            </p:nvSpPr>
            <p:spPr bwMode="auto">
              <a:xfrm>
                <a:off x="8134887" y="3138339"/>
                <a:ext cx="318653" cy="212815"/>
              </a:xfrm>
              <a:prstGeom prst="roundRect">
                <a:avLst/>
              </a:prstGeom>
              <a:solidFill>
                <a:schemeClr val="accent4">
                  <a:lumMod val="60000"/>
                  <a:lumOff val="40000"/>
                </a:schemeClr>
              </a:solidFill>
              <a:ln w="12700" cap="flat" cmpd="sng" algn="ctr">
                <a:noFill/>
                <a:prstDash val="solid"/>
                <a:round/>
                <a:headEnd type="none" w="med" len="med"/>
                <a:tailEnd type="none" w="med" len="med"/>
              </a:ln>
              <a:effectLst/>
            </p:spPr>
            <p:txBody>
              <a:bodyPr rot="0" spcFirstLastPara="0" vertOverflow="overflow" horzOverflow="overflow" vert="horz" wrap="none" lIns="72000" tIns="36000" rIns="73152" bIns="36576" numCol="1" spcCol="0" rtlCol="0" fromWordArt="0" anchor="ctr" anchorCtr="1" forceAA="0" compatLnSpc="1">
                <a:prstTxWarp prst="textNoShape">
                  <a:avLst/>
                </a:prstTxWarp>
                <a:noAutofit/>
              </a:bodyPr>
              <a:lstStyle/>
              <a:p>
                <a:pPr fontAlgn="base">
                  <a:spcBef>
                    <a:spcPts val="300"/>
                  </a:spcBef>
                  <a:spcAft>
                    <a:spcPct val="0"/>
                  </a:spcAft>
                </a:pPr>
                <a:r>
                  <a:rPr lang="en-US" sz="400" kern="0">
                    <a:latin typeface="Arial" charset="0"/>
                  </a:rPr>
                  <a:t>GM</a:t>
                </a:r>
                <a:endParaRPr kumimoji="0" lang="sv-SE" sz="400" i="0" u="none" strike="noStrike" cap="none" normalizeH="0" baseline="0" dirty="0" err="1">
                  <a:ln>
                    <a:noFill/>
                  </a:ln>
                  <a:solidFill>
                    <a:schemeClr val="bg1"/>
                  </a:solidFill>
                  <a:effectLst/>
                  <a:latin typeface="+mn-lt"/>
                </a:endParaRPr>
              </a:p>
            </p:txBody>
          </p:sp>
          <p:sp>
            <p:nvSpPr>
              <p:cNvPr id="16" name="Rectangle: Rounded Corners 15">
                <a:extLst>
                  <a:ext uri="{FF2B5EF4-FFF2-40B4-BE49-F238E27FC236}">
                    <a16:creationId xmlns:a16="http://schemas.microsoft.com/office/drawing/2014/main" id="{B9E0776E-57ED-46C3-85D3-D5FC60EDA8A4}"/>
                  </a:ext>
                </a:extLst>
              </p:cNvPr>
              <p:cNvSpPr/>
              <p:nvPr/>
            </p:nvSpPr>
            <p:spPr bwMode="auto">
              <a:xfrm>
                <a:off x="8130106" y="3401540"/>
                <a:ext cx="318653" cy="212815"/>
              </a:xfrm>
              <a:prstGeom prst="roundRect">
                <a:avLst/>
              </a:prstGeom>
              <a:solidFill>
                <a:schemeClr val="accent3">
                  <a:lumMod val="75000"/>
                </a:schemeClr>
              </a:solidFill>
              <a:ln w="12700" cap="flat" cmpd="sng" algn="ctr">
                <a:noFill/>
                <a:prstDash val="solid"/>
                <a:round/>
                <a:headEnd type="none" w="med" len="med"/>
                <a:tailEnd type="none" w="med" len="med"/>
              </a:ln>
              <a:effectLst/>
            </p:spPr>
            <p:txBody>
              <a:bodyPr rot="0" spcFirstLastPara="0" vertOverflow="overflow" horzOverflow="overflow" vert="horz" wrap="none" lIns="72000" tIns="36000" rIns="73152" bIns="36576" numCol="1" spcCol="0" rtlCol="0" fromWordArt="0" anchor="ctr" anchorCtr="1" forceAA="0" compatLnSpc="1">
                <a:prstTxWarp prst="textNoShape">
                  <a:avLst/>
                </a:prstTxWarp>
                <a:noAutofit/>
              </a:bodyPr>
              <a:lstStyle/>
              <a:p>
                <a:pPr fontAlgn="base">
                  <a:spcBef>
                    <a:spcPts val="300"/>
                  </a:spcBef>
                  <a:spcAft>
                    <a:spcPct val="0"/>
                  </a:spcAft>
                </a:pPr>
                <a:r>
                  <a:rPr lang="en-US" sz="400" kern="0">
                    <a:latin typeface="Arial" charset="0"/>
                  </a:rPr>
                  <a:t>GM</a:t>
                </a:r>
                <a:endParaRPr kumimoji="0" lang="sv-SE" sz="400" i="0" u="none" strike="noStrike" cap="none" normalizeH="0" baseline="0" dirty="0" err="1">
                  <a:ln>
                    <a:noFill/>
                  </a:ln>
                  <a:solidFill>
                    <a:schemeClr val="bg1"/>
                  </a:solidFill>
                  <a:effectLst/>
                  <a:latin typeface="+mn-lt"/>
                </a:endParaRPr>
              </a:p>
            </p:txBody>
          </p:sp>
          <p:sp>
            <p:nvSpPr>
              <p:cNvPr id="17" name="Rectangle: Rounded Corners 16">
                <a:extLst>
                  <a:ext uri="{FF2B5EF4-FFF2-40B4-BE49-F238E27FC236}">
                    <a16:creationId xmlns:a16="http://schemas.microsoft.com/office/drawing/2014/main" id="{1D758263-6BEA-4605-A3F8-7E2953719D7F}"/>
                  </a:ext>
                </a:extLst>
              </p:cNvPr>
              <p:cNvSpPr/>
              <p:nvPr/>
            </p:nvSpPr>
            <p:spPr bwMode="auto">
              <a:xfrm>
                <a:off x="8134887" y="3834733"/>
                <a:ext cx="318653" cy="212815"/>
              </a:xfrm>
              <a:prstGeom prst="roundRect">
                <a:avLst/>
              </a:prstGeom>
              <a:solidFill>
                <a:schemeClr val="accent2"/>
              </a:solidFill>
              <a:ln w="12700" cap="flat" cmpd="sng" algn="ctr">
                <a:noFill/>
                <a:prstDash val="solid"/>
                <a:round/>
                <a:headEnd type="none" w="med" len="med"/>
                <a:tailEnd type="none" w="med" len="med"/>
              </a:ln>
              <a:effectLst/>
            </p:spPr>
            <p:txBody>
              <a:bodyPr rot="0" spcFirstLastPara="0" vertOverflow="overflow" horzOverflow="overflow" vert="horz" wrap="none" lIns="72000" tIns="36000" rIns="73152" bIns="36576" numCol="1" spcCol="0" rtlCol="0" fromWordArt="0" anchor="ctr" anchorCtr="1" forceAA="0" compatLnSpc="1">
                <a:prstTxWarp prst="textNoShape">
                  <a:avLst/>
                </a:prstTxWarp>
                <a:noAutofit/>
              </a:bodyPr>
              <a:lstStyle/>
              <a:p>
                <a:pPr fontAlgn="base">
                  <a:spcBef>
                    <a:spcPts val="300"/>
                  </a:spcBef>
                  <a:spcAft>
                    <a:spcPct val="0"/>
                  </a:spcAft>
                </a:pPr>
                <a:r>
                  <a:rPr lang="en-US" sz="400" kern="0">
                    <a:latin typeface="Arial" charset="0"/>
                  </a:rPr>
                  <a:t>GM</a:t>
                </a:r>
                <a:endParaRPr kumimoji="0" lang="sv-SE" sz="400" i="0" u="none" strike="noStrike" cap="none" normalizeH="0" baseline="0" dirty="0" err="1">
                  <a:ln>
                    <a:noFill/>
                  </a:ln>
                  <a:solidFill>
                    <a:schemeClr val="bg1"/>
                  </a:solidFill>
                  <a:effectLst/>
                  <a:latin typeface="+mn-lt"/>
                </a:endParaRPr>
              </a:p>
            </p:txBody>
          </p:sp>
          <p:sp>
            <p:nvSpPr>
              <p:cNvPr id="18" name="Freeform 3">
                <a:extLst>
                  <a:ext uri="{FF2B5EF4-FFF2-40B4-BE49-F238E27FC236}">
                    <a16:creationId xmlns:a16="http://schemas.microsoft.com/office/drawing/2014/main" id="{DEFE9CDF-4875-4C0B-A265-EED2AA183C29}"/>
                  </a:ext>
                </a:extLst>
              </p:cNvPr>
              <p:cNvSpPr>
                <a:spLocks noChangeAspect="1" noEditPoints="1"/>
              </p:cNvSpPr>
              <p:nvPr/>
            </p:nvSpPr>
            <p:spPr bwMode="auto">
              <a:xfrm>
                <a:off x="7982052" y="2920305"/>
                <a:ext cx="134794" cy="134796"/>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accent6"/>
              </a:solidFill>
              <a:ln w="3175">
                <a:noFill/>
              </a:ln>
              <a:extLst/>
            </p:spPr>
            <p:txBody>
              <a:bodyPr/>
              <a:lstStyle/>
              <a:p>
                <a:endParaRPr lang="en-US" sz="1050" dirty="0"/>
              </a:p>
            </p:txBody>
          </p:sp>
          <p:sp>
            <p:nvSpPr>
              <p:cNvPr id="19" name="Freeform 3">
                <a:extLst>
                  <a:ext uri="{FF2B5EF4-FFF2-40B4-BE49-F238E27FC236}">
                    <a16:creationId xmlns:a16="http://schemas.microsoft.com/office/drawing/2014/main" id="{8EABA680-AAC9-40C0-86C6-16E51AF4D549}"/>
                  </a:ext>
                </a:extLst>
              </p:cNvPr>
              <p:cNvSpPr>
                <a:spLocks noChangeAspect="1" noEditPoints="1"/>
              </p:cNvSpPr>
              <p:nvPr/>
            </p:nvSpPr>
            <p:spPr bwMode="auto">
              <a:xfrm>
                <a:off x="7982052" y="3174372"/>
                <a:ext cx="134794" cy="134796"/>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accent4">
                  <a:lumMod val="60000"/>
                  <a:lumOff val="40000"/>
                </a:schemeClr>
              </a:solidFill>
              <a:ln w="12700" cap="flat" cmpd="sng" algn="ctr">
                <a:noFill/>
                <a:prstDash val="solid"/>
                <a:round/>
                <a:headEnd type="none" w="med" len="med"/>
                <a:tailEnd type="none" w="med" len="med"/>
              </a:ln>
              <a:effectLst/>
              <a:ex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indent="-357188" fontAlgn="base">
                  <a:spcBef>
                    <a:spcPts val="300"/>
                  </a:spcBef>
                  <a:spcAft>
                    <a:spcPct val="0"/>
                  </a:spcAft>
                  <a:buFont typeface="Ericsson Hilda" panose="00000500000000000000" pitchFamily="2" charset="0"/>
                  <a:buChar char="—"/>
                </a:pPr>
                <a:endParaRPr lang="en-US" sz="1400" dirty="0">
                  <a:solidFill>
                    <a:schemeClr val="bg1"/>
                  </a:solidFill>
                </a:endParaRPr>
              </a:p>
            </p:txBody>
          </p:sp>
          <p:sp>
            <p:nvSpPr>
              <p:cNvPr id="20" name="Freeform 3">
                <a:extLst>
                  <a:ext uri="{FF2B5EF4-FFF2-40B4-BE49-F238E27FC236}">
                    <a16:creationId xmlns:a16="http://schemas.microsoft.com/office/drawing/2014/main" id="{6918DEFB-5A2C-4798-9275-E848CE5FF305}"/>
                  </a:ext>
                </a:extLst>
              </p:cNvPr>
              <p:cNvSpPr>
                <a:spLocks noChangeAspect="1" noEditPoints="1"/>
              </p:cNvSpPr>
              <p:nvPr/>
            </p:nvSpPr>
            <p:spPr bwMode="auto">
              <a:xfrm>
                <a:off x="7982052" y="3440549"/>
                <a:ext cx="134794" cy="134796"/>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accent3">
                  <a:lumMod val="75000"/>
                </a:schemeClr>
              </a:solidFill>
              <a:ln w="12700" cap="flat" cmpd="sng" algn="ctr">
                <a:noFill/>
                <a:prstDash val="solid"/>
                <a:round/>
                <a:headEnd type="none" w="med" len="med"/>
                <a:tailEnd type="none" w="med" len="med"/>
              </a:ln>
              <a:effectLst/>
              <a:ex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indent="-357188" fontAlgn="base">
                  <a:spcBef>
                    <a:spcPts val="300"/>
                  </a:spcBef>
                  <a:spcAft>
                    <a:spcPct val="0"/>
                  </a:spcAft>
                  <a:buFont typeface="Ericsson Hilda" panose="00000500000000000000" pitchFamily="2" charset="0"/>
                  <a:buChar char="—"/>
                </a:pPr>
                <a:endParaRPr lang="en-US" sz="1400" dirty="0">
                  <a:solidFill>
                    <a:schemeClr val="bg1"/>
                  </a:solidFill>
                </a:endParaRPr>
              </a:p>
            </p:txBody>
          </p:sp>
          <p:sp>
            <p:nvSpPr>
              <p:cNvPr id="21" name="Freeform 3">
                <a:extLst>
                  <a:ext uri="{FF2B5EF4-FFF2-40B4-BE49-F238E27FC236}">
                    <a16:creationId xmlns:a16="http://schemas.microsoft.com/office/drawing/2014/main" id="{B73D363E-2D67-48AA-AB0D-0BA61940BA0D}"/>
                  </a:ext>
                </a:extLst>
              </p:cNvPr>
              <p:cNvSpPr>
                <a:spLocks noChangeAspect="1" noEditPoints="1"/>
              </p:cNvSpPr>
              <p:nvPr/>
            </p:nvSpPr>
            <p:spPr bwMode="auto">
              <a:xfrm>
                <a:off x="7982052" y="3876984"/>
                <a:ext cx="134794" cy="134796"/>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accent2"/>
              </a:solidFill>
              <a:ln w="12700" cap="flat" cmpd="sng" algn="ctr">
                <a:noFill/>
                <a:prstDash val="solid"/>
                <a:round/>
                <a:headEnd type="none" w="med" len="med"/>
                <a:tailEnd type="none" w="med" len="med"/>
              </a:ln>
              <a:effectLst/>
              <a:ex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indent="-357188" fontAlgn="base">
                  <a:spcBef>
                    <a:spcPts val="300"/>
                  </a:spcBef>
                  <a:spcAft>
                    <a:spcPct val="0"/>
                  </a:spcAft>
                  <a:buFont typeface="Ericsson Hilda" panose="00000500000000000000" pitchFamily="2" charset="0"/>
                  <a:buChar char="—"/>
                </a:pPr>
                <a:endParaRPr lang="en-US" sz="1400" dirty="0">
                  <a:solidFill>
                    <a:schemeClr val="bg1"/>
                  </a:solidFill>
                </a:endParaRPr>
              </a:p>
            </p:txBody>
          </p:sp>
          <p:cxnSp>
            <p:nvCxnSpPr>
              <p:cNvPr id="22" name="Straight Arrow Connector 21">
                <a:extLst>
                  <a:ext uri="{FF2B5EF4-FFF2-40B4-BE49-F238E27FC236}">
                    <a16:creationId xmlns:a16="http://schemas.microsoft.com/office/drawing/2014/main" id="{E933ACCB-4F3E-4AEC-8AE7-81069FC8979C}"/>
                  </a:ext>
                </a:extLst>
              </p:cNvPr>
              <p:cNvCxnSpPr>
                <a:cxnSpLocks/>
              </p:cNvCxnSpPr>
              <p:nvPr/>
            </p:nvCxnSpPr>
            <p:spPr bwMode="auto">
              <a:xfrm flipH="1" flipV="1">
                <a:off x="7731119" y="2982098"/>
                <a:ext cx="188027" cy="3082"/>
              </a:xfrm>
              <a:prstGeom prst="straightConnector1">
                <a:avLst/>
              </a:prstGeom>
              <a:ln w="12700" cap="flat" cmpd="sng" algn="ctr">
                <a:solidFill>
                  <a:schemeClr val="accent6"/>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3" name="Straight Arrow Connector 22">
                <a:extLst>
                  <a:ext uri="{FF2B5EF4-FFF2-40B4-BE49-F238E27FC236}">
                    <a16:creationId xmlns:a16="http://schemas.microsoft.com/office/drawing/2014/main" id="{B1D80264-5509-457F-ACC5-4F970C424A41}"/>
                  </a:ext>
                </a:extLst>
              </p:cNvPr>
              <p:cNvCxnSpPr>
                <a:cxnSpLocks/>
              </p:cNvCxnSpPr>
              <p:nvPr/>
            </p:nvCxnSpPr>
            <p:spPr bwMode="auto">
              <a:xfrm flipH="1" flipV="1">
                <a:off x="7731119" y="3238688"/>
                <a:ext cx="188027" cy="3082"/>
              </a:xfrm>
              <a:prstGeom prst="straightConnector1">
                <a:avLst/>
              </a:prstGeom>
              <a:ln w="12700" cap="flat" cmpd="sng" algn="ctr">
                <a:solidFill>
                  <a:schemeClr val="accent4"/>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4" name="Straight Arrow Connector 23">
                <a:extLst>
                  <a:ext uri="{FF2B5EF4-FFF2-40B4-BE49-F238E27FC236}">
                    <a16:creationId xmlns:a16="http://schemas.microsoft.com/office/drawing/2014/main" id="{B55D8C8B-3CD1-431B-A71B-1ED438B838AE}"/>
                  </a:ext>
                </a:extLst>
              </p:cNvPr>
              <p:cNvCxnSpPr>
                <a:cxnSpLocks/>
              </p:cNvCxnSpPr>
              <p:nvPr/>
            </p:nvCxnSpPr>
            <p:spPr bwMode="auto">
              <a:xfrm flipH="1" flipV="1">
                <a:off x="7731119" y="3492196"/>
                <a:ext cx="188027" cy="3082"/>
              </a:xfrm>
              <a:prstGeom prst="straightConnector1">
                <a:avLst/>
              </a:prstGeom>
              <a:ln w="127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5" name="Straight Arrow Connector 24">
                <a:extLst>
                  <a:ext uri="{FF2B5EF4-FFF2-40B4-BE49-F238E27FC236}">
                    <a16:creationId xmlns:a16="http://schemas.microsoft.com/office/drawing/2014/main" id="{63479156-1F8E-405A-A227-AF0725DC9639}"/>
                  </a:ext>
                </a:extLst>
              </p:cNvPr>
              <p:cNvCxnSpPr>
                <a:cxnSpLocks/>
              </p:cNvCxnSpPr>
              <p:nvPr/>
            </p:nvCxnSpPr>
            <p:spPr bwMode="auto">
              <a:xfrm flipH="1" flipV="1">
                <a:off x="7731119" y="3945005"/>
                <a:ext cx="188027" cy="3082"/>
              </a:xfrm>
              <a:prstGeom prst="straightConnector1">
                <a:avLst/>
              </a:prstGeom>
              <a:ln w="1270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6" name="Rectangle 25">
                <a:extLst>
                  <a:ext uri="{FF2B5EF4-FFF2-40B4-BE49-F238E27FC236}">
                    <a16:creationId xmlns:a16="http://schemas.microsoft.com/office/drawing/2014/main" id="{9E741E5C-2B78-4AB8-A215-43992115A32E}"/>
                  </a:ext>
                </a:extLst>
              </p:cNvPr>
              <p:cNvSpPr/>
              <p:nvPr/>
            </p:nvSpPr>
            <p:spPr>
              <a:xfrm>
                <a:off x="8127696" y="3621431"/>
                <a:ext cx="397989" cy="252473"/>
              </a:xfrm>
              <a:prstGeom prst="rect">
                <a:avLst/>
              </a:prstGeom>
            </p:spPr>
            <p:txBody>
              <a:bodyPr vert="vert" wrap="none">
                <a:spAutoFit/>
              </a:bodyPr>
              <a:lstStyle/>
              <a:p>
                <a:r>
                  <a:rPr lang="sv-SE" sz="900" b="1" dirty="0">
                    <a:latin typeface="Arial" charset="0"/>
                  </a:rPr>
                  <a:t>…</a:t>
                </a:r>
                <a:endParaRPr lang="sv-SE" sz="900" b="1" dirty="0"/>
              </a:p>
            </p:txBody>
          </p:sp>
        </p:grpSp>
        <p:sp>
          <p:nvSpPr>
            <p:cNvPr id="27" name="TextBox 26">
              <a:extLst>
                <a:ext uri="{FF2B5EF4-FFF2-40B4-BE49-F238E27FC236}">
                  <a16:creationId xmlns:a16="http://schemas.microsoft.com/office/drawing/2014/main" id="{26795B4B-447F-4219-A7AB-21EEFC427F2B}"/>
                </a:ext>
              </a:extLst>
            </p:cNvPr>
            <p:cNvSpPr txBox="1"/>
            <p:nvPr/>
          </p:nvSpPr>
          <p:spPr bwMode="auto">
            <a:xfrm>
              <a:off x="8409979" y="4521015"/>
              <a:ext cx="3651868" cy="623179"/>
            </a:xfrm>
            <a:prstGeom prst="rect">
              <a:avLst/>
            </a:prstGeom>
            <a:ln>
              <a:headEnd/>
              <a:tailEnd/>
            </a:ln>
          </p:spPr>
          <p:style>
            <a:lnRef idx="1">
              <a:schemeClr val="dk1"/>
            </a:lnRef>
            <a:fillRef idx="2">
              <a:schemeClr val="dk1"/>
            </a:fillRef>
            <a:effectRef idx="1">
              <a:schemeClr val="dk1"/>
            </a:effectRef>
            <a:fontRef idx="minor">
              <a:schemeClr val="dk1"/>
            </a:fontRef>
          </p:style>
          <p:txBody>
            <a:bodyPr vert="horz" wrap="none" lIns="72000" tIns="36000" rIns="73152" bIns="36576" numCol="1" rtlCol="0" anchor="t" anchorCtr="0" compatLnSpc="1">
              <a:prstTxWarp prst="textNoShape">
                <a:avLst/>
              </a:prstTxWarp>
              <a:noAutofit/>
            </a:bodyPr>
            <a:lstStyle/>
            <a:p>
              <a:pPr>
                <a:buClr>
                  <a:schemeClr val="tx1"/>
                </a:buClr>
              </a:pPr>
              <a:r>
                <a:rPr lang="sv-SE" sz="1400" dirty="0"/>
                <a:t>UPF is </a:t>
              </a:r>
              <a:r>
                <a:rPr lang="sv-SE" sz="1400" dirty="0" err="1"/>
                <a:t>tracking</a:t>
              </a:r>
              <a:r>
                <a:rPr lang="sv-SE" sz="1400" dirty="0"/>
                <a:t> </a:t>
              </a:r>
              <a:r>
                <a:rPr lang="sv-SE" sz="1400" dirty="0" err="1"/>
                <a:t>multiple</a:t>
              </a:r>
              <a:r>
                <a:rPr lang="sv-SE" sz="1400" dirty="0"/>
                <a:t> TSN </a:t>
              </a:r>
              <a:r>
                <a:rPr lang="sv-SE" sz="1400" dirty="0" err="1"/>
                <a:t>time</a:t>
              </a:r>
              <a:r>
                <a:rPr lang="sv-SE" sz="1400" dirty="0"/>
                <a:t> </a:t>
              </a:r>
              <a:r>
                <a:rPr lang="sv-SE" sz="1400" dirty="0" err="1"/>
                <a:t>domains</a:t>
              </a:r>
              <a:endParaRPr lang="sv-SE" sz="1400" dirty="0"/>
            </a:p>
            <a:p>
              <a:pPr algn="l">
                <a:buClr>
                  <a:schemeClr val="tx1"/>
                </a:buClr>
              </a:pPr>
              <a:r>
                <a:rPr lang="sv-SE" sz="1400" dirty="0"/>
                <a:t>UPF is </a:t>
              </a:r>
              <a:r>
                <a:rPr lang="sv-SE" sz="1400" dirty="0" err="1"/>
                <a:t>tracking</a:t>
              </a:r>
              <a:r>
                <a:rPr lang="sv-SE" sz="1400" dirty="0"/>
                <a:t> the 5G </a:t>
              </a:r>
              <a:r>
                <a:rPr lang="sv-SE" sz="1400" dirty="0" err="1"/>
                <a:t>clock</a:t>
              </a:r>
              <a:endParaRPr lang="sv-SE" sz="1400" dirty="0"/>
            </a:p>
          </p:txBody>
        </p:sp>
        <p:grpSp>
          <p:nvGrpSpPr>
            <p:cNvPr id="28" name="Group 27">
              <a:extLst>
                <a:ext uri="{FF2B5EF4-FFF2-40B4-BE49-F238E27FC236}">
                  <a16:creationId xmlns:a16="http://schemas.microsoft.com/office/drawing/2014/main" id="{DB2D6051-8069-4D4B-AB47-78F122D3CD0C}"/>
                </a:ext>
              </a:extLst>
            </p:cNvPr>
            <p:cNvGrpSpPr/>
            <p:nvPr/>
          </p:nvGrpSpPr>
          <p:grpSpPr>
            <a:xfrm>
              <a:off x="6777588" y="4835115"/>
              <a:ext cx="634343" cy="447599"/>
              <a:chOff x="3708272" y="3919160"/>
              <a:chExt cx="781215" cy="543957"/>
            </a:xfrm>
          </p:grpSpPr>
          <p:sp>
            <p:nvSpPr>
              <p:cNvPr id="29" name="Rectangle 28">
                <a:extLst>
                  <a:ext uri="{FF2B5EF4-FFF2-40B4-BE49-F238E27FC236}">
                    <a16:creationId xmlns:a16="http://schemas.microsoft.com/office/drawing/2014/main" id="{194FECFD-D5A8-43AA-BAD3-6C71A813D56C}"/>
                  </a:ext>
                </a:extLst>
              </p:cNvPr>
              <p:cNvSpPr/>
              <p:nvPr/>
            </p:nvSpPr>
            <p:spPr>
              <a:xfrm>
                <a:off x="3708272" y="4116846"/>
                <a:ext cx="781215" cy="3462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200" dirty="0"/>
                  <a:t>gNB</a:t>
                </a:r>
              </a:p>
            </p:txBody>
          </p:sp>
          <p:sp>
            <p:nvSpPr>
              <p:cNvPr id="30" name="Freeform 3">
                <a:extLst>
                  <a:ext uri="{FF2B5EF4-FFF2-40B4-BE49-F238E27FC236}">
                    <a16:creationId xmlns:a16="http://schemas.microsoft.com/office/drawing/2014/main" id="{9C92B5B5-2FBC-41DE-93AA-B2D1C29B5069}"/>
                  </a:ext>
                </a:extLst>
              </p:cNvPr>
              <p:cNvSpPr>
                <a:spLocks noChangeAspect="1" noEditPoints="1"/>
              </p:cNvSpPr>
              <p:nvPr/>
            </p:nvSpPr>
            <p:spPr bwMode="auto">
              <a:xfrm>
                <a:off x="3766186" y="3919160"/>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tx1"/>
              </a:solidFill>
              <a:ln>
                <a:solidFill>
                  <a:schemeClr val="tx1"/>
                </a:solidFill>
              </a:ln>
              <a:extLst/>
            </p:spPr>
            <p:txBody>
              <a:bodyPr/>
              <a:lstStyle/>
              <a:p>
                <a:endParaRPr lang="en-US" sz="1050" dirty="0"/>
              </a:p>
            </p:txBody>
          </p:sp>
        </p:grpSp>
        <p:grpSp>
          <p:nvGrpSpPr>
            <p:cNvPr id="31" name="Group 30">
              <a:extLst>
                <a:ext uri="{FF2B5EF4-FFF2-40B4-BE49-F238E27FC236}">
                  <a16:creationId xmlns:a16="http://schemas.microsoft.com/office/drawing/2014/main" id="{89CEFDEA-4F64-4238-BDD6-E769AD68126A}"/>
                </a:ext>
              </a:extLst>
            </p:cNvPr>
            <p:cNvGrpSpPr/>
            <p:nvPr/>
          </p:nvGrpSpPr>
          <p:grpSpPr>
            <a:xfrm>
              <a:off x="6745506" y="3744352"/>
              <a:ext cx="634343" cy="525803"/>
              <a:chOff x="3708272" y="3919160"/>
              <a:chExt cx="781215" cy="638997"/>
            </a:xfrm>
          </p:grpSpPr>
          <p:sp>
            <p:nvSpPr>
              <p:cNvPr id="32" name="Rectangle 31">
                <a:extLst>
                  <a:ext uri="{FF2B5EF4-FFF2-40B4-BE49-F238E27FC236}">
                    <a16:creationId xmlns:a16="http://schemas.microsoft.com/office/drawing/2014/main" id="{6BF09545-A17D-4CA9-AD65-78B7D0CE8291}"/>
                  </a:ext>
                </a:extLst>
              </p:cNvPr>
              <p:cNvSpPr/>
              <p:nvPr/>
            </p:nvSpPr>
            <p:spPr>
              <a:xfrm>
                <a:off x="3708272" y="4138126"/>
                <a:ext cx="781215" cy="4200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200" dirty="0"/>
                  <a:t>gNB</a:t>
                </a:r>
              </a:p>
            </p:txBody>
          </p:sp>
          <p:sp>
            <p:nvSpPr>
              <p:cNvPr id="33" name="Freeform 3">
                <a:extLst>
                  <a:ext uri="{FF2B5EF4-FFF2-40B4-BE49-F238E27FC236}">
                    <a16:creationId xmlns:a16="http://schemas.microsoft.com/office/drawing/2014/main" id="{A44D8918-11CC-418E-A5D0-1B38A6C12B25}"/>
                  </a:ext>
                </a:extLst>
              </p:cNvPr>
              <p:cNvSpPr>
                <a:spLocks noChangeAspect="1" noEditPoints="1"/>
              </p:cNvSpPr>
              <p:nvPr/>
            </p:nvSpPr>
            <p:spPr bwMode="auto">
              <a:xfrm>
                <a:off x="3766186" y="3919160"/>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tx1"/>
              </a:solidFill>
              <a:ln>
                <a:solidFill>
                  <a:schemeClr val="tx1"/>
                </a:solidFill>
              </a:ln>
              <a:extLst/>
            </p:spPr>
            <p:txBody>
              <a:bodyPr/>
              <a:lstStyle/>
              <a:p>
                <a:endParaRPr lang="en-US" sz="1050" dirty="0"/>
              </a:p>
            </p:txBody>
          </p:sp>
        </p:grpSp>
        <p:grpSp>
          <p:nvGrpSpPr>
            <p:cNvPr id="34" name="Group 33">
              <a:extLst>
                <a:ext uri="{FF2B5EF4-FFF2-40B4-BE49-F238E27FC236}">
                  <a16:creationId xmlns:a16="http://schemas.microsoft.com/office/drawing/2014/main" id="{66ABD92D-461A-42BD-B488-CBC697C9EACB}"/>
                </a:ext>
              </a:extLst>
            </p:cNvPr>
            <p:cNvGrpSpPr/>
            <p:nvPr/>
          </p:nvGrpSpPr>
          <p:grpSpPr>
            <a:xfrm>
              <a:off x="6758277" y="2770568"/>
              <a:ext cx="634343" cy="535260"/>
              <a:chOff x="3708272" y="3919160"/>
              <a:chExt cx="781215" cy="650490"/>
            </a:xfrm>
          </p:grpSpPr>
          <p:sp>
            <p:nvSpPr>
              <p:cNvPr id="35" name="Rectangle 34">
                <a:extLst>
                  <a:ext uri="{FF2B5EF4-FFF2-40B4-BE49-F238E27FC236}">
                    <a16:creationId xmlns:a16="http://schemas.microsoft.com/office/drawing/2014/main" id="{D9419A55-29DD-48A6-8FD1-68C04D79A651}"/>
                  </a:ext>
                </a:extLst>
              </p:cNvPr>
              <p:cNvSpPr/>
              <p:nvPr/>
            </p:nvSpPr>
            <p:spPr>
              <a:xfrm>
                <a:off x="3708272" y="4138126"/>
                <a:ext cx="781215" cy="4315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200" dirty="0"/>
                  <a:t>gNB</a:t>
                </a:r>
              </a:p>
            </p:txBody>
          </p:sp>
          <p:sp>
            <p:nvSpPr>
              <p:cNvPr id="36" name="Freeform 3">
                <a:extLst>
                  <a:ext uri="{FF2B5EF4-FFF2-40B4-BE49-F238E27FC236}">
                    <a16:creationId xmlns:a16="http://schemas.microsoft.com/office/drawing/2014/main" id="{FF08EA58-BEDA-491B-B2CF-CB7EF5AF052A}"/>
                  </a:ext>
                </a:extLst>
              </p:cNvPr>
              <p:cNvSpPr>
                <a:spLocks noChangeAspect="1" noEditPoints="1"/>
              </p:cNvSpPr>
              <p:nvPr/>
            </p:nvSpPr>
            <p:spPr bwMode="auto">
              <a:xfrm>
                <a:off x="3766186" y="3919160"/>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tx1"/>
              </a:solidFill>
              <a:ln>
                <a:solidFill>
                  <a:schemeClr val="tx1"/>
                </a:solidFill>
              </a:ln>
              <a:extLst/>
            </p:spPr>
            <p:txBody>
              <a:bodyPr/>
              <a:lstStyle/>
              <a:p>
                <a:endParaRPr lang="en-US" sz="1050" dirty="0"/>
              </a:p>
            </p:txBody>
          </p:sp>
        </p:grpSp>
        <p:grpSp>
          <p:nvGrpSpPr>
            <p:cNvPr id="37" name="Group 36">
              <a:extLst>
                <a:ext uri="{FF2B5EF4-FFF2-40B4-BE49-F238E27FC236}">
                  <a16:creationId xmlns:a16="http://schemas.microsoft.com/office/drawing/2014/main" id="{BFD8F5E3-E581-42EB-95EE-B2545819250B}"/>
                </a:ext>
              </a:extLst>
            </p:cNvPr>
            <p:cNvGrpSpPr/>
            <p:nvPr/>
          </p:nvGrpSpPr>
          <p:grpSpPr>
            <a:xfrm>
              <a:off x="8744657" y="3698043"/>
              <a:ext cx="1332566" cy="678821"/>
              <a:chOff x="6071677" y="3362090"/>
              <a:chExt cx="1641100" cy="557757"/>
            </a:xfrm>
          </p:grpSpPr>
          <p:sp>
            <p:nvSpPr>
              <p:cNvPr id="38" name="Rectangle 37">
                <a:extLst>
                  <a:ext uri="{FF2B5EF4-FFF2-40B4-BE49-F238E27FC236}">
                    <a16:creationId xmlns:a16="http://schemas.microsoft.com/office/drawing/2014/main" id="{1718577C-D72B-496D-8F0E-1C271B48D6C6}"/>
                  </a:ext>
                </a:extLst>
              </p:cNvPr>
              <p:cNvSpPr/>
              <p:nvPr/>
            </p:nvSpPr>
            <p:spPr>
              <a:xfrm>
                <a:off x="6136689" y="3445328"/>
                <a:ext cx="620112" cy="3915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r>
                  <a:rPr lang="it-IT" dirty="0"/>
                  <a:t>UPF</a:t>
                </a:r>
                <a:endParaRPr lang="it-IT" sz="1200" dirty="0"/>
              </a:p>
            </p:txBody>
          </p:sp>
          <p:sp>
            <p:nvSpPr>
              <p:cNvPr id="39" name="Rectangle 38">
                <a:extLst>
                  <a:ext uri="{FF2B5EF4-FFF2-40B4-BE49-F238E27FC236}">
                    <a16:creationId xmlns:a16="http://schemas.microsoft.com/office/drawing/2014/main" id="{756D9F2E-7039-4113-B4E2-3EEBB914DFCF}"/>
                  </a:ext>
                </a:extLst>
              </p:cNvPr>
              <p:cNvSpPr/>
              <p:nvPr/>
            </p:nvSpPr>
            <p:spPr>
              <a:xfrm>
                <a:off x="6788586" y="3413421"/>
                <a:ext cx="882899" cy="418747"/>
              </a:xfrm>
              <a:prstGeom prst="rect">
                <a:avLst/>
              </a:prstGeom>
              <a:solidFill>
                <a:schemeClr val="accent1">
                  <a:lumMod val="50000"/>
                </a:schemeClr>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r>
                  <a:rPr lang="it-IT" sz="2000" dirty="0"/>
                  <a:t>TT</a:t>
                </a:r>
                <a:endParaRPr lang="it-IT" sz="2400" dirty="0"/>
              </a:p>
            </p:txBody>
          </p:sp>
          <p:sp>
            <p:nvSpPr>
              <p:cNvPr id="40" name="Rectangle 39">
                <a:extLst>
                  <a:ext uri="{FF2B5EF4-FFF2-40B4-BE49-F238E27FC236}">
                    <a16:creationId xmlns:a16="http://schemas.microsoft.com/office/drawing/2014/main" id="{51FE96C2-45E2-4110-921C-EC6A056AF8F8}"/>
                  </a:ext>
                </a:extLst>
              </p:cNvPr>
              <p:cNvSpPr/>
              <p:nvPr/>
            </p:nvSpPr>
            <p:spPr bwMode="auto">
              <a:xfrm>
                <a:off x="6071677" y="3362090"/>
                <a:ext cx="1641100" cy="557757"/>
              </a:xfrm>
              <a:prstGeom prst="rect">
                <a:avLst/>
              </a:prstGeom>
              <a:noFill/>
              <a:ln w="28575">
                <a:prstDash val="sysDot"/>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0" bIns="0"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1400" b="0" i="0" u="none" strike="noStrike" cap="none" normalizeH="0" baseline="0" dirty="0" err="1">
                  <a:ln>
                    <a:noFill/>
                  </a:ln>
                  <a:solidFill>
                    <a:schemeClr val="bg1"/>
                  </a:solidFill>
                  <a:effectLst/>
                  <a:latin typeface="+mn-lt"/>
                </a:endParaRPr>
              </a:p>
            </p:txBody>
          </p:sp>
        </p:grpSp>
        <p:sp>
          <p:nvSpPr>
            <p:cNvPr id="41" name="TextBox 40">
              <a:extLst>
                <a:ext uri="{FF2B5EF4-FFF2-40B4-BE49-F238E27FC236}">
                  <a16:creationId xmlns:a16="http://schemas.microsoft.com/office/drawing/2014/main" id="{E223F0AE-4083-4505-9925-3E798D06C0AD}"/>
                </a:ext>
              </a:extLst>
            </p:cNvPr>
            <p:cNvSpPr txBox="1"/>
            <p:nvPr/>
          </p:nvSpPr>
          <p:spPr bwMode="auto">
            <a:xfrm>
              <a:off x="6652109" y="5323384"/>
              <a:ext cx="3374433" cy="360078"/>
            </a:xfrm>
            <a:prstGeom prst="rect">
              <a:avLst/>
            </a:prstGeom>
            <a:ln>
              <a:headEnd/>
              <a:tailEnd/>
            </a:ln>
          </p:spPr>
          <p:style>
            <a:lnRef idx="1">
              <a:schemeClr val="dk1"/>
            </a:lnRef>
            <a:fillRef idx="2">
              <a:schemeClr val="dk1"/>
            </a:fillRef>
            <a:effectRef idx="1">
              <a:schemeClr val="dk1"/>
            </a:effectRef>
            <a:fontRef idx="minor">
              <a:schemeClr val="dk1"/>
            </a:fontRef>
          </p:style>
          <p:txBody>
            <a:bodyPr vert="horz" wrap="none" lIns="72000" tIns="36000" rIns="73152" bIns="36576" numCol="1" rtlCol="0" anchor="t" anchorCtr="0" compatLnSpc="1">
              <a:prstTxWarp prst="textNoShape">
                <a:avLst/>
              </a:prstTxWarp>
              <a:noAutofit/>
            </a:bodyPr>
            <a:lstStyle/>
            <a:p>
              <a:pPr>
                <a:buClr>
                  <a:schemeClr val="tx1"/>
                </a:buClr>
              </a:pPr>
              <a:r>
                <a:rPr lang="sv-SE" sz="1400" dirty="0"/>
                <a:t>Every gNB is </a:t>
              </a:r>
              <a:r>
                <a:rPr lang="sv-SE" sz="1400" dirty="0" err="1"/>
                <a:t>tracking</a:t>
              </a:r>
              <a:r>
                <a:rPr lang="sv-SE" sz="1400" dirty="0"/>
                <a:t> the 5G clock</a:t>
              </a:r>
            </a:p>
          </p:txBody>
        </p:sp>
        <p:cxnSp>
          <p:nvCxnSpPr>
            <p:cNvPr id="42" name="Straight Arrow Connector 41">
              <a:extLst>
                <a:ext uri="{FF2B5EF4-FFF2-40B4-BE49-F238E27FC236}">
                  <a16:creationId xmlns:a16="http://schemas.microsoft.com/office/drawing/2014/main" id="{05A1AC3E-BA61-4953-8787-29C39B970FE8}"/>
                </a:ext>
              </a:extLst>
            </p:cNvPr>
            <p:cNvCxnSpPr>
              <a:cxnSpLocks/>
              <a:stCxn id="35" idx="3"/>
            </p:cNvCxnSpPr>
            <p:nvPr/>
          </p:nvCxnSpPr>
          <p:spPr bwMode="auto">
            <a:xfrm>
              <a:off x="7392620" y="3128287"/>
              <a:ext cx="1352038" cy="796243"/>
            </a:xfrm>
            <a:prstGeom prst="straightConnector1">
              <a:avLst/>
            </a:prstGeom>
            <a:ln w="28575" cap="flat" cmpd="sng" algn="ctr">
              <a:solidFill>
                <a:schemeClr val="dk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43" name="Straight Arrow Connector 42">
              <a:extLst>
                <a:ext uri="{FF2B5EF4-FFF2-40B4-BE49-F238E27FC236}">
                  <a16:creationId xmlns:a16="http://schemas.microsoft.com/office/drawing/2014/main" id="{2BF45280-9E5D-46F0-A91E-64A2AFAA464F}"/>
                </a:ext>
              </a:extLst>
            </p:cNvPr>
            <p:cNvCxnSpPr>
              <a:cxnSpLocks/>
              <a:stCxn id="32" idx="3"/>
              <a:endCxn id="40" idx="1"/>
            </p:cNvCxnSpPr>
            <p:nvPr/>
          </p:nvCxnSpPr>
          <p:spPr bwMode="auto">
            <a:xfrm flipV="1">
              <a:off x="7379849" y="4037454"/>
              <a:ext cx="1364808" cy="59889"/>
            </a:xfrm>
            <a:prstGeom prst="straightConnector1">
              <a:avLst/>
            </a:prstGeom>
            <a:ln w="28575" cap="flat" cmpd="sng" algn="ctr">
              <a:solidFill>
                <a:schemeClr val="dk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44" name="Straight Arrow Connector 43">
              <a:extLst>
                <a:ext uri="{FF2B5EF4-FFF2-40B4-BE49-F238E27FC236}">
                  <a16:creationId xmlns:a16="http://schemas.microsoft.com/office/drawing/2014/main" id="{06A85E9C-2AA2-45C8-8921-BE70AC6CDDE0}"/>
                </a:ext>
              </a:extLst>
            </p:cNvPr>
            <p:cNvCxnSpPr>
              <a:cxnSpLocks/>
              <a:stCxn id="29" idx="3"/>
            </p:cNvCxnSpPr>
            <p:nvPr/>
          </p:nvCxnSpPr>
          <p:spPr bwMode="auto">
            <a:xfrm flipV="1">
              <a:off x="7411932" y="4174625"/>
              <a:ext cx="1332726" cy="965620"/>
            </a:xfrm>
            <a:prstGeom prst="straightConnector1">
              <a:avLst/>
            </a:prstGeom>
            <a:ln w="28575" cap="flat" cmpd="sng" algn="ctr">
              <a:solidFill>
                <a:schemeClr val="dk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45" name="Freeform 3">
              <a:extLst>
                <a:ext uri="{FF2B5EF4-FFF2-40B4-BE49-F238E27FC236}">
                  <a16:creationId xmlns:a16="http://schemas.microsoft.com/office/drawing/2014/main" id="{CA0F59D4-9E6C-4812-9117-15DDA8A24D2F}"/>
                </a:ext>
              </a:extLst>
            </p:cNvPr>
            <p:cNvSpPr>
              <a:spLocks noChangeAspect="1" noEditPoints="1"/>
            </p:cNvSpPr>
            <p:nvPr/>
          </p:nvSpPr>
          <p:spPr bwMode="auto">
            <a:xfrm>
              <a:off x="8760016" y="3457199"/>
              <a:ext cx="264507" cy="268047"/>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tx1"/>
            </a:solidFill>
            <a:ln>
              <a:solidFill>
                <a:schemeClr val="tx1"/>
              </a:solidFill>
            </a:ln>
            <a:extLst/>
          </p:spPr>
          <p:txBody>
            <a:bodyPr/>
            <a:lstStyle/>
            <a:p>
              <a:endParaRPr lang="en-US" sz="1050" dirty="0"/>
            </a:p>
          </p:txBody>
        </p:sp>
        <p:sp>
          <p:nvSpPr>
            <p:cNvPr id="46" name="Freeform 3">
              <a:extLst>
                <a:ext uri="{FF2B5EF4-FFF2-40B4-BE49-F238E27FC236}">
                  <a16:creationId xmlns:a16="http://schemas.microsoft.com/office/drawing/2014/main" id="{FB997917-82CE-49D1-82DA-8602A778F467}"/>
                </a:ext>
              </a:extLst>
            </p:cNvPr>
            <p:cNvSpPr>
              <a:spLocks noChangeAspect="1" noEditPoints="1"/>
            </p:cNvSpPr>
            <p:nvPr/>
          </p:nvSpPr>
          <p:spPr bwMode="auto">
            <a:xfrm>
              <a:off x="6755873" y="1975664"/>
              <a:ext cx="293583" cy="297511"/>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tx1"/>
            </a:solidFill>
            <a:ln>
              <a:solidFill>
                <a:schemeClr val="tx1"/>
              </a:solidFill>
            </a:ln>
            <a:extLst/>
          </p:spPr>
          <p:txBody>
            <a:bodyPr/>
            <a:lstStyle/>
            <a:p>
              <a:endParaRPr lang="en-US" sz="1050" dirty="0"/>
            </a:p>
          </p:txBody>
        </p:sp>
        <p:sp>
          <p:nvSpPr>
            <p:cNvPr id="47" name="TextBox 46">
              <a:extLst>
                <a:ext uri="{FF2B5EF4-FFF2-40B4-BE49-F238E27FC236}">
                  <a16:creationId xmlns:a16="http://schemas.microsoft.com/office/drawing/2014/main" id="{32C80902-26CB-4738-B475-C3FF0007AC5F}"/>
                </a:ext>
              </a:extLst>
            </p:cNvPr>
            <p:cNvSpPr txBox="1"/>
            <p:nvPr/>
          </p:nvSpPr>
          <p:spPr bwMode="auto">
            <a:xfrm>
              <a:off x="7256984" y="1985636"/>
              <a:ext cx="1642619" cy="33533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dirty="0"/>
                <a:t>5G time domain</a:t>
              </a:r>
            </a:p>
          </p:txBody>
        </p:sp>
        <p:sp>
          <p:nvSpPr>
            <p:cNvPr id="48" name="Rectangle: Rounded Corners 47">
              <a:extLst>
                <a:ext uri="{FF2B5EF4-FFF2-40B4-BE49-F238E27FC236}">
                  <a16:creationId xmlns:a16="http://schemas.microsoft.com/office/drawing/2014/main" id="{BE7D4DC8-1341-4D96-8987-8CBF14E9B281}"/>
                </a:ext>
              </a:extLst>
            </p:cNvPr>
            <p:cNvSpPr/>
            <p:nvPr/>
          </p:nvSpPr>
          <p:spPr bwMode="auto">
            <a:xfrm>
              <a:off x="5933892" y="1998324"/>
              <a:ext cx="718217" cy="284095"/>
            </a:xfrm>
            <a:prstGeom prst="round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none" lIns="72000" tIns="36000" rIns="73152" bIns="36576" numCol="1" spcCol="0" rtlCol="0" fromWordArt="0" anchor="ctr" anchorCtr="1" forceAA="0" compatLnSpc="1">
              <a:prstTxWarp prst="textNoShape">
                <a:avLst/>
              </a:prstTxWarp>
              <a:noAutofit/>
            </a:bodyPr>
            <a:lstStyle/>
            <a:p>
              <a:pPr fontAlgn="base">
                <a:spcBef>
                  <a:spcPts val="300"/>
                </a:spcBef>
                <a:spcAft>
                  <a:spcPct val="0"/>
                </a:spcAft>
              </a:pPr>
              <a:r>
                <a:rPr lang="en-US" sz="1100" kern="0" dirty="0">
                  <a:latin typeface="Arial" charset="0"/>
                </a:rPr>
                <a:t>GM  5G</a:t>
              </a:r>
              <a:endParaRPr kumimoji="0" lang="sv-SE" sz="1100" i="0" u="none" strike="noStrike" cap="none" normalizeH="0" baseline="0" dirty="0">
                <a:ln>
                  <a:noFill/>
                </a:ln>
                <a:solidFill>
                  <a:schemeClr val="bg1"/>
                </a:solidFill>
                <a:effectLst/>
                <a:latin typeface="+mn-lt"/>
              </a:endParaRPr>
            </a:p>
          </p:txBody>
        </p:sp>
        <p:grpSp>
          <p:nvGrpSpPr>
            <p:cNvPr id="111" name="Group 110">
              <a:extLst>
                <a:ext uri="{FF2B5EF4-FFF2-40B4-BE49-F238E27FC236}">
                  <a16:creationId xmlns:a16="http://schemas.microsoft.com/office/drawing/2014/main" id="{F4442D90-F84D-4476-806B-0E8D06488799}"/>
                </a:ext>
              </a:extLst>
            </p:cNvPr>
            <p:cNvGrpSpPr/>
            <p:nvPr/>
          </p:nvGrpSpPr>
          <p:grpSpPr>
            <a:xfrm>
              <a:off x="9614828" y="2426763"/>
              <a:ext cx="284600" cy="1332604"/>
              <a:chOff x="9619157" y="2852135"/>
              <a:chExt cx="180207" cy="843797"/>
            </a:xfrm>
          </p:grpSpPr>
          <p:sp>
            <p:nvSpPr>
              <p:cNvPr id="49" name="Flowchart: Connector 48">
                <a:extLst>
                  <a:ext uri="{FF2B5EF4-FFF2-40B4-BE49-F238E27FC236}">
                    <a16:creationId xmlns:a16="http://schemas.microsoft.com/office/drawing/2014/main" id="{E00FA08F-ABFE-4AD9-9604-21564DF09FA2}"/>
                  </a:ext>
                </a:extLst>
              </p:cNvPr>
              <p:cNvSpPr/>
              <p:nvPr/>
            </p:nvSpPr>
            <p:spPr bwMode="auto">
              <a:xfrm>
                <a:off x="9619157" y="3067638"/>
                <a:ext cx="176983" cy="179351"/>
              </a:xfrm>
              <a:prstGeom prst="flowChartConnector">
                <a:avLst/>
              </a:prstGeom>
              <a:ln w="9525">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en-US" sz="1100" b="1" i="0" u="none" strike="noStrike" cap="none" normalizeH="0" baseline="0" dirty="0" err="1">
                    <a:ln>
                      <a:noFill/>
                    </a:ln>
                    <a:solidFill>
                      <a:schemeClr val="tx1"/>
                    </a:solidFill>
                    <a:effectLst/>
                    <a:latin typeface="+mn-lt"/>
                  </a:rPr>
                  <a:t>TSi</a:t>
                </a:r>
                <a:endParaRPr kumimoji="0" lang="en-US" sz="1100" b="1" i="0" u="none" strike="noStrike" cap="none" normalizeH="0" baseline="0" dirty="0">
                  <a:ln>
                    <a:noFill/>
                  </a:ln>
                  <a:solidFill>
                    <a:schemeClr val="tx1"/>
                  </a:solidFill>
                  <a:effectLst/>
                  <a:latin typeface="+mn-lt"/>
                </a:endParaRPr>
              </a:p>
            </p:txBody>
          </p:sp>
          <p:sp>
            <p:nvSpPr>
              <p:cNvPr id="50" name="Flowchart: Connector 49">
                <a:extLst>
                  <a:ext uri="{FF2B5EF4-FFF2-40B4-BE49-F238E27FC236}">
                    <a16:creationId xmlns:a16="http://schemas.microsoft.com/office/drawing/2014/main" id="{1813F68F-0762-44A7-A53B-C1E3D67A4CFD}"/>
                  </a:ext>
                </a:extLst>
              </p:cNvPr>
              <p:cNvSpPr/>
              <p:nvPr/>
            </p:nvSpPr>
            <p:spPr bwMode="auto">
              <a:xfrm>
                <a:off x="9622381" y="2852135"/>
                <a:ext cx="176983" cy="179351"/>
              </a:xfrm>
              <a:prstGeom prst="flowChartConnector">
                <a:avLst/>
              </a:prstGeom>
              <a:ln w="12700">
                <a:solidFill>
                  <a:schemeClr val="accent6"/>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en-US" sz="1100" b="1" i="0" u="none" strike="noStrike" cap="none" normalizeH="0" baseline="0" dirty="0" err="1">
                    <a:ln>
                      <a:noFill/>
                    </a:ln>
                    <a:solidFill>
                      <a:schemeClr val="tx1"/>
                    </a:solidFill>
                    <a:effectLst/>
                    <a:latin typeface="+mn-lt"/>
                  </a:rPr>
                  <a:t>TSi</a:t>
                </a:r>
                <a:endParaRPr kumimoji="0" lang="en-US" sz="1100" b="1" i="0" u="none" strike="noStrike" cap="none" normalizeH="0" baseline="0" dirty="0">
                  <a:ln>
                    <a:noFill/>
                  </a:ln>
                  <a:solidFill>
                    <a:schemeClr val="tx1"/>
                  </a:solidFill>
                  <a:effectLst/>
                  <a:latin typeface="+mn-lt"/>
                </a:endParaRPr>
              </a:p>
            </p:txBody>
          </p:sp>
          <p:sp>
            <p:nvSpPr>
              <p:cNvPr id="51" name="Flowchart: Connector 50">
                <a:extLst>
                  <a:ext uri="{FF2B5EF4-FFF2-40B4-BE49-F238E27FC236}">
                    <a16:creationId xmlns:a16="http://schemas.microsoft.com/office/drawing/2014/main" id="{E336DD64-D349-479C-8404-4C48C2B928A6}"/>
                  </a:ext>
                </a:extLst>
              </p:cNvPr>
              <p:cNvSpPr/>
              <p:nvPr/>
            </p:nvSpPr>
            <p:spPr bwMode="auto">
              <a:xfrm>
                <a:off x="9622381" y="3295131"/>
                <a:ext cx="176983" cy="179351"/>
              </a:xfrm>
              <a:prstGeom prst="flowChartConnector">
                <a:avLst/>
              </a:prstGeom>
              <a:ln w="12700">
                <a:solidFill>
                  <a:schemeClr val="accent3"/>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en-US" sz="1100" b="1" i="0" u="none" strike="noStrike" cap="none" normalizeH="0" baseline="0" dirty="0" err="1">
                    <a:ln>
                      <a:noFill/>
                    </a:ln>
                    <a:solidFill>
                      <a:schemeClr val="tx1"/>
                    </a:solidFill>
                    <a:effectLst/>
                    <a:latin typeface="+mn-lt"/>
                  </a:rPr>
                  <a:t>TSi</a:t>
                </a:r>
                <a:endParaRPr kumimoji="0" lang="en-US" sz="1100" b="1" i="0" u="none" strike="noStrike" cap="none" normalizeH="0" baseline="0" dirty="0">
                  <a:ln>
                    <a:noFill/>
                  </a:ln>
                  <a:solidFill>
                    <a:schemeClr val="tx1"/>
                  </a:solidFill>
                  <a:effectLst/>
                  <a:latin typeface="+mn-lt"/>
                </a:endParaRPr>
              </a:p>
            </p:txBody>
          </p:sp>
          <p:sp>
            <p:nvSpPr>
              <p:cNvPr id="52" name="Flowchart: Connector 51">
                <a:extLst>
                  <a:ext uri="{FF2B5EF4-FFF2-40B4-BE49-F238E27FC236}">
                    <a16:creationId xmlns:a16="http://schemas.microsoft.com/office/drawing/2014/main" id="{A8D42B6D-B4C3-4881-B5B0-53F50D15C49F}"/>
                  </a:ext>
                </a:extLst>
              </p:cNvPr>
              <p:cNvSpPr/>
              <p:nvPr/>
            </p:nvSpPr>
            <p:spPr bwMode="auto">
              <a:xfrm>
                <a:off x="9622381" y="3516581"/>
                <a:ext cx="176983" cy="179351"/>
              </a:xfrm>
              <a:prstGeom prst="flowChartConnector">
                <a:avLst/>
              </a:prstGeom>
              <a:ln w="12700">
                <a:solidFill>
                  <a:schemeClr val="accent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en-US" sz="1100" b="1" i="0" u="none" strike="noStrike" cap="none" normalizeH="0" baseline="0" dirty="0" err="1">
                    <a:ln>
                      <a:noFill/>
                    </a:ln>
                    <a:solidFill>
                      <a:schemeClr val="tx1"/>
                    </a:solidFill>
                    <a:effectLst/>
                    <a:latin typeface="+mn-lt"/>
                  </a:rPr>
                  <a:t>TSi</a:t>
                </a:r>
                <a:endParaRPr kumimoji="0" lang="en-US" sz="1100" b="1" i="0" u="none" strike="noStrike" cap="none" normalizeH="0" baseline="0" dirty="0">
                  <a:ln>
                    <a:noFill/>
                  </a:ln>
                  <a:solidFill>
                    <a:schemeClr val="tx1"/>
                  </a:solidFill>
                  <a:effectLst/>
                  <a:latin typeface="+mn-lt"/>
                </a:endParaRPr>
              </a:p>
            </p:txBody>
          </p:sp>
        </p:grpSp>
      </p:grpSp>
      <p:grpSp>
        <p:nvGrpSpPr>
          <p:cNvPr id="54" name="Group 53">
            <a:extLst>
              <a:ext uri="{FF2B5EF4-FFF2-40B4-BE49-F238E27FC236}">
                <a16:creationId xmlns:a16="http://schemas.microsoft.com/office/drawing/2014/main" id="{B8E77BDD-1F43-4229-8AE5-7F07D201CE17}"/>
              </a:ext>
            </a:extLst>
          </p:cNvPr>
          <p:cNvGrpSpPr/>
          <p:nvPr/>
        </p:nvGrpSpPr>
        <p:grpSpPr>
          <a:xfrm>
            <a:off x="321045" y="2024453"/>
            <a:ext cx="5295093" cy="3595017"/>
            <a:chOff x="3150792" y="1235299"/>
            <a:chExt cx="6964095" cy="4728159"/>
          </a:xfrm>
        </p:grpSpPr>
        <p:sp>
          <p:nvSpPr>
            <p:cNvPr id="55" name="Cloud 54">
              <a:extLst>
                <a:ext uri="{FF2B5EF4-FFF2-40B4-BE49-F238E27FC236}">
                  <a16:creationId xmlns:a16="http://schemas.microsoft.com/office/drawing/2014/main" id="{7DB699C3-A329-4804-BD45-E1FCB84C2A6C}"/>
                </a:ext>
              </a:extLst>
            </p:cNvPr>
            <p:cNvSpPr/>
            <p:nvPr/>
          </p:nvSpPr>
          <p:spPr bwMode="auto">
            <a:xfrm>
              <a:off x="7838520" y="2247009"/>
              <a:ext cx="2170116" cy="2002661"/>
            </a:xfrm>
            <a:prstGeom prst="cloud">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sv-SE" sz="1600" b="0" i="0" u="none" strike="noStrike" cap="none" normalizeH="0" baseline="0" dirty="0">
                  <a:ln>
                    <a:noFill/>
                  </a:ln>
                  <a:solidFill>
                    <a:schemeClr val="tx1"/>
                  </a:solidFill>
                  <a:effectLst/>
                  <a:latin typeface="+mn-lt"/>
                </a:rPr>
                <a:t>TSN</a:t>
              </a:r>
            </a:p>
          </p:txBody>
        </p:sp>
        <p:sp>
          <p:nvSpPr>
            <p:cNvPr id="56" name="Rectangle 55">
              <a:extLst>
                <a:ext uri="{FF2B5EF4-FFF2-40B4-BE49-F238E27FC236}">
                  <a16:creationId xmlns:a16="http://schemas.microsoft.com/office/drawing/2014/main" id="{8E68E014-3DDA-4BA0-921A-1D23D094ABEB}"/>
                </a:ext>
              </a:extLst>
            </p:cNvPr>
            <p:cNvSpPr/>
            <p:nvPr/>
          </p:nvSpPr>
          <p:spPr bwMode="auto">
            <a:xfrm>
              <a:off x="3150792" y="1235299"/>
              <a:ext cx="4646435" cy="4438641"/>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1600" b="0" i="0" u="none" strike="noStrike" cap="none" normalizeH="0" baseline="0" dirty="0" err="1">
                <a:ln>
                  <a:noFill/>
                </a:ln>
                <a:solidFill>
                  <a:schemeClr val="bg1"/>
                </a:solidFill>
                <a:effectLst/>
                <a:latin typeface="+mn-lt"/>
              </a:endParaRPr>
            </a:p>
          </p:txBody>
        </p:sp>
        <p:sp>
          <p:nvSpPr>
            <p:cNvPr id="57" name="Freeform 3">
              <a:extLst>
                <a:ext uri="{FF2B5EF4-FFF2-40B4-BE49-F238E27FC236}">
                  <a16:creationId xmlns:a16="http://schemas.microsoft.com/office/drawing/2014/main" id="{15349E47-3246-4A88-853A-14307245FBD2}"/>
                </a:ext>
              </a:extLst>
            </p:cNvPr>
            <p:cNvSpPr>
              <a:spLocks noChangeAspect="1" noEditPoints="1"/>
            </p:cNvSpPr>
            <p:nvPr/>
          </p:nvSpPr>
          <p:spPr bwMode="auto">
            <a:xfrm>
              <a:off x="4321058" y="1286438"/>
              <a:ext cx="361556" cy="361558"/>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tx1"/>
            </a:solidFill>
            <a:ln>
              <a:solidFill>
                <a:schemeClr val="tx1"/>
              </a:solidFill>
            </a:ln>
            <a:extLst/>
          </p:spPr>
          <p:txBody>
            <a:bodyPr/>
            <a:lstStyle/>
            <a:p>
              <a:endParaRPr lang="en-US" sz="1100" dirty="0"/>
            </a:p>
          </p:txBody>
        </p:sp>
        <p:sp>
          <p:nvSpPr>
            <p:cNvPr id="58" name="TextBox 57">
              <a:extLst>
                <a:ext uri="{FF2B5EF4-FFF2-40B4-BE49-F238E27FC236}">
                  <a16:creationId xmlns:a16="http://schemas.microsoft.com/office/drawing/2014/main" id="{8AF46912-313E-48D1-A0FC-329C2CD22BD3}"/>
                </a:ext>
              </a:extLst>
            </p:cNvPr>
            <p:cNvSpPr txBox="1"/>
            <p:nvPr/>
          </p:nvSpPr>
          <p:spPr bwMode="auto">
            <a:xfrm>
              <a:off x="4779465" y="1273499"/>
              <a:ext cx="2022941" cy="407519"/>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en-US" sz="1600" dirty="0"/>
                <a:t>5G time domain</a:t>
              </a:r>
            </a:p>
          </p:txBody>
        </p:sp>
        <p:grpSp>
          <p:nvGrpSpPr>
            <p:cNvPr id="59" name="Group 58">
              <a:extLst>
                <a:ext uri="{FF2B5EF4-FFF2-40B4-BE49-F238E27FC236}">
                  <a16:creationId xmlns:a16="http://schemas.microsoft.com/office/drawing/2014/main" id="{C8FA59AE-CE29-47BA-B7DE-6E867828C63A}"/>
                </a:ext>
              </a:extLst>
            </p:cNvPr>
            <p:cNvGrpSpPr/>
            <p:nvPr/>
          </p:nvGrpSpPr>
          <p:grpSpPr>
            <a:xfrm>
              <a:off x="8177101" y="2817338"/>
              <a:ext cx="1853147" cy="1206798"/>
              <a:chOff x="7731119" y="2840750"/>
              <a:chExt cx="1853147" cy="1206798"/>
            </a:xfrm>
          </p:grpSpPr>
          <p:sp>
            <p:nvSpPr>
              <p:cNvPr id="97" name="Rectangle 96">
                <a:extLst>
                  <a:ext uri="{FF2B5EF4-FFF2-40B4-BE49-F238E27FC236}">
                    <a16:creationId xmlns:a16="http://schemas.microsoft.com/office/drawing/2014/main" id="{3681F941-41B7-4B68-94E9-9C29DB438B98}"/>
                  </a:ext>
                </a:extLst>
              </p:cNvPr>
              <p:cNvSpPr/>
              <p:nvPr/>
            </p:nvSpPr>
            <p:spPr>
              <a:xfrm>
                <a:off x="8529710" y="2840750"/>
                <a:ext cx="1054556" cy="607181"/>
              </a:xfrm>
              <a:prstGeom prst="rect">
                <a:avLst/>
              </a:prstGeom>
              <a:solidFill>
                <a:schemeClr val="bg1"/>
              </a:solidFill>
            </p:spPr>
            <p:txBody>
              <a:bodyPr wrap="none">
                <a:spAutoFit/>
              </a:bodyPr>
              <a:lstStyle/>
              <a:p>
                <a:pPr fontAlgn="base">
                  <a:spcBef>
                    <a:spcPct val="50000"/>
                  </a:spcBef>
                  <a:spcAft>
                    <a:spcPct val="0"/>
                  </a:spcAft>
                </a:pPr>
                <a:r>
                  <a:rPr lang="sv-SE" sz="800" dirty="0">
                    <a:latin typeface="Arial" charset="0"/>
                  </a:rPr>
                  <a:t>Up to 32 </a:t>
                </a:r>
                <a:br>
                  <a:rPr lang="sv-SE" sz="800" dirty="0">
                    <a:latin typeface="Arial" charset="0"/>
                  </a:rPr>
                </a:br>
                <a:r>
                  <a:rPr lang="sv-SE" sz="800" dirty="0">
                    <a:latin typeface="Arial" charset="0"/>
                  </a:rPr>
                  <a:t>working clock</a:t>
                </a:r>
                <a:br>
                  <a:rPr lang="sv-SE" sz="800" dirty="0">
                    <a:latin typeface="Arial" charset="0"/>
                  </a:rPr>
                </a:br>
                <a:r>
                  <a:rPr lang="sv-SE" sz="800" dirty="0" err="1">
                    <a:latin typeface="Arial" charset="0"/>
                  </a:rPr>
                  <a:t>domains</a:t>
                </a:r>
                <a:endParaRPr lang="sv-SE" sz="800" dirty="0">
                  <a:latin typeface="Arial" charset="0"/>
                </a:endParaRPr>
              </a:p>
            </p:txBody>
          </p:sp>
          <p:sp>
            <p:nvSpPr>
              <p:cNvPr id="98" name="Rectangle: Rounded Corners 97">
                <a:extLst>
                  <a:ext uri="{FF2B5EF4-FFF2-40B4-BE49-F238E27FC236}">
                    <a16:creationId xmlns:a16="http://schemas.microsoft.com/office/drawing/2014/main" id="{D1A9BE4A-BC12-4B57-B5B1-FE8569FA8824}"/>
                  </a:ext>
                </a:extLst>
              </p:cNvPr>
              <p:cNvSpPr/>
              <p:nvPr/>
            </p:nvSpPr>
            <p:spPr bwMode="auto">
              <a:xfrm>
                <a:off x="8134887" y="2889371"/>
                <a:ext cx="318653" cy="212815"/>
              </a:xfrm>
              <a:prstGeom prst="roundRect">
                <a:avLst/>
              </a:prstGeom>
              <a:solidFill>
                <a:schemeClr val="accent6"/>
              </a:solidFill>
              <a:ln w="12700" cap="flat" cmpd="sng" algn="ctr">
                <a:noFill/>
                <a:prstDash val="solid"/>
                <a:round/>
                <a:headEnd type="none" w="med" len="med"/>
                <a:tailEnd type="none" w="med" len="med"/>
              </a:ln>
              <a:effectLst/>
            </p:spPr>
            <p:txBody>
              <a:bodyPr rot="0" spcFirstLastPara="0" vertOverflow="overflow" horzOverflow="overflow" vert="horz" wrap="none" lIns="72000" tIns="36000" rIns="73152" bIns="36576" numCol="1" spcCol="0" rtlCol="0" fromWordArt="0" anchor="ctr" anchorCtr="1" forceAA="0" compatLnSpc="1">
                <a:prstTxWarp prst="textNoShape">
                  <a:avLst/>
                </a:prstTxWarp>
                <a:noAutofit/>
              </a:bodyPr>
              <a:lstStyle/>
              <a:p>
                <a:pPr fontAlgn="base">
                  <a:spcBef>
                    <a:spcPts val="300"/>
                  </a:spcBef>
                  <a:spcAft>
                    <a:spcPct val="0"/>
                  </a:spcAft>
                </a:pPr>
                <a:r>
                  <a:rPr lang="en-US" sz="500" kern="0" dirty="0">
                    <a:latin typeface="Arial" charset="0"/>
                  </a:rPr>
                  <a:t>GM</a:t>
                </a:r>
                <a:endParaRPr kumimoji="0" lang="sv-SE" sz="500" i="0" u="none" strike="noStrike" cap="none" normalizeH="0" baseline="0" dirty="0">
                  <a:ln>
                    <a:noFill/>
                  </a:ln>
                  <a:solidFill>
                    <a:schemeClr val="bg1"/>
                  </a:solidFill>
                  <a:effectLst/>
                  <a:latin typeface="+mn-lt"/>
                </a:endParaRPr>
              </a:p>
            </p:txBody>
          </p:sp>
          <p:sp>
            <p:nvSpPr>
              <p:cNvPr id="99" name="Rectangle: Rounded Corners 98">
                <a:extLst>
                  <a:ext uri="{FF2B5EF4-FFF2-40B4-BE49-F238E27FC236}">
                    <a16:creationId xmlns:a16="http://schemas.microsoft.com/office/drawing/2014/main" id="{905BC91C-44B8-481A-B701-B0CEF32DF485}"/>
                  </a:ext>
                </a:extLst>
              </p:cNvPr>
              <p:cNvSpPr/>
              <p:nvPr/>
            </p:nvSpPr>
            <p:spPr bwMode="auto">
              <a:xfrm>
                <a:off x="8134887" y="3138339"/>
                <a:ext cx="318653" cy="212815"/>
              </a:xfrm>
              <a:prstGeom prst="roundRect">
                <a:avLst/>
              </a:prstGeom>
              <a:solidFill>
                <a:schemeClr val="accent4">
                  <a:lumMod val="60000"/>
                  <a:lumOff val="40000"/>
                </a:schemeClr>
              </a:solidFill>
              <a:ln w="12700" cap="flat" cmpd="sng" algn="ctr">
                <a:noFill/>
                <a:prstDash val="solid"/>
                <a:round/>
                <a:headEnd type="none" w="med" len="med"/>
                <a:tailEnd type="none" w="med" len="med"/>
              </a:ln>
              <a:effectLst/>
            </p:spPr>
            <p:txBody>
              <a:bodyPr rot="0" spcFirstLastPara="0" vertOverflow="overflow" horzOverflow="overflow" vert="horz" wrap="none" lIns="72000" tIns="36000" rIns="73152" bIns="36576" numCol="1" spcCol="0" rtlCol="0" fromWordArt="0" anchor="ctr" anchorCtr="1" forceAA="0" compatLnSpc="1">
                <a:prstTxWarp prst="textNoShape">
                  <a:avLst/>
                </a:prstTxWarp>
                <a:noAutofit/>
              </a:bodyPr>
              <a:lstStyle/>
              <a:p>
                <a:pPr fontAlgn="base">
                  <a:spcBef>
                    <a:spcPts val="300"/>
                  </a:spcBef>
                  <a:spcAft>
                    <a:spcPct val="0"/>
                  </a:spcAft>
                </a:pPr>
                <a:r>
                  <a:rPr lang="en-US" sz="500" kern="0">
                    <a:latin typeface="Arial" charset="0"/>
                  </a:rPr>
                  <a:t>GM</a:t>
                </a:r>
                <a:endParaRPr kumimoji="0" lang="sv-SE" sz="500" i="0" u="none" strike="noStrike" cap="none" normalizeH="0" baseline="0" dirty="0" err="1">
                  <a:ln>
                    <a:noFill/>
                  </a:ln>
                  <a:solidFill>
                    <a:schemeClr val="bg1"/>
                  </a:solidFill>
                  <a:effectLst/>
                  <a:latin typeface="+mn-lt"/>
                </a:endParaRPr>
              </a:p>
            </p:txBody>
          </p:sp>
          <p:sp>
            <p:nvSpPr>
              <p:cNvPr id="100" name="Rectangle: Rounded Corners 99">
                <a:extLst>
                  <a:ext uri="{FF2B5EF4-FFF2-40B4-BE49-F238E27FC236}">
                    <a16:creationId xmlns:a16="http://schemas.microsoft.com/office/drawing/2014/main" id="{47A371AD-36A1-4C9F-960F-96D4E1E5515A}"/>
                  </a:ext>
                </a:extLst>
              </p:cNvPr>
              <p:cNvSpPr/>
              <p:nvPr/>
            </p:nvSpPr>
            <p:spPr bwMode="auto">
              <a:xfrm>
                <a:off x="8130106" y="3401540"/>
                <a:ext cx="318653" cy="212815"/>
              </a:xfrm>
              <a:prstGeom prst="roundRect">
                <a:avLst/>
              </a:prstGeom>
              <a:solidFill>
                <a:schemeClr val="accent3">
                  <a:lumMod val="75000"/>
                </a:schemeClr>
              </a:solidFill>
              <a:ln w="12700" cap="flat" cmpd="sng" algn="ctr">
                <a:noFill/>
                <a:prstDash val="solid"/>
                <a:round/>
                <a:headEnd type="none" w="med" len="med"/>
                <a:tailEnd type="none" w="med" len="med"/>
              </a:ln>
              <a:effectLst/>
            </p:spPr>
            <p:txBody>
              <a:bodyPr rot="0" spcFirstLastPara="0" vertOverflow="overflow" horzOverflow="overflow" vert="horz" wrap="none" lIns="72000" tIns="36000" rIns="73152" bIns="36576" numCol="1" spcCol="0" rtlCol="0" fromWordArt="0" anchor="ctr" anchorCtr="1" forceAA="0" compatLnSpc="1">
                <a:prstTxWarp prst="textNoShape">
                  <a:avLst/>
                </a:prstTxWarp>
                <a:noAutofit/>
              </a:bodyPr>
              <a:lstStyle/>
              <a:p>
                <a:pPr fontAlgn="base">
                  <a:spcBef>
                    <a:spcPts val="300"/>
                  </a:spcBef>
                  <a:spcAft>
                    <a:spcPct val="0"/>
                  </a:spcAft>
                </a:pPr>
                <a:r>
                  <a:rPr lang="en-US" sz="500" kern="0">
                    <a:latin typeface="Arial" charset="0"/>
                  </a:rPr>
                  <a:t>GM</a:t>
                </a:r>
                <a:endParaRPr kumimoji="0" lang="sv-SE" sz="500" i="0" u="none" strike="noStrike" cap="none" normalizeH="0" baseline="0" dirty="0" err="1">
                  <a:ln>
                    <a:noFill/>
                  </a:ln>
                  <a:solidFill>
                    <a:schemeClr val="bg1"/>
                  </a:solidFill>
                  <a:effectLst/>
                  <a:latin typeface="+mn-lt"/>
                </a:endParaRPr>
              </a:p>
            </p:txBody>
          </p:sp>
          <p:sp>
            <p:nvSpPr>
              <p:cNvPr id="101" name="Rectangle: Rounded Corners 100">
                <a:extLst>
                  <a:ext uri="{FF2B5EF4-FFF2-40B4-BE49-F238E27FC236}">
                    <a16:creationId xmlns:a16="http://schemas.microsoft.com/office/drawing/2014/main" id="{0BFD611C-6F85-48CD-A35D-821A296C8DE7}"/>
                  </a:ext>
                </a:extLst>
              </p:cNvPr>
              <p:cNvSpPr/>
              <p:nvPr/>
            </p:nvSpPr>
            <p:spPr bwMode="auto">
              <a:xfrm>
                <a:off x="8134887" y="3834733"/>
                <a:ext cx="318653" cy="212815"/>
              </a:xfrm>
              <a:prstGeom prst="roundRect">
                <a:avLst/>
              </a:prstGeom>
              <a:solidFill>
                <a:schemeClr val="accent2"/>
              </a:solidFill>
              <a:ln w="12700" cap="flat" cmpd="sng" algn="ctr">
                <a:noFill/>
                <a:prstDash val="solid"/>
                <a:round/>
                <a:headEnd type="none" w="med" len="med"/>
                <a:tailEnd type="none" w="med" len="med"/>
              </a:ln>
              <a:effectLst/>
            </p:spPr>
            <p:txBody>
              <a:bodyPr rot="0" spcFirstLastPara="0" vertOverflow="overflow" horzOverflow="overflow" vert="horz" wrap="none" lIns="72000" tIns="36000" rIns="73152" bIns="36576" numCol="1" spcCol="0" rtlCol="0" fromWordArt="0" anchor="ctr" anchorCtr="1" forceAA="0" compatLnSpc="1">
                <a:prstTxWarp prst="textNoShape">
                  <a:avLst/>
                </a:prstTxWarp>
                <a:noAutofit/>
              </a:bodyPr>
              <a:lstStyle/>
              <a:p>
                <a:pPr fontAlgn="base">
                  <a:spcBef>
                    <a:spcPts val="300"/>
                  </a:spcBef>
                  <a:spcAft>
                    <a:spcPct val="0"/>
                  </a:spcAft>
                </a:pPr>
                <a:r>
                  <a:rPr lang="en-US" sz="500" kern="0">
                    <a:latin typeface="Arial" charset="0"/>
                  </a:rPr>
                  <a:t>GM</a:t>
                </a:r>
                <a:endParaRPr kumimoji="0" lang="sv-SE" sz="500" i="0" u="none" strike="noStrike" cap="none" normalizeH="0" baseline="0" dirty="0" err="1">
                  <a:ln>
                    <a:noFill/>
                  </a:ln>
                  <a:solidFill>
                    <a:schemeClr val="bg1"/>
                  </a:solidFill>
                  <a:effectLst/>
                  <a:latin typeface="+mn-lt"/>
                </a:endParaRPr>
              </a:p>
            </p:txBody>
          </p:sp>
          <p:sp>
            <p:nvSpPr>
              <p:cNvPr id="102" name="Freeform 3">
                <a:extLst>
                  <a:ext uri="{FF2B5EF4-FFF2-40B4-BE49-F238E27FC236}">
                    <a16:creationId xmlns:a16="http://schemas.microsoft.com/office/drawing/2014/main" id="{5DC9CBB0-9E89-4EC8-8C19-C44C662B5505}"/>
                  </a:ext>
                </a:extLst>
              </p:cNvPr>
              <p:cNvSpPr>
                <a:spLocks noChangeAspect="1" noEditPoints="1"/>
              </p:cNvSpPr>
              <p:nvPr/>
            </p:nvSpPr>
            <p:spPr bwMode="auto">
              <a:xfrm>
                <a:off x="7982052" y="2920305"/>
                <a:ext cx="134794" cy="134796"/>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accent6"/>
              </a:solidFill>
              <a:ln w="3175">
                <a:noFill/>
              </a:ln>
              <a:extLst/>
            </p:spPr>
            <p:txBody>
              <a:bodyPr/>
              <a:lstStyle/>
              <a:p>
                <a:endParaRPr lang="en-US" sz="1100" dirty="0"/>
              </a:p>
            </p:txBody>
          </p:sp>
          <p:sp>
            <p:nvSpPr>
              <p:cNvPr id="103" name="Freeform 3">
                <a:extLst>
                  <a:ext uri="{FF2B5EF4-FFF2-40B4-BE49-F238E27FC236}">
                    <a16:creationId xmlns:a16="http://schemas.microsoft.com/office/drawing/2014/main" id="{3C255D15-AAA4-42CA-BAE3-DAEAFFAAF66F}"/>
                  </a:ext>
                </a:extLst>
              </p:cNvPr>
              <p:cNvSpPr>
                <a:spLocks noChangeAspect="1" noEditPoints="1"/>
              </p:cNvSpPr>
              <p:nvPr/>
            </p:nvSpPr>
            <p:spPr bwMode="auto">
              <a:xfrm>
                <a:off x="7982052" y="3174372"/>
                <a:ext cx="134794" cy="134796"/>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accent4">
                  <a:lumMod val="60000"/>
                  <a:lumOff val="40000"/>
                </a:schemeClr>
              </a:solidFill>
              <a:ln w="12700" cap="flat" cmpd="sng" algn="ctr">
                <a:noFill/>
                <a:prstDash val="solid"/>
                <a:round/>
                <a:headEnd type="none" w="med" len="med"/>
                <a:tailEnd type="none" w="med" len="med"/>
              </a:ln>
              <a:effectLst/>
              <a:ex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indent="-357188" fontAlgn="base">
                  <a:spcBef>
                    <a:spcPts val="300"/>
                  </a:spcBef>
                  <a:spcAft>
                    <a:spcPct val="0"/>
                  </a:spcAft>
                  <a:buFont typeface="Ericsson Hilda" panose="00000500000000000000" pitchFamily="2" charset="0"/>
                  <a:buChar char="—"/>
                </a:pPr>
                <a:endParaRPr lang="en-US" sz="1600" dirty="0">
                  <a:solidFill>
                    <a:schemeClr val="bg1"/>
                  </a:solidFill>
                </a:endParaRPr>
              </a:p>
            </p:txBody>
          </p:sp>
          <p:sp>
            <p:nvSpPr>
              <p:cNvPr id="104" name="Freeform 3">
                <a:extLst>
                  <a:ext uri="{FF2B5EF4-FFF2-40B4-BE49-F238E27FC236}">
                    <a16:creationId xmlns:a16="http://schemas.microsoft.com/office/drawing/2014/main" id="{56870E7A-F73D-4FB0-B7AD-4E14D95A7F39}"/>
                  </a:ext>
                </a:extLst>
              </p:cNvPr>
              <p:cNvSpPr>
                <a:spLocks noChangeAspect="1" noEditPoints="1"/>
              </p:cNvSpPr>
              <p:nvPr/>
            </p:nvSpPr>
            <p:spPr bwMode="auto">
              <a:xfrm>
                <a:off x="7982052" y="3440549"/>
                <a:ext cx="134794" cy="134796"/>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accent3">
                  <a:lumMod val="75000"/>
                </a:schemeClr>
              </a:solidFill>
              <a:ln w="12700" cap="flat" cmpd="sng" algn="ctr">
                <a:noFill/>
                <a:prstDash val="solid"/>
                <a:round/>
                <a:headEnd type="none" w="med" len="med"/>
                <a:tailEnd type="none" w="med" len="med"/>
              </a:ln>
              <a:effectLst/>
              <a:ex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indent="-357188" fontAlgn="base">
                  <a:spcBef>
                    <a:spcPts val="300"/>
                  </a:spcBef>
                  <a:spcAft>
                    <a:spcPct val="0"/>
                  </a:spcAft>
                  <a:buFont typeface="Ericsson Hilda" panose="00000500000000000000" pitchFamily="2" charset="0"/>
                  <a:buChar char="—"/>
                </a:pPr>
                <a:endParaRPr lang="en-US" sz="1600" dirty="0">
                  <a:solidFill>
                    <a:schemeClr val="bg1"/>
                  </a:solidFill>
                </a:endParaRPr>
              </a:p>
            </p:txBody>
          </p:sp>
          <p:sp>
            <p:nvSpPr>
              <p:cNvPr id="105" name="Freeform 3">
                <a:extLst>
                  <a:ext uri="{FF2B5EF4-FFF2-40B4-BE49-F238E27FC236}">
                    <a16:creationId xmlns:a16="http://schemas.microsoft.com/office/drawing/2014/main" id="{0F296777-88EE-4015-99E8-D1D6112B341F}"/>
                  </a:ext>
                </a:extLst>
              </p:cNvPr>
              <p:cNvSpPr>
                <a:spLocks noChangeAspect="1" noEditPoints="1"/>
              </p:cNvSpPr>
              <p:nvPr/>
            </p:nvSpPr>
            <p:spPr bwMode="auto">
              <a:xfrm>
                <a:off x="7982052" y="3876984"/>
                <a:ext cx="134794" cy="134796"/>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accent2"/>
              </a:solidFill>
              <a:ln w="12700" cap="flat" cmpd="sng" algn="ctr">
                <a:noFill/>
                <a:prstDash val="solid"/>
                <a:round/>
                <a:headEnd type="none" w="med" len="med"/>
                <a:tailEnd type="none" w="med" len="med"/>
              </a:ln>
              <a:effectLst/>
              <a:ex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indent="-357188" fontAlgn="base">
                  <a:spcBef>
                    <a:spcPts val="300"/>
                  </a:spcBef>
                  <a:spcAft>
                    <a:spcPct val="0"/>
                  </a:spcAft>
                  <a:buFont typeface="Ericsson Hilda" panose="00000500000000000000" pitchFamily="2" charset="0"/>
                  <a:buChar char="—"/>
                </a:pPr>
                <a:endParaRPr lang="en-US" sz="1600" dirty="0">
                  <a:solidFill>
                    <a:schemeClr val="bg1"/>
                  </a:solidFill>
                </a:endParaRPr>
              </a:p>
            </p:txBody>
          </p:sp>
          <p:cxnSp>
            <p:nvCxnSpPr>
              <p:cNvPr id="106" name="Straight Arrow Connector 105">
                <a:extLst>
                  <a:ext uri="{FF2B5EF4-FFF2-40B4-BE49-F238E27FC236}">
                    <a16:creationId xmlns:a16="http://schemas.microsoft.com/office/drawing/2014/main" id="{E61F72CE-649B-49DB-994A-0E4173A8FDFA}"/>
                  </a:ext>
                </a:extLst>
              </p:cNvPr>
              <p:cNvCxnSpPr>
                <a:cxnSpLocks/>
              </p:cNvCxnSpPr>
              <p:nvPr/>
            </p:nvCxnSpPr>
            <p:spPr bwMode="auto">
              <a:xfrm flipH="1" flipV="1">
                <a:off x="7731119" y="2982098"/>
                <a:ext cx="188027" cy="3082"/>
              </a:xfrm>
              <a:prstGeom prst="straightConnector1">
                <a:avLst/>
              </a:prstGeom>
              <a:ln w="12700" cap="flat" cmpd="sng" algn="ctr">
                <a:solidFill>
                  <a:schemeClr val="accent6"/>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07" name="Straight Arrow Connector 106">
                <a:extLst>
                  <a:ext uri="{FF2B5EF4-FFF2-40B4-BE49-F238E27FC236}">
                    <a16:creationId xmlns:a16="http://schemas.microsoft.com/office/drawing/2014/main" id="{E985BA26-15B1-4154-BACA-87CE644EF84A}"/>
                  </a:ext>
                </a:extLst>
              </p:cNvPr>
              <p:cNvCxnSpPr>
                <a:cxnSpLocks/>
              </p:cNvCxnSpPr>
              <p:nvPr/>
            </p:nvCxnSpPr>
            <p:spPr bwMode="auto">
              <a:xfrm flipH="1" flipV="1">
                <a:off x="7731119" y="3238688"/>
                <a:ext cx="188027" cy="3082"/>
              </a:xfrm>
              <a:prstGeom prst="straightConnector1">
                <a:avLst/>
              </a:prstGeom>
              <a:ln w="12700" cap="flat" cmpd="sng" algn="ctr">
                <a:solidFill>
                  <a:schemeClr val="accent4"/>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08" name="Straight Arrow Connector 107">
                <a:extLst>
                  <a:ext uri="{FF2B5EF4-FFF2-40B4-BE49-F238E27FC236}">
                    <a16:creationId xmlns:a16="http://schemas.microsoft.com/office/drawing/2014/main" id="{51E75685-477A-4F34-A56E-1DA0C94BDD65}"/>
                  </a:ext>
                </a:extLst>
              </p:cNvPr>
              <p:cNvCxnSpPr>
                <a:cxnSpLocks/>
              </p:cNvCxnSpPr>
              <p:nvPr/>
            </p:nvCxnSpPr>
            <p:spPr bwMode="auto">
              <a:xfrm flipH="1" flipV="1">
                <a:off x="7731119" y="3492196"/>
                <a:ext cx="188027" cy="3082"/>
              </a:xfrm>
              <a:prstGeom prst="straightConnector1">
                <a:avLst/>
              </a:prstGeom>
              <a:ln w="127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09" name="Straight Arrow Connector 108">
                <a:extLst>
                  <a:ext uri="{FF2B5EF4-FFF2-40B4-BE49-F238E27FC236}">
                    <a16:creationId xmlns:a16="http://schemas.microsoft.com/office/drawing/2014/main" id="{5EFEE1C7-69A9-4FF2-A6B5-477350ED1203}"/>
                  </a:ext>
                </a:extLst>
              </p:cNvPr>
              <p:cNvCxnSpPr>
                <a:cxnSpLocks/>
              </p:cNvCxnSpPr>
              <p:nvPr/>
            </p:nvCxnSpPr>
            <p:spPr bwMode="auto">
              <a:xfrm flipH="1" flipV="1">
                <a:off x="7731119" y="3945005"/>
                <a:ext cx="188027" cy="3082"/>
              </a:xfrm>
              <a:prstGeom prst="straightConnector1">
                <a:avLst/>
              </a:prstGeom>
              <a:ln w="1270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10" name="Rectangle 109">
                <a:extLst>
                  <a:ext uri="{FF2B5EF4-FFF2-40B4-BE49-F238E27FC236}">
                    <a16:creationId xmlns:a16="http://schemas.microsoft.com/office/drawing/2014/main" id="{F657D6ED-34D5-4015-B6F4-3761FF3FA33C}"/>
                  </a:ext>
                </a:extLst>
              </p:cNvPr>
              <p:cNvSpPr/>
              <p:nvPr/>
            </p:nvSpPr>
            <p:spPr>
              <a:xfrm>
                <a:off x="8080419" y="3621430"/>
                <a:ext cx="445266" cy="290097"/>
              </a:xfrm>
              <a:prstGeom prst="rect">
                <a:avLst/>
              </a:prstGeom>
            </p:spPr>
            <p:txBody>
              <a:bodyPr vert="vert" wrap="none">
                <a:spAutoFit/>
              </a:bodyPr>
              <a:lstStyle/>
              <a:p>
                <a:r>
                  <a:rPr lang="sv-SE" sz="1000" b="1" dirty="0">
                    <a:latin typeface="Arial" charset="0"/>
                  </a:rPr>
                  <a:t>…</a:t>
                </a:r>
                <a:endParaRPr lang="sv-SE" sz="1000" b="1" dirty="0"/>
              </a:p>
            </p:txBody>
          </p:sp>
        </p:grpSp>
        <p:grpSp>
          <p:nvGrpSpPr>
            <p:cNvPr id="60" name="Group 59">
              <a:extLst>
                <a:ext uri="{FF2B5EF4-FFF2-40B4-BE49-F238E27FC236}">
                  <a16:creationId xmlns:a16="http://schemas.microsoft.com/office/drawing/2014/main" id="{A677A420-5445-411E-8D7C-394AE84DC65B}"/>
                </a:ext>
              </a:extLst>
            </p:cNvPr>
            <p:cNvGrpSpPr/>
            <p:nvPr/>
          </p:nvGrpSpPr>
          <p:grpSpPr>
            <a:xfrm>
              <a:off x="3838865" y="4592717"/>
              <a:ext cx="1272290" cy="793318"/>
              <a:chOff x="3838865" y="4592717"/>
              <a:chExt cx="1272290" cy="793318"/>
            </a:xfrm>
          </p:grpSpPr>
          <p:grpSp>
            <p:nvGrpSpPr>
              <p:cNvPr id="93" name="Group 92">
                <a:extLst>
                  <a:ext uri="{FF2B5EF4-FFF2-40B4-BE49-F238E27FC236}">
                    <a16:creationId xmlns:a16="http://schemas.microsoft.com/office/drawing/2014/main" id="{38F936DC-010F-4162-B453-D1C1BEB4780F}"/>
                  </a:ext>
                </a:extLst>
              </p:cNvPr>
              <p:cNvGrpSpPr/>
              <p:nvPr/>
            </p:nvGrpSpPr>
            <p:grpSpPr>
              <a:xfrm>
                <a:off x="3838865" y="4592717"/>
                <a:ext cx="781215" cy="565237"/>
                <a:chOff x="3708272" y="3919160"/>
                <a:chExt cx="781215" cy="565237"/>
              </a:xfrm>
            </p:grpSpPr>
            <p:sp>
              <p:nvSpPr>
                <p:cNvPr id="95" name="Rectangle 94">
                  <a:extLst>
                    <a:ext uri="{FF2B5EF4-FFF2-40B4-BE49-F238E27FC236}">
                      <a16:creationId xmlns:a16="http://schemas.microsoft.com/office/drawing/2014/main" id="{0442DBC4-A8AF-4806-856E-5D070A97F2D0}"/>
                    </a:ext>
                  </a:extLst>
                </p:cNvPr>
                <p:cNvSpPr/>
                <p:nvPr/>
              </p:nvSpPr>
              <p:spPr>
                <a:xfrm>
                  <a:off x="3708272" y="4138127"/>
                  <a:ext cx="781215" cy="3462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a:t>gNB</a:t>
                  </a:r>
                </a:p>
              </p:txBody>
            </p:sp>
            <p:sp>
              <p:nvSpPr>
                <p:cNvPr id="96" name="Freeform 3">
                  <a:extLst>
                    <a:ext uri="{FF2B5EF4-FFF2-40B4-BE49-F238E27FC236}">
                      <a16:creationId xmlns:a16="http://schemas.microsoft.com/office/drawing/2014/main" id="{79512F1C-AA59-4A8F-AECA-4D31AF823654}"/>
                    </a:ext>
                  </a:extLst>
                </p:cNvPr>
                <p:cNvSpPr>
                  <a:spLocks noChangeAspect="1" noEditPoints="1"/>
                </p:cNvSpPr>
                <p:nvPr/>
              </p:nvSpPr>
              <p:spPr bwMode="auto">
                <a:xfrm>
                  <a:off x="3766186" y="3919160"/>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tx1"/>
                </a:solidFill>
                <a:ln>
                  <a:solidFill>
                    <a:schemeClr val="tx1"/>
                  </a:solidFill>
                </a:ln>
                <a:extLst/>
              </p:spPr>
              <p:txBody>
                <a:bodyPr/>
                <a:lstStyle/>
                <a:p>
                  <a:endParaRPr lang="en-US" sz="1100" dirty="0"/>
                </a:p>
              </p:txBody>
            </p:sp>
          </p:grpSp>
          <p:pic>
            <p:nvPicPr>
              <p:cNvPr id="94" name="Picture 93">
                <a:extLst>
                  <a:ext uri="{FF2B5EF4-FFF2-40B4-BE49-F238E27FC236}">
                    <a16:creationId xmlns:a16="http://schemas.microsoft.com/office/drawing/2014/main" id="{ED86C074-5807-4BCB-B62A-DE5E62C8D97A}"/>
                  </a:ext>
                </a:extLst>
              </p:cNvPr>
              <p:cNvPicPr>
                <a:picLocks noChangeAspect="1"/>
              </p:cNvPicPr>
              <p:nvPr/>
            </p:nvPicPr>
            <p:blipFill>
              <a:blip r:embed="rId3"/>
              <a:stretch>
                <a:fillRect/>
              </a:stretch>
            </p:blipFill>
            <p:spPr>
              <a:xfrm>
                <a:off x="4557428" y="4658446"/>
                <a:ext cx="553727" cy="727589"/>
              </a:xfrm>
              <a:prstGeom prst="rect">
                <a:avLst/>
              </a:prstGeom>
            </p:spPr>
          </p:pic>
        </p:grpSp>
        <p:grpSp>
          <p:nvGrpSpPr>
            <p:cNvPr id="61" name="Group 60">
              <a:extLst>
                <a:ext uri="{FF2B5EF4-FFF2-40B4-BE49-F238E27FC236}">
                  <a16:creationId xmlns:a16="http://schemas.microsoft.com/office/drawing/2014/main" id="{EAD61818-838F-4D0B-ACB1-D3F714762ABA}"/>
                </a:ext>
              </a:extLst>
            </p:cNvPr>
            <p:cNvGrpSpPr/>
            <p:nvPr/>
          </p:nvGrpSpPr>
          <p:grpSpPr>
            <a:xfrm>
              <a:off x="3799355" y="3267138"/>
              <a:ext cx="1272290" cy="793318"/>
              <a:chOff x="3838865" y="4592717"/>
              <a:chExt cx="1272290" cy="793318"/>
            </a:xfrm>
          </p:grpSpPr>
          <p:grpSp>
            <p:nvGrpSpPr>
              <p:cNvPr id="89" name="Group 88">
                <a:extLst>
                  <a:ext uri="{FF2B5EF4-FFF2-40B4-BE49-F238E27FC236}">
                    <a16:creationId xmlns:a16="http://schemas.microsoft.com/office/drawing/2014/main" id="{234D4008-F748-4668-89D3-27774E2646CA}"/>
                  </a:ext>
                </a:extLst>
              </p:cNvPr>
              <p:cNvGrpSpPr/>
              <p:nvPr/>
            </p:nvGrpSpPr>
            <p:grpSpPr>
              <a:xfrm>
                <a:off x="3838865" y="4592717"/>
                <a:ext cx="781215" cy="565237"/>
                <a:chOff x="3708272" y="3919160"/>
                <a:chExt cx="781215" cy="565237"/>
              </a:xfrm>
            </p:grpSpPr>
            <p:sp>
              <p:nvSpPr>
                <p:cNvPr id="91" name="Rectangle 90">
                  <a:extLst>
                    <a:ext uri="{FF2B5EF4-FFF2-40B4-BE49-F238E27FC236}">
                      <a16:creationId xmlns:a16="http://schemas.microsoft.com/office/drawing/2014/main" id="{FEDECF9D-E0F7-4876-943F-53E191146016}"/>
                    </a:ext>
                  </a:extLst>
                </p:cNvPr>
                <p:cNvSpPr/>
                <p:nvPr/>
              </p:nvSpPr>
              <p:spPr>
                <a:xfrm>
                  <a:off x="3708272" y="4138127"/>
                  <a:ext cx="781215" cy="3462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a:t>gNB</a:t>
                  </a:r>
                </a:p>
              </p:txBody>
            </p:sp>
            <p:sp>
              <p:nvSpPr>
                <p:cNvPr id="92" name="Freeform 3">
                  <a:extLst>
                    <a:ext uri="{FF2B5EF4-FFF2-40B4-BE49-F238E27FC236}">
                      <a16:creationId xmlns:a16="http://schemas.microsoft.com/office/drawing/2014/main" id="{CA368591-6534-4DC8-831C-74FFA6FE6C4A}"/>
                    </a:ext>
                  </a:extLst>
                </p:cNvPr>
                <p:cNvSpPr>
                  <a:spLocks noChangeAspect="1" noEditPoints="1"/>
                </p:cNvSpPr>
                <p:nvPr/>
              </p:nvSpPr>
              <p:spPr bwMode="auto">
                <a:xfrm>
                  <a:off x="3766186" y="3919160"/>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tx1"/>
                </a:solidFill>
                <a:ln>
                  <a:solidFill>
                    <a:schemeClr val="tx1"/>
                  </a:solidFill>
                </a:ln>
                <a:extLst/>
              </p:spPr>
              <p:txBody>
                <a:bodyPr/>
                <a:lstStyle/>
                <a:p>
                  <a:endParaRPr lang="en-US" sz="1100" dirty="0"/>
                </a:p>
              </p:txBody>
            </p:sp>
          </p:grpSp>
          <p:pic>
            <p:nvPicPr>
              <p:cNvPr id="90" name="Picture 89">
                <a:extLst>
                  <a:ext uri="{FF2B5EF4-FFF2-40B4-BE49-F238E27FC236}">
                    <a16:creationId xmlns:a16="http://schemas.microsoft.com/office/drawing/2014/main" id="{35C18E45-D5F9-48F7-9185-682555FE5B73}"/>
                  </a:ext>
                </a:extLst>
              </p:cNvPr>
              <p:cNvPicPr>
                <a:picLocks noChangeAspect="1"/>
              </p:cNvPicPr>
              <p:nvPr/>
            </p:nvPicPr>
            <p:blipFill>
              <a:blip r:embed="rId3"/>
              <a:stretch>
                <a:fillRect/>
              </a:stretch>
            </p:blipFill>
            <p:spPr>
              <a:xfrm>
                <a:off x="4557428" y="4658446"/>
                <a:ext cx="553727" cy="727589"/>
              </a:xfrm>
              <a:prstGeom prst="rect">
                <a:avLst/>
              </a:prstGeom>
            </p:spPr>
          </p:pic>
        </p:grpSp>
        <p:grpSp>
          <p:nvGrpSpPr>
            <p:cNvPr id="62" name="Group 61">
              <a:extLst>
                <a:ext uri="{FF2B5EF4-FFF2-40B4-BE49-F238E27FC236}">
                  <a16:creationId xmlns:a16="http://schemas.microsoft.com/office/drawing/2014/main" id="{10A2C7F6-F0C5-480E-A3BF-0493E5C1453D}"/>
                </a:ext>
              </a:extLst>
            </p:cNvPr>
            <p:cNvGrpSpPr/>
            <p:nvPr/>
          </p:nvGrpSpPr>
          <p:grpSpPr>
            <a:xfrm>
              <a:off x="3815082" y="2083720"/>
              <a:ext cx="1272290" cy="793318"/>
              <a:chOff x="3838865" y="4592717"/>
              <a:chExt cx="1272290" cy="793318"/>
            </a:xfrm>
          </p:grpSpPr>
          <p:grpSp>
            <p:nvGrpSpPr>
              <p:cNvPr id="85" name="Group 84">
                <a:extLst>
                  <a:ext uri="{FF2B5EF4-FFF2-40B4-BE49-F238E27FC236}">
                    <a16:creationId xmlns:a16="http://schemas.microsoft.com/office/drawing/2014/main" id="{1C696A32-6ED7-49E1-9E8F-CA5A978D3FC8}"/>
                  </a:ext>
                </a:extLst>
              </p:cNvPr>
              <p:cNvGrpSpPr/>
              <p:nvPr/>
            </p:nvGrpSpPr>
            <p:grpSpPr>
              <a:xfrm>
                <a:off x="3838865" y="4592717"/>
                <a:ext cx="781215" cy="565237"/>
                <a:chOff x="3708272" y="3919160"/>
                <a:chExt cx="781215" cy="565237"/>
              </a:xfrm>
            </p:grpSpPr>
            <p:sp>
              <p:nvSpPr>
                <p:cNvPr id="87" name="Rectangle 86">
                  <a:extLst>
                    <a:ext uri="{FF2B5EF4-FFF2-40B4-BE49-F238E27FC236}">
                      <a16:creationId xmlns:a16="http://schemas.microsoft.com/office/drawing/2014/main" id="{8ACB7C1C-6C2C-447F-B9FD-09400C4854D0}"/>
                    </a:ext>
                  </a:extLst>
                </p:cNvPr>
                <p:cNvSpPr/>
                <p:nvPr/>
              </p:nvSpPr>
              <p:spPr>
                <a:xfrm>
                  <a:off x="3708272" y="4138127"/>
                  <a:ext cx="781215" cy="3462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a:t>gNB</a:t>
                  </a:r>
                </a:p>
              </p:txBody>
            </p:sp>
            <p:sp>
              <p:nvSpPr>
                <p:cNvPr id="88" name="Freeform 3">
                  <a:extLst>
                    <a:ext uri="{FF2B5EF4-FFF2-40B4-BE49-F238E27FC236}">
                      <a16:creationId xmlns:a16="http://schemas.microsoft.com/office/drawing/2014/main" id="{1DFCAEA9-0CBE-450A-B8C7-58033BFF2569}"/>
                    </a:ext>
                  </a:extLst>
                </p:cNvPr>
                <p:cNvSpPr>
                  <a:spLocks noChangeAspect="1" noEditPoints="1"/>
                </p:cNvSpPr>
                <p:nvPr/>
              </p:nvSpPr>
              <p:spPr bwMode="auto">
                <a:xfrm>
                  <a:off x="3766186" y="3919160"/>
                  <a:ext cx="287997" cy="288000"/>
                </a:xfrm>
                <a:custGeom>
                  <a:avLst/>
                  <a:gdLst>
                    <a:gd name="T0" fmla="*/ 2147483646 w 380"/>
                    <a:gd name="T1" fmla="*/ 2147483646 h 380"/>
                    <a:gd name="T2" fmla="*/ 2147483646 w 380"/>
                    <a:gd name="T3" fmla="*/ 2147483646 h 380"/>
                    <a:gd name="T4" fmla="*/ 2147483646 w 380"/>
                    <a:gd name="T5" fmla="*/ 2147483646 h 380"/>
                    <a:gd name="T6" fmla="*/ 2147483646 w 380"/>
                    <a:gd name="T7" fmla="*/ 2147483646 h 380"/>
                    <a:gd name="T8" fmla="*/ 2147483646 w 380"/>
                    <a:gd name="T9" fmla="*/ 2147483646 h 380"/>
                    <a:gd name="T10" fmla="*/ 2147483646 w 380"/>
                    <a:gd name="T11" fmla="*/ 2147483646 h 380"/>
                    <a:gd name="T12" fmla="*/ 2147483646 w 380"/>
                    <a:gd name="T13" fmla="*/ 2147483646 h 380"/>
                    <a:gd name="T14" fmla="*/ 2147483646 w 380"/>
                    <a:gd name="T15" fmla="*/ 2147483646 h 380"/>
                    <a:gd name="T16" fmla="*/ 2147483646 w 380"/>
                    <a:gd name="T17" fmla="*/ 2147483646 h 380"/>
                    <a:gd name="T18" fmla="*/ 0 w 380"/>
                    <a:gd name="T19" fmla="*/ 2147483646 h 380"/>
                    <a:gd name="T20" fmla="*/ 2147483646 w 380"/>
                    <a:gd name="T21" fmla="*/ 2147483646 h 380"/>
                    <a:gd name="T22" fmla="*/ 2147483646 w 380"/>
                    <a:gd name="T23" fmla="*/ 2147483646 h 380"/>
                    <a:gd name="T24" fmla="*/ 2147483646 w 380"/>
                    <a:gd name="T25" fmla="*/ 2147483646 h 380"/>
                    <a:gd name="T26" fmla="*/ 2147483646 w 380"/>
                    <a:gd name="T27" fmla="*/ 2147483646 h 380"/>
                    <a:gd name="T28" fmla="*/ 2147483646 w 380"/>
                    <a:gd name="T29" fmla="*/ 2147483646 h 380"/>
                    <a:gd name="T30" fmla="*/ 2147483646 w 380"/>
                    <a:gd name="T31" fmla="*/ 2147483646 h 380"/>
                    <a:gd name="T32" fmla="*/ 2147483646 w 380"/>
                    <a:gd name="T33" fmla="*/ 2147483646 h 380"/>
                    <a:gd name="T34" fmla="*/ 2147483646 w 380"/>
                    <a:gd name="T35" fmla="*/ 2147483646 h 380"/>
                    <a:gd name="T36" fmla="*/ 2147483646 w 380"/>
                    <a:gd name="T37" fmla="*/ 2147483646 h 380"/>
                    <a:gd name="T38" fmla="*/ 2147483646 w 380"/>
                    <a:gd name="T39" fmla="*/ 2147483646 h 380"/>
                    <a:gd name="T40" fmla="*/ 2147483646 w 380"/>
                    <a:gd name="T41" fmla="*/ 2147483646 h 380"/>
                    <a:gd name="T42" fmla="*/ 2147483646 w 380"/>
                    <a:gd name="T43" fmla="*/ 2147483646 h 380"/>
                    <a:gd name="T44" fmla="*/ 2147483646 w 380"/>
                    <a:gd name="T45" fmla="*/ 2147483646 h 380"/>
                    <a:gd name="T46" fmla="*/ 2147483646 w 380"/>
                    <a:gd name="T47" fmla="*/ 2147483646 h 380"/>
                    <a:gd name="T48" fmla="*/ 2147483646 w 380"/>
                    <a:gd name="T49" fmla="*/ 2147483646 h 380"/>
                    <a:gd name="T50" fmla="*/ 2147483646 w 380"/>
                    <a:gd name="T51" fmla="*/ 2147483646 h 380"/>
                    <a:gd name="T52" fmla="*/ 2147483646 w 380"/>
                    <a:gd name="T53" fmla="*/ 2147483646 h 380"/>
                    <a:gd name="T54" fmla="*/ 2147483646 w 380"/>
                    <a:gd name="T55" fmla="*/ 2147483646 h 380"/>
                    <a:gd name="T56" fmla="*/ 2147483646 w 380"/>
                    <a:gd name="T57" fmla="*/ 2147483646 h 380"/>
                    <a:gd name="T58" fmla="*/ 2147483646 w 380"/>
                    <a:gd name="T59" fmla="*/ 2147483646 h 380"/>
                    <a:gd name="T60" fmla="*/ 2147483646 w 380"/>
                    <a:gd name="T61" fmla="*/ 2147483646 h 380"/>
                    <a:gd name="T62" fmla="*/ 2147483646 w 380"/>
                    <a:gd name="T63" fmla="*/ 2147483646 h 380"/>
                    <a:gd name="T64" fmla="*/ 2147483646 w 380"/>
                    <a:gd name="T65" fmla="*/ 2147483646 h 380"/>
                    <a:gd name="T66" fmla="*/ 2147483646 w 380"/>
                    <a:gd name="T67" fmla="*/ 2147483646 h 380"/>
                    <a:gd name="T68" fmla="*/ 2147483646 w 380"/>
                    <a:gd name="T69" fmla="*/ 2147483646 h 380"/>
                    <a:gd name="T70" fmla="*/ 2147483646 w 380"/>
                    <a:gd name="T71" fmla="*/ 2147483646 h 380"/>
                    <a:gd name="T72" fmla="*/ 2147483646 w 380"/>
                    <a:gd name="T73" fmla="*/ 2147483646 h 380"/>
                    <a:gd name="T74" fmla="*/ 2147483646 w 380"/>
                    <a:gd name="T75" fmla="*/ 2147483646 h 380"/>
                    <a:gd name="T76" fmla="*/ 2147483646 w 380"/>
                    <a:gd name="T77" fmla="*/ 2147483646 h 380"/>
                    <a:gd name="T78" fmla="*/ 2147483646 w 380"/>
                    <a:gd name="T79" fmla="*/ 2147483646 h 380"/>
                    <a:gd name="T80" fmla="*/ 2147483646 w 380"/>
                    <a:gd name="T81" fmla="*/ 2147483646 h 380"/>
                    <a:gd name="T82" fmla="*/ 2147483646 w 380"/>
                    <a:gd name="T83" fmla="*/ 2147483646 h 380"/>
                    <a:gd name="T84" fmla="*/ 2147483646 w 380"/>
                    <a:gd name="T85" fmla="*/ 2147483646 h 380"/>
                    <a:gd name="T86" fmla="*/ 2147483646 w 380"/>
                    <a:gd name="T87" fmla="*/ 2147483646 h 380"/>
                    <a:gd name="T88" fmla="*/ 2147483646 w 380"/>
                    <a:gd name="T89" fmla="*/ 2147483646 h 380"/>
                    <a:gd name="T90" fmla="*/ 2147483646 w 380"/>
                    <a:gd name="T91" fmla="*/ 2147483646 h 380"/>
                    <a:gd name="T92" fmla="*/ 2147483646 w 380"/>
                    <a:gd name="T93" fmla="*/ 2147483646 h 380"/>
                    <a:gd name="T94" fmla="*/ 2147483646 w 380"/>
                    <a:gd name="T95" fmla="*/ 2147483646 h 380"/>
                    <a:gd name="T96" fmla="*/ 2147483646 w 380"/>
                    <a:gd name="T97" fmla="*/ 2147483646 h 380"/>
                    <a:gd name="T98" fmla="*/ 2147483646 w 380"/>
                    <a:gd name="T99" fmla="*/ 2147483646 h 380"/>
                    <a:gd name="T100" fmla="*/ 2147483646 w 380"/>
                    <a:gd name="T101" fmla="*/ 2147483646 h 380"/>
                    <a:gd name="T102" fmla="*/ 2147483646 w 380"/>
                    <a:gd name="T103" fmla="*/ 2147483646 h 380"/>
                    <a:gd name="T104" fmla="*/ 2147483646 w 380"/>
                    <a:gd name="T105" fmla="*/ 2147483646 h 380"/>
                    <a:gd name="T106" fmla="*/ 2147483646 w 380"/>
                    <a:gd name="T107" fmla="*/ 2147483646 h 380"/>
                    <a:gd name="T108" fmla="*/ 2147483646 w 380"/>
                    <a:gd name="T109" fmla="*/ 2147483646 h 380"/>
                    <a:gd name="T110" fmla="*/ 2147483646 w 380"/>
                    <a:gd name="T111" fmla="*/ 2147483646 h 380"/>
                    <a:gd name="T112" fmla="*/ 2147483646 w 380"/>
                    <a:gd name="T113" fmla="*/ 2147483646 h 3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380">
                      <a:moveTo>
                        <a:pt x="317" y="108"/>
                      </a:moveTo>
                      <a:cubicBezTo>
                        <a:pt x="293" y="121"/>
                        <a:pt x="293" y="121"/>
                        <a:pt x="293" y="121"/>
                      </a:cubicBezTo>
                      <a:cubicBezTo>
                        <a:pt x="289" y="124"/>
                        <a:pt x="287" y="129"/>
                        <a:pt x="290" y="132"/>
                      </a:cubicBezTo>
                      <a:cubicBezTo>
                        <a:pt x="291" y="135"/>
                        <a:pt x="294" y="136"/>
                        <a:pt x="297" y="136"/>
                      </a:cubicBezTo>
                      <a:cubicBezTo>
                        <a:pt x="298" y="136"/>
                        <a:pt x="299" y="136"/>
                        <a:pt x="301" y="135"/>
                      </a:cubicBezTo>
                      <a:cubicBezTo>
                        <a:pt x="325" y="121"/>
                        <a:pt x="325" y="121"/>
                        <a:pt x="325" y="121"/>
                      </a:cubicBezTo>
                      <a:cubicBezTo>
                        <a:pt x="328" y="119"/>
                        <a:pt x="330" y="114"/>
                        <a:pt x="327" y="111"/>
                      </a:cubicBezTo>
                      <a:cubicBezTo>
                        <a:pt x="325" y="107"/>
                        <a:pt x="320" y="105"/>
                        <a:pt x="317" y="108"/>
                      </a:cubicBezTo>
                      <a:close/>
                      <a:moveTo>
                        <a:pt x="335" y="67"/>
                      </a:moveTo>
                      <a:cubicBezTo>
                        <a:pt x="332" y="64"/>
                        <a:pt x="327" y="63"/>
                        <a:pt x="324" y="66"/>
                      </a:cubicBezTo>
                      <a:cubicBezTo>
                        <a:pt x="320" y="69"/>
                        <a:pt x="320" y="74"/>
                        <a:pt x="323" y="77"/>
                      </a:cubicBezTo>
                      <a:cubicBezTo>
                        <a:pt x="349" y="109"/>
                        <a:pt x="364" y="149"/>
                        <a:pt x="364" y="190"/>
                      </a:cubicBezTo>
                      <a:cubicBezTo>
                        <a:pt x="364" y="286"/>
                        <a:pt x="286" y="364"/>
                        <a:pt x="190" y="364"/>
                      </a:cubicBezTo>
                      <a:cubicBezTo>
                        <a:pt x="94" y="364"/>
                        <a:pt x="16" y="286"/>
                        <a:pt x="16" y="190"/>
                      </a:cubicBezTo>
                      <a:cubicBezTo>
                        <a:pt x="16" y="94"/>
                        <a:pt x="94" y="16"/>
                        <a:pt x="190" y="16"/>
                      </a:cubicBezTo>
                      <a:cubicBezTo>
                        <a:pt x="230" y="16"/>
                        <a:pt x="270" y="30"/>
                        <a:pt x="301" y="56"/>
                      </a:cubicBezTo>
                      <a:cubicBezTo>
                        <a:pt x="304" y="58"/>
                        <a:pt x="309" y="58"/>
                        <a:pt x="312" y="55"/>
                      </a:cubicBezTo>
                      <a:cubicBezTo>
                        <a:pt x="315" y="51"/>
                        <a:pt x="314" y="46"/>
                        <a:pt x="311" y="43"/>
                      </a:cubicBezTo>
                      <a:cubicBezTo>
                        <a:pt x="277" y="15"/>
                        <a:pt x="234" y="0"/>
                        <a:pt x="190" y="0"/>
                      </a:cubicBezTo>
                      <a:cubicBezTo>
                        <a:pt x="86" y="0"/>
                        <a:pt x="0" y="85"/>
                        <a:pt x="0" y="190"/>
                      </a:cubicBezTo>
                      <a:cubicBezTo>
                        <a:pt x="0" y="294"/>
                        <a:pt x="86" y="380"/>
                        <a:pt x="190" y="380"/>
                      </a:cubicBezTo>
                      <a:cubicBezTo>
                        <a:pt x="295" y="380"/>
                        <a:pt x="380" y="294"/>
                        <a:pt x="380" y="190"/>
                      </a:cubicBezTo>
                      <a:cubicBezTo>
                        <a:pt x="380" y="145"/>
                        <a:pt x="364" y="102"/>
                        <a:pt x="335" y="67"/>
                      </a:cubicBezTo>
                      <a:close/>
                      <a:moveTo>
                        <a:pt x="269" y="144"/>
                      </a:moveTo>
                      <a:cubicBezTo>
                        <a:pt x="267" y="141"/>
                        <a:pt x="262" y="139"/>
                        <a:pt x="258" y="141"/>
                      </a:cubicBezTo>
                      <a:cubicBezTo>
                        <a:pt x="209" y="170"/>
                        <a:pt x="209" y="170"/>
                        <a:pt x="209" y="170"/>
                      </a:cubicBezTo>
                      <a:cubicBezTo>
                        <a:pt x="204" y="165"/>
                        <a:pt x="198" y="162"/>
                        <a:pt x="190" y="162"/>
                      </a:cubicBezTo>
                      <a:cubicBezTo>
                        <a:pt x="183" y="162"/>
                        <a:pt x="176" y="165"/>
                        <a:pt x="171" y="170"/>
                      </a:cubicBezTo>
                      <a:cubicBezTo>
                        <a:pt x="64" y="108"/>
                        <a:pt x="64" y="108"/>
                        <a:pt x="64" y="108"/>
                      </a:cubicBezTo>
                      <a:cubicBezTo>
                        <a:pt x="60" y="105"/>
                        <a:pt x="55" y="107"/>
                        <a:pt x="53" y="111"/>
                      </a:cubicBezTo>
                      <a:cubicBezTo>
                        <a:pt x="51" y="114"/>
                        <a:pt x="52" y="119"/>
                        <a:pt x="56" y="121"/>
                      </a:cubicBezTo>
                      <a:cubicBezTo>
                        <a:pt x="163" y="183"/>
                        <a:pt x="163" y="183"/>
                        <a:pt x="163" y="183"/>
                      </a:cubicBezTo>
                      <a:cubicBezTo>
                        <a:pt x="163" y="185"/>
                        <a:pt x="162" y="188"/>
                        <a:pt x="162" y="190"/>
                      </a:cubicBezTo>
                      <a:cubicBezTo>
                        <a:pt x="162" y="205"/>
                        <a:pt x="175" y="218"/>
                        <a:pt x="190" y="218"/>
                      </a:cubicBezTo>
                      <a:cubicBezTo>
                        <a:pt x="206" y="218"/>
                        <a:pt x="218" y="205"/>
                        <a:pt x="218" y="190"/>
                      </a:cubicBezTo>
                      <a:cubicBezTo>
                        <a:pt x="218" y="188"/>
                        <a:pt x="218" y="185"/>
                        <a:pt x="217" y="183"/>
                      </a:cubicBezTo>
                      <a:cubicBezTo>
                        <a:pt x="266" y="155"/>
                        <a:pt x="266" y="155"/>
                        <a:pt x="266" y="155"/>
                      </a:cubicBezTo>
                      <a:cubicBezTo>
                        <a:pt x="270" y="153"/>
                        <a:pt x="271" y="148"/>
                        <a:pt x="269" y="144"/>
                      </a:cubicBezTo>
                      <a:close/>
                      <a:moveTo>
                        <a:pt x="349" y="190"/>
                      </a:moveTo>
                      <a:cubicBezTo>
                        <a:pt x="349" y="185"/>
                        <a:pt x="345" y="182"/>
                        <a:pt x="341" y="182"/>
                      </a:cubicBezTo>
                      <a:cubicBezTo>
                        <a:pt x="313" y="182"/>
                        <a:pt x="313" y="182"/>
                        <a:pt x="313" y="182"/>
                      </a:cubicBezTo>
                      <a:cubicBezTo>
                        <a:pt x="309" y="182"/>
                        <a:pt x="305" y="185"/>
                        <a:pt x="305" y="190"/>
                      </a:cubicBezTo>
                      <a:cubicBezTo>
                        <a:pt x="305" y="194"/>
                        <a:pt x="309" y="198"/>
                        <a:pt x="313" y="198"/>
                      </a:cubicBezTo>
                      <a:cubicBezTo>
                        <a:pt x="341" y="198"/>
                        <a:pt x="341" y="198"/>
                        <a:pt x="341" y="198"/>
                      </a:cubicBezTo>
                      <a:cubicBezTo>
                        <a:pt x="345" y="198"/>
                        <a:pt x="349" y="194"/>
                        <a:pt x="349" y="190"/>
                      </a:cubicBezTo>
                      <a:close/>
                      <a:moveTo>
                        <a:pt x="301" y="244"/>
                      </a:moveTo>
                      <a:cubicBezTo>
                        <a:pt x="297" y="242"/>
                        <a:pt x="292" y="243"/>
                        <a:pt x="290" y="247"/>
                      </a:cubicBezTo>
                      <a:cubicBezTo>
                        <a:pt x="287" y="251"/>
                        <a:pt x="289" y="256"/>
                        <a:pt x="293" y="258"/>
                      </a:cubicBezTo>
                      <a:cubicBezTo>
                        <a:pt x="317" y="272"/>
                        <a:pt x="317" y="272"/>
                        <a:pt x="317" y="272"/>
                      </a:cubicBezTo>
                      <a:cubicBezTo>
                        <a:pt x="318" y="273"/>
                        <a:pt x="319" y="273"/>
                        <a:pt x="321" y="273"/>
                      </a:cubicBezTo>
                      <a:cubicBezTo>
                        <a:pt x="323" y="273"/>
                        <a:pt x="326" y="272"/>
                        <a:pt x="327" y="269"/>
                      </a:cubicBezTo>
                      <a:cubicBezTo>
                        <a:pt x="330" y="265"/>
                        <a:pt x="328" y="260"/>
                        <a:pt x="325" y="258"/>
                      </a:cubicBezTo>
                      <a:lnTo>
                        <a:pt x="301" y="244"/>
                      </a:lnTo>
                      <a:close/>
                      <a:moveTo>
                        <a:pt x="182" y="313"/>
                      </a:moveTo>
                      <a:cubicBezTo>
                        <a:pt x="182" y="340"/>
                        <a:pt x="182" y="340"/>
                        <a:pt x="182" y="340"/>
                      </a:cubicBezTo>
                      <a:cubicBezTo>
                        <a:pt x="182" y="345"/>
                        <a:pt x="186" y="348"/>
                        <a:pt x="190" y="348"/>
                      </a:cubicBezTo>
                      <a:cubicBezTo>
                        <a:pt x="195" y="348"/>
                        <a:pt x="198" y="345"/>
                        <a:pt x="198" y="340"/>
                      </a:cubicBezTo>
                      <a:cubicBezTo>
                        <a:pt x="198" y="313"/>
                        <a:pt x="198" y="313"/>
                        <a:pt x="198" y="313"/>
                      </a:cubicBezTo>
                      <a:cubicBezTo>
                        <a:pt x="198" y="308"/>
                        <a:pt x="195" y="305"/>
                        <a:pt x="190" y="305"/>
                      </a:cubicBezTo>
                      <a:cubicBezTo>
                        <a:pt x="186" y="305"/>
                        <a:pt x="182" y="308"/>
                        <a:pt x="182" y="313"/>
                      </a:cubicBezTo>
                      <a:close/>
                      <a:moveTo>
                        <a:pt x="198" y="67"/>
                      </a:moveTo>
                      <a:cubicBezTo>
                        <a:pt x="198" y="39"/>
                        <a:pt x="198" y="39"/>
                        <a:pt x="198" y="39"/>
                      </a:cubicBezTo>
                      <a:cubicBezTo>
                        <a:pt x="198" y="35"/>
                        <a:pt x="195" y="31"/>
                        <a:pt x="190" y="31"/>
                      </a:cubicBezTo>
                      <a:cubicBezTo>
                        <a:pt x="186" y="31"/>
                        <a:pt x="182" y="35"/>
                        <a:pt x="182" y="39"/>
                      </a:cubicBezTo>
                      <a:cubicBezTo>
                        <a:pt x="182" y="67"/>
                        <a:pt x="182" y="67"/>
                        <a:pt x="182" y="67"/>
                      </a:cubicBezTo>
                      <a:cubicBezTo>
                        <a:pt x="182" y="71"/>
                        <a:pt x="186" y="75"/>
                        <a:pt x="190" y="75"/>
                      </a:cubicBezTo>
                      <a:cubicBezTo>
                        <a:pt x="195" y="75"/>
                        <a:pt x="198" y="71"/>
                        <a:pt x="198" y="67"/>
                      </a:cubicBezTo>
                      <a:close/>
                      <a:moveTo>
                        <a:pt x="122" y="292"/>
                      </a:moveTo>
                      <a:cubicBezTo>
                        <a:pt x="108" y="316"/>
                        <a:pt x="108" y="316"/>
                        <a:pt x="108" y="316"/>
                      </a:cubicBezTo>
                      <a:cubicBezTo>
                        <a:pt x="106" y="320"/>
                        <a:pt x="107" y="325"/>
                        <a:pt x="111" y="327"/>
                      </a:cubicBezTo>
                      <a:cubicBezTo>
                        <a:pt x="112" y="328"/>
                        <a:pt x="114" y="328"/>
                        <a:pt x="115" y="328"/>
                      </a:cubicBezTo>
                      <a:cubicBezTo>
                        <a:pt x="118" y="328"/>
                        <a:pt x="120" y="327"/>
                        <a:pt x="122" y="324"/>
                      </a:cubicBezTo>
                      <a:cubicBezTo>
                        <a:pt x="136" y="300"/>
                        <a:pt x="136" y="300"/>
                        <a:pt x="136" y="300"/>
                      </a:cubicBezTo>
                      <a:cubicBezTo>
                        <a:pt x="138" y="296"/>
                        <a:pt x="137" y="292"/>
                        <a:pt x="133" y="289"/>
                      </a:cubicBezTo>
                      <a:cubicBezTo>
                        <a:pt x="129" y="287"/>
                        <a:pt x="124" y="288"/>
                        <a:pt x="122" y="292"/>
                      </a:cubicBezTo>
                      <a:close/>
                      <a:moveTo>
                        <a:pt x="129" y="91"/>
                      </a:moveTo>
                      <a:cubicBezTo>
                        <a:pt x="130" y="91"/>
                        <a:pt x="131" y="91"/>
                        <a:pt x="133" y="90"/>
                      </a:cubicBezTo>
                      <a:cubicBezTo>
                        <a:pt x="137" y="88"/>
                        <a:pt x="138" y="83"/>
                        <a:pt x="136" y="79"/>
                      </a:cubicBezTo>
                      <a:cubicBezTo>
                        <a:pt x="122" y="55"/>
                        <a:pt x="122" y="55"/>
                        <a:pt x="122" y="55"/>
                      </a:cubicBezTo>
                      <a:cubicBezTo>
                        <a:pt x="120" y="52"/>
                        <a:pt x="115" y="50"/>
                        <a:pt x="111" y="53"/>
                      </a:cubicBezTo>
                      <a:cubicBezTo>
                        <a:pt x="107" y="55"/>
                        <a:pt x="106" y="60"/>
                        <a:pt x="108" y="63"/>
                      </a:cubicBezTo>
                      <a:cubicBezTo>
                        <a:pt x="122" y="87"/>
                        <a:pt x="122" y="87"/>
                        <a:pt x="122" y="87"/>
                      </a:cubicBezTo>
                      <a:cubicBezTo>
                        <a:pt x="123" y="90"/>
                        <a:pt x="126" y="91"/>
                        <a:pt x="129" y="91"/>
                      </a:cubicBezTo>
                      <a:close/>
                      <a:moveTo>
                        <a:pt x="259" y="324"/>
                      </a:moveTo>
                      <a:cubicBezTo>
                        <a:pt x="260" y="327"/>
                        <a:pt x="263" y="328"/>
                        <a:pt x="265" y="328"/>
                      </a:cubicBezTo>
                      <a:cubicBezTo>
                        <a:pt x="267" y="328"/>
                        <a:pt x="268" y="328"/>
                        <a:pt x="269" y="327"/>
                      </a:cubicBezTo>
                      <a:cubicBezTo>
                        <a:pt x="273" y="325"/>
                        <a:pt x="275" y="320"/>
                        <a:pt x="272" y="316"/>
                      </a:cubicBezTo>
                      <a:cubicBezTo>
                        <a:pt x="259" y="292"/>
                        <a:pt x="259" y="292"/>
                        <a:pt x="259" y="292"/>
                      </a:cubicBezTo>
                      <a:cubicBezTo>
                        <a:pt x="256" y="288"/>
                        <a:pt x="251" y="287"/>
                        <a:pt x="248" y="289"/>
                      </a:cubicBezTo>
                      <a:cubicBezTo>
                        <a:pt x="244" y="292"/>
                        <a:pt x="242" y="296"/>
                        <a:pt x="245" y="300"/>
                      </a:cubicBezTo>
                      <a:lnTo>
                        <a:pt x="259" y="324"/>
                      </a:lnTo>
                      <a:close/>
                      <a:moveTo>
                        <a:pt x="252" y="91"/>
                      </a:moveTo>
                      <a:cubicBezTo>
                        <a:pt x="254" y="91"/>
                        <a:pt x="257" y="90"/>
                        <a:pt x="259" y="87"/>
                      </a:cubicBezTo>
                      <a:cubicBezTo>
                        <a:pt x="272" y="63"/>
                        <a:pt x="272" y="63"/>
                        <a:pt x="272" y="63"/>
                      </a:cubicBezTo>
                      <a:cubicBezTo>
                        <a:pt x="275" y="60"/>
                        <a:pt x="273" y="55"/>
                        <a:pt x="269" y="53"/>
                      </a:cubicBezTo>
                      <a:cubicBezTo>
                        <a:pt x="266" y="50"/>
                        <a:pt x="261" y="52"/>
                        <a:pt x="259" y="55"/>
                      </a:cubicBezTo>
                      <a:cubicBezTo>
                        <a:pt x="245" y="79"/>
                        <a:pt x="245" y="79"/>
                        <a:pt x="245" y="79"/>
                      </a:cubicBezTo>
                      <a:cubicBezTo>
                        <a:pt x="243" y="83"/>
                        <a:pt x="244" y="88"/>
                        <a:pt x="248" y="90"/>
                      </a:cubicBezTo>
                      <a:cubicBezTo>
                        <a:pt x="249" y="91"/>
                        <a:pt x="250" y="91"/>
                        <a:pt x="252" y="91"/>
                      </a:cubicBezTo>
                      <a:close/>
                      <a:moveTo>
                        <a:pt x="75" y="190"/>
                      </a:moveTo>
                      <a:cubicBezTo>
                        <a:pt x="75" y="185"/>
                        <a:pt x="72" y="182"/>
                        <a:pt x="67" y="182"/>
                      </a:cubicBezTo>
                      <a:cubicBezTo>
                        <a:pt x="40" y="182"/>
                        <a:pt x="40" y="182"/>
                        <a:pt x="40" y="182"/>
                      </a:cubicBezTo>
                      <a:cubicBezTo>
                        <a:pt x="35" y="182"/>
                        <a:pt x="32" y="185"/>
                        <a:pt x="32" y="190"/>
                      </a:cubicBezTo>
                      <a:cubicBezTo>
                        <a:pt x="32" y="194"/>
                        <a:pt x="35" y="198"/>
                        <a:pt x="40" y="198"/>
                      </a:cubicBezTo>
                      <a:cubicBezTo>
                        <a:pt x="67" y="198"/>
                        <a:pt x="67" y="198"/>
                        <a:pt x="67" y="198"/>
                      </a:cubicBezTo>
                      <a:cubicBezTo>
                        <a:pt x="72" y="198"/>
                        <a:pt x="75" y="194"/>
                        <a:pt x="75" y="190"/>
                      </a:cubicBezTo>
                      <a:close/>
                      <a:moveTo>
                        <a:pt x="60" y="273"/>
                      </a:moveTo>
                      <a:cubicBezTo>
                        <a:pt x="61" y="273"/>
                        <a:pt x="63" y="273"/>
                        <a:pt x="64" y="272"/>
                      </a:cubicBezTo>
                      <a:cubicBezTo>
                        <a:pt x="88" y="258"/>
                        <a:pt x="88" y="258"/>
                        <a:pt x="88" y="258"/>
                      </a:cubicBezTo>
                      <a:cubicBezTo>
                        <a:pt x="92" y="256"/>
                        <a:pt x="93" y="251"/>
                        <a:pt x="91" y="247"/>
                      </a:cubicBezTo>
                      <a:cubicBezTo>
                        <a:pt x="88" y="243"/>
                        <a:pt x="84" y="242"/>
                        <a:pt x="80" y="244"/>
                      </a:cubicBezTo>
                      <a:cubicBezTo>
                        <a:pt x="56" y="258"/>
                        <a:pt x="56" y="258"/>
                        <a:pt x="56" y="258"/>
                      </a:cubicBezTo>
                      <a:cubicBezTo>
                        <a:pt x="52" y="260"/>
                        <a:pt x="51" y="265"/>
                        <a:pt x="53" y="269"/>
                      </a:cubicBezTo>
                      <a:cubicBezTo>
                        <a:pt x="54" y="272"/>
                        <a:pt x="57" y="273"/>
                        <a:pt x="60" y="273"/>
                      </a:cubicBezTo>
                      <a:close/>
                    </a:path>
                  </a:pathLst>
                </a:custGeom>
                <a:solidFill>
                  <a:schemeClr val="tx1"/>
                </a:solidFill>
                <a:ln>
                  <a:solidFill>
                    <a:schemeClr val="tx1"/>
                  </a:solidFill>
                </a:ln>
                <a:extLst/>
              </p:spPr>
              <p:txBody>
                <a:bodyPr/>
                <a:lstStyle/>
                <a:p>
                  <a:endParaRPr lang="en-US" sz="1100" dirty="0"/>
                </a:p>
              </p:txBody>
            </p:sp>
          </p:grpSp>
          <p:pic>
            <p:nvPicPr>
              <p:cNvPr id="86" name="Picture 85">
                <a:extLst>
                  <a:ext uri="{FF2B5EF4-FFF2-40B4-BE49-F238E27FC236}">
                    <a16:creationId xmlns:a16="http://schemas.microsoft.com/office/drawing/2014/main" id="{E7AA4BE5-6D76-4F45-B9B7-1977E67D1330}"/>
                  </a:ext>
                </a:extLst>
              </p:cNvPr>
              <p:cNvPicPr>
                <a:picLocks noChangeAspect="1"/>
              </p:cNvPicPr>
              <p:nvPr/>
            </p:nvPicPr>
            <p:blipFill>
              <a:blip r:embed="rId3"/>
              <a:stretch>
                <a:fillRect/>
              </a:stretch>
            </p:blipFill>
            <p:spPr>
              <a:xfrm>
                <a:off x="4557428" y="4658446"/>
                <a:ext cx="553727" cy="727589"/>
              </a:xfrm>
              <a:prstGeom prst="rect">
                <a:avLst/>
              </a:prstGeom>
            </p:spPr>
          </p:pic>
        </p:grpSp>
        <p:grpSp>
          <p:nvGrpSpPr>
            <p:cNvPr id="63" name="Group 62">
              <a:extLst>
                <a:ext uri="{FF2B5EF4-FFF2-40B4-BE49-F238E27FC236}">
                  <a16:creationId xmlns:a16="http://schemas.microsoft.com/office/drawing/2014/main" id="{3F6BF841-53F4-4EE0-AE11-5FEA58B89692}"/>
                </a:ext>
              </a:extLst>
            </p:cNvPr>
            <p:cNvGrpSpPr/>
            <p:nvPr/>
          </p:nvGrpSpPr>
          <p:grpSpPr>
            <a:xfrm>
              <a:off x="5119941" y="3489583"/>
              <a:ext cx="1453087" cy="354444"/>
              <a:chOff x="5362913" y="5982603"/>
              <a:chExt cx="1453087" cy="354444"/>
            </a:xfrm>
          </p:grpSpPr>
          <p:cxnSp>
            <p:nvCxnSpPr>
              <p:cNvPr id="81" name="Straight Arrow Connector 80">
                <a:extLst>
                  <a:ext uri="{FF2B5EF4-FFF2-40B4-BE49-F238E27FC236}">
                    <a16:creationId xmlns:a16="http://schemas.microsoft.com/office/drawing/2014/main" id="{37A96781-CDB4-4AC6-8753-F3FF592136B5}"/>
                  </a:ext>
                </a:extLst>
              </p:cNvPr>
              <p:cNvCxnSpPr>
                <a:cxnSpLocks/>
              </p:cNvCxnSpPr>
              <p:nvPr/>
            </p:nvCxnSpPr>
            <p:spPr bwMode="auto">
              <a:xfrm flipH="1" flipV="1">
                <a:off x="5362914" y="5982603"/>
                <a:ext cx="1440000" cy="0"/>
              </a:xfrm>
              <a:prstGeom prst="straightConnector1">
                <a:avLst/>
              </a:prstGeom>
              <a:ln w="12700" cap="flat" cmpd="sng" algn="ctr">
                <a:solidFill>
                  <a:schemeClr val="accent6"/>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82" name="Straight Arrow Connector 81">
                <a:extLst>
                  <a:ext uri="{FF2B5EF4-FFF2-40B4-BE49-F238E27FC236}">
                    <a16:creationId xmlns:a16="http://schemas.microsoft.com/office/drawing/2014/main" id="{254CF8D3-96FD-4923-9A2D-42E64F331628}"/>
                  </a:ext>
                </a:extLst>
              </p:cNvPr>
              <p:cNvCxnSpPr>
                <a:cxnSpLocks/>
              </p:cNvCxnSpPr>
              <p:nvPr/>
            </p:nvCxnSpPr>
            <p:spPr bwMode="auto">
              <a:xfrm flipH="1" flipV="1">
                <a:off x="5362913" y="6078473"/>
                <a:ext cx="1404000" cy="0"/>
              </a:xfrm>
              <a:prstGeom prst="straightConnector1">
                <a:avLst/>
              </a:prstGeom>
              <a:ln w="127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83" name="Straight Arrow Connector 82">
                <a:extLst>
                  <a:ext uri="{FF2B5EF4-FFF2-40B4-BE49-F238E27FC236}">
                    <a16:creationId xmlns:a16="http://schemas.microsoft.com/office/drawing/2014/main" id="{1D30AABD-B988-4841-885E-2129044F030C}"/>
                  </a:ext>
                </a:extLst>
              </p:cNvPr>
              <p:cNvCxnSpPr>
                <a:cxnSpLocks/>
              </p:cNvCxnSpPr>
              <p:nvPr/>
            </p:nvCxnSpPr>
            <p:spPr bwMode="auto">
              <a:xfrm flipH="1">
                <a:off x="5362913" y="6199318"/>
                <a:ext cx="1440000" cy="1"/>
              </a:xfrm>
              <a:prstGeom prst="straightConnector1">
                <a:avLst/>
              </a:prstGeom>
              <a:ln w="127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84" name="Straight Arrow Connector 83">
                <a:extLst>
                  <a:ext uri="{FF2B5EF4-FFF2-40B4-BE49-F238E27FC236}">
                    <a16:creationId xmlns:a16="http://schemas.microsoft.com/office/drawing/2014/main" id="{B03C1FD0-B159-4613-9EB9-496CE2D72CCE}"/>
                  </a:ext>
                </a:extLst>
              </p:cNvPr>
              <p:cNvCxnSpPr>
                <a:cxnSpLocks/>
              </p:cNvCxnSpPr>
              <p:nvPr/>
            </p:nvCxnSpPr>
            <p:spPr bwMode="auto">
              <a:xfrm flipH="1">
                <a:off x="5376000" y="6337047"/>
                <a:ext cx="1440000" cy="0"/>
              </a:xfrm>
              <a:prstGeom prst="straightConnector1">
                <a:avLst/>
              </a:prstGeom>
              <a:ln w="1270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grpSp>
          <p:nvGrpSpPr>
            <p:cNvPr id="64" name="Group 63">
              <a:extLst>
                <a:ext uri="{FF2B5EF4-FFF2-40B4-BE49-F238E27FC236}">
                  <a16:creationId xmlns:a16="http://schemas.microsoft.com/office/drawing/2014/main" id="{6340325C-2E27-4DD5-A2F0-2E2E7BE63648}"/>
                </a:ext>
              </a:extLst>
            </p:cNvPr>
            <p:cNvGrpSpPr/>
            <p:nvPr/>
          </p:nvGrpSpPr>
          <p:grpSpPr>
            <a:xfrm rot="1756766">
              <a:off x="4917355" y="2247302"/>
              <a:ext cx="2178337" cy="1169259"/>
              <a:chOff x="5251955" y="5307544"/>
              <a:chExt cx="1800000" cy="1214470"/>
            </a:xfrm>
          </p:grpSpPr>
          <p:cxnSp>
            <p:nvCxnSpPr>
              <p:cNvPr id="77" name="Straight Arrow Connector 76">
                <a:extLst>
                  <a:ext uri="{FF2B5EF4-FFF2-40B4-BE49-F238E27FC236}">
                    <a16:creationId xmlns:a16="http://schemas.microsoft.com/office/drawing/2014/main" id="{04AEEFC6-66AA-4359-BC7F-565B805D41A3}"/>
                  </a:ext>
                </a:extLst>
              </p:cNvPr>
              <p:cNvCxnSpPr>
                <a:cxnSpLocks/>
              </p:cNvCxnSpPr>
              <p:nvPr/>
            </p:nvCxnSpPr>
            <p:spPr bwMode="auto">
              <a:xfrm rot="19843234" flipH="1" flipV="1">
                <a:off x="5307703" y="5307544"/>
                <a:ext cx="1687518" cy="1214470"/>
              </a:xfrm>
              <a:prstGeom prst="straightConnector1">
                <a:avLst/>
              </a:prstGeom>
              <a:ln w="12700" cap="flat" cmpd="sng" algn="ctr">
                <a:solidFill>
                  <a:schemeClr val="accent6"/>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78" name="Straight Arrow Connector 77">
                <a:extLst>
                  <a:ext uri="{FF2B5EF4-FFF2-40B4-BE49-F238E27FC236}">
                    <a16:creationId xmlns:a16="http://schemas.microsoft.com/office/drawing/2014/main" id="{881D4E2D-CF25-494E-81FB-FC2B49417CE8}"/>
                  </a:ext>
                </a:extLst>
              </p:cNvPr>
              <p:cNvCxnSpPr>
                <a:cxnSpLocks/>
              </p:cNvCxnSpPr>
              <p:nvPr/>
            </p:nvCxnSpPr>
            <p:spPr bwMode="auto">
              <a:xfrm flipH="1" flipV="1">
                <a:off x="5251955" y="6038688"/>
                <a:ext cx="1800000" cy="0"/>
              </a:xfrm>
              <a:prstGeom prst="straightConnector1">
                <a:avLst/>
              </a:prstGeom>
              <a:ln w="127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79" name="Straight Arrow Connector 78">
                <a:extLst>
                  <a:ext uri="{FF2B5EF4-FFF2-40B4-BE49-F238E27FC236}">
                    <a16:creationId xmlns:a16="http://schemas.microsoft.com/office/drawing/2014/main" id="{E79017C5-D460-46FE-AA54-A5A6E03EF435}"/>
                  </a:ext>
                </a:extLst>
              </p:cNvPr>
              <p:cNvCxnSpPr>
                <a:cxnSpLocks/>
              </p:cNvCxnSpPr>
              <p:nvPr/>
            </p:nvCxnSpPr>
            <p:spPr bwMode="auto">
              <a:xfrm flipH="1">
                <a:off x="5318857" y="6162228"/>
                <a:ext cx="1620000" cy="1"/>
              </a:xfrm>
              <a:prstGeom prst="straightConnector1">
                <a:avLst/>
              </a:prstGeom>
              <a:ln w="127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80" name="Straight Arrow Connector 79">
                <a:extLst>
                  <a:ext uri="{FF2B5EF4-FFF2-40B4-BE49-F238E27FC236}">
                    <a16:creationId xmlns:a16="http://schemas.microsoft.com/office/drawing/2014/main" id="{73457B54-74B4-4D7E-A066-DC4D3222EED4}"/>
                  </a:ext>
                </a:extLst>
              </p:cNvPr>
              <p:cNvCxnSpPr>
                <a:cxnSpLocks/>
              </p:cNvCxnSpPr>
              <p:nvPr/>
            </p:nvCxnSpPr>
            <p:spPr bwMode="auto">
              <a:xfrm flipH="1">
                <a:off x="5376000" y="6337047"/>
                <a:ext cx="1440000" cy="0"/>
              </a:xfrm>
              <a:prstGeom prst="straightConnector1">
                <a:avLst/>
              </a:prstGeom>
              <a:ln w="1270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grpSp>
          <p:nvGrpSpPr>
            <p:cNvPr id="65" name="Group 64">
              <a:extLst>
                <a:ext uri="{FF2B5EF4-FFF2-40B4-BE49-F238E27FC236}">
                  <a16:creationId xmlns:a16="http://schemas.microsoft.com/office/drawing/2014/main" id="{09510AF4-DB4F-4520-B1EE-9297AE4105AD}"/>
                </a:ext>
              </a:extLst>
            </p:cNvPr>
            <p:cNvGrpSpPr/>
            <p:nvPr/>
          </p:nvGrpSpPr>
          <p:grpSpPr>
            <a:xfrm rot="19446377">
              <a:off x="4956710" y="3798051"/>
              <a:ext cx="1895336" cy="1542799"/>
              <a:chOff x="5302866" y="5549085"/>
              <a:chExt cx="1500048" cy="1542799"/>
            </a:xfrm>
          </p:grpSpPr>
          <p:cxnSp>
            <p:nvCxnSpPr>
              <p:cNvPr id="73" name="Straight Arrow Connector 72">
                <a:extLst>
                  <a:ext uri="{FF2B5EF4-FFF2-40B4-BE49-F238E27FC236}">
                    <a16:creationId xmlns:a16="http://schemas.microsoft.com/office/drawing/2014/main" id="{2E0A8C3C-92A2-459F-8D4C-C3151E5F9A6E}"/>
                  </a:ext>
                </a:extLst>
              </p:cNvPr>
              <p:cNvCxnSpPr>
                <a:cxnSpLocks/>
              </p:cNvCxnSpPr>
              <p:nvPr/>
            </p:nvCxnSpPr>
            <p:spPr bwMode="auto">
              <a:xfrm flipH="1" flipV="1">
                <a:off x="5362914" y="5982603"/>
                <a:ext cx="1440000" cy="0"/>
              </a:xfrm>
              <a:prstGeom prst="straightConnector1">
                <a:avLst/>
              </a:prstGeom>
              <a:ln w="12700" cap="flat" cmpd="sng" algn="ctr">
                <a:solidFill>
                  <a:schemeClr val="accent6"/>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74" name="Straight Arrow Connector 73">
                <a:extLst>
                  <a:ext uri="{FF2B5EF4-FFF2-40B4-BE49-F238E27FC236}">
                    <a16:creationId xmlns:a16="http://schemas.microsoft.com/office/drawing/2014/main" id="{E1BD1381-9726-4534-8D41-683BDF25BE6A}"/>
                  </a:ext>
                </a:extLst>
              </p:cNvPr>
              <p:cNvCxnSpPr>
                <a:cxnSpLocks/>
              </p:cNvCxnSpPr>
              <p:nvPr/>
            </p:nvCxnSpPr>
            <p:spPr bwMode="auto">
              <a:xfrm rot="2153623" flipH="1">
                <a:off x="5473345" y="5549085"/>
                <a:ext cx="1155825" cy="1066721"/>
              </a:xfrm>
              <a:prstGeom prst="straightConnector1">
                <a:avLst/>
              </a:prstGeom>
              <a:ln w="127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75" name="Straight Arrow Connector 74">
                <a:extLst>
                  <a:ext uri="{FF2B5EF4-FFF2-40B4-BE49-F238E27FC236}">
                    <a16:creationId xmlns:a16="http://schemas.microsoft.com/office/drawing/2014/main" id="{8DD07D30-7D88-4356-9A69-3381D305AFCC}"/>
                  </a:ext>
                </a:extLst>
              </p:cNvPr>
              <p:cNvCxnSpPr>
                <a:cxnSpLocks/>
              </p:cNvCxnSpPr>
              <p:nvPr/>
            </p:nvCxnSpPr>
            <p:spPr bwMode="auto">
              <a:xfrm rot="2153623" flipH="1">
                <a:off x="5380086" y="5617032"/>
                <a:ext cx="1270157" cy="1177855"/>
              </a:xfrm>
              <a:prstGeom prst="straightConnector1">
                <a:avLst/>
              </a:prstGeom>
              <a:ln w="127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76" name="Straight Arrow Connector 75">
                <a:extLst>
                  <a:ext uri="{FF2B5EF4-FFF2-40B4-BE49-F238E27FC236}">
                    <a16:creationId xmlns:a16="http://schemas.microsoft.com/office/drawing/2014/main" id="{4F53B599-64B6-4D92-BB12-86D66B0C8BE9}"/>
                  </a:ext>
                </a:extLst>
              </p:cNvPr>
              <p:cNvCxnSpPr>
                <a:cxnSpLocks/>
              </p:cNvCxnSpPr>
              <p:nvPr/>
            </p:nvCxnSpPr>
            <p:spPr bwMode="auto">
              <a:xfrm rot="2153623" flipH="1">
                <a:off x="5302866" y="5657807"/>
                <a:ext cx="1499811" cy="1434077"/>
              </a:xfrm>
              <a:prstGeom prst="straightConnector1">
                <a:avLst/>
              </a:prstGeom>
              <a:ln w="1270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grpSp>
          <p:nvGrpSpPr>
            <p:cNvPr id="66" name="Group 65">
              <a:extLst>
                <a:ext uri="{FF2B5EF4-FFF2-40B4-BE49-F238E27FC236}">
                  <a16:creationId xmlns:a16="http://schemas.microsoft.com/office/drawing/2014/main" id="{67CB255E-C679-4575-B9CC-DD1560DD126D}"/>
                </a:ext>
              </a:extLst>
            </p:cNvPr>
            <p:cNvGrpSpPr/>
            <p:nvPr/>
          </p:nvGrpSpPr>
          <p:grpSpPr>
            <a:xfrm>
              <a:off x="6261377" y="3210861"/>
              <a:ext cx="1641100" cy="824957"/>
              <a:chOff x="6071677" y="3362090"/>
              <a:chExt cx="1641100" cy="557757"/>
            </a:xfrm>
          </p:grpSpPr>
          <p:sp>
            <p:nvSpPr>
              <p:cNvPr id="70" name="Rectangle 69">
                <a:extLst>
                  <a:ext uri="{FF2B5EF4-FFF2-40B4-BE49-F238E27FC236}">
                    <a16:creationId xmlns:a16="http://schemas.microsoft.com/office/drawing/2014/main" id="{7907B213-0741-4D9D-A3B9-313C1B149ED2}"/>
                  </a:ext>
                </a:extLst>
              </p:cNvPr>
              <p:cNvSpPr/>
              <p:nvPr/>
            </p:nvSpPr>
            <p:spPr>
              <a:xfrm>
                <a:off x="6136689" y="3445328"/>
                <a:ext cx="620112" cy="3915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r>
                  <a:rPr lang="it-IT" sz="1400" dirty="0"/>
                  <a:t>UPF</a:t>
                </a:r>
              </a:p>
            </p:txBody>
          </p:sp>
          <p:sp>
            <p:nvSpPr>
              <p:cNvPr id="71" name="Rectangle 70">
                <a:extLst>
                  <a:ext uri="{FF2B5EF4-FFF2-40B4-BE49-F238E27FC236}">
                    <a16:creationId xmlns:a16="http://schemas.microsoft.com/office/drawing/2014/main" id="{8D3391E5-EF7B-4ACB-9758-3677581412D3}"/>
                  </a:ext>
                </a:extLst>
              </p:cNvPr>
              <p:cNvSpPr/>
              <p:nvPr/>
            </p:nvSpPr>
            <p:spPr>
              <a:xfrm>
                <a:off x="6788586" y="3413421"/>
                <a:ext cx="882899" cy="418747"/>
              </a:xfrm>
              <a:prstGeom prst="rect">
                <a:avLst/>
              </a:prstGeom>
              <a:solidFill>
                <a:schemeClr val="accent1">
                  <a:lumMod val="50000"/>
                </a:schemeClr>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a:t>TT</a:t>
                </a:r>
              </a:p>
            </p:txBody>
          </p:sp>
          <p:sp>
            <p:nvSpPr>
              <p:cNvPr id="72" name="Rectangle 71">
                <a:extLst>
                  <a:ext uri="{FF2B5EF4-FFF2-40B4-BE49-F238E27FC236}">
                    <a16:creationId xmlns:a16="http://schemas.microsoft.com/office/drawing/2014/main" id="{412D1043-14AC-4097-B70E-5883263EECB7}"/>
                  </a:ext>
                </a:extLst>
              </p:cNvPr>
              <p:cNvSpPr/>
              <p:nvPr/>
            </p:nvSpPr>
            <p:spPr bwMode="auto">
              <a:xfrm>
                <a:off x="6071677" y="3362090"/>
                <a:ext cx="1641100" cy="557757"/>
              </a:xfrm>
              <a:prstGeom prst="rect">
                <a:avLst/>
              </a:prstGeom>
              <a:noFill/>
              <a:ln w="28575">
                <a:prstDash val="sysDot"/>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0" bIns="0"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1600" b="0" i="0" u="none" strike="noStrike" cap="none" normalizeH="0" baseline="0" dirty="0" err="1">
                  <a:ln>
                    <a:noFill/>
                  </a:ln>
                  <a:solidFill>
                    <a:schemeClr val="bg1"/>
                  </a:solidFill>
                  <a:effectLst/>
                  <a:latin typeface="+mn-lt"/>
                </a:endParaRPr>
              </a:p>
            </p:txBody>
          </p:sp>
        </p:grpSp>
        <p:sp>
          <p:nvSpPr>
            <p:cNvPr id="67" name="Rectangle: Rounded Corners 66">
              <a:extLst>
                <a:ext uri="{FF2B5EF4-FFF2-40B4-BE49-F238E27FC236}">
                  <a16:creationId xmlns:a16="http://schemas.microsoft.com/office/drawing/2014/main" id="{26ED1DBD-4FD1-42CE-8DAC-B291AF5B9313}"/>
                </a:ext>
              </a:extLst>
            </p:cNvPr>
            <p:cNvSpPr/>
            <p:nvPr/>
          </p:nvSpPr>
          <p:spPr bwMode="auto">
            <a:xfrm>
              <a:off x="3276482" y="1317216"/>
              <a:ext cx="884510" cy="345255"/>
            </a:xfrm>
            <a:prstGeom prst="round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none" lIns="72000" tIns="36000" rIns="73152" bIns="36576" numCol="1" spcCol="0" rtlCol="0" fromWordArt="0" anchor="ctr" anchorCtr="1" forceAA="0" compatLnSpc="1">
              <a:prstTxWarp prst="textNoShape">
                <a:avLst/>
              </a:prstTxWarp>
              <a:noAutofit/>
            </a:bodyPr>
            <a:lstStyle/>
            <a:p>
              <a:pPr fontAlgn="base">
                <a:spcBef>
                  <a:spcPts val="300"/>
                </a:spcBef>
                <a:spcAft>
                  <a:spcPct val="0"/>
                </a:spcAft>
              </a:pPr>
              <a:r>
                <a:rPr lang="en-US" sz="1200" kern="0" dirty="0">
                  <a:latin typeface="Arial" charset="0"/>
                </a:rPr>
                <a:t>GM  5G</a:t>
              </a:r>
              <a:endParaRPr kumimoji="0" lang="sv-SE" sz="1200" i="0" u="none" strike="noStrike" cap="none" normalizeH="0" baseline="0" dirty="0">
                <a:ln>
                  <a:noFill/>
                </a:ln>
                <a:solidFill>
                  <a:schemeClr val="bg1"/>
                </a:solidFill>
                <a:effectLst/>
                <a:latin typeface="+mn-lt"/>
              </a:endParaRPr>
            </a:p>
          </p:txBody>
        </p:sp>
        <p:sp>
          <p:nvSpPr>
            <p:cNvPr id="68" name="TextBox 67">
              <a:extLst>
                <a:ext uri="{FF2B5EF4-FFF2-40B4-BE49-F238E27FC236}">
                  <a16:creationId xmlns:a16="http://schemas.microsoft.com/office/drawing/2014/main" id="{AC562417-80EA-44C5-A879-573AED59EA6D}"/>
                </a:ext>
              </a:extLst>
            </p:cNvPr>
            <p:cNvSpPr txBox="1"/>
            <p:nvPr/>
          </p:nvSpPr>
          <p:spPr bwMode="auto">
            <a:xfrm>
              <a:off x="3257974" y="5384422"/>
              <a:ext cx="4336840" cy="579036"/>
            </a:xfrm>
            <a:prstGeom prst="rect">
              <a:avLst/>
            </a:prstGeom>
            <a:ln>
              <a:headEnd/>
              <a:tailEnd/>
            </a:ln>
          </p:spPr>
          <p:style>
            <a:lnRef idx="1">
              <a:schemeClr val="dk1"/>
            </a:lnRef>
            <a:fillRef idx="2">
              <a:schemeClr val="dk1"/>
            </a:fillRef>
            <a:effectRef idx="1">
              <a:schemeClr val="dk1"/>
            </a:effectRef>
            <a:fontRef idx="minor">
              <a:schemeClr val="dk1"/>
            </a:fontRef>
          </p:style>
          <p:txBody>
            <a:bodyPr vert="horz" wrap="none" lIns="72000" tIns="36000" rIns="73152" bIns="36576" numCol="1" rtlCol="0" anchor="t" anchorCtr="0" compatLnSpc="1">
              <a:prstTxWarp prst="textNoShape">
                <a:avLst/>
              </a:prstTxWarp>
              <a:noAutofit/>
            </a:bodyPr>
            <a:lstStyle/>
            <a:p>
              <a:pPr algn="l">
                <a:buClr>
                  <a:schemeClr val="tx1"/>
                </a:buClr>
              </a:pPr>
              <a:r>
                <a:rPr lang="sv-SE" sz="1200" dirty="0"/>
                <a:t>Every gNB is </a:t>
              </a:r>
              <a:r>
                <a:rPr lang="sv-SE" sz="1200" dirty="0" err="1"/>
                <a:t>tracking</a:t>
              </a:r>
              <a:r>
                <a:rPr lang="sv-SE" sz="1200" dirty="0"/>
                <a:t> </a:t>
              </a:r>
              <a:r>
                <a:rPr lang="sv-SE" sz="1200" dirty="0" err="1"/>
                <a:t>multiple</a:t>
              </a:r>
              <a:r>
                <a:rPr lang="sv-SE" sz="1200" dirty="0"/>
                <a:t> TSN </a:t>
              </a:r>
              <a:r>
                <a:rPr lang="sv-SE" sz="1200" dirty="0" err="1"/>
                <a:t>time</a:t>
              </a:r>
              <a:r>
                <a:rPr lang="sv-SE" sz="1200" dirty="0"/>
                <a:t> </a:t>
              </a:r>
              <a:r>
                <a:rPr lang="sv-SE" sz="1200" dirty="0" err="1"/>
                <a:t>domains</a:t>
              </a:r>
              <a:endParaRPr lang="sv-SE" sz="1200" dirty="0"/>
            </a:p>
            <a:p>
              <a:pPr>
                <a:buClr>
                  <a:schemeClr val="tx1"/>
                </a:buClr>
              </a:pPr>
              <a:r>
                <a:rPr lang="sv-SE" sz="1200" dirty="0"/>
                <a:t>Every gNB is </a:t>
              </a:r>
              <a:r>
                <a:rPr lang="sv-SE" sz="1200" dirty="0" err="1"/>
                <a:t>tracking</a:t>
              </a:r>
              <a:r>
                <a:rPr lang="sv-SE" sz="1200" dirty="0"/>
                <a:t> the 5G clock</a:t>
              </a:r>
            </a:p>
          </p:txBody>
        </p:sp>
        <p:sp>
          <p:nvSpPr>
            <p:cNvPr id="69" name="TextBox 68">
              <a:extLst>
                <a:ext uri="{FF2B5EF4-FFF2-40B4-BE49-F238E27FC236}">
                  <a16:creationId xmlns:a16="http://schemas.microsoft.com/office/drawing/2014/main" id="{D72DB6A0-43E8-487F-8A0E-527FE74150BC}"/>
                </a:ext>
              </a:extLst>
            </p:cNvPr>
            <p:cNvSpPr txBox="1"/>
            <p:nvPr/>
          </p:nvSpPr>
          <p:spPr bwMode="auto">
            <a:xfrm>
              <a:off x="6283780" y="4291845"/>
              <a:ext cx="3831107" cy="375356"/>
            </a:xfrm>
            <a:prstGeom prst="rect">
              <a:avLst/>
            </a:prstGeom>
            <a:ln>
              <a:headEnd/>
              <a:tailEnd/>
            </a:ln>
          </p:spPr>
          <p:style>
            <a:lnRef idx="1">
              <a:schemeClr val="dk1"/>
            </a:lnRef>
            <a:fillRef idx="2">
              <a:schemeClr val="dk1"/>
            </a:fillRef>
            <a:effectRef idx="1">
              <a:schemeClr val="dk1"/>
            </a:effectRef>
            <a:fontRef idx="minor">
              <a:schemeClr val="dk1"/>
            </a:fontRef>
          </p:style>
          <p:txBody>
            <a:bodyPr vert="horz" wrap="none" lIns="72000" tIns="36000" rIns="73152" bIns="36576" numCol="1" rtlCol="0" anchor="t" anchorCtr="0" compatLnSpc="1">
              <a:prstTxWarp prst="textNoShape">
                <a:avLst/>
              </a:prstTxWarp>
              <a:noAutofit/>
            </a:bodyPr>
            <a:lstStyle/>
            <a:p>
              <a:pPr>
                <a:buClr>
                  <a:schemeClr val="tx1"/>
                </a:buClr>
              </a:pPr>
              <a:r>
                <a:rPr lang="sv-SE" sz="1200" dirty="0"/>
                <a:t>UPF is </a:t>
              </a:r>
              <a:r>
                <a:rPr lang="sv-SE" sz="1200" dirty="0" err="1"/>
                <a:t>tracking</a:t>
              </a:r>
              <a:r>
                <a:rPr lang="sv-SE" sz="1200" dirty="0"/>
                <a:t> </a:t>
              </a:r>
              <a:r>
                <a:rPr lang="sv-SE" sz="1200" dirty="0" err="1"/>
                <a:t>multiple</a:t>
              </a:r>
              <a:r>
                <a:rPr lang="sv-SE" sz="1200" dirty="0"/>
                <a:t> TSN </a:t>
              </a:r>
              <a:r>
                <a:rPr lang="sv-SE" sz="1200" dirty="0" err="1"/>
                <a:t>time</a:t>
              </a:r>
              <a:r>
                <a:rPr lang="sv-SE" sz="1200" dirty="0"/>
                <a:t> </a:t>
              </a:r>
              <a:r>
                <a:rPr lang="sv-SE" sz="1200" dirty="0" err="1"/>
                <a:t>domains</a:t>
              </a:r>
              <a:endParaRPr lang="sv-SE" sz="1200" dirty="0"/>
            </a:p>
          </p:txBody>
        </p:sp>
      </p:grpSp>
    </p:spTree>
    <p:extLst>
      <p:ext uri="{BB962C8B-B14F-4D97-AF65-F5344CB8AC3E}">
        <p14:creationId xmlns:p14="http://schemas.microsoft.com/office/powerpoint/2010/main" val="229180775"/>
      </p:ext>
    </p:extLst>
  </p:cSld>
  <p:clrMapOvr>
    <a:masterClrMapping/>
  </p:clrMapOvr>
</p:sld>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defRPr kumimoji="0" sz="2000" b="0" i="0" u="none" strike="noStrike" cap="none" normalizeH="0" baseline="0" dirty="0" err="1" smtClean="0">
            <a:ln>
              <a:noFill/>
            </a:ln>
            <a:solidFill>
              <a:schemeClr val="bg1"/>
            </a:solidFill>
            <a:effectLst/>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bwMode="auto">
        <a:noFill/>
        <a:ln w="12700">
          <a:noFill/>
          <a:miter lim="800000"/>
          <a:headEnd/>
          <a:tailEnd/>
        </a:ln>
      </a:spPr>
      <a:bodyPr vert="horz" wrap="square" lIns="72000" tIns="36000" rIns="73152" bIns="36576" numCol="1" rtlCol="0" anchor="t" anchorCtr="0" compatLnSpc="1">
        <a:prstTxWarp prst="textNoShape">
          <a:avLst/>
        </a:prstTxWarp>
        <a:noAutofit/>
      </a:bodyPr>
      <a:lstStyle>
        <a:defPPr marL="344488" indent="-344488" algn="l">
          <a:buClr>
            <a:schemeClr val="tx1"/>
          </a:buClr>
          <a:buFont typeface="Ericsson Hilda Light" panose="00000400000000000000" pitchFamily="2" charset="0"/>
          <a:buChar char="—"/>
          <a:defRPr sz="2000" dirty="0" err="1" smtClean="0"/>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potx" id="{F394490D-1954-44FE-B8ED-56040734EC47}" vid="{6EB75BB7-B825-43F3-83B5-9802AE7E790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BCA13FBA359294AA43EF6911AD5DC8A" ma:contentTypeVersion="2" ma:contentTypeDescription="Create a new document." ma:contentTypeScope="" ma:versionID="9a1f76613c082fb8f6fa830d825309ce">
  <xsd:schema xmlns:xsd="http://www.w3.org/2001/XMLSchema" xmlns:xs="http://www.w3.org/2001/XMLSchema" xmlns:p="http://schemas.microsoft.com/office/2006/metadata/properties" xmlns:ns2="043863bd-7b34-4180-9e9d-7272754de141" targetNamespace="http://schemas.microsoft.com/office/2006/metadata/properties" ma:root="true" ma:fieldsID="3f23e8cc1f25f8f14753cadbea594fc2" ns2:_="">
    <xsd:import namespace="043863bd-7b34-4180-9e9d-7272754de141"/>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3863bd-7b34-4180-9e9d-7272754de1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C360B96-3E7D-4403-B819-D32D0FAB4E6B}">
  <ds:schemaRefs>
    <ds:schemaRef ds:uri="http://schemas.microsoft.com/sharepoint/v3/contenttype/forms"/>
  </ds:schemaRefs>
</ds:datastoreItem>
</file>

<file path=customXml/itemProps2.xml><?xml version="1.0" encoding="utf-8"?>
<ds:datastoreItem xmlns:ds="http://schemas.openxmlformats.org/officeDocument/2006/customXml" ds:itemID="{5004EC1F-AD27-4AC9-969F-8AE85C8402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43863bd-7b34-4180-9e9d-7272754de1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EEE1282-2D57-4B07-9A2C-0FEEAABC5F68}">
  <ds:schemaRefs>
    <ds:schemaRef ds:uri="http://purl.org/dc/terms/"/>
    <ds:schemaRef ds:uri="http://schemas.openxmlformats.org/package/2006/metadata/core-properties"/>
    <ds:schemaRef ds:uri="http://schemas.microsoft.com/office/2006/documentManagement/types"/>
    <ds:schemaRef ds:uri="043863bd-7b34-4180-9e9d-7272754de141"/>
    <ds:schemaRef ds:uri="http://purl.org/dc/elements/1.1/"/>
    <ds:schemaRef ds:uri="http://schemas.microsoft.com/office/2006/metadata/properties"/>
    <ds:schemaRef ds:uri="http://purl.org/dc/dcmitype/"/>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1542</TotalTime>
  <Words>2722</Words>
  <Application>Microsoft Office PowerPoint</Application>
  <PresentationFormat>Widescreen</PresentationFormat>
  <Paragraphs>499</Paragraphs>
  <Slides>20</Slides>
  <Notes>20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30" baseType="lpstr">
      <vt:lpstr>Arial</vt:lpstr>
      <vt:lpstr>Symbol</vt:lpstr>
      <vt:lpstr>Wingdings</vt:lpstr>
      <vt:lpstr>Ericsson Hilda</vt:lpstr>
      <vt:lpstr>Ericsson Technical Icons</vt:lpstr>
      <vt:lpstr>Malgun Gothic</vt:lpstr>
      <vt:lpstr>Ericsson Hilda Light</vt:lpstr>
      <vt:lpstr>Times New Roman</vt:lpstr>
      <vt:lpstr>PresentationTemplate2017</vt:lpstr>
      <vt:lpstr>Picture</vt:lpstr>
      <vt:lpstr>Comparison &amp; Evaluation of Soln 11 Option 2 and 3   Ericsson, Huawei, ZTE   </vt:lpstr>
      <vt:lpstr>Time synchronization – Analysis</vt:lpstr>
      <vt:lpstr>Time-aware system according to IEEE 802.1 AS</vt:lpstr>
      <vt:lpstr>Option#3 Transport of Time Information</vt:lpstr>
      <vt:lpstr>IEEE 802.1AS compliance requirement</vt:lpstr>
      <vt:lpstr>Comparison of the main approaches (1)</vt:lpstr>
      <vt:lpstr>Comparison of the main approaches (2)</vt:lpstr>
      <vt:lpstr>Comparison of the main approaches – another angle</vt:lpstr>
      <vt:lpstr>Compare Complexity in RAN and UPF</vt:lpstr>
      <vt:lpstr>Time-sync for device based  Grand Master time distribution </vt:lpstr>
      <vt:lpstr> TSN traffic characteristics for RAN optimization</vt:lpstr>
      <vt:lpstr>5G RAN optimization for Qbv</vt:lpstr>
      <vt:lpstr>Time scales between CNC and u-plane</vt:lpstr>
      <vt:lpstr>Time scales between CNC and u-plane (2)</vt:lpstr>
      <vt:lpstr>  Non-public networks impact on time-sychronization</vt:lpstr>
      <vt:lpstr>Time-sync in NPN</vt:lpstr>
      <vt:lpstr>Time-sync in NPN</vt:lpstr>
      <vt:lpstr>Time-sync in NPN comparison Time domain distribution GM  5GC  5G RAN  (Step 1/2)</vt:lpstr>
      <vt:lpstr>Time-sync in NPN comparison Time domain distribution 5G RAN to UE (Step 2/2)</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Comparison of Soln 11 option 2 &amp; 3 on TSN Sync</dc:title>
  <dc:creator>Ericsson</dc:creator>
  <cp:keywords/>
  <dc:description>S2-1903371 Uen_x000d_  Rev A</dc:description>
  <cp:lastModifiedBy>Ericsson2</cp:lastModifiedBy>
  <cp:revision>23</cp:revision>
  <cp:lastPrinted>2019-03-29T10:36:49Z</cp:lastPrinted>
  <dcterms:created xsi:type="dcterms:W3CDTF">2018-09-07T08:28:28Z</dcterms:created>
  <dcterms:modified xsi:type="dcterms:W3CDTF">2019-04-02T14:24:42Z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R2A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R6B</vt:lpwstr>
  </property>
  <property fmtid="{D5CDD505-2E9C-101B-9397-08002B2CF9AE}" pid="8" name="TemplateName2">
    <vt:lpwstr>CXC 173 2731/1</vt:lpwstr>
  </property>
  <property fmtid="{D5CDD505-2E9C-101B-9397-08002B2CF9AE}" pid="9" name="TemplateVersion2">
    <vt:lpwstr>R2A</vt:lpwstr>
  </property>
  <property fmtid="{D5CDD505-2E9C-101B-9397-08002B2CF9AE}" pid="10" name="DocumentType2">
    <vt:lpwstr>Presentation2011</vt:lpwstr>
  </property>
  <property fmtid="{D5CDD505-2E9C-101B-9397-08002B2CF9AE}" pid="11" name="Keyword">
    <vt:lpwstr/>
  </property>
  <property fmtid="{D5CDD505-2E9C-101B-9397-08002B2CF9AE}" pid="12" name="FooterType">
    <vt:lpwstr>PresTemp</vt:lpwstr>
  </property>
  <property fmtid="{D5CDD505-2E9C-101B-9397-08002B2CF9AE}" pid="13" name="UsedFont">
    <vt:lpwstr>Ericsson Capital TT</vt:lpwstr>
  </property>
  <property fmtid="{D5CDD505-2E9C-101B-9397-08002B2CF9AE}" pid="14" name="x">
    <vt:lpwstr>1</vt:lpwstr>
  </property>
  <property fmtid="{D5CDD505-2E9C-101B-9397-08002B2CF9AE}" pid="15" name="White">
    <vt:bool>true</vt:bool>
  </property>
  <property fmtid="{D5CDD505-2E9C-101B-9397-08002B2CF9AE}" pid="16" name="chkMetaData">
    <vt:bool>false</vt:bool>
  </property>
  <property fmtid="{D5CDD505-2E9C-101B-9397-08002B2CF9AE}" pid="17" name="chkTaglines">
    <vt:bool>false</vt:bool>
  </property>
  <property fmtid="{D5CDD505-2E9C-101B-9397-08002B2CF9AE}" pid="18" name="SecurityClass">
    <vt:lpwstr>Open</vt:lpwstr>
  </property>
  <property fmtid="{D5CDD505-2E9C-101B-9397-08002B2CF9AE}" pid="19" name="txtConfLabel">
    <vt:lpwstr>Open</vt:lpwstr>
  </property>
  <property fmtid="{D5CDD505-2E9C-101B-9397-08002B2CF9AE}" pid="20" name="optUseConfClass">
    <vt:bool>true</vt:bool>
  </property>
  <property fmtid="{D5CDD505-2E9C-101B-9397-08002B2CF9AE}" pid="21" name="optUseConfLabel">
    <vt:bool>false</vt:bool>
  </property>
  <property fmtid="{D5CDD505-2E9C-101B-9397-08002B2CF9AE}" pid="22" name="optFooterCVLDocNo">
    <vt:bool>true</vt:bool>
  </property>
  <property fmtid="{D5CDD505-2E9C-101B-9397-08002B2CF9AE}" pid="23" name="optFooterCVLCopyright">
    <vt:bool>false</vt:bool>
  </property>
  <property fmtid="{D5CDD505-2E9C-101B-9397-08002B2CF9AE}" pid="24" name="optEnterText1">
    <vt:bool>false</vt:bool>
  </property>
  <property fmtid="{D5CDD505-2E9C-101B-9397-08002B2CF9AE}" pid="25" name="optFooterCVLConfLabel">
    <vt:bool>true</vt:bool>
  </property>
  <property fmtid="{D5CDD505-2E9C-101B-9397-08002B2CF9AE}" pid="26" name="optEnterText2">
    <vt:bool>false</vt:bool>
  </property>
  <property fmtid="{D5CDD505-2E9C-101B-9397-08002B2CF9AE}" pid="27" name="optFooterCVLTitle">
    <vt:bool>true</vt:bool>
  </property>
  <property fmtid="{D5CDD505-2E9C-101B-9397-08002B2CF9AE}" pid="28" name="optFooterCVLPrep">
    <vt:bool>false</vt:bool>
  </property>
  <property fmtid="{D5CDD505-2E9C-101B-9397-08002B2CF9AE}" pid="29" name="optEnterText3">
    <vt:bool>false</vt:bool>
  </property>
  <property fmtid="{D5CDD505-2E9C-101B-9397-08002B2CF9AE}" pid="30" name="optFooterCVLDate">
    <vt:bool>true</vt:bool>
  </property>
  <property fmtid="{D5CDD505-2E9C-101B-9397-08002B2CF9AE}" pid="31" name="optEnterText4">
    <vt:bool>false</vt:bool>
  </property>
  <property fmtid="{D5CDD505-2E9C-101B-9397-08002B2CF9AE}" pid="32" name="LeftFooterField">
    <vt:lpwstr>S2-1903371 Uen, Rev A</vt:lpwstr>
  </property>
  <property fmtid="{D5CDD505-2E9C-101B-9397-08002B2CF9AE}" pid="33" name="MiddleFooterField">
    <vt:lpwstr>Open</vt:lpwstr>
  </property>
  <property fmtid="{D5CDD505-2E9C-101B-9397-08002B2CF9AE}" pid="34" name="RightFooterField">
    <vt:lpwstr>Comparison of Soln 11 option 2 &amp; 3 on TSN Sync</vt:lpwstr>
  </property>
  <property fmtid="{D5CDD505-2E9C-101B-9397-08002B2CF9AE}" pid="35" name="RightFooterField2">
    <vt:lpwstr>2019-04-02</vt:lpwstr>
  </property>
  <property fmtid="{D5CDD505-2E9C-101B-9397-08002B2CF9AE}" pid="36" name="TotalNumb">
    <vt:bool>false</vt:bool>
  </property>
  <property fmtid="{D5CDD505-2E9C-101B-9397-08002B2CF9AE}" pid="37" name="Pages">
    <vt:bool>true</vt:bool>
  </property>
  <property fmtid="{D5CDD505-2E9C-101B-9397-08002B2CF9AE}" pid="38" name="BCategory">
    <vt:lpwstr/>
  </property>
  <property fmtid="{D5CDD505-2E9C-101B-9397-08002B2CF9AE}" pid="39" name="BSubject">
    <vt:lpwstr/>
  </property>
  <property fmtid="{D5CDD505-2E9C-101B-9397-08002B2CF9AE}" pid="40" name="DocType">
    <vt:lpwstr/>
  </property>
  <property fmtid="{D5CDD505-2E9C-101B-9397-08002B2CF9AE}" pid="41" name="chkShowAll">
    <vt:bool>false</vt:bool>
  </property>
  <property fmtid="{D5CDD505-2E9C-101B-9397-08002B2CF9AE}" pid="42" name="chkOnlyTitle">
    <vt:bool>false</vt:bool>
  </property>
  <property fmtid="{D5CDD505-2E9C-101B-9397-08002B2CF9AE}" pid="43" name="chkPrep">
    <vt:bool>false</vt:bool>
  </property>
  <property fmtid="{D5CDD505-2E9C-101B-9397-08002B2CF9AE}" pid="44" name="chkAppr">
    <vt:bool>false</vt:bool>
  </property>
  <property fmtid="{D5CDD505-2E9C-101B-9397-08002B2CF9AE}" pid="45" name="chkConfClass">
    <vt:bool>true</vt:bool>
  </property>
  <property fmtid="{D5CDD505-2E9C-101B-9397-08002B2CF9AE}" pid="46" name="chkDate">
    <vt:bool>true</vt:bool>
  </property>
  <property fmtid="{D5CDD505-2E9C-101B-9397-08002B2CF9AE}" pid="47" name="chkDocNo">
    <vt:bool>true</vt:bool>
  </property>
  <property fmtid="{D5CDD505-2E9C-101B-9397-08002B2CF9AE}" pid="48" name="chkRev">
    <vt:bool>false</vt:bool>
  </property>
  <property fmtid="{D5CDD505-2E9C-101B-9397-08002B2CF9AE}" pid="49" name="chkTitle">
    <vt:bool>true</vt:bool>
  </property>
  <property fmtid="{D5CDD505-2E9C-101B-9397-08002B2CF9AE}" pid="50" name="UpdateProcess">
    <vt:lpwstr>End</vt:lpwstr>
  </property>
  <property fmtid="{D5CDD505-2E9C-101B-9397-08002B2CF9AE}" pid="51" name="Prepared">
    <vt:lpwstr>Ericsson</vt:lpwstr>
  </property>
  <property fmtid="{D5CDD505-2E9C-101B-9397-08002B2CF9AE}" pid="52" name="ApprovedBy">
    <vt:lpwstr/>
  </property>
  <property fmtid="{D5CDD505-2E9C-101B-9397-08002B2CF9AE}" pid="53" name="DocNo">
    <vt:lpwstr>S2-1903371 Uen</vt:lpwstr>
  </property>
  <property fmtid="{D5CDD505-2E9C-101B-9397-08002B2CF9AE}" pid="54" name="Checked">
    <vt:lpwstr/>
  </property>
  <property fmtid="{D5CDD505-2E9C-101B-9397-08002B2CF9AE}" pid="55" name="Revision">
    <vt:lpwstr>A</vt:lpwstr>
  </property>
  <property fmtid="{D5CDD505-2E9C-101B-9397-08002B2CF9AE}" pid="56" name="DocName">
    <vt:lpwstr/>
  </property>
  <property fmtid="{D5CDD505-2E9C-101B-9397-08002B2CF9AE}" pid="57" name="Title">
    <vt:lpwstr>Comparison of Soln 11 option 2 &amp; 3 on TSN Sync</vt:lpwstr>
  </property>
  <property fmtid="{D5CDD505-2E9C-101B-9397-08002B2CF9AE}" pid="58" name="Date">
    <vt:lpwstr>2019-04-02</vt:lpwstr>
  </property>
  <property fmtid="{D5CDD505-2E9C-101B-9397-08002B2CF9AE}" pid="59" name="Reference">
    <vt:lpwstr/>
  </property>
  <property fmtid="{D5CDD505-2E9C-101B-9397-08002B2CF9AE}" pid="60" name="ContentTypeId">
    <vt:lpwstr>0x0101008BCA13FBA359294AA43EF6911AD5DC8A</vt:lpwstr>
  </property>
  <property fmtid="{D5CDD505-2E9C-101B-9397-08002B2CF9AE}" pid="61" name="AuthorIds_UIVersion_78336">
    <vt:lpwstr>18</vt:lpwstr>
  </property>
  <property fmtid="{D5CDD505-2E9C-101B-9397-08002B2CF9AE}" pid="62" name="AuthorIds_UIVersion_81920">
    <vt:lpwstr>6</vt:lpwstr>
  </property>
  <property fmtid="{D5CDD505-2E9C-101B-9397-08002B2CF9AE}" pid="63" name="chkConf">
    <vt:bool>false</vt:bool>
  </property>
  <property fmtid="{D5CDD505-2E9C-101B-9397-08002B2CF9AE}" pid="64" name="ExtConf">
    <vt:lpwstr>Public</vt:lpwstr>
  </property>
  <property fmtid="{D5CDD505-2E9C-101B-9397-08002B2CF9AE}" pid="65" name="chkExtConf">
    <vt:bool>true</vt:bool>
  </property>
  <property fmtid="{D5CDD505-2E9C-101B-9397-08002B2CF9AE}" pid="66" name="AuthorIds_UIVersion_5120">
    <vt:lpwstr>6</vt:lpwstr>
  </property>
  <property fmtid="{D5CDD505-2E9C-101B-9397-08002B2CF9AE}" pid="67" name="AuthorIds_UIVersion_1536">
    <vt:lpwstr>6</vt:lpwstr>
  </property>
  <property fmtid="{D5CDD505-2E9C-101B-9397-08002B2CF9AE}" pid="68" name="AuthorIds_UIVersion_4608">
    <vt:lpwstr>6</vt:lpwstr>
  </property>
  <property fmtid="{D5CDD505-2E9C-101B-9397-08002B2CF9AE}" pid="69" name="AuthorIds_UIVersion_6144">
    <vt:lpwstr>6</vt:lpwstr>
  </property>
</Properties>
</file>