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712" r:id="rId5"/>
    <p:sldMasterId id="2147483673" r:id="rId6"/>
    <p:sldMasterId id="2147483676" r:id="rId7"/>
    <p:sldMasterId id="2147483678" r:id="rId8"/>
    <p:sldMasterId id="2147483680" r:id="rId9"/>
    <p:sldMasterId id="2147483724" r:id="rId10"/>
  </p:sldMasterIdLst>
  <p:notesMasterIdLst>
    <p:notesMasterId r:id="rId22"/>
  </p:notesMasterIdLst>
  <p:sldIdLst>
    <p:sldId id="257" r:id="rId11"/>
    <p:sldId id="289" r:id="rId12"/>
    <p:sldId id="265" r:id="rId13"/>
    <p:sldId id="291" r:id="rId14"/>
    <p:sldId id="293" r:id="rId15"/>
    <p:sldId id="294" r:id="rId16"/>
    <p:sldId id="295" r:id="rId17"/>
    <p:sldId id="296" r:id="rId18"/>
    <p:sldId id="297" r:id="rId19"/>
    <p:sldId id="292" r:id="rId20"/>
    <p:sldId id="290" r:id="rId2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lenius, Torgny" initials="PT" lastIdx="9" clrIdx="0">
    <p:extLst>
      <p:ext uri="{19B8F6BF-5375-455C-9EA6-DF929625EA0E}">
        <p15:presenceInfo xmlns:p15="http://schemas.microsoft.com/office/powerpoint/2012/main" userId="S-1-5-21-1085031214-1284227242-725345543-696954" providerId="AD"/>
      </p:ext>
    </p:extLst>
  </p:cmAuthor>
  <p:cmAuthor id="2" name="Nord, Lars" initials="NL" lastIdx="1" clrIdx="1">
    <p:extLst>
      <p:ext uri="{19B8F6BF-5375-455C-9EA6-DF929625EA0E}">
        <p15:presenceInfo xmlns:p15="http://schemas.microsoft.com/office/powerpoint/2012/main" userId="S-1-5-21-1085031214-1284227242-725345543-6004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69" autoAdjust="0"/>
    <p:restoredTop sz="94643" autoAdjust="0"/>
  </p:normalViewPr>
  <p:slideViewPr>
    <p:cSldViewPr snapToGrid="0">
      <p:cViewPr varScale="1">
        <p:scale>
          <a:sx n="102" d="100"/>
          <a:sy n="102" d="100"/>
        </p:scale>
        <p:origin x="99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1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5.xml"/><Relationship Id="rId23" Type="http://schemas.openxmlformats.org/officeDocument/2006/relationships/commentAuthors" Target="commentAuthors.xml"/><Relationship Id="rId10" Type="http://schemas.openxmlformats.org/officeDocument/2006/relationships/slideMaster" Target="slideMasters/slideMaster6.xml"/><Relationship Id="rId19" Type="http://schemas.openxmlformats.org/officeDocument/2006/relationships/slide" Target="slides/slide9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" Target="slides/slide4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4/1/2019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86873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9168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2353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38148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7264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/>
              <a:t>Click icon to add table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6658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76849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417312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6132423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3273879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32605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77875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417598" y="879975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Font typeface="Arial" pitchFamily="34" charset="0"/>
              <a:buChar char="•"/>
              <a:defRPr sz="1200"/>
            </a:lvl2pPr>
            <a:lvl3pPr>
              <a:buNone/>
              <a:defRPr sz="1400"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</a:t>
            </a:r>
          </a:p>
          <a:p>
            <a:pPr lvl="1"/>
            <a:r>
              <a:rPr lang="en-US" dirty="0"/>
              <a:t>aster text styles</a:t>
            </a:r>
          </a:p>
          <a:p>
            <a:pPr lvl="2"/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745286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_Blue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6E85245-6EF4-4401-89A5-4E7398F4827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CB4E99-5D9B-49EB-A80D-C2366451A6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186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2_Blue Text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E85245-6EF4-4401-89A5-4E7398F4827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201F9EFC-1397-476F-AC8D-B29C394E44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1961597-1BB1-4AC0-81C4-ECF117F5AF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69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1_Blue End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1_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_Gray Text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201F9EFC-1397-476F-AC8D-B29C394E44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4149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486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3_Gray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799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47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0117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theme" Target="../theme/theme6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20BA402-4DCA-4D3B-A03B-98DA80BAB253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3873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9EA08E70-E40A-4C76-ADD7-CA63C95746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352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76398D-C6B9-4EAD-A887-41ECEA7F301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16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C1C3A2-73EF-4E4E-97C2-1C446243E83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28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/>
              <a:t>Click</a:t>
            </a:r>
            <a:r>
              <a:rPr lang="en-US" dirty="0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6317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73AE4A4-F521-4B46-BB77-BDFFF6278B0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55208" y="1105099"/>
            <a:ext cx="8359200" cy="1980000"/>
          </a:xfrm>
        </p:spPr>
        <p:txBody>
          <a:bodyPr/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User Plane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CIoT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optimisation options for 5GS</a:t>
            </a:r>
          </a:p>
          <a:p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Sony, Ericsson, Nokia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3B9EFB1-9279-469D-AA80-F88D5A3DA5DF}"/>
              </a:ext>
            </a:extLst>
          </p:cNvPr>
          <p:cNvSpPr txBox="1"/>
          <p:nvPr/>
        </p:nvSpPr>
        <p:spPr>
          <a:xfrm>
            <a:off x="217715" y="190699"/>
            <a:ext cx="8734696" cy="637437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>
              <a:spcAft>
                <a:spcPts val="300"/>
              </a:spcAft>
              <a:buSzPct val="100000"/>
            </a:pPr>
            <a:r>
              <a:rPr lang="en-GB" altLang="ja-JP" sz="1200" b="1" dirty="0"/>
              <a:t>SA WG2 Meeting #132</a:t>
            </a:r>
            <a:r>
              <a:rPr lang="en-GB" sz="1200" dirty="0">
                <a:solidFill>
                  <a:schemeClr val="tx2"/>
                </a:solidFill>
              </a:rPr>
              <a:t>								 			        </a:t>
            </a:r>
            <a:r>
              <a:rPr lang="en-GB" sz="1200" b="1" dirty="0"/>
              <a:t>S2-1903232</a:t>
            </a:r>
          </a:p>
          <a:p>
            <a:pPr>
              <a:spcAft>
                <a:spcPts val="300"/>
              </a:spcAft>
              <a:buSzPct val="100000"/>
            </a:pPr>
            <a:r>
              <a:rPr lang="en-US" altLang="ja-JP" sz="1200" b="1" dirty="0"/>
              <a:t>8 – 12 April 2019, Xi’an, China</a:t>
            </a:r>
            <a:endParaRPr lang="en-GB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1375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A334A2-9BAC-4048-8C50-849831F2267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599" y="762284"/>
            <a:ext cx="8407223" cy="3920551"/>
          </a:xfrm>
        </p:spPr>
        <p:txBody>
          <a:bodyPr>
            <a:normAutofit fontScale="92500" lnSpcReduction="20000"/>
          </a:bodyPr>
          <a:lstStyle/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sz="1800" dirty="0"/>
              <a:t>Both solutions require updates and changes to RAN/CN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endParaRPr lang="en-GB" sz="1800" dirty="0"/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sz="1800" dirty="0"/>
              <a:t>RRC-Inactive offer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/>
              <a:t>Less RAN - CN signalling and no additional NF - NF signalling if the Data Delivery Status service is not requested by the AF.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/>
              <a:t>Lower power consumption when monitoring paging occasions (shorter PTW)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/>
              <a:t>Potential higher power consumption in case of high mobility UE (mobility across several RNA=TA)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/>
              <a:t>Continuation of the core 5G-system feature - RRC-Inactive</a:t>
            </a:r>
          </a:p>
          <a:p>
            <a:pPr lvl="1"/>
            <a:endParaRPr lang="en-GB" sz="1800" dirty="0"/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sz="1800" dirty="0"/>
              <a:t>Suspend-Resume offer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/>
              <a:t>Potential lower power consumption in case of high mobility UE (mobility across several TA)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/>
              <a:t>Higher power consumption when monitoring paging occasions (longer PTW)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/>
              <a:t>higher RAN - CN signalling and NF - NF signalling (several network functions involved)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/>
              <a:t>Continuation of LTE RAN feature User Plane </a:t>
            </a:r>
            <a:r>
              <a:rPr lang="en-GB" sz="1600" dirty="0" err="1"/>
              <a:t>CIoT</a:t>
            </a:r>
            <a:r>
              <a:rPr lang="en-GB" sz="1600" dirty="0"/>
              <a:t> Optimisation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748350" lvl="2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748350" lvl="2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lvl="2"/>
            <a:endParaRPr lang="en-GB" dirty="0"/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N" dirty="0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13760582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A334A2-9BAC-4048-8C50-849831F2267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599" y="1094509"/>
            <a:ext cx="8407223" cy="3228176"/>
          </a:xfrm>
        </p:spPr>
        <p:txBody>
          <a:bodyPr>
            <a:normAutofit/>
          </a:bodyPr>
          <a:lstStyle/>
          <a:p>
            <a:pPr lvl="2"/>
            <a:r>
              <a:rPr lang="en-GB" sz="1600" dirty="0"/>
              <a:t>Alt1: Select RRC-Inactive as the new UP optimisation in 5GS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lvl="2"/>
            <a:r>
              <a:rPr lang="en-GB" sz="1600" dirty="0"/>
              <a:t>Alt2: Implement both solutions to offer high mobility UE lowest possible power consumption</a:t>
            </a:r>
            <a:endParaRPr lang="en-GB" dirty="0"/>
          </a:p>
          <a:p>
            <a:pPr lvl="2"/>
            <a:r>
              <a:rPr lang="en-GB" sz="1600" dirty="0"/>
              <a:t>	</a:t>
            </a:r>
          </a:p>
          <a:p>
            <a:pPr lvl="2"/>
            <a:endParaRPr lang="en-GB" dirty="0"/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N" dirty="0"/>
              <a:t>Proposal </a:t>
            </a:r>
          </a:p>
        </p:txBody>
      </p:sp>
    </p:spTree>
    <p:extLst>
      <p:ext uri="{BB962C8B-B14F-4D97-AF65-F5344CB8AC3E}">
        <p14:creationId xmlns:p14="http://schemas.microsoft.com/office/powerpoint/2010/main" val="39324169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A334A2-9BAC-4048-8C50-849831F2267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599" y="762285"/>
            <a:ext cx="8506661" cy="3560400"/>
          </a:xfrm>
        </p:spPr>
        <p:txBody>
          <a:bodyPr>
            <a:normAutofit fontScale="92500" lnSpcReduction="10000"/>
          </a:bodyPr>
          <a:lstStyle/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sz="1800" dirty="0"/>
              <a:t>In SA WG2 Meeting #129 in West Palm Beach, which was the last meeting before the 5G_CIoT study should be completed, the group left the conclusion on “frequent small data” open: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500" dirty="0"/>
              <a:t>Some companies wanted to implement EPS functionality Suspend-Resume also known as “UP </a:t>
            </a:r>
            <a:r>
              <a:rPr lang="en-GB" sz="1500" dirty="0" err="1"/>
              <a:t>CIoT</a:t>
            </a:r>
            <a:r>
              <a:rPr lang="en-GB" sz="1500" dirty="0"/>
              <a:t> EPS optimisation”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500" dirty="0"/>
              <a:t>Other companies argued that 5GC already support RRC-Inactive which also allow to Suspend and resume the radio bearers</a:t>
            </a:r>
          </a:p>
          <a:p>
            <a:pPr lvl="1"/>
            <a:endParaRPr lang="en-GB" sz="1800" dirty="0"/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sz="1800" dirty="0"/>
              <a:t>One power save working assumption related to RRC-Inactive was agreed during the study. This was to allow </a:t>
            </a:r>
            <a:r>
              <a:rPr lang="en-GB" sz="1800" dirty="0" err="1"/>
              <a:t>eDRX</a:t>
            </a:r>
            <a:r>
              <a:rPr lang="en-GB" sz="1800" dirty="0"/>
              <a:t> in </a:t>
            </a:r>
            <a:r>
              <a:rPr lang="en-GB" sz="1800" dirty="0" err="1"/>
              <a:t>RRC_Inactive</a:t>
            </a:r>
            <a:r>
              <a:rPr lang="en-GB" sz="1800" dirty="0"/>
              <a:t>, but with the limitation on NAS Retransmission timer value (TBD by CT1, approx. 10-20s).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400" dirty="0"/>
              <a:t>In EPS Connected Mode </a:t>
            </a:r>
            <a:r>
              <a:rPr lang="en-GB" sz="1400" dirty="0" err="1"/>
              <a:t>eDRX</a:t>
            </a:r>
            <a:r>
              <a:rPr lang="en-GB" sz="1400" dirty="0"/>
              <a:t> is up to 10.24s due to NAS retransmission timers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400" dirty="0"/>
              <a:t>Also described in S2-1900246, the use of </a:t>
            </a:r>
            <a:r>
              <a:rPr lang="en-GB" sz="1400" dirty="0" err="1"/>
              <a:t>eDRX</a:t>
            </a:r>
            <a:r>
              <a:rPr lang="en-GB" sz="1400" dirty="0"/>
              <a:t> in </a:t>
            </a:r>
            <a:r>
              <a:rPr lang="en-GB" sz="1400" dirty="0" err="1"/>
              <a:t>RRC_Inactive</a:t>
            </a:r>
            <a:r>
              <a:rPr lang="en-GB" sz="1400" dirty="0"/>
              <a:t> with values of 10,24s does not offer sufficient power save modes for IoT devices. And especially not comparable with UP solutions in EPS.</a:t>
            </a:r>
          </a:p>
          <a:p>
            <a:pPr lvl="2"/>
            <a:endParaRPr lang="en-GB" dirty="0"/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N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28919922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D29523-E4FF-45B0-970F-CEE28D5078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b="1" dirty="0"/>
              <a:t>Options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A334A2-9BAC-4048-8C50-849831F2267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599" y="1011381"/>
            <a:ext cx="8407223" cy="3311303"/>
          </a:xfrm>
        </p:spPr>
        <p:txBody>
          <a:bodyPr>
            <a:normAutofit/>
          </a:bodyPr>
          <a:lstStyle/>
          <a:p>
            <a:pPr lvl="2"/>
            <a:r>
              <a:rPr lang="en-US" sz="1600" dirty="0"/>
              <a:t>1)	Enhance the 5GC Rel-15 </a:t>
            </a:r>
            <a:r>
              <a:rPr lang="en-US" sz="1600" dirty="0" err="1"/>
              <a:t>RRC_Inactive</a:t>
            </a:r>
            <a:r>
              <a:rPr lang="en-US" sz="1600" dirty="0"/>
              <a:t> functionality to allow long </a:t>
            </a:r>
            <a:r>
              <a:rPr lang="en-US" sz="1600" dirty="0" err="1"/>
              <a:t>eDRX</a:t>
            </a:r>
            <a:r>
              <a:rPr lang="en-US" sz="1600" dirty="0"/>
              <a:t>, </a:t>
            </a:r>
          </a:p>
          <a:p>
            <a:pPr lvl="2"/>
            <a:endParaRPr lang="en-US" sz="1600" dirty="0"/>
          </a:p>
          <a:p>
            <a:pPr lvl="2"/>
            <a:r>
              <a:rPr lang="en-US" sz="1600" dirty="0"/>
              <a:t>2)	Implement the UP </a:t>
            </a:r>
            <a:r>
              <a:rPr lang="en-US" sz="1600" dirty="0" err="1"/>
              <a:t>CIoT</a:t>
            </a:r>
            <a:r>
              <a:rPr lang="en-US" sz="1600" dirty="0"/>
              <a:t> EPS optimization in the 5G system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endParaRPr lang="en-GB" sz="1800" dirty="0"/>
          </a:p>
          <a:p>
            <a:pPr marL="748350" lvl="2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lvl="2"/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522271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A334A2-9BAC-4048-8C50-849831F2267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599" y="762284"/>
            <a:ext cx="8407223" cy="4218425"/>
          </a:xfrm>
        </p:spPr>
        <p:txBody>
          <a:bodyPr>
            <a:normAutofit fontScale="85000" lnSpcReduction="20000"/>
          </a:bodyPr>
          <a:lstStyle/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sz="1800" dirty="0"/>
              <a:t>The main motivation to introduce RRC-Inactive in Rel-15 was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/>
              <a:t>Less RAN-CN signalling since the N2/N3 remains after UE transition to RRC-Inactive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/>
              <a:t>RAN paging is more efficient than CN paging, due to the smaller RAN notification area.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/>
              <a:t>Introduce a new more efficient “Idle mode” for 5G UEs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/>
              <a:t>RRC Inactive is natively supported in Rel-15, so it should not be removed in Rel-16, rather further enhanced in Rel-16.</a:t>
            </a:r>
          </a:p>
          <a:p>
            <a:pPr lvl="1"/>
            <a:endParaRPr lang="en-GB" sz="1800" dirty="0"/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sz="1800" dirty="0"/>
              <a:t>For Frequent small data transmission, the first motivation fits very well.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400" dirty="0"/>
              <a:t>For small data, it is important to keep the signalling overhead low, else the signalling might be larger than the actual user data.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400" dirty="0"/>
              <a:t>Frequent transmission – then it makes sense to keep N2/N3 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sz="1600" dirty="0"/>
              <a:t>RAN based paging results in shorter PTW than CN based PTW, less power consumption for UE when monitoring POs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endParaRPr lang="en-GB" sz="1400" dirty="0"/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sz="1600" dirty="0"/>
              <a:t>The RNA size can impact the UE signalling if the RNA size is smaller than the UE mobility, due to RNA-U when the UE moves to another RNA.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400" dirty="0"/>
              <a:t>RNA can be as large as a TA – this minimizes the extra signalling of RNA-U due to mobility.</a:t>
            </a:r>
          </a:p>
          <a:p>
            <a:pPr lvl="2"/>
            <a:endParaRPr lang="en-GB" dirty="0"/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N" dirty="0"/>
              <a:t>Why RRC-Inactive in Rel-15</a:t>
            </a:r>
          </a:p>
        </p:txBody>
      </p:sp>
    </p:spTree>
    <p:extLst>
      <p:ext uri="{BB962C8B-B14F-4D97-AF65-F5344CB8AC3E}">
        <p14:creationId xmlns:p14="http://schemas.microsoft.com/office/powerpoint/2010/main" val="36778132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A334A2-9BAC-4048-8C50-849831F2267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599" y="762284"/>
            <a:ext cx="8407223" cy="4149152"/>
          </a:xfrm>
        </p:spPr>
        <p:txBody>
          <a:bodyPr>
            <a:normAutofit fontScale="85000" lnSpcReduction="10000"/>
          </a:bodyPr>
          <a:lstStyle/>
          <a:p>
            <a:pPr lvl="1"/>
            <a:r>
              <a:rPr lang="en-GB" sz="1800" dirty="0"/>
              <a:t>Long </a:t>
            </a:r>
            <a:r>
              <a:rPr lang="en-GB" sz="1800" dirty="0" err="1"/>
              <a:t>eDRX</a:t>
            </a:r>
            <a:r>
              <a:rPr lang="en-GB" sz="1800" dirty="0"/>
              <a:t> is needed for IoT devices, even if the UE have frequent transmissions. The typical data transmission frequency compared to normal DRX values is still long. Several minutes compared vs a few seconds. Furthermore these types of devices’ data is UL dominated and tolerant to delay – long </a:t>
            </a:r>
            <a:r>
              <a:rPr lang="en-GB" sz="1800" dirty="0" err="1"/>
              <a:t>eDRX</a:t>
            </a:r>
            <a:r>
              <a:rPr lang="en-GB" sz="1800" dirty="0"/>
              <a:t> is needed.</a:t>
            </a:r>
          </a:p>
          <a:p>
            <a:pPr lvl="1"/>
            <a:endParaRPr lang="en-GB" sz="1800" b="1" u="sng" dirty="0"/>
          </a:p>
          <a:p>
            <a:pPr lvl="1"/>
            <a:r>
              <a:rPr lang="en-GB" sz="1800" b="1" u="sng" dirty="0"/>
              <a:t>What is needed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sz="1800" dirty="0"/>
              <a:t>RAN to be able to perform extended buffering, since the N3 is still active the user data will be forwarded to RAN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sz="1800" dirty="0"/>
              <a:t>RAN to be able to handle NAS messages, since the N2 is still active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sz="1800" dirty="0"/>
              <a:t>To handle the two above, RAN needs the capability to notify the CN that the UE is currently not reachable.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/>
              <a:t>The notification message could include e.g. estimated buffering time, whether the data was discarded.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/>
              <a:t>The notification message need in this case not trigger the release of the UE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/>
              <a:t>RAN must have a possibility to opt out of extended buffering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sz="1800" dirty="0"/>
              <a:t>The RAN might also need to provide a second notification that the UE soon will be reachable</a:t>
            </a:r>
            <a:endParaRPr lang="en-GB" sz="1800" strike="sngStrike" dirty="0"/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sz="1800" dirty="0"/>
              <a:t>For NB-IoT the UE needs to support RNA and RNA-U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endParaRPr lang="en-GB" sz="1800" dirty="0"/>
          </a:p>
          <a:p>
            <a:pPr marL="516150" lvl="1" indent="-285750">
              <a:buFont typeface="Arial" panose="020B0604020202020204" pitchFamily="34" charset="0"/>
              <a:buChar char="•"/>
            </a:pPr>
            <a:endParaRPr lang="en-GB" sz="1400" dirty="0"/>
          </a:p>
          <a:p>
            <a:pPr lvl="2"/>
            <a:endParaRPr lang="en-GB" dirty="0"/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N" dirty="0"/>
              <a:t>What is needed to enhance RRC-Inactive with long </a:t>
            </a:r>
            <a:r>
              <a:rPr lang="en-IN" dirty="0" err="1"/>
              <a:t>eDRX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2908678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A334A2-9BAC-4048-8C50-849831F2267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599" y="762284"/>
            <a:ext cx="8407223" cy="3941333"/>
          </a:xfrm>
        </p:spPr>
        <p:txBody>
          <a:bodyPr>
            <a:normAutofit/>
          </a:bodyPr>
          <a:lstStyle/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sz="1800" dirty="0"/>
              <a:t>Suspend-Resume CM-Idle as in User Plane </a:t>
            </a:r>
            <a:r>
              <a:rPr lang="en-GB" sz="1800" dirty="0" err="1"/>
              <a:t>CIot</a:t>
            </a:r>
            <a:r>
              <a:rPr lang="en-GB" sz="1800" dirty="0"/>
              <a:t> EPS Optimisations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/>
              <a:t>E-UTRAN and NB-IoT support already support suspended mode.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/>
              <a:t>NR needs to update</a:t>
            </a:r>
          </a:p>
          <a:p>
            <a:pPr marL="978750" lvl="3" indent="-285750">
              <a:buFont typeface="Arial" panose="020B0604020202020204" pitchFamily="34" charset="0"/>
              <a:buChar char="•"/>
            </a:pPr>
            <a:r>
              <a:rPr lang="en-GB" sz="1400" dirty="0" err="1"/>
              <a:t>RRCRelease</a:t>
            </a:r>
            <a:r>
              <a:rPr lang="en-GB" sz="1400" dirty="0"/>
              <a:t> </a:t>
            </a:r>
            <a:r>
              <a:rPr lang="en-GB" sz="1400" dirty="0" err="1"/>
              <a:t>msg</a:t>
            </a:r>
            <a:r>
              <a:rPr lang="en-GB" sz="1400" dirty="0"/>
              <a:t> needs a new cause value (</a:t>
            </a:r>
            <a:r>
              <a:rPr lang="en-GB" sz="1400" dirty="0" err="1"/>
              <a:t>rrc</a:t>
            </a:r>
            <a:r>
              <a:rPr lang="en-GB" sz="1400" dirty="0"/>
              <a:t>-suspend, if same as LTE is used) 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sz="1800" dirty="0"/>
              <a:t>RRC-Inactive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/>
              <a:t>E-UTRAN and NR support already support RRC-Inactive 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/>
              <a:t>NB-IoT needs to update two RRC-messages (same additions as for E-UTRAN in rel-15)</a:t>
            </a:r>
          </a:p>
          <a:p>
            <a:pPr marL="978750" lvl="3" indent="-285750">
              <a:buFont typeface="Arial" panose="020B0604020202020204" pitchFamily="34" charset="0"/>
              <a:buChar char="•"/>
            </a:pPr>
            <a:r>
              <a:rPr lang="en-GB" sz="1400" dirty="0" err="1"/>
              <a:t>RRCConnectionRelease</a:t>
            </a:r>
            <a:r>
              <a:rPr lang="en-GB" sz="1400" dirty="0"/>
              <a:t>-NB need to include </a:t>
            </a:r>
            <a:r>
              <a:rPr lang="en-GB" sz="1400" dirty="0" err="1"/>
              <a:t>rrc-inactiveConfig</a:t>
            </a:r>
            <a:r>
              <a:rPr lang="en-GB" sz="1400" dirty="0"/>
              <a:t> IE</a:t>
            </a:r>
          </a:p>
          <a:p>
            <a:pPr marL="978750" lvl="3" indent="-285750">
              <a:buFont typeface="Arial" panose="020B0604020202020204" pitchFamily="34" charset="0"/>
              <a:buChar char="•"/>
            </a:pPr>
            <a:r>
              <a:rPr lang="en-GB" sz="1400" dirty="0" err="1"/>
              <a:t>RRCConnectionResume</a:t>
            </a:r>
            <a:r>
              <a:rPr lang="en-GB" sz="1400" dirty="0"/>
              <a:t>-NB needs to include new cause value for RNA-U </a:t>
            </a:r>
          </a:p>
          <a:p>
            <a:pPr marL="978750" lvl="3" indent="-285750">
              <a:buFont typeface="Arial" panose="020B0604020202020204" pitchFamily="34" charset="0"/>
              <a:buChar char="•"/>
            </a:pPr>
            <a:endParaRPr lang="en-GB" sz="1400" dirty="0"/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sz="1800" dirty="0"/>
              <a:t>In both cases either TS 36.331 or TS 38.331 behaviour text needs to be updated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endParaRPr lang="en-GB" sz="1400" dirty="0"/>
          </a:p>
          <a:p>
            <a:pPr lvl="2"/>
            <a:endParaRPr lang="en-GB" dirty="0"/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N" dirty="0"/>
              <a:t>RRC impact</a:t>
            </a:r>
          </a:p>
        </p:txBody>
      </p:sp>
    </p:spTree>
    <p:extLst>
      <p:ext uri="{BB962C8B-B14F-4D97-AF65-F5344CB8AC3E}">
        <p14:creationId xmlns:p14="http://schemas.microsoft.com/office/powerpoint/2010/main" val="18627085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A334A2-9BAC-4048-8C50-849831F2267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599" y="762284"/>
            <a:ext cx="8407223" cy="3941333"/>
          </a:xfrm>
        </p:spPr>
        <p:txBody>
          <a:bodyPr>
            <a:normAutofit/>
          </a:bodyPr>
          <a:lstStyle/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sz="1800" dirty="0"/>
              <a:t>Suspend-Resume CM-Idle as in User Plane </a:t>
            </a:r>
            <a:r>
              <a:rPr lang="en-GB" sz="1800" dirty="0" err="1"/>
              <a:t>CIot</a:t>
            </a:r>
            <a:r>
              <a:rPr lang="en-GB" sz="1800" dirty="0"/>
              <a:t> EPS Optimisations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/>
              <a:t>New N2 messages to support Suspend/Resume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/>
              <a:t>Suspend the N3 tunnel</a:t>
            </a:r>
          </a:p>
          <a:p>
            <a:pPr marL="978750" lvl="3" indent="-285750">
              <a:buFont typeface="Arial" panose="020B0604020202020204" pitchFamily="34" charset="0"/>
              <a:buChar char="•"/>
            </a:pPr>
            <a:r>
              <a:rPr lang="en-GB" sz="1400" dirty="0"/>
              <a:t>AMF needs keep the UE is CM-Idle (suspend) state </a:t>
            </a:r>
          </a:p>
          <a:p>
            <a:pPr marL="978750" lvl="3" indent="-285750">
              <a:buFont typeface="Arial" panose="020B0604020202020204" pitchFamily="34" charset="0"/>
              <a:buChar char="•"/>
            </a:pPr>
            <a:r>
              <a:rPr lang="en-GB" sz="1400" dirty="0"/>
              <a:t>AMF needs to forward the suspend top the SMF</a:t>
            </a:r>
          </a:p>
          <a:p>
            <a:pPr marL="978750" lvl="3" indent="-285750">
              <a:buFont typeface="Arial" panose="020B0604020202020204" pitchFamily="34" charset="0"/>
              <a:buChar char="•"/>
            </a:pPr>
            <a:r>
              <a:rPr lang="en-GB" sz="1400" dirty="0"/>
              <a:t>SMF send a new N4 message to suspend the N3 tunnel at the UPF</a:t>
            </a:r>
            <a:endParaRPr lang="en-GB" sz="1200" dirty="0"/>
          </a:p>
          <a:p>
            <a:pPr marL="748350" lvl="2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sz="1800" dirty="0"/>
              <a:t>RRC-Inactive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/>
              <a:t>New or updated N2 message to support RAN notifications towards AMF</a:t>
            </a:r>
            <a:endParaRPr lang="en-GB" sz="1400" dirty="0"/>
          </a:p>
          <a:p>
            <a:pPr lvl="1"/>
            <a:endParaRPr lang="en-GB" sz="1400" dirty="0"/>
          </a:p>
          <a:p>
            <a:pPr lvl="2"/>
            <a:endParaRPr lang="en-GB" dirty="0"/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N" dirty="0"/>
              <a:t>RAN3 impact</a:t>
            </a:r>
          </a:p>
        </p:txBody>
      </p:sp>
    </p:spTree>
    <p:extLst>
      <p:ext uri="{BB962C8B-B14F-4D97-AF65-F5344CB8AC3E}">
        <p14:creationId xmlns:p14="http://schemas.microsoft.com/office/powerpoint/2010/main" val="42915266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A334A2-9BAC-4048-8C50-849831F2267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599" y="762284"/>
            <a:ext cx="8407223" cy="3941333"/>
          </a:xfrm>
        </p:spPr>
        <p:txBody>
          <a:bodyPr>
            <a:normAutofit fontScale="92500" lnSpcReduction="10000"/>
          </a:bodyPr>
          <a:lstStyle/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sz="1800" dirty="0"/>
              <a:t>Suspend-Resume CM-Idle as in User Plane </a:t>
            </a:r>
            <a:r>
              <a:rPr lang="en-GB" sz="1800" dirty="0" err="1"/>
              <a:t>CIot</a:t>
            </a:r>
            <a:r>
              <a:rPr lang="en-GB" sz="1800" dirty="0"/>
              <a:t> EPS Optimisations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/>
              <a:t>AMF needs to store new UE state in context (CM-idle/suspend mode).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/>
              <a:t>AMF needs to forward the suspend/resume message to the SMF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/>
              <a:t>SMF needs to suspend/resume the user plane, new N4 messaging to suspend and resume N3.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/>
              <a:t>New functionality between AMF and SMF</a:t>
            </a:r>
            <a:endParaRPr lang="en-GB" sz="1400" dirty="0"/>
          </a:p>
          <a:p>
            <a:pPr marL="748350" lvl="2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sz="1800" dirty="0"/>
              <a:t>RRC-Inactive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/>
              <a:t>AMF support receiving extended notification from RAN and re-use the non-reachability API towards the SMF to trigger data delivery status reporting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/>
              <a:t>RAN opt out of extended buffering either </a:t>
            </a:r>
          </a:p>
          <a:p>
            <a:pPr marL="978750" lvl="3" indent="-285750">
              <a:buFont typeface="Arial" panose="020B0604020202020204" pitchFamily="34" charset="0"/>
              <a:buChar char="•"/>
            </a:pPr>
            <a:r>
              <a:rPr lang="en-GB" sz="1300" dirty="0"/>
              <a:t>re-use Rel-15 RAN paging failure procedure, or</a:t>
            </a:r>
          </a:p>
          <a:p>
            <a:pPr marL="978750" lvl="3" indent="-285750">
              <a:buFont typeface="Arial" panose="020B0604020202020204" pitchFamily="34" charset="0"/>
              <a:buChar char="•"/>
            </a:pPr>
            <a:r>
              <a:rPr lang="en-GB" sz="1300" dirty="0"/>
              <a:t>RAN notifies the AMF that can send a notification message to the AF informing </a:t>
            </a:r>
            <a:r>
              <a:rPr lang="en-GB" sz="1300"/>
              <a:t>the AF that </a:t>
            </a:r>
            <a:r>
              <a:rPr lang="en-GB" sz="1300" dirty="0"/>
              <a:t>the UE is not reachable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/>
              <a:t>Re-use 4.8.3 procedure to support on-time availability notification event reporting requested by AF.</a:t>
            </a:r>
            <a:endParaRPr lang="en-GB" sz="1400" strike="sngStrike" dirty="0"/>
          </a:p>
          <a:p>
            <a:pPr lvl="1"/>
            <a:endParaRPr lang="en-GB" sz="1400" dirty="0"/>
          </a:p>
          <a:p>
            <a:pPr lvl="2"/>
            <a:endParaRPr lang="en-GB" dirty="0"/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N" dirty="0"/>
              <a:t>CN impact</a:t>
            </a:r>
          </a:p>
        </p:txBody>
      </p:sp>
    </p:spTree>
    <p:extLst>
      <p:ext uri="{BB962C8B-B14F-4D97-AF65-F5344CB8AC3E}">
        <p14:creationId xmlns:p14="http://schemas.microsoft.com/office/powerpoint/2010/main" val="5605620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A334A2-9BAC-4048-8C50-849831F2267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599" y="762284"/>
            <a:ext cx="8407223" cy="3941333"/>
          </a:xfrm>
        </p:spPr>
        <p:txBody>
          <a:bodyPr>
            <a:normAutofit/>
          </a:bodyPr>
          <a:lstStyle/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sz="1800" dirty="0"/>
              <a:t>Suspend-Resume CM-Idle as in User Plane </a:t>
            </a:r>
            <a:r>
              <a:rPr lang="en-GB" sz="1800" dirty="0" err="1"/>
              <a:t>CIot</a:t>
            </a:r>
            <a:r>
              <a:rPr lang="en-GB" sz="1800" dirty="0"/>
              <a:t> EPS Optimisations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/>
              <a:t>CN based paging using PTW for reliable paging</a:t>
            </a:r>
            <a:endParaRPr lang="en-GB" sz="1400" dirty="0"/>
          </a:p>
          <a:p>
            <a:pPr marL="748350" lvl="2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sz="1800" dirty="0"/>
              <a:t>RRC-Inactive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/>
              <a:t>RAN based paging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/>
              <a:t>Smaller area and no CN-RAN synchronisation issues results in shorter PTW than CN based paging</a:t>
            </a:r>
            <a:endParaRPr lang="en-GB" sz="1400" dirty="0"/>
          </a:p>
          <a:p>
            <a:pPr marL="978750" lvl="3" indent="-285750">
              <a:buFont typeface="Arial" panose="020B0604020202020204" pitchFamily="34" charset="0"/>
              <a:buChar char="•"/>
            </a:pPr>
            <a:endParaRPr lang="en-GB" sz="1400" dirty="0"/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sz="1800" dirty="0"/>
              <a:t>UE will consume less power due to the shorter PTW in RRC-Inactive, since the UE needs to monitor less paging occasions than in CM-Idle with longer PTW.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endParaRPr lang="en-GB" sz="1400" dirty="0"/>
          </a:p>
          <a:p>
            <a:pPr lvl="2"/>
            <a:endParaRPr lang="en-GB" dirty="0"/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N" dirty="0"/>
              <a:t>Paging aspects of using </a:t>
            </a:r>
            <a:r>
              <a:rPr lang="en-IN" dirty="0" err="1"/>
              <a:t>eDRX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649163806"/>
      </p:ext>
    </p:extLst>
  </p:cSld>
  <p:clrMapOvr>
    <a:masterClrMapping/>
  </p:clrMapOvr>
</p:sld>
</file>

<file path=ppt/theme/theme1.xml><?xml version="1.0" encoding="utf-8"?>
<a:theme xmlns:a="http://schemas.openxmlformats.org/drawingml/2006/main" name="1_c 2018 Nokia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.potx" id="{900A7D32-2456-461C-822E-8CF7BDA5E930}" vid="{8DCBB23F-4047-47FB-9A6E-B404176201C2}"/>
    </a:ext>
  </a:extLst>
</a:theme>
</file>

<file path=ppt/theme/theme2.xml><?xml version="1.0" encoding="utf-8"?>
<a:theme xmlns:a="http://schemas.openxmlformats.org/drawingml/2006/main" name="3_Blu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.potx" id="{900A7D32-2456-461C-822E-8CF7BDA5E930}" vid="{71557DAB-B924-4A1F-B433-499BA264D20A}"/>
    </a:ext>
  </a:extLst>
</a:theme>
</file>

<file path=ppt/theme/theme3.xml><?xml version="1.0" encoding="utf-8"?>
<a:theme xmlns:a="http://schemas.openxmlformats.org/drawingml/2006/main" name="4_Blu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.potx" id="{900A7D32-2456-461C-822E-8CF7BDA5E930}" vid="{416D58A7-784C-4A17-879F-57337D6D5A44}"/>
    </a:ext>
  </a:extLst>
</a:theme>
</file>

<file path=ppt/theme/theme4.xml><?xml version="1.0" encoding="utf-8"?>
<a:theme xmlns:a="http://schemas.openxmlformats.org/drawingml/2006/main" name="5_Whit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.potx" id="{900A7D32-2456-461C-822E-8CF7BDA5E930}" vid="{391E7E0B-8F1E-433D-B954-B7B320E1ABB0}"/>
    </a:ext>
  </a:extLst>
</a:theme>
</file>

<file path=ppt/theme/theme5.xml><?xml version="1.0" encoding="utf-8"?>
<a:theme xmlns:a="http://schemas.openxmlformats.org/drawingml/2006/main" name="6_Gray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.potx" id="{900A7D32-2456-461C-822E-8CF7BDA5E930}" vid="{A111A971-121D-4A56-9315-CB1A61A99E6C}"/>
    </a:ext>
  </a:extLst>
</a:theme>
</file>

<file path=ppt/theme/theme6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smtClean="0">
            <a:solidFill>
              <a:schemeClr val="bg1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_Pure_PPT_Corp_V3" id="{EBFA465A-F99A-440C-9EAF-9E2AFF539F79}" vid="{74E9AEE0-7FE0-4E86-A209-704C6EA35B36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Nokia Document" ma:contentTypeID="0x010100CE50E52E7543470BBDD3827FE50C59CB00F28B616FD8C77D40956A924538277F24" ma:contentTypeVersion="20" ma:contentTypeDescription="Create Nokia Word Document" ma:contentTypeScope="" ma:versionID="8a8bb39903eab51627de84a4b55bcd5b">
  <xsd:schema xmlns:xsd="http://www.w3.org/2001/XMLSchema" xmlns:xs="http://www.w3.org/2001/XMLSchema" xmlns:p="http://schemas.microsoft.com/office/2006/metadata/properties" xmlns:ns2="71c5aaf6-e6ce-465b-b873-5148d2a4c105" targetNamespace="http://schemas.microsoft.com/office/2006/metadata/properties" ma:root="true" ma:fieldsID="ee505b34e59658c61b786e7520ef1dfe" ns2:_="">
    <xsd:import namespace="71c5aaf6-e6ce-465b-b873-5148d2a4c105"/>
    <xsd:element name="properties">
      <xsd:complexType>
        <xsd:sequence>
          <xsd:element name="documentManagement">
            <xsd:complexType>
              <xsd:all>
                <xsd:element ref="ns2:DocumentType" minOccurs="0"/>
                <xsd:element ref="ns2:NokiaConfidentiality" minOccurs="0"/>
                <xsd:element ref="ns2:Owner" minOccurs="0"/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DocumentType" ma:index="8" nillable="true" ma:displayName="Document Type" ma:default="Description" ma:description="Document type specifies the content of the document" ma:format="Dropdown" ma:internalName="DocumentType" ma:readOnly="false">
      <xsd:simpleType>
        <xsd:restriction base="dms:Choice">
          <xsd:enumeration value="Policy"/>
          <xsd:enumeration value="Strategy"/>
          <xsd:enumeration value="Objectives / Targets"/>
          <xsd:enumeration value="Plan / Schedule"/>
          <xsd:enumeration value="Governance"/>
          <xsd:enumeration value="Organization"/>
          <xsd:enumeration value="Review Material"/>
          <xsd:enumeration value="Communication"/>
          <xsd:enumeration value="Minutes"/>
          <xsd:enumeration value="Training"/>
          <xsd:enumeration value="Standard Operating Procedure"/>
          <xsd:enumeration value="Process / Procedure / Standard"/>
          <xsd:enumeration value="Guideline / Manual / Instruction"/>
          <xsd:enumeration value="Description"/>
          <xsd:enumeration value="Form / Template"/>
          <xsd:enumeration value="Checklist"/>
          <xsd:enumeration value="Bid / Offer"/>
          <xsd:enumeration value="Contract / Order"/>
          <xsd:enumeration value="List"/>
          <xsd:enumeration value="Roadmap"/>
          <xsd:enumeration value="Requirement / Specification"/>
          <xsd:enumeration value="Design"/>
          <xsd:enumeration value="Concept / Proposal"/>
          <xsd:enumeration value="Measurement / KPI"/>
          <xsd:enumeration value="Report"/>
          <xsd:enumeration value="Best Practice / Lessons Learnt"/>
          <xsd:enumeration value="Analysis / Assessment"/>
          <xsd:enumeration value="Survey"/>
        </xsd:restriction>
      </xsd:simpleType>
    </xsd:element>
    <xsd:element name="NokiaConfidentiality" ma:index="9" nillable="true" ma:displayName="Nokia Confidentiality" ma:default="Nokia Internal Use" ma:format="Dropdown" ma:internalName="NokiaConfidentiality" ma:readOnly="false">
      <xsd:simpleType>
        <xsd:restriction base="dms:Choice">
          <xsd:enumeration value="Nokia Internal Use"/>
          <xsd:enumeration value="Confidential"/>
          <xsd:enumeration value="Secret"/>
          <xsd:enumeration value="Public"/>
        </xsd:restriction>
      </xsd:simpleType>
    </xsd:element>
    <xsd:element name="Owner" ma:index="10" nillable="true" ma:displayName="Owner" ma:description="Owner identifies the person or group who owns the document (default value is the same as the Creator of the document)" ma:internalName="Owner">
      <xsd:simpleType>
        <xsd:restriction base="dms:Text"/>
      </xsd:simpleType>
    </xsd:element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wner xmlns="71c5aaf6-e6ce-465b-b873-5148d2a4c105">Spen Spencer</Owner>
    <DocumentType xmlns="71c5aaf6-e6ce-465b-b873-5148d2a4c105">Description</DocumentType>
    <NokiaConfidentiality xmlns="71c5aaf6-e6ce-465b-b873-5148d2a4c105">Nokia Internal Use</NokiaConfidentiality>
    <_dlc_DocId xmlns="71c5aaf6-e6ce-465b-b873-5148d2a4c105">QBI5PMBIL2NS-1242730160-2063</_dlc_DocId>
    <_dlc_DocIdUrl xmlns="71c5aaf6-e6ce-465b-b873-5148d2a4c105">
      <Url>https://nokia.sharepoint.com/sites/brandstore/_layouts/15/DocIdRedir.aspx?ID=QBI5PMBIL2NS-1242730160-2063</Url>
      <Description>QBI5PMBIL2NS-1242730160-2063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1689926E-7E8E-43B1-A463-B8F738E263A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2E8A448-65DE-44E8-AD84-1DC2579AB372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71c5aaf6-e6ce-465b-b873-5148d2a4c105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BE17682-4855-48A2-90A4-033C82C08EA3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4380CF39-7FE4-4523-8130-906964D78BFD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Pure PowerPoint</Template>
  <TotalTime>6431</TotalTime>
  <Words>1114</Words>
  <Application>Microsoft Office PowerPoint</Application>
  <PresentationFormat>On-screen Show (16:9)</PresentationFormat>
  <Paragraphs>119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11</vt:i4>
      </vt:variant>
    </vt:vector>
  </HeadingPairs>
  <TitlesOfParts>
    <vt:vector size="24" baseType="lpstr">
      <vt:lpstr>Nokia Pure Headline Light</vt:lpstr>
      <vt:lpstr>Nokia Pure Headline Ultra Light</vt:lpstr>
      <vt:lpstr>Nokia Pure Text</vt:lpstr>
      <vt:lpstr>Nokia Pure Text Light</vt:lpstr>
      <vt:lpstr>Arial</vt:lpstr>
      <vt:lpstr>Calibri</vt:lpstr>
      <vt:lpstr>Calibri Light</vt:lpstr>
      <vt:lpstr>1_c 2018 Nokia</vt:lpstr>
      <vt:lpstr>3_Blue</vt:lpstr>
      <vt:lpstr>4_Blue End Slide</vt:lpstr>
      <vt:lpstr>5_White End Slide</vt:lpstr>
      <vt:lpstr>6_Gray</vt:lpstr>
      <vt:lpstr>Nokia White Master with headline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Milinski, Alexander (Nokia - DE/Munich)</dc:creator>
  <cp:lastModifiedBy>Nord, Lars</cp:lastModifiedBy>
  <cp:revision>149</cp:revision>
  <dcterms:created xsi:type="dcterms:W3CDTF">2018-05-23T09:49:09Z</dcterms:created>
  <dcterms:modified xsi:type="dcterms:W3CDTF">2019-04-01T11:11:23Z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0x010100CE50E52E7543470BBDD3827FE50C59CB00F28B616FD8C77D40956A924538277F24</vt:lpwstr>
  </property>
  <property fmtid="{D5CDD505-2E9C-101B-9397-08002B2CF9AE}" pid="3" name="_dlc_DocIdItemGuid">
    <vt:lpwstr>ea134091-6caa-4ee1-9901-fdd6cf1a17b2</vt:lpwstr>
  </property>
  <property fmtid="{D5CDD505-2E9C-101B-9397-08002B2CF9AE}" pid="4" name="MSIP_Label_b1aa2129-79ec-42c0-bfac-e5b7a0374572_Enabled">
    <vt:lpwstr>True</vt:lpwstr>
  </property>
  <property fmtid="{D5CDD505-2E9C-101B-9397-08002B2CF9AE}" pid="5" name="MSIP_Label_b1aa2129-79ec-42c0-bfac-e5b7a0374572_SiteId">
    <vt:lpwstr>5d471751-9675-428d-917b-70f44f9630b0</vt:lpwstr>
  </property>
  <property fmtid="{D5CDD505-2E9C-101B-9397-08002B2CF9AE}" pid="6" name="MSIP_Label_b1aa2129-79ec-42c0-bfac-e5b7a0374572_Owner">
    <vt:lpwstr>alessio.casati@nokia.com</vt:lpwstr>
  </property>
  <property fmtid="{D5CDD505-2E9C-101B-9397-08002B2CF9AE}" pid="7" name="MSIP_Label_b1aa2129-79ec-42c0-bfac-e5b7a0374572_SetDate">
    <vt:lpwstr>2018-10-04T15:08:46.0426180Z</vt:lpwstr>
  </property>
  <property fmtid="{D5CDD505-2E9C-101B-9397-08002B2CF9AE}" pid="8" name="MSIP_Label_b1aa2129-79ec-42c0-bfac-e5b7a0374572_Name">
    <vt:lpwstr>Public</vt:lpwstr>
  </property>
  <property fmtid="{D5CDD505-2E9C-101B-9397-08002B2CF9AE}" pid="9" name="MSIP_Label_b1aa2129-79ec-42c0-bfac-e5b7a0374572_Application">
    <vt:lpwstr>Microsoft Azure Information Protection</vt:lpwstr>
  </property>
  <property fmtid="{D5CDD505-2E9C-101B-9397-08002B2CF9AE}" pid="10" name="MSIP_Label_b1aa2129-79ec-42c0-bfac-e5b7a0374572_Extended_MSFT_Method">
    <vt:lpwstr>Manual</vt:lpwstr>
  </property>
  <property fmtid="{D5CDD505-2E9C-101B-9397-08002B2CF9AE}" pid="11" name="Sensitivity">
    <vt:lpwstr>Public</vt:lpwstr>
  </property>
  <property fmtid="{D5CDD505-2E9C-101B-9397-08002B2CF9AE}" pid="12" name="_NewReviewCycle">
    <vt:lpwstr/>
  </property>
</Properties>
</file>