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9" r:id="rId2"/>
    <p:sldId id="822" r:id="rId3"/>
    <p:sldId id="331" r:id="rId4"/>
    <p:sldId id="818" r:id="rId5"/>
    <p:sldId id="821" r:id="rId6"/>
    <p:sldId id="819" r:id="rId7"/>
    <p:sldId id="815" r:id="rId8"/>
    <p:sldId id="820" r:id="rId9"/>
    <p:sldId id="823" r:id="rId10"/>
  </p:sldIdLst>
  <p:sldSz cx="12192000" cy="6858000"/>
  <p:notesSz cx="6858000" cy="9144000"/>
  <p:embeddedFontLst>
    <p:embeddedFont>
      <p:font typeface="Ericsson Hilda" panose="00000500000000000000" pitchFamily="2" charset="0"/>
      <p:regular r:id="rId13"/>
      <p:bold r:id="rId14"/>
    </p:embeddedFont>
    <p:embeddedFont>
      <p:font typeface="Ericsson Hilda Light" panose="00000400000000000000" pitchFamily="2" charset="0"/>
      <p:regular r:id="rId15"/>
    </p:embeddedFont>
    <p:embeddedFont>
      <p:font typeface="Ericsson Technical Icons" panose="00000500000000000000" pitchFamily="2" charset="0"/>
      <p:regular r:id="rId16"/>
    </p:embeddedFont>
    <p:embeddedFont>
      <p:font typeface="MS PGothic" panose="020B0600070205080204" pitchFamily="34" charset="-128"/>
      <p:regular r:id="rId17"/>
    </p:embeddedFont>
    <p:embeddedFont>
      <p:font typeface="SimSun" panose="02010600030101010101" pitchFamily="2" charset="-122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dy Gan" initials="JGJ" lastIdx="1" clrIdx="0">
    <p:extLst>
      <p:ext uri="{19B8F6BF-5375-455C-9EA6-DF929625EA0E}">
        <p15:presenceInfo xmlns:p15="http://schemas.microsoft.com/office/powerpoint/2012/main" userId="Judy G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D53B8C-0F1F-4975-99C6-F374FF6D44F2}" v="4" dt="2019-04-01T11:12:40.7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41" autoAdjust="0"/>
    <p:restoredTop sz="94582" autoAdjust="0"/>
  </p:normalViewPr>
  <p:slideViewPr>
    <p:cSldViewPr snapToGrid="0" snapToObjects="1" showGuides="1">
      <p:cViewPr varScale="1">
        <p:scale>
          <a:sx n="75" d="100"/>
          <a:sy n="75" d="100"/>
        </p:scale>
        <p:origin x="4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y Gan Juying" userId="16e398e7-407f-42da-a719-ca3982793afa" providerId="ADAL" clId="{E4D53B8C-0F1F-4975-99C6-F374FF6D44F2}"/>
    <pc:docChg chg="modSld">
      <pc:chgData name="Judy Gan Juying" userId="16e398e7-407f-42da-a719-ca3982793afa" providerId="ADAL" clId="{E4D53B8C-0F1F-4975-99C6-F374FF6D44F2}" dt="2019-04-01T11:12:40.730" v="3" actId="404"/>
      <pc:docMkLst>
        <pc:docMk/>
      </pc:docMkLst>
      <pc:sldChg chg="modSp">
        <pc:chgData name="Judy Gan Juying" userId="16e398e7-407f-42da-a719-ca3982793afa" providerId="ADAL" clId="{E4D53B8C-0F1F-4975-99C6-F374FF6D44F2}" dt="2019-04-01T11:12:40.730" v="3" actId="404"/>
        <pc:sldMkLst>
          <pc:docMk/>
          <pc:sldMk cId="2189475887" sldId="259"/>
        </pc:sldMkLst>
        <pc:spChg chg="mod">
          <ac:chgData name="Judy Gan Juying" userId="16e398e7-407f-42da-a719-ca3982793afa" providerId="ADAL" clId="{E4D53B8C-0F1F-4975-99C6-F374FF6D44F2}" dt="2019-04-01T11:12:16.313" v="0" actId="113"/>
          <ac:spMkLst>
            <pc:docMk/>
            <pc:sldMk cId="2189475887" sldId="259"/>
            <ac:spMk id="4" creationId="{E2D94EE2-8A3C-4776-ABED-4EFAEBE4F04D}"/>
          </ac:spMkLst>
        </pc:spChg>
        <pc:spChg chg="mod">
          <ac:chgData name="Judy Gan Juying" userId="16e398e7-407f-42da-a719-ca3982793afa" providerId="ADAL" clId="{E4D53B8C-0F1F-4975-99C6-F374FF6D44F2}" dt="2019-04-01T11:12:40.730" v="3" actId="404"/>
          <ac:spMkLst>
            <pc:docMk/>
            <pc:sldMk cId="2189475887" sldId="259"/>
            <ac:spMk id="11" creationId="{EB6F03F3-1199-4BDC-B39F-3728C3F6A9FF}"/>
          </ac:spMkLst>
        </pc:spChg>
      </pc:sldChg>
    </pc:docChg>
  </pc:docChgLst>
  <pc:docChgLst>
    <pc:chgData name="Judy Gan Juying" userId="16e398e7-407f-42da-a719-ca3982793afa" providerId="ADAL" clId="{CA16D09A-D52E-4F07-8198-36C3BFF0A951}"/>
    <pc:docChg chg="custSel modSld modMainMaster modHandout">
      <pc:chgData name="Judy Gan Juying" userId="16e398e7-407f-42da-a719-ca3982793afa" providerId="ADAL" clId="{CA16D09A-D52E-4F07-8198-36C3BFF0A951}" dt="2019-03-25T12:03:33.324" v="185"/>
      <pc:docMkLst>
        <pc:docMk/>
      </pc:docMkLst>
      <pc:sldChg chg="modNotes">
        <pc:chgData name="Judy Gan Juying" userId="16e398e7-407f-42da-a719-ca3982793afa" providerId="ADAL" clId="{CA16D09A-D52E-4F07-8198-36C3BFF0A951}" dt="2019-03-25T11:32:18.020" v="23" actId="20577"/>
        <pc:sldMkLst>
          <pc:docMk/>
          <pc:sldMk cId="2254205410" sldId="331"/>
        </pc:sldMkLst>
      </pc:sldChg>
      <pc:sldChg chg="modNotes">
        <pc:chgData name="Judy Gan Juying" userId="16e398e7-407f-42da-a719-ca3982793afa" providerId="ADAL" clId="{CA16D09A-D52E-4F07-8198-36C3BFF0A951}" dt="2019-03-25T11:32:18.047" v="39" actId="20577"/>
        <pc:sldMkLst>
          <pc:docMk/>
          <pc:sldMk cId="1683545612" sldId="815"/>
        </pc:sldMkLst>
      </pc:sldChg>
      <pc:sldChg chg="modNotes">
        <pc:chgData name="Judy Gan Juying" userId="16e398e7-407f-42da-a719-ca3982793afa" providerId="ADAL" clId="{CA16D09A-D52E-4F07-8198-36C3BFF0A951}" dt="2019-03-25T11:32:18.027" v="27" actId="20577"/>
        <pc:sldMkLst>
          <pc:docMk/>
          <pc:sldMk cId="3358994044" sldId="818"/>
        </pc:sldMkLst>
      </pc:sldChg>
      <pc:sldChg chg="modNotes">
        <pc:chgData name="Judy Gan Juying" userId="16e398e7-407f-42da-a719-ca3982793afa" providerId="ADAL" clId="{CA16D09A-D52E-4F07-8198-36C3BFF0A951}" dt="2019-03-25T11:32:18.041" v="35" actId="20577"/>
        <pc:sldMkLst>
          <pc:docMk/>
          <pc:sldMk cId="997093518" sldId="819"/>
        </pc:sldMkLst>
      </pc:sldChg>
      <pc:sldChg chg="modNotes">
        <pc:chgData name="Judy Gan Juying" userId="16e398e7-407f-42da-a719-ca3982793afa" providerId="ADAL" clId="{CA16D09A-D52E-4F07-8198-36C3BFF0A951}" dt="2019-03-25T11:32:18.054" v="43" actId="20577"/>
        <pc:sldMkLst>
          <pc:docMk/>
          <pc:sldMk cId="1733244607" sldId="820"/>
        </pc:sldMkLst>
      </pc:sldChg>
      <pc:sldChg chg="addSp delSp modSp modNotes">
        <pc:chgData name="Judy Gan Juying" userId="16e398e7-407f-42da-a719-ca3982793afa" providerId="ADAL" clId="{CA16D09A-D52E-4F07-8198-36C3BFF0A951}" dt="2019-03-25T12:03:33.324" v="185"/>
        <pc:sldMkLst>
          <pc:docMk/>
          <pc:sldMk cId="1066015127" sldId="821"/>
        </pc:sldMkLst>
        <pc:spChg chg="mod">
          <ac:chgData name="Judy Gan Juying" userId="16e398e7-407f-42da-a719-ca3982793afa" providerId="ADAL" clId="{CA16D09A-D52E-4F07-8198-36C3BFF0A951}" dt="2019-03-25T11:57:57.348" v="59" actId="14100"/>
          <ac:spMkLst>
            <pc:docMk/>
            <pc:sldMk cId="1066015127" sldId="821"/>
            <ac:spMk id="2" creationId="{EAEC5529-B85E-437E-8CD5-AB4FABD001B1}"/>
          </ac:spMkLst>
        </pc:spChg>
        <pc:spChg chg="add del mod">
          <ac:chgData name="Judy Gan Juying" userId="16e398e7-407f-42da-a719-ca3982793afa" providerId="ADAL" clId="{CA16D09A-D52E-4F07-8198-36C3BFF0A951}" dt="2019-03-25T12:03:33.324" v="185"/>
          <ac:spMkLst>
            <pc:docMk/>
            <pc:sldMk cId="1066015127" sldId="821"/>
            <ac:spMk id="4" creationId="{35C2D87E-026E-4C47-ACC3-41052B890FEF}"/>
          </ac:spMkLst>
        </pc:spChg>
      </pc:sldChg>
      <pc:sldChg chg="modNotes">
        <pc:chgData name="Judy Gan Juying" userId="16e398e7-407f-42da-a719-ca3982793afa" providerId="ADAL" clId="{CA16D09A-D52E-4F07-8198-36C3BFF0A951}" dt="2019-03-25T11:32:18.014" v="19" actId="20577"/>
        <pc:sldMkLst>
          <pc:docMk/>
          <pc:sldMk cId="1062910595" sldId="822"/>
        </pc:sldMkLst>
      </pc:sldChg>
      <pc:sldMasterChg chg="modSp">
        <pc:chgData name="Judy Gan Juying" userId="16e398e7-407f-42da-a719-ca3982793afa" providerId="ADAL" clId="{CA16D09A-D52E-4F07-8198-36C3BFF0A951}" dt="2019-03-25T11:32:17.983" v="11" actId="20577"/>
        <pc:sldMasterMkLst>
          <pc:docMk/>
          <pc:sldMasterMk cId="2523064765" sldId="2147483660"/>
        </pc:sldMasterMkLst>
        <pc:spChg chg="mod">
          <ac:chgData name="Judy Gan Juying" userId="16e398e7-407f-42da-a719-ca3982793afa" providerId="ADAL" clId="{CA16D09A-D52E-4F07-8198-36C3BFF0A951}" dt="2019-03-25T11:32:17.983" v="11" actId="20577"/>
          <ac:spMkLst>
            <pc:docMk/>
            <pc:sldMasterMk cId="2523064765" sldId="2147483660"/>
            <ac:spMk id="2" creationId="{B5D66844-3D70-468C-AC9F-76DF3D537153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2019-03-25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2019-03-25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619D0B9-7BA4-4233-A80E-BC1D059FFD9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2019-03-25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0B1D37-5F17-4FC5-B170-56F41786A68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635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2019-03-25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D57826-A9A7-4675-92CA-C36F3974E17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356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2019-03-25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EC6AF-E783-4C01-8A63-B9824CEA332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388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2019-03-25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5196FB-1189-4230-96B4-A2F1FF51A48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198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2019-03-25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9D903-E0E4-480A-8641-2D32399093C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306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2019-03-25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930D8F-A070-4A62-99DA-293027A6C80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573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2019-03-25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D371E-DF6B-4D64-8DEF-6B49623490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191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2300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2019-03-25  |    |  Page </a:t>
            </a:r>
            <a:fld id="{71A0E3F3-99A1-48EA-83C4-74393202B7A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rdcgajy\Documents\3GPP_meetings\SA2#131_Tenerife\Docs\S2-1902648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4" Type="http://schemas.openxmlformats.org/officeDocument/2006/relationships/hyperlink" Target="http://www.3gpp.org/ftp/tsg_sa/WG2_Arch/TSGS2_131_Tenerife/Docs/S2-1901862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TSGS2_131_Tenerife/Docs/S2-1902648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Relationship Id="rId4" Type="http://schemas.openxmlformats.org/officeDocument/2006/relationships/hyperlink" Target="http://www.3gpp.org/ftp/tsg_sa/wg2_arch/TSGS2_129BIS_West_Palm_Beach/Docs/S2-1813029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TSGS2_131_Tenerife/Docs/S2-1902648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EB6F03F3-1199-4BDC-B39F-3728C3F6A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2940" y="1385455"/>
            <a:ext cx="10577715" cy="4562764"/>
          </a:xfrm>
        </p:spPr>
        <p:txBody>
          <a:bodyPr>
            <a:noAutofit/>
          </a:bodyPr>
          <a:lstStyle/>
          <a:p>
            <a:r>
              <a:rPr lang="en-GB" sz="2800" b="1" dirty="0"/>
              <a:t>Source:	Ericsson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Title:	 </a:t>
            </a:r>
            <a:r>
              <a:rPr lang="en-US" sz="2800" b="1" dirty="0"/>
              <a:t>Unsynchronized EPS Bearer status when UE moves from EPS to 5GS</a:t>
            </a:r>
            <a:br>
              <a:rPr lang="en-US" sz="2800" b="1" dirty="0"/>
            </a:br>
            <a:r>
              <a:rPr lang="en-US" sz="2400" dirty="0"/>
              <a:t>(Unsynchronized QoS Flow status in 5GS)</a:t>
            </a:r>
            <a:br>
              <a:rPr lang="en-GB" sz="2400" b="1" dirty="0"/>
            </a:br>
            <a:br>
              <a:rPr lang="en-US" sz="2800" b="1" dirty="0"/>
            </a:br>
            <a:r>
              <a:rPr lang="en-GB" sz="2800" b="1" dirty="0"/>
              <a:t>Document for:	Agreement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Agenda Item:	6.5.9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Work Item / Release:	5GS_Ph1/ Release 15</a:t>
            </a:r>
            <a:br>
              <a:rPr lang="en-US" b="1" dirty="0"/>
            </a:br>
            <a:endParaRPr lang="it-IT" sz="3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387F49-47EC-4C6F-980A-C786EA00328F}"/>
              </a:ext>
            </a:extLst>
          </p:cNvPr>
          <p:cNvSpPr/>
          <p:nvPr/>
        </p:nvSpPr>
        <p:spPr>
          <a:xfrm>
            <a:off x="352797" y="220264"/>
            <a:ext cx="7304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#132</a:t>
            </a:r>
            <a:br>
              <a:rPr lang="en-GB" b="1" dirty="0"/>
            </a:br>
            <a:r>
              <a:rPr lang="en-GB" b="1" dirty="0"/>
              <a:t>08-12 April 2019, </a:t>
            </a:r>
            <a:r>
              <a:rPr lang="en-GB" b="1" dirty="0" err="1"/>
              <a:t>Xi’An</a:t>
            </a:r>
            <a:r>
              <a:rPr lang="en-GB" b="1" dirty="0"/>
              <a:t>, China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D94EE2-8A3C-4776-ABED-4EFAEBE4F04D}"/>
              </a:ext>
            </a:extLst>
          </p:cNvPr>
          <p:cNvSpPr txBox="1"/>
          <p:nvPr/>
        </p:nvSpPr>
        <p:spPr>
          <a:xfrm>
            <a:off x="8526123" y="343374"/>
            <a:ext cx="2446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b="1" dirty="0"/>
              <a:t>Tdoc S2-1903146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BF890E1-0E15-48B9-A118-BAE564312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178" y="1149567"/>
            <a:ext cx="11135785" cy="2279433"/>
          </a:xfrm>
        </p:spPr>
        <p:txBody>
          <a:bodyPr/>
          <a:lstStyle/>
          <a:p>
            <a:r>
              <a:rPr lang="en-US" dirty="0"/>
              <a:t>In SA2#131, the issue </a:t>
            </a:r>
            <a:r>
              <a:rPr lang="en-GB" dirty="0"/>
              <a:t>at EPS to 5GS </a:t>
            </a:r>
            <a:r>
              <a:rPr lang="en-GB" dirty="0">
                <a:solidFill>
                  <a:schemeClr val="accent1"/>
                </a:solidFill>
              </a:rPr>
              <a:t>IDLE</a:t>
            </a:r>
            <a:r>
              <a:rPr lang="en-GB" dirty="0"/>
              <a:t> mobility </a:t>
            </a:r>
            <a:r>
              <a:rPr lang="en-US" dirty="0"/>
              <a:t>due to un</a:t>
            </a:r>
            <a:r>
              <a:rPr lang="en-GB" dirty="0"/>
              <a:t>synchronized EPS bearer status between UE and network was discussed:</a:t>
            </a:r>
          </a:p>
          <a:p>
            <a:pPr lvl="1"/>
            <a:r>
              <a:rPr lang="en-GB" dirty="0"/>
              <a:t> The proposal addressing t</a:t>
            </a:r>
            <a:r>
              <a:rPr lang="en-US" dirty="0"/>
              <a:t>he unsynchronized EPS bearer status due to </a:t>
            </a:r>
            <a:r>
              <a:rPr lang="en-US" dirty="0">
                <a:solidFill>
                  <a:schemeClr val="accent1"/>
                </a:solidFill>
              </a:rPr>
              <a:t>UE local deletion </a:t>
            </a:r>
            <a:r>
              <a:rPr lang="en-US" dirty="0"/>
              <a:t>was agreed in 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hlinkClick r:id="rId3" action="ppaction://hlinkfile"/>
              </a:rPr>
              <a:t>S2-1902648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1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(by means of UE sending EPS bearer status in Register Request)</a:t>
            </a:r>
            <a:r>
              <a:rPr lang="en-US" sz="1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;</a:t>
            </a:r>
          </a:p>
          <a:p>
            <a:pPr lvl="1"/>
            <a:r>
              <a:rPr lang="en-GB" dirty="0"/>
              <a:t>The proposal (</a:t>
            </a:r>
            <a:r>
              <a:rPr lang="en-GB" dirty="0">
                <a:hlinkClick r:id="rId4"/>
              </a:rPr>
              <a:t>S2-1901862</a:t>
            </a:r>
            <a:r>
              <a:rPr lang="en-GB" dirty="0"/>
              <a:t>) aiming to address </a:t>
            </a:r>
            <a:r>
              <a:rPr lang="en-US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the unsynchronized </a:t>
            </a:r>
            <a:r>
              <a:rPr lang="en-US" dirty="0"/>
              <a:t>EPS bearer status due to </a:t>
            </a:r>
            <a:r>
              <a:rPr lang="en-US" dirty="0">
                <a:solidFill>
                  <a:schemeClr val="accent1"/>
                </a:solidFill>
              </a:rPr>
              <a:t>network local deletion </a:t>
            </a:r>
            <a:r>
              <a:rPr lang="en-US" dirty="0">
                <a:solidFill>
                  <a:schemeClr val="tx2"/>
                </a:solidFill>
              </a:rPr>
              <a:t>is still open</a:t>
            </a:r>
            <a:endParaRPr lang="en-US" dirty="0">
              <a:solidFill>
                <a:schemeClr val="tx2"/>
              </a:solidFill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53A762-A3DD-4749-B23E-31908A281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062910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2E7A8A0-5CF7-44CC-8D7F-0295CC668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371" y="1182254"/>
            <a:ext cx="11500811" cy="5172363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Scenarios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When UE in EPS, default bearer or dedicated bearer is locally deleted in the UE and/or in the network</a:t>
            </a:r>
          </a:p>
          <a:p>
            <a:pPr lvl="2"/>
            <a:r>
              <a:rPr lang="en-US" sz="1800" b="1" dirty="0">
                <a:solidFill>
                  <a:schemeClr val="accent1"/>
                </a:solidFill>
              </a:rPr>
              <a:t>Scenario-0</a:t>
            </a:r>
            <a:r>
              <a:rPr lang="en-US" sz="1800" dirty="0"/>
              <a:t> (when in EPS) </a:t>
            </a:r>
            <a:r>
              <a:rPr lang="en-US" sz="1800" b="1" dirty="0"/>
              <a:t>UE or network locally deleted the </a:t>
            </a:r>
            <a:r>
              <a:rPr lang="en-US" sz="1800" b="1" dirty="0">
                <a:solidFill>
                  <a:schemeClr val="accent1"/>
                </a:solidFill>
              </a:rPr>
              <a:t>default</a:t>
            </a:r>
            <a:r>
              <a:rPr lang="en-US" sz="1800" b="1" dirty="0"/>
              <a:t> bearer </a:t>
            </a:r>
          </a:p>
          <a:p>
            <a:pPr lvl="2"/>
            <a:r>
              <a:rPr lang="en-US" sz="1800" b="1" dirty="0">
                <a:solidFill>
                  <a:schemeClr val="accent1"/>
                </a:solidFill>
              </a:rPr>
              <a:t>Scenario-1 </a:t>
            </a:r>
            <a:r>
              <a:rPr lang="en-US" sz="1800" dirty="0"/>
              <a:t>(when in EPS) </a:t>
            </a:r>
            <a:r>
              <a:rPr lang="en-US" sz="1800" b="1" dirty="0"/>
              <a:t>UE locally delete a </a:t>
            </a:r>
            <a:r>
              <a:rPr lang="en-US" sz="1800" b="1" dirty="0">
                <a:solidFill>
                  <a:schemeClr val="accent1"/>
                </a:solidFill>
              </a:rPr>
              <a:t>dedicated</a:t>
            </a:r>
            <a:r>
              <a:rPr lang="en-US" sz="1800" b="1" dirty="0"/>
              <a:t> bearer </a:t>
            </a:r>
          </a:p>
          <a:p>
            <a:pPr lvl="2"/>
            <a:r>
              <a:rPr lang="en-US" sz="1800" b="1" dirty="0">
                <a:solidFill>
                  <a:schemeClr val="accent1"/>
                </a:solidFill>
              </a:rPr>
              <a:t>Scenario-2</a:t>
            </a:r>
            <a:r>
              <a:rPr lang="en-US" sz="1800" dirty="0"/>
              <a:t> </a:t>
            </a:r>
            <a:r>
              <a:rPr lang="en-US" sz="1800" b="1" dirty="0"/>
              <a:t>Network deleted a </a:t>
            </a:r>
            <a:r>
              <a:rPr lang="en-US" sz="1800" b="1" dirty="0">
                <a:solidFill>
                  <a:schemeClr val="accent1"/>
                </a:solidFill>
              </a:rPr>
              <a:t>dedicated</a:t>
            </a:r>
            <a:r>
              <a:rPr lang="en-US" sz="1800" b="1" dirty="0"/>
              <a:t> bearer </a:t>
            </a:r>
            <a:r>
              <a:rPr lang="en-US" sz="1800" dirty="0"/>
              <a:t>(e.g. MME delete GBR bearer at S1 Release due to radio link failure) but UE is not aware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UE stays in IDLE state;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Then UE moves to 5GS. </a:t>
            </a:r>
          </a:p>
          <a:p>
            <a:pPr marL="0" indent="0">
              <a:buNone/>
            </a:pPr>
            <a:endParaRPr lang="en-US" b="1" dirty="0">
              <a:solidFill>
                <a:schemeClr val="accent1"/>
              </a:solidFill>
            </a:endParaRPr>
          </a:p>
          <a:p>
            <a:r>
              <a:rPr lang="en-US" b="1" dirty="0">
                <a:solidFill>
                  <a:schemeClr val="accent1"/>
                </a:solidFill>
              </a:rPr>
              <a:t>Scenario-0</a:t>
            </a:r>
            <a:r>
              <a:rPr lang="en-US" dirty="0"/>
              <a:t> (when in EPS) </a:t>
            </a:r>
            <a:r>
              <a:rPr lang="en-US" b="1" dirty="0"/>
              <a:t>UE or network locally deleted the </a:t>
            </a:r>
            <a:r>
              <a:rPr lang="en-US" b="1" dirty="0">
                <a:solidFill>
                  <a:schemeClr val="accent1"/>
                </a:solidFill>
              </a:rPr>
              <a:t>default</a:t>
            </a:r>
            <a:r>
              <a:rPr lang="en-US" b="1" dirty="0"/>
              <a:t> bearer </a:t>
            </a:r>
          </a:p>
          <a:p>
            <a:pPr lvl="1"/>
            <a:r>
              <a:rPr lang="en-US" dirty="0"/>
              <a:t>Default bearer corresponds to the QoS Flow of the default QoS rule</a:t>
            </a:r>
            <a:r>
              <a:rPr lang="en-US" b="1" dirty="0"/>
              <a:t> </a:t>
            </a:r>
            <a:r>
              <a:rPr lang="en-US" dirty="0"/>
              <a:t>(i.e. PDU Session), </a:t>
            </a:r>
          </a:p>
          <a:p>
            <a:pPr lvl="1"/>
            <a:r>
              <a:rPr lang="en-US" dirty="0"/>
              <a:t>PDU Session status synchronization in 5GC will ensure the synchronization =&gt; </a:t>
            </a:r>
            <a:r>
              <a:rPr lang="en-US" b="1" dirty="0">
                <a:solidFill>
                  <a:srgbClr val="92D050"/>
                </a:solidFill>
              </a:rPr>
              <a:t>NO ISSUE  </a:t>
            </a:r>
            <a:endParaRPr lang="en-US" b="1" dirty="0"/>
          </a:p>
          <a:p>
            <a:pPr lvl="1"/>
            <a:endParaRPr lang="en-US" dirty="0">
              <a:solidFill>
                <a:srgbClr val="92D050"/>
              </a:solidFill>
            </a:endParaRPr>
          </a:p>
          <a:p>
            <a:pPr lvl="1"/>
            <a:endParaRPr lang="en-US" dirty="0">
              <a:solidFill>
                <a:srgbClr val="92D050"/>
              </a:solidFill>
            </a:endParaRPr>
          </a:p>
          <a:p>
            <a:pPr lvl="1"/>
            <a:endParaRPr lang="en-US" sz="1800" dirty="0">
              <a:latin typeface="+mj-lt"/>
            </a:endParaRPr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637998-14CF-4BD9-8687-9FD463FE5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09" y="96883"/>
            <a:ext cx="11757891" cy="1085371"/>
          </a:xfrm>
        </p:spPr>
        <p:txBody>
          <a:bodyPr/>
          <a:lstStyle/>
          <a:p>
            <a:r>
              <a:rPr lang="en-US" sz="3600" dirty="0"/>
              <a:t>Recap of </a:t>
            </a:r>
            <a:r>
              <a:rPr lang="en-US" sz="3600" dirty="0">
                <a:solidFill>
                  <a:schemeClr val="tx2"/>
                </a:solidFill>
              </a:rPr>
              <a:t>Scenarios of </a:t>
            </a:r>
            <a:r>
              <a:rPr lang="en-US" sz="3600" dirty="0"/>
              <a:t>unsynchronized EPS bearer status at EPS to 5GS IDLE mobility and Possible Issue (1)</a:t>
            </a:r>
          </a:p>
        </p:txBody>
      </p:sp>
    </p:spTree>
    <p:extLst>
      <p:ext uri="{BB962C8B-B14F-4D97-AF65-F5344CB8AC3E}">
        <p14:creationId xmlns:p14="http://schemas.microsoft.com/office/powerpoint/2010/main" val="2254205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2E7A8A0-5CF7-44CC-8D7F-0295CC668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371" y="1182254"/>
            <a:ext cx="11500811" cy="5458691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chemeClr val="accent1"/>
                </a:solidFill>
              </a:rPr>
              <a:t>Scenario-1 </a:t>
            </a:r>
            <a:r>
              <a:rPr lang="en-US" sz="1800" dirty="0"/>
              <a:t>(when in EPS) </a:t>
            </a:r>
            <a:r>
              <a:rPr lang="en-US" sz="1800" b="1" dirty="0"/>
              <a:t>UE locally delete a </a:t>
            </a:r>
            <a:r>
              <a:rPr lang="en-US" sz="1800" b="1" dirty="0">
                <a:solidFill>
                  <a:schemeClr val="accent1"/>
                </a:solidFill>
              </a:rPr>
              <a:t>dedicated</a:t>
            </a:r>
            <a:r>
              <a:rPr lang="en-US" sz="1800" b="1" dirty="0"/>
              <a:t> bearer </a:t>
            </a:r>
          </a:p>
          <a:p>
            <a:pPr lvl="1"/>
            <a:r>
              <a:rPr lang="en-US" sz="1800" dirty="0"/>
              <a:t>PDU Session is maintained, but the </a:t>
            </a:r>
            <a:r>
              <a:rPr lang="en-US" sz="1800" dirty="0">
                <a:solidFill>
                  <a:schemeClr val="accent1"/>
                </a:solidFill>
              </a:rPr>
              <a:t>NW still has the dedicated bearer </a:t>
            </a:r>
            <a:r>
              <a:rPr lang="en-US" sz="1800" dirty="0"/>
              <a:t>thus its associated QoS Flow(s), then</a:t>
            </a:r>
          </a:p>
          <a:p>
            <a:pPr lvl="3"/>
            <a:r>
              <a:rPr lang="en-US" sz="1600" dirty="0">
                <a:solidFill>
                  <a:schemeClr val="accent1"/>
                </a:solidFill>
              </a:rPr>
              <a:t>DL packet </a:t>
            </a:r>
            <a:r>
              <a:rPr lang="en-US" sz="1600" dirty="0"/>
              <a:t>will be able to be sent to the UE on the un-synched QoS Flow</a:t>
            </a:r>
          </a:p>
          <a:p>
            <a:pPr lvl="3"/>
            <a:r>
              <a:rPr lang="en-US" sz="1600" dirty="0">
                <a:solidFill>
                  <a:schemeClr val="accent1"/>
                </a:solidFill>
              </a:rPr>
              <a:t>UL packet </a:t>
            </a:r>
            <a:r>
              <a:rPr lang="en-US" sz="1600" dirty="0"/>
              <a:t>will probably be sent via the QoS Flow associated with the default QoS rule</a:t>
            </a:r>
            <a:endParaRPr lang="en-US" sz="1800" dirty="0"/>
          </a:p>
          <a:p>
            <a:pPr marL="369888" lvl="1" indent="0">
              <a:buNone/>
            </a:pPr>
            <a:r>
              <a:rPr lang="en-US" sz="1800" dirty="0">
                <a:solidFill>
                  <a:schemeClr val="accent1"/>
                </a:solidFill>
              </a:rPr>
              <a:t>[Observation-1] </a:t>
            </a:r>
            <a:r>
              <a:rPr lang="en-US" sz="1800" dirty="0"/>
              <a:t>The </a:t>
            </a:r>
            <a:r>
              <a:rPr lang="en-US" sz="1800" dirty="0">
                <a:solidFill>
                  <a:schemeClr val="accent6"/>
                </a:solidFill>
              </a:rPr>
              <a:t>possible issue </a:t>
            </a:r>
            <a:r>
              <a:rPr lang="en-US" sz="1800" dirty="0"/>
              <a:t>is that differentiation of UL packet forwarding treatment cannot be achieved (assume the UE does not drop the DL packet received from the network on the unsynchronized QoS Flow) </a:t>
            </a:r>
          </a:p>
          <a:p>
            <a:pPr marL="369888" lvl="1" indent="0">
              <a:buNone/>
            </a:pPr>
            <a:endParaRPr lang="en-US" sz="1600" dirty="0">
              <a:latin typeface="+mj-lt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1"/>
                </a:solidFill>
              </a:rPr>
              <a:t>Scenario-2</a:t>
            </a:r>
            <a:r>
              <a:rPr lang="en-US" sz="1800" dirty="0"/>
              <a:t> Network locally deleted a dedicated bearer (e.g. MME delete GBR bearer at S1 Release due to radio link failure) but UE is not aware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UE still has the dedicated bearer </a:t>
            </a:r>
            <a:r>
              <a:rPr lang="en-US" sz="1800" dirty="0"/>
              <a:t>thus its associated QoS Flow</a:t>
            </a:r>
          </a:p>
          <a:p>
            <a:pPr lvl="2"/>
            <a:r>
              <a:rPr lang="en-US" sz="1800" dirty="0">
                <a:solidFill>
                  <a:schemeClr val="accent1"/>
                </a:solidFill>
              </a:rPr>
              <a:t>DL </a:t>
            </a:r>
            <a:r>
              <a:rPr lang="en-US" sz="1800" dirty="0">
                <a:solidFill>
                  <a:schemeClr val="tx2"/>
                </a:solidFill>
              </a:rPr>
              <a:t>packet will be transferred using the QoS Flow associated with the default QoS rule </a:t>
            </a:r>
          </a:p>
          <a:p>
            <a:pPr lvl="2"/>
            <a:r>
              <a:rPr lang="en-US" sz="1800" dirty="0">
                <a:solidFill>
                  <a:schemeClr val="accent1"/>
                </a:solidFill>
              </a:rPr>
              <a:t>UL</a:t>
            </a:r>
            <a:r>
              <a:rPr lang="en-US" sz="1800" dirty="0"/>
              <a:t> packets may be transferred using that QoS Flow and it may get dropped by NG-RAN or UPF because the QFI is not known.</a:t>
            </a:r>
          </a:p>
          <a:p>
            <a:pPr marL="369888" lvl="1" indent="0">
              <a:buNone/>
            </a:pPr>
            <a:r>
              <a:rPr lang="en-US" sz="1800" dirty="0">
                <a:solidFill>
                  <a:schemeClr val="accent1"/>
                </a:solidFill>
              </a:rPr>
              <a:t>[Observation-2] </a:t>
            </a:r>
            <a:r>
              <a:rPr lang="en-US" sz="1800" dirty="0">
                <a:latin typeface="+mj-lt"/>
              </a:rPr>
              <a:t>The</a:t>
            </a:r>
            <a:r>
              <a:rPr lang="en-US" sz="1800" dirty="0">
                <a:solidFill>
                  <a:srgbClr val="FF0000"/>
                </a:solidFill>
                <a:latin typeface="+mj-lt"/>
              </a:rPr>
              <a:t> possible issue </a:t>
            </a:r>
            <a:r>
              <a:rPr lang="en-US" sz="1800" dirty="0">
                <a:latin typeface="+mj-lt"/>
              </a:rPr>
              <a:t>is that UL packets may get dropped leading to s</a:t>
            </a:r>
            <a:r>
              <a:rPr lang="en-US" sz="1800" dirty="0"/>
              <a:t>ervice interruption</a:t>
            </a:r>
            <a:endParaRPr lang="en-US" sz="1800" dirty="0"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637998-14CF-4BD9-8687-9FD463FE5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09" y="96883"/>
            <a:ext cx="11739418" cy="1085371"/>
          </a:xfrm>
        </p:spPr>
        <p:txBody>
          <a:bodyPr/>
          <a:lstStyle/>
          <a:p>
            <a:r>
              <a:rPr lang="en-US" sz="3600" dirty="0"/>
              <a:t>Recap of </a:t>
            </a:r>
            <a:r>
              <a:rPr lang="en-US" sz="3600" dirty="0">
                <a:solidFill>
                  <a:schemeClr val="tx2"/>
                </a:solidFill>
              </a:rPr>
              <a:t>Scenarios of </a:t>
            </a:r>
            <a:r>
              <a:rPr lang="en-US" sz="3600" dirty="0"/>
              <a:t>unsynchronized EPS bearer status at EPS to 5GS IDLE mobility and Possible Issue (2)</a:t>
            </a:r>
          </a:p>
        </p:txBody>
      </p:sp>
    </p:spTree>
    <p:extLst>
      <p:ext uri="{BB962C8B-B14F-4D97-AF65-F5344CB8AC3E}">
        <p14:creationId xmlns:p14="http://schemas.microsoft.com/office/powerpoint/2010/main" val="3358994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EC5529-B85E-437E-8CD5-AB4FABD00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578" y="2151780"/>
            <a:ext cx="11135785" cy="2832036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</a:rPr>
              <a:t>Scenario-3</a:t>
            </a:r>
            <a:r>
              <a:rPr lang="en-US" dirty="0"/>
              <a:t>: UE in 5GS, UE locally deleted a QoS Flow (which is not associated with the default QoS rule), but the NW is not aware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DL packet </a:t>
            </a:r>
            <a:r>
              <a:rPr lang="en-US" sz="1800" dirty="0"/>
              <a:t>will be able to be sent to the UE on the un-synched QoS Flow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UL packet </a:t>
            </a:r>
            <a:r>
              <a:rPr lang="en-US" sz="1800" dirty="0"/>
              <a:t>will probably be sent via the QoS Flow associated with the default QoS rule</a:t>
            </a:r>
            <a:endParaRPr lang="en-US" dirty="0"/>
          </a:p>
          <a:p>
            <a:endParaRPr lang="en-US" dirty="0"/>
          </a:p>
          <a:p>
            <a:pPr marL="369888" lvl="1" indent="0">
              <a:buNone/>
            </a:pPr>
            <a:r>
              <a:rPr lang="en-US" dirty="0">
                <a:solidFill>
                  <a:schemeClr val="accent1"/>
                </a:solidFill>
              </a:rPr>
              <a:t>[Observation-3]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dirty="0"/>
              <a:t>The </a:t>
            </a:r>
            <a:r>
              <a:rPr lang="en-US" dirty="0">
                <a:solidFill>
                  <a:schemeClr val="accent6"/>
                </a:solidFill>
              </a:rPr>
              <a:t>same issue </a:t>
            </a:r>
            <a:r>
              <a:rPr lang="en-US" dirty="0"/>
              <a:t>as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/>
              <a:t>in </a:t>
            </a:r>
            <a:r>
              <a:rPr lang="en-US" dirty="0">
                <a:solidFill>
                  <a:schemeClr val="accent1"/>
                </a:solidFill>
              </a:rPr>
              <a:t>[Observation-1] </a:t>
            </a:r>
            <a:r>
              <a:rPr lang="en-US" dirty="0"/>
              <a:t>also applies. 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B810EB-FADD-4F40-9E4C-3FC4360B8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829" y="707603"/>
            <a:ext cx="11519284" cy="1158940"/>
          </a:xfrm>
        </p:spPr>
        <p:txBody>
          <a:bodyPr/>
          <a:lstStyle/>
          <a:p>
            <a:r>
              <a:rPr lang="en-US" sz="3600" dirty="0">
                <a:solidFill>
                  <a:schemeClr val="accent1"/>
                </a:solidFill>
              </a:rPr>
              <a:t>New Scenario </a:t>
            </a:r>
            <a:r>
              <a:rPr lang="en-US" sz="3600" dirty="0"/>
              <a:t>- Unsynchronized QoS Flow status in 5GS due to UE local deletion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C50228-D3A0-4EEF-A92B-57B5AF914BEF}"/>
              </a:ext>
            </a:extLst>
          </p:cNvPr>
          <p:cNvSpPr txBox="1"/>
          <p:nvPr/>
        </p:nvSpPr>
        <p:spPr bwMode="auto">
          <a:xfrm>
            <a:off x="92364" y="43676"/>
            <a:ext cx="5938981" cy="3786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For discussion only, no CR proposed for SA2#132</a:t>
            </a:r>
          </a:p>
        </p:txBody>
      </p:sp>
    </p:spTree>
    <p:extLst>
      <p:ext uri="{BB962C8B-B14F-4D97-AF65-F5344CB8AC3E}">
        <p14:creationId xmlns:p14="http://schemas.microsoft.com/office/powerpoint/2010/main" val="1066015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B65063-E904-4156-A3A0-F23500B919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658" y="1195897"/>
            <a:ext cx="11699777" cy="5842208"/>
          </a:xfrm>
        </p:spPr>
        <p:txBody>
          <a:bodyPr/>
          <a:lstStyle/>
          <a:p>
            <a:r>
              <a:rPr lang="en-GB" b="1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Scenario-1</a:t>
            </a:r>
            <a:r>
              <a:rPr lang="en-GB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dirty="0">
                <a:ea typeface="SimSun" panose="02010600030101010101" pitchFamily="2" charset="-122"/>
                <a:cs typeface="Arial" panose="020B0604020202020204" pitchFamily="34" charset="0"/>
              </a:rPr>
              <a:t>(i.e. UE local deletion of dedicated bearer) is addressed in 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S2-1902648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(</a:t>
            </a:r>
            <a:r>
              <a:rPr lang="en-GB" sz="1200" dirty="0"/>
              <a:t>23.502 CR1067: EPS bearer synchronization when move from EPC to 5GC(UE deletes the bearer locally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) </a:t>
            </a:r>
          </a:p>
          <a:p>
            <a:endParaRPr lang="en-GB" sz="600" b="1" dirty="0">
              <a:solidFill>
                <a:srgbClr val="000000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lang="en-GB" b="1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Scenario-3</a:t>
            </a:r>
            <a:r>
              <a:rPr lang="en-GB" b="1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dirty="0">
                <a:ea typeface="SimSun" panose="02010600030101010101" pitchFamily="2" charset="-122"/>
                <a:cs typeface="Arial" panose="020B0604020202020204" pitchFamily="34" charset="0"/>
              </a:rPr>
              <a:t>(i.e. UE local deletion of QoS Flow)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is not yet addressed, and the following </a:t>
            </a:r>
            <a:r>
              <a:rPr lang="en-US" dirty="0"/>
              <a:t>is proposed</a:t>
            </a:r>
            <a:endParaRPr lang="en-GB" dirty="0">
              <a:solidFill>
                <a:srgbClr val="000000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69888" lvl="1" indent="0">
              <a:buNone/>
            </a:pPr>
            <a:r>
              <a:rPr lang="en-GB" b="1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[Proposal-1] </a:t>
            </a:r>
            <a:r>
              <a:rPr lang="en-US" dirty="0"/>
              <a:t>If a UE has locally deleted a QoS Flow which is not associated with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the default QoS rule, at the next time that the UE contacts the network, </a:t>
            </a:r>
            <a:r>
              <a:rPr lang="en-GB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the UE sends </a:t>
            </a:r>
            <a:r>
              <a:rPr lang="en-US" dirty="0">
                <a:solidFill>
                  <a:schemeClr val="accent5"/>
                </a:solidFill>
              </a:rPr>
              <a:t>explicit NAS message to delete the QoS Flow to achieve the synchronization </a:t>
            </a:r>
            <a:r>
              <a:rPr lang="en-US" sz="1600" dirty="0"/>
              <a:t>(same approach as network initiated synchronization with the UE in </a:t>
            </a:r>
            <a:r>
              <a:rPr lang="en-GB" sz="1600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hlinkClick r:id="rId4"/>
              </a:rPr>
              <a:t>S2-1813029</a:t>
            </a:r>
            <a:r>
              <a:rPr lang="en-GB" sz="1600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GB" sz="16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agreed in SA2#129bis).</a:t>
            </a:r>
            <a:endParaRPr lang="en-GB" sz="1800" dirty="0">
              <a:solidFill>
                <a:srgbClr val="000000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1"/>
            <a:endParaRPr lang="en-GB" sz="1050" dirty="0">
              <a:solidFill>
                <a:srgbClr val="000000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lang="en-GB" dirty="0">
                <a:ea typeface="SimSun" panose="02010600030101010101" pitchFamily="2" charset="-122"/>
                <a:cs typeface="Arial" panose="020B0604020202020204" pitchFamily="34" charset="0"/>
              </a:rPr>
              <a:t>As [Proposal-1] could also be used to address </a:t>
            </a:r>
            <a:r>
              <a:rPr lang="en-GB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Scenario-1, </a:t>
            </a:r>
            <a:r>
              <a:rPr lang="en-GB" dirty="0">
                <a:ea typeface="SimSun" panose="02010600030101010101" pitchFamily="2" charset="-122"/>
                <a:cs typeface="Arial" panose="020B0604020202020204" pitchFamily="34" charset="0"/>
              </a:rPr>
              <a:t>there could be two options on</a:t>
            </a:r>
            <a:r>
              <a:rPr lang="en-US" dirty="0">
                <a:ea typeface="SimSun" panose="02010600030101010101" pitchFamily="2" charset="-122"/>
                <a:cs typeface="Arial" panose="020B0604020202020204" pitchFamily="34" charset="0"/>
              </a:rPr>
              <a:t> how to handle the update in 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S2-1902648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GB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Option-1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:  Keep the update in 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S2-1902648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i.e. </a:t>
            </a:r>
          </a:p>
          <a:p>
            <a:pPr lvl="2"/>
            <a:r>
              <a:rPr lang="en-GB" sz="18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For UE local deletion of dedicated bearer, at EPS to 5GS mobility, UE do as in </a:t>
            </a:r>
            <a:r>
              <a:rPr lang="en-GB" sz="1800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S2-1902648 </a:t>
            </a:r>
          </a:p>
          <a:p>
            <a:pPr lvl="2"/>
            <a:r>
              <a:rPr lang="en-GB" sz="18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For UE local deletion of QoS Flow, UE do as in [Proposal-1] </a:t>
            </a:r>
          </a:p>
          <a:p>
            <a:pPr lvl="2"/>
            <a:endParaRPr lang="en-GB" sz="1100" dirty="0">
              <a:solidFill>
                <a:srgbClr val="000000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GB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Option-2</a:t>
            </a:r>
            <a:r>
              <a:rPr lang="en-GB" dirty="0">
                <a:ea typeface="SimSun" panose="02010600030101010101" pitchFamily="2" charset="-122"/>
                <a:cs typeface="Arial" panose="020B0604020202020204" pitchFamily="34" charset="0"/>
              </a:rPr>
              <a:t>:</a:t>
            </a:r>
            <a:r>
              <a:rPr lang="en-GB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Revert the update in 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S2-1902648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,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i.e. </a:t>
            </a:r>
            <a:r>
              <a:rPr lang="en-GB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same logic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applies to both </a:t>
            </a:r>
            <a:r>
              <a:rPr lang="en-GB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Scenario-1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and </a:t>
            </a:r>
            <a:r>
              <a:rPr lang="en-GB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Scenario-3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: </a:t>
            </a:r>
          </a:p>
          <a:p>
            <a:pPr lvl="2"/>
            <a:r>
              <a:rPr lang="en-US" sz="1800" dirty="0"/>
              <a:t>If a UE has locally deleted a QoS Flow (including the one mapped from EPS bearer) which is not associated with </a:t>
            </a:r>
            <a:r>
              <a:rPr lang="en-GB" sz="18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the default QoS rule, at the next time the UE contacts the network, </a:t>
            </a:r>
            <a:r>
              <a:rPr lang="en-GB" sz="1800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the UE sends </a:t>
            </a:r>
            <a:r>
              <a:rPr lang="en-US" sz="1800" dirty="0">
                <a:solidFill>
                  <a:schemeClr val="accent5"/>
                </a:solidFill>
              </a:rPr>
              <a:t>explicit NAS message to delete the QoS Flow to achieve the synchronization.</a:t>
            </a:r>
          </a:p>
          <a:p>
            <a:pPr marL="0" indent="0">
              <a:buNone/>
            </a:pPr>
            <a:endParaRPr lang="en-GB" b="1" dirty="0">
              <a:solidFill>
                <a:schemeClr val="accent5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3C9DB4-6077-4E1D-B5D3-BD1D1FC56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68" y="613570"/>
            <a:ext cx="11773668" cy="693159"/>
          </a:xfrm>
        </p:spPr>
        <p:txBody>
          <a:bodyPr/>
          <a:lstStyle/>
          <a:p>
            <a:r>
              <a:rPr lang="en-US" sz="2800" dirty="0"/>
              <a:t>Discussion on UE locally deleted a </a:t>
            </a:r>
            <a:r>
              <a:rPr lang="en-US" sz="2800" dirty="0">
                <a:solidFill>
                  <a:schemeClr val="accent1"/>
                </a:solidFill>
              </a:rPr>
              <a:t>dedicated</a:t>
            </a:r>
            <a:r>
              <a:rPr lang="en-US" sz="2800" dirty="0"/>
              <a:t> bearer  and a QoS Flow (i.e. </a:t>
            </a:r>
            <a:r>
              <a:rPr lang="en-US" sz="2800" dirty="0">
                <a:solidFill>
                  <a:schemeClr val="accent1"/>
                </a:solidFill>
              </a:rPr>
              <a:t>Scenario-1 &amp;-3)</a:t>
            </a: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8025AA-5253-4140-83BA-941964BC7AB1}"/>
              </a:ext>
            </a:extLst>
          </p:cNvPr>
          <p:cNvSpPr txBox="1"/>
          <p:nvPr/>
        </p:nvSpPr>
        <p:spPr bwMode="auto">
          <a:xfrm>
            <a:off x="107565" y="27708"/>
            <a:ext cx="5938981" cy="3786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For discussion only, no CR proposed for SA2#132</a:t>
            </a:r>
          </a:p>
        </p:txBody>
      </p:sp>
    </p:spTree>
    <p:extLst>
      <p:ext uri="{BB962C8B-B14F-4D97-AF65-F5344CB8AC3E}">
        <p14:creationId xmlns:p14="http://schemas.microsoft.com/office/powerpoint/2010/main" val="997093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82592BB-06E2-4625-8443-940D69AEF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918" y="5226137"/>
            <a:ext cx="9978281" cy="1293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>
                <a:solidFill>
                  <a:schemeClr val="accent1"/>
                </a:solidFill>
              </a:rPr>
              <a:t>[Observation-6] </a:t>
            </a:r>
            <a:r>
              <a:rPr lang="en-US" sz="1800" dirty="0"/>
              <a:t>The AMF gets EBI list from SMFs.</a:t>
            </a:r>
          </a:p>
          <a:p>
            <a:pPr marL="0" indent="0">
              <a:buNone/>
            </a:pPr>
            <a:endParaRPr lang="en-US" sz="18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5"/>
                </a:solidFill>
              </a:rPr>
              <a:t>[Proposal-2] </a:t>
            </a:r>
            <a:r>
              <a:rPr lang="en-US" sz="1800" dirty="0">
                <a:solidFill>
                  <a:schemeClr val="accent5"/>
                </a:solidFill>
              </a:rPr>
              <a:t>At EPS to 5GS Idle mobility, it’s proposed that the AMF include in Register Accept a new EPS Bearer Status IE based on the EBI list currently provided by the SMF(s).</a:t>
            </a:r>
          </a:p>
          <a:p>
            <a:pPr marL="0" indent="0">
              <a:buNone/>
            </a:pPr>
            <a:endParaRPr lang="en-US" sz="1800" dirty="0">
              <a:solidFill>
                <a:schemeClr val="accent5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54577D-06E4-4C47-9D7D-829610A1A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01" y="44719"/>
            <a:ext cx="11564825" cy="921897"/>
          </a:xfrm>
        </p:spPr>
        <p:txBody>
          <a:bodyPr/>
          <a:lstStyle/>
          <a:p>
            <a:r>
              <a:rPr lang="en-US" sz="3200" dirty="0"/>
              <a:t>Discussion on Network locally deleted a dedicated bearer </a:t>
            </a:r>
            <a:r>
              <a:rPr lang="en-US" sz="3200" dirty="0">
                <a:solidFill>
                  <a:schemeClr val="accent1"/>
                </a:solidFill>
              </a:rPr>
              <a:t>(i.e. Scenario-2 )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7A39B05-7572-4D1C-AFE0-621DC7B48077}"/>
              </a:ext>
            </a:extLst>
          </p:cNvPr>
          <p:cNvGrpSpPr/>
          <p:nvPr/>
        </p:nvGrpSpPr>
        <p:grpSpPr>
          <a:xfrm>
            <a:off x="3945110" y="3875975"/>
            <a:ext cx="617667" cy="722060"/>
            <a:chOff x="4338871" y="2725624"/>
            <a:chExt cx="1199053" cy="1626215"/>
          </a:xfrm>
        </p:grpSpPr>
        <p:sp>
          <p:nvSpPr>
            <p:cNvPr id="5" name="Rectangle 241">
              <a:extLst>
                <a:ext uri="{FF2B5EF4-FFF2-40B4-BE49-F238E27FC236}">
                  <a16:creationId xmlns:a16="http://schemas.microsoft.com/office/drawing/2014/main" id="{3F94DC39-458C-4DAC-AEBB-8012D114E3A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656108" y="3080987"/>
              <a:ext cx="881816" cy="1270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400"/>
            </a:p>
          </p:txBody>
        </p:sp>
        <p:sp>
          <p:nvSpPr>
            <p:cNvPr id="6" name="AutoShape 238">
              <a:extLst>
                <a:ext uri="{FF2B5EF4-FFF2-40B4-BE49-F238E27FC236}">
                  <a16:creationId xmlns:a16="http://schemas.microsoft.com/office/drawing/2014/main" id="{259444A5-6278-4CEE-B49E-A06BB10F35D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60114" y="3177479"/>
              <a:ext cx="1062149" cy="111742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400"/>
            </a:p>
          </p:txBody>
        </p:sp>
        <p:sp>
          <p:nvSpPr>
            <p:cNvPr id="7" name="Oval 239">
              <a:extLst>
                <a:ext uri="{FF2B5EF4-FFF2-40B4-BE49-F238E27FC236}">
                  <a16:creationId xmlns:a16="http://schemas.microsoft.com/office/drawing/2014/main" id="{75A4D2EE-0116-460D-90E8-61CF4FBBF75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54045" y="2746996"/>
              <a:ext cx="1068218" cy="108384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400"/>
            </a:p>
          </p:txBody>
        </p:sp>
        <p:sp>
          <p:nvSpPr>
            <p:cNvPr id="8" name="Text Box 240">
              <a:extLst>
                <a:ext uri="{FF2B5EF4-FFF2-40B4-BE49-F238E27FC236}">
                  <a16:creationId xmlns:a16="http://schemas.microsoft.com/office/drawing/2014/main" id="{ADCD839E-E117-4976-B89B-6F5BE1F402A8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390461" y="3589645"/>
              <a:ext cx="992350" cy="686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en-US" sz="1400" dirty="0"/>
                <a:t>AMF</a:t>
              </a:r>
            </a:p>
          </p:txBody>
        </p:sp>
        <p:sp>
          <p:nvSpPr>
            <p:cNvPr id="9" name="Rectangle 241">
              <a:extLst>
                <a:ext uri="{FF2B5EF4-FFF2-40B4-BE49-F238E27FC236}">
                  <a16:creationId xmlns:a16="http://schemas.microsoft.com/office/drawing/2014/main" id="{61E9E939-C8C1-4621-9862-DB0A331C4CD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38871" y="2725624"/>
              <a:ext cx="1101600" cy="158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400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6BAAE14F-DF9D-4114-8B1A-8A0B03135D9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38871" y="2725624"/>
              <a:ext cx="1101600" cy="1584547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40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C843CDB-B879-4880-A03A-B9B208A48B1E}"/>
              </a:ext>
            </a:extLst>
          </p:cNvPr>
          <p:cNvGrpSpPr/>
          <p:nvPr/>
        </p:nvGrpSpPr>
        <p:grpSpPr>
          <a:xfrm>
            <a:off x="11143232" y="2717902"/>
            <a:ext cx="684632" cy="713493"/>
            <a:chOff x="4338871" y="2725624"/>
            <a:chExt cx="1199053" cy="1626215"/>
          </a:xfrm>
        </p:grpSpPr>
        <p:sp>
          <p:nvSpPr>
            <p:cNvPr id="12" name="Rectangle 241">
              <a:extLst>
                <a:ext uri="{FF2B5EF4-FFF2-40B4-BE49-F238E27FC236}">
                  <a16:creationId xmlns:a16="http://schemas.microsoft.com/office/drawing/2014/main" id="{C8277367-C8E6-4EBC-82CE-188019339F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656108" y="3080987"/>
              <a:ext cx="881816" cy="1270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13" name="AutoShape 238">
              <a:extLst>
                <a:ext uri="{FF2B5EF4-FFF2-40B4-BE49-F238E27FC236}">
                  <a16:creationId xmlns:a16="http://schemas.microsoft.com/office/drawing/2014/main" id="{C57B25EF-1F6B-4515-BD4A-8AB3ED6CCD8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60114" y="3177479"/>
              <a:ext cx="1062149" cy="111742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14" name="Oval 239">
              <a:extLst>
                <a:ext uri="{FF2B5EF4-FFF2-40B4-BE49-F238E27FC236}">
                  <a16:creationId xmlns:a16="http://schemas.microsoft.com/office/drawing/2014/main" id="{4A5FC6B3-394F-4574-B6CF-9233F5890EB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54045" y="2746996"/>
              <a:ext cx="1068218" cy="108384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15" name="Text Box 240">
              <a:extLst>
                <a:ext uri="{FF2B5EF4-FFF2-40B4-BE49-F238E27FC236}">
                  <a16:creationId xmlns:a16="http://schemas.microsoft.com/office/drawing/2014/main" id="{3BB0AEC2-6622-406C-BD60-AD0D79EAC7B3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390461" y="3589645"/>
              <a:ext cx="992350" cy="686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en-US" sz="1100" dirty="0"/>
                <a:t>PGW-C+SMF</a:t>
              </a:r>
            </a:p>
          </p:txBody>
        </p:sp>
        <p:sp>
          <p:nvSpPr>
            <p:cNvPr id="16" name="Rectangle 241">
              <a:extLst>
                <a:ext uri="{FF2B5EF4-FFF2-40B4-BE49-F238E27FC236}">
                  <a16:creationId xmlns:a16="http://schemas.microsoft.com/office/drawing/2014/main" id="{440156B9-7485-43DD-911C-4D99A7EDBC6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38871" y="2725624"/>
              <a:ext cx="1101600" cy="158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71A2388A-820A-458C-A2DD-E716CC5F51F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38871" y="2725624"/>
              <a:ext cx="1101600" cy="1584547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10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5DE342F-708E-4956-9812-03C12D2E4926}"/>
              </a:ext>
            </a:extLst>
          </p:cNvPr>
          <p:cNvGrpSpPr/>
          <p:nvPr/>
        </p:nvGrpSpPr>
        <p:grpSpPr>
          <a:xfrm>
            <a:off x="11117046" y="4936472"/>
            <a:ext cx="684632" cy="713493"/>
            <a:chOff x="4338871" y="2725624"/>
            <a:chExt cx="1199053" cy="1626215"/>
          </a:xfrm>
        </p:grpSpPr>
        <p:sp>
          <p:nvSpPr>
            <p:cNvPr id="19" name="Rectangle 241">
              <a:extLst>
                <a:ext uri="{FF2B5EF4-FFF2-40B4-BE49-F238E27FC236}">
                  <a16:creationId xmlns:a16="http://schemas.microsoft.com/office/drawing/2014/main" id="{2F7AD010-353D-4895-9165-7A3BB9F3788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656108" y="3080987"/>
              <a:ext cx="881816" cy="1270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20" name="AutoShape 238">
              <a:extLst>
                <a:ext uri="{FF2B5EF4-FFF2-40B4-BE49-F238E27FC236}">
                  <a16:creationId xmlns:a16="http://schemas.microsoft.com/office/drawing/2014/main" id="{46894E1C-124D-4A2F-B4EC-8A5FBB49853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60114" y="3177479"/>
              <a:ext cx="1062149" cy="111742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21" name="Oval 239">
              <a:extLst>
                <a:ext uri="{FF2B5EF4-FFF2-40B4-BE49-F238E27FC236}">
                  <a16:creationId xmlns:a16="http://schemas.microsoft.com/office/drawing/2014/main" id="{D382FFBD-3795-416F-BD25-7493A01033B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54045" y="2746996"/>
              <a:ext cx="1068218" cy="108384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22" name="Text Box 240">
              <a:extLst>
                <a:ext uri="{FF2B5EF4-FFF2-40B4-BE49-F238E27FC236}">
                  <a16:creationId xmlns:a16="http://schemas.microsoft.com/office/drawing/2014/main" id="{C54077A4-793A-485A-8A96-C83C0DB0E09A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390461" y="3589645"/>
              <a:ext cx="992350" cy="686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en-US" sz="1100" dirty="0"/>
                <a:t>PGW-C+SMF</a:t>
              </a:r>
            </a:p>
          </p:txBody>
        </p:sp>
        <p:sp>
          <p:nvSpPr>
            <p:cNvPr id="23" name="Rectangle 241">
              <a:extLst>
                <a:ext uri="{FF2B5EF4-FFF2-40B4-BE49-F238E27FC236}">
                  <a16:creationId xmlns:a16="http://schemas.microsoft.com/office/drawing/2014/main" id="{DD42348F-66D2-4E87-B8F0-9DAEDD5DEB3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38871" y="2725624"/>
              <a:ext cx="1101600" cy="158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73FF5B9E-EA6B-4199-B694-6A648E3983D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38871" y="2725624"/>
              <a:ext cx="1101600" cy="1584547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100"/>
            </a:p>
          </p:txBody>
        </p: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4C5FC21-FF39-4D1F-845E-5B9FF80BA559}"/>
              </a:ext>
            </a:extLst>
          </p:cNvPr>
          <p:cNvCxnSpPr>
            <a:cxnSpLocks/>
          </p:cNvCxnSpPr>
          <p:nvPr/>
        </p:nvCxnSpPr>
        <p:spPr bwMode="auto">
          <a:xfrm flipV="1">
            <a:off x="986546" y="4276398"/>
            <a:ext cx="2974109" cy="137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Freeform 28">
            <a:extLst>
              <a:ext uri="{FF2B5EF4-FFF2-40B4-BE49-F238E27FC236}">
                <a16:creationId xmlns:a16="http://schemas.microsoft.com/office/drawing/2014/main" id="{0508A881-8CA6-45D7-9785-52D650F9A69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91983" y="4055624"/>
            <a:ext cx="226142" cy="403631"/>
          </a:xfrm>
          <a:custGeom>
            <a:avLst/>
            <a:gdLst>
              <a:gd name="T0" fmla="*/ 2147483647 w 275"/>
              <a:gd name="T1" fmla="*/ 2147483647 h 503"/>
              <a:gd name="T2" fmla="*/ 2147483647 w 275"/>
              <a:gd name="T3" fmla="*/ 2147483647 h 503"/>
              <a:gd name="T4" fmla="*/ 2147483647 w 275"/>
              <a:gd name="T5" fmla="*/ 2147483647 h 503"/>
              <a:gd name="T6" fmla="*/ 2147483647 w 275"/>
              <a:gd name="T7" fmla="*/ 2147483647 h 503"/>
              <a:gd name="T8" fmla="*/ 2147483647 w 275"/>
              <a:gd name="T9" fmla="*/ 2147483647 h 503"/>
              <a:gd name="T10" fmla="*/ 2147483647 w 275"/>
              <a:gd name="T11" fmla="*/ 2147483647 h 503"/>
              <a:gd name="T12" fmla="*/ 2147483647 w 275"/>
              <a:gd name="T13" fmla="*/ 2147483647 h 503"/>
              <a:gd name="T14" fmla="*/ 2147483647 w 275"/>
              <a:gd name="T15" fmla="*/ 2147483647 h 503"/>
              <a:gd name="T16" fmla="*/ 2147483647 w 275"/>
              <a:gd name="T17" fmla="*/ 2147483647 h 503"/>
              <a:gd name="T18" fmla="*/ 2147483647 w 275"/>
              <a:gd name="T19" fmla="*/ 2147483647 h 503"/>
              <a:gd name="T20" fmla="*/ 2147483647 w 275"/>
              <a:gd name="T21" fmla="*/ 2147483647 h 503"/>
              <a:gd name="T22" fmla="*/ 2147483647 w 275"/>
              <a:gd name="T23" fmla="*/ 2147483647 h 503"/>
              <a:gd name="T24" fmla="*/ 2147483647 w 275"/>
              <a:gd name="T25" fmla="*/ 2147483647 h 503"/>
              <a:gd name="T26" fmla="*/ 2147483647 w 275"/>
              <a:gd name="T27" fmla="*/ 2147483647 h 503"/>
              <a:gd name="T28" fmla="*/ 2147483647 w 275"/>
              <a:gd name="T29" fmla="*/ 2147483647 h 503"/>
              <a:gd name="T30" fmla="*/ 2147483647 w 275"/>
              <a:gd name="T31" fmla="*/ 2147483647 h 503"/>
              <a:gd name="T32" fmla="*/ 2147483647 w 275"/>
              <a:gd name="T33" fmla="*/ 2147483647 h 503"/>
              <a:gd name="T34" fmla="*/ 2147483647 w 275"/>
              <a:gd name="T35" fmla="*/ 2147483647 h 503"/>
              <a:gd name="T36" fmla="*/ 2147483647 w 275"/>
              <a:gd name="T37" fmla="*/ 2147483647 h 503"/>
              <a:gd name="T38" fmla="*/ 2147483647 w 275"/>
              <a:gd name="T39" fmla="*/ 2147483647 h 503"/>
              <a:gd name="T40" fmla="*/ 2147483647 w 275"/>
              <a:gd name="T41" fmla="*/ 2147483647 h 503"/>
              <a:gd name="T42" fmla="*/ 2147483647 w 275"/>
              <a:gd name="T43" fmla="*/ 2147483647 h 503"/>
              <a:gd name="T44" fmla="*/ 2147483647 w 275"/>
              <a:gd name="T45" fmla="*/ 2147483647 h 503"/>
              <a:gd name="T46" fmla="*/ 2147483647 w 275"/>
              <a:gd name="T47" fmla="*/ 2147483647 h 503"/>
              <a:gd name="T48" fmla="*/ 2147483647 w 275"/>
              <a:gd name="T49" fmla="*/ 2147483647 h 503"/>
              <a:gd name="T50" fmla="*/ 2147483647 w 275"/>
              <a:gd name="T51" fmla="*/ 2147483647 h 503"/>
              <a:gd name="T52" fmla="*/ 2147483647 w 275"/>
              <a:gd name="T53" fmla="*/ 2147483647 h 503"/>
              <a:gd name="T54" fmla="*/ 2147483647 w 275"/>
              <a:gd name="T55" fmla="*/ 2147483647 h 503"/>
              <a:gd name="T56" fmla="*/ 2147483647 w 275"/>
              <a:gd name="T57" fmla="*/ 2147483647 h 503"/>
              <a:gd name="T58" fmla="*/ 2147483647 w 275"/>
              <a:gd name="T59" fmla="*/ 2147483647 h 503"/>
              <a:gd name="T60" fmla="*/ 2147483647 w 275"/>
              <a:gd name="T61" fmla="*/ 2147483647 h 503"/>
              <a:gd name="T62" fmla="*/ 2147483647 w 275"/>
              <a:gd name="T63" fmla="*/ 2147483647 h 503"/>
              <a:gd name="T64" fmla="*/ 2147483647 w 275"/>
              <a:gd name="T65" fmla="*/ 2147483647 h 503"/>
              <a:gd name="T66" fmla="*/ 2147483647 w 275"/>
              <a:gd name="T67" fmla="*/ 2147483647 h 503"/>
              <a:gd name="T68" fmla="*/ 2147483647 w 275"/>
              <a:gd name="T69" fmla="*/ 2147483647 h 503"/>
              <a:gd name="T70" fmla="*/ 2147483647 w 275"/>
              <a:gd name="T71" fmla="*/ 2147483647 h 503"/>
              <a:gd name="T72" fmla="*/ 2147483647 w 275"/>
              <a:gd name="T73" fmla="*/ 2147483647 h 503"/>
              <a:gd name="T74" fmla="*/ 2147483647 w 275"/>
              <a:gd name="T75" fmla="*/ 2147483647 h 503"/>
              <a:gd name="T76" fmla="*/ 2147483647 w 275"/>
              <a:gd name="T77" fmla="*/ 2147483647 h 503"/>
              <a:gd name="T78" fmla="*/ 2147483647 w 275"/>
              <a:gd name="T79" fmla="*/ 2147483647 h 503"/>
              <a:gd name="T80" fmla="*/ 2147483647 w 275"/>
              <a:gd name="T81" fmla="*/ 2147483647 h 503"/>
              <a:gd name="T82" fmla="*/ 2147483647 w 275"/>
              <a:gd name="T83" fmla="*/ 2147483647 h 503"/>
              <a:gd name="T84" fmla="*/ 2147483647 w 275"/>
              <a:gd name="T85" fmla="*/ 2147483647 h 503"/>
              <a:gd name="T86" fmla="*/ 2147483647 w 275"/>
              <a:gd name="T87" fmla="*/ 0 h 503"/>
              <a:gd name="T88" fmla="*/ 2147483647 w 275"/>
              <a:gd name="T89" fmla="*/ 2147483647 h 503"/>
              <a:gd name="T90" fmla="*/ 0 w 275"/>
              <a:gd name="T91" fmla="*/ 2147483647 h 503"/>
              <a:gd name="T92" fmla="*/ 2147483647 w 275"/>
              <a:gd name="T93" fmla="*/ 2147483647 h 503"/>
              <a:gd name="T94" fmla="*/ 2147483647 w 275"/>
              <a:gd name="T95" fmla="*/ 2147483647 h 503"/>
              <a:gd name="T96" fmla="*/ 2147483647 w 275"/>
              <a:gd name="T97" fmla="*/ 2147483647 h 503"/>
              <a:gd name="T98" fmla="*/ 2147483647 w 275"/>
              <a:gd name="T99" fmla="*/ 2147483647 h 503"/>
              <a:gd name="T100" fmla="*/ 2147483647 w 275"/>
              <a:gd name="T101" fmla="*/ 2147483647 h 503"/>
              <a:gd name="T102" fmla="*/ 2147483647 w 275"/>
              <a:gd name="T103" fmla="*/ 2147483647 h 503"/>
              <a:gd name="T104" fmla="*/ 2147483647 w 275"/>
              <a:gd name="T105" fmla="*/ 2147483647 h 50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5"/>
              <a:gd name="T160" fmla="*/ 0 h 503"/>
              <a:gd name="T161" fmla="*/ 275 w 275"/>
              <a:gd name="T162" fmla="*/ 503 h 50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5" h="503">
                <a:moveTo>
                  <a:pt x="244" y="77"/>
                </a:moveTo>
                <a:cubicBezTo>
                  <a:pt x="244" y="70"/>
                  <a:pt x="240" y="66"/>
                  <a:pt x="236" y="64"/>
                </a:cubicBezTo>
                <a:cubicBezTo>
                  <a:pt x="233" y="62"/>
                  <a:pt x="230" y="61"/>
                  <a:pt x="230" y="61"/>
                </a:cubicBezTo>
                <a:cubicBezTo>
                  <a:pt x="229" y="61"/>
                  <a:pt x="229" y="61"/>
                  <a:pt x="229" y="61"/>
                </a:cubicBezTo>
                <a:cubicBezTo>
                  <a:pt x="228" y="61"/>
                  <a:pt x="178" y="57"/>
                  <a:pt x="137" y="57"/>
                </a:cubicBezTo>
                <a:cubicBezTo>
                  <a:pt x="97" y="57"/>
                  <a:pt x="46" y="61"/>
                  <a:pt x="46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1" y="62"/>
                  <a:pt x="38" y="64"/>
                </a:cubicBezTo>
                <a:cubicBezTo>
                  <a:pt x="35" y="66"/>
                  <a:pt x="30" y="70"/>
                  <a:pt x="30" y="77"/>
                </a:cubicBezTo>
                <a:cubicBezTo>
                  <a:pt x="30" y="84"/>
                  <a:pt x="30" y="389"/>
                  <a:pt x="30" y="400"/>
                </a:cubicBezTo>
                <a:cubicBezTo>
                  <a:pt x="30" y="409"/>
                  <a:pt x="35" y="415"/>
                  <a:pt x="40" y="417"/>
                </a:cubicBezTo>
                <a:cubicBezTo>
                  <a:pt x="45" y="420"/>
                  <a:pt x="48" y="420"/>
                  <a:pt x="49" y="420"/>
                </a:cubicBezTo>
                <a:cubicBezTo>
                  <a:pt x="49" y="420"/>
                  <a:pt x="90" y="421"/>
                  <a:pt x="137" y="421"/>
                </a:cubicBezTo>
                <a:cubicBezTo>
                  <a:pt x="184" y="421"/>
                  <a:pt x="225" y="420"/>
                  <a:pt x="225" y="420"/>
                </a:cubicBezTo>
                <a:cubicBezTo>
                  <a:pt x="226" y="420"/>
                  <a:pt x="230" y="420"/>
                  <a:pt x="234" y="417"/>
                </a:cubicBezTo>
                <a:cubicBezTo>
                  <a:pt x="239" y="415"/>
                  <a:pt x="245" y="409"/>
                  <a:pt x="244" y="400"/>
                </a:cubicBezTo>
                <a:cubicBezTo>
                  <a:pt x="244" y="389"/>
                  <a:pt x="244" y="84"/>
                  <a:pt x="244" y="77"/>
                </a:cubicBezTo>
                <a:close/>
                <a:moveTo>
                  <a:pt x="228" y="400"/>
                </a:moveTo>
                <a:cubicBezTo>
                  <a:pt x="228" y="403"/>
                  <a:pt x="228" y="402"/>
                  <a:pt x="227" y="403"/>
                </a:cubicBezTo>
                <a:cubicBezTo>
                  <a:pt x="226" y="403"/>
                  <a:pt x="226" y="404"/>
                  <a:pt x="225" y="404"/>
                </a:cubicBezTo>
                <a:cubicBezTo>
                  <a:pt x="225" y="404"/>
                  <a:pt x="224" y="404"/>
                  <a:pt x="224" y="404"/>
                </a:cubicBezTo>
                <a:cubicBezTo>
                  <a:pt x="223" y="404"/>
                  <a:pt x="183" y="405"/>
                  <a:pt x="137" y="405"/>
                </a:cubicBezTo>
                <a:cubicBezTo>
                  <a:pt x="92" y="405"/>
                  <a:pt x="52" y="404"/>
                  <a:pt x="50" y="404"/>
                </a:cubicBezTo>
                <a:cubicBezTo>
                  <a:pt x="49" y="404"/>
                  <a:pt x="48" y="403"/>
                  <a:pt x="47" y="403"/>
                </a:cubicBezTo>
                <a:cubicBezTo>
                  <a:pt x="46" y="402"/>
                  <a:pt x="46" y="402"/>
                  <a:pt x="46" y="400"/>
                </a:cubicBezTo>
                <a:cubicBezTo>
                  <a:pt x="46" y="389"/>
                  <a:pt x="46" y="91"/>
                  <a:pt x="46" y="78"/>
                </a:cubicBezTo>
                <a:cubicBezTo>
                  <a:pt x="46" y="78"/>
                  <a:pt x="47" y="77"/>
                  <a:pt x="47" y="77"/>
                </a:cubicBezTo>
                <a:cubicBezTo>
                  <a:pt x="47" y="77"/>
                  <a:pt x="48" y="77"/>
                  <a:pt x="48" y="77"/>
                </a:cubicBezTo>
                <a:cubicBezTo>
                  <a:pt x="54" y="76"/>
                  <a:pt x="100" y="73"/>
                  <a:pt x="137" y="73"/>
                </a:cubicBezTo>
                <a:cubicBezTo>
                  <a:pt x="157" y="73"/>
                  <a:pt x="179" y="74"/>
                  <a:pt x="197" y="75"/>
                </a:cubicBezTo>
                <a:cubicBezTo>
                  <a:pt x="212" y="76"/>
                  <a:pt x="223" y="77"/>
                  <a:pt x="226" y="77"/>
                </a:cubicBezTo>
                <a:cubicBezTo>
                  <a:pt x="227" y="77"/>
                  <a:pt x="228" y="77"/>
                  <a:pt x="228" y="78"/>
                </a:cubicBezTo>
                <a:cubicBezTo>
                  <a:pt x="228" y="78"/>
                  <a:pt x="228" y="78"/>
                  <a:pt x="228" y="78"/>
                </a:cubicBezTo>
                <a:cubicBezTo>
                  <a:pt x="228" y="91"/>
                  <a:pt x="228" y="389"/>
                  <a:pt x="228" y="400"/>
                </a:cubicBezTo>
                <a:close/>
                <a:moveTo>
                  <a:pt x="111" y="457"/>
                </a:moveTo>
                <a:cubicBezTo>
                  <a:pt x="106" y="457"/>
                  <a:pt x="103" y="461"/>
                  <a:pt x="103" y="465"/>
                </a:cubicBezTo>
                <a:cubicBezTo>
                  <a:pt x="103" y="470"/>
                  <a:pt x="106" y="473"/>
                  <a:pt x="111" y="473"/>
                </a:cubicBezTo>
                <a:cubicBezTo>
                  <a:pt x="164" y="473"/>
                  <a:pt x="164" y="473"/>
                  <a:pt x="164" y="473"/>
                </a:cubicBezTo>
                <a:cubicBezTo>
                  <a:pt x="168" y="473"/>
                  <a:pt x="172" y="470"/>
                  <a:pt x="172" y="465"/>
                </a:cubicBezTo>
                <a:cubicBezTo>
                  <a:pt x="172" y="461"/>
                  <a:pt x="168" y="457"/>
                  <a:pt x="164" y="457"/>
                </a:cubicBezTo>
                <a:lnTo>
                  <a:pt x="111" y="457"/>
                </a:lnTo>
                <a:close/>
                <a:moveTo>
                  <a:pt x="235" y="448"/>
                </a:moveTo>
                <a:cubicBezTo>
                  <a:pt x="189" y="455"/>
                  <a:pt x="189" y="455"/>
                  <a:pt x="189" y="455"/>
                </a:cubicBezTo>
                <a:cubicBezTo>
                  <a:pt x="184" y="456"/>
                  <a:pt x="181" y="460"/>
                  <a:pt x="182" y="465"/>
                </a:cubicBezTo>
                <a:cubicBezTo>
                  <a:pt x="183" y="468"/>
                  <a:pt x="186" y="471"/>
                  <a:pt x="190" y="471"/>
                </a:cubicBezTo>
                <a:cubicBezTo>
                  <a:pt x="190" y="471"/>
                  <a:pt x="191" y="471"/>
                  <a:pt x="191" y="471"/>
                </a:cubicBezTo>
                <a:cubicBezTo>
                  <a:pt x="238" y="463"/>
                  <a:pt x="238" y="463"/>
                  <a:pt x="238" y="463"/>
                </a:cubicBezTo>
                <a:cubicBezTo>
                  <a:pt x="242" y="463"/>
                  <a:pt x="245" y="459"/>
                  <a:pt x="244" y="454"/>
                </a:cubicBezTo>
                <a:cubicBezTo>
                  <a:pt x="244" y="450"/>
                  <a:pt x="239" y="447"/>
                  <a:pt x="235" y="448"/>
                </a:cubicBezTo>
                <a:close/>
                <a:moveTo>
                  <a:pt x="39" y="448"/>
                </a:moveTo>
                <a:cubicBezTo>
                  <a:pt x="35" y="447"/>
                  <a:pt x="31" y="450"/>
                  <a:pt x="30" y="454"/>
                </a:cubicBezTo>
                <a:cubicBezTo>
                  <a:pt x="29" y="459"/>
                  <a:pt x="32" y="463"/>
                  <a:pt x="37" y="463"/>
                </a:cubicBezTo>
                <a:cubicBezTo>
                  <a:pt x="83" y="471"/>
                  <a:pt x="83" y="471"/>
                  <a:pt x="83" y="471"/>
                </a:cubicBezTo>
                <a:cubicBezTo>
                  <a:pt x="84" y="471"/>
                  <a:pt x="84" y="471"/>
                  <a:pt x="84" y="471"/>
                </a:cubicBezTo>
                <a:cubicBezTo>
                  <a:pt x="88" y="471"/>
                  <a:pt x="92" y="468"/>
                  <a:pt x="92" y="465"/>
                </a:cubicBezTo>
                <a:cubicBezTo>
                  <a:pt x="93" y="460"/>
                  <a:pt x="90" y="456"/>
                  <a:pt x="86" y="455"/>
                </a:cubicBezTo>
                <a:lnTo>
                  <a:pt x="39" y="448"/>
                </a:lnTo>
                <a:close/>
                <a:moveTo>
                  <a:pt x="266" y="99"/>
                </a:moveTo>
                <a:cubicBezTo>
                  <a:pt x="262" y="99"/>
                  <a:pt x="258" y="102"/>
                  <a:pt x="258" y="107"/>
                </a:cubicBezTo>
                <a:cubicBezTo>
                  <a:pt x="258" y="234"/>
                  <a:pt x="258" y="467"/>
                  <a:pt x="258" y="477"/>
                </a:cubicBezTo>
                <a:cubicBezTo>
                  <a:pt x="258" y="482"/>
                  <a:pt x="257" y="482"/>
                  <a:pt x="255" y="483"/>
                </a:cubicBezTo>
                <a:cubicBezTo>
                  <a:pt x="254" y="484"/>
                  <a:pt x="253" y="484"/>
                  <a:pt x="252" y="484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49" y="485"/>
                  <a:pt x="197" y="487"/>
                  <a:pt x="137" y="486"/>
                </a:cubicBezTo>
                <a:cubicBezTo>
                  <a:pt x="77" y="487"/>
                  <a:pt x="25" y="485"/>
                  <a:pt x="23" y="485"/>
                </a:cubicBezTo>
                <a:cubicBezTo>
                  <a:pt x="23" y="485"/>
                  <a:pt x="20" y="484"/>
                  <a:pt x="19" y="483"/>
                </a:cubicBezTo>
                <a:cubicBezTo>
                  <a:pt x="17" y="482"/>
                  <a:pt x="16" y="481"/>
                  <a:pt x="16" y="477"/>
                </a:cubicBezTo>
                <a:cubicBezTo>
                  <a:pt x="16" y="463"/>
                  <a:pt x="16" y="34"/>
                  <a:pt x="16" y="25"/>
                </a:cubicBezTo>
                <a:cubicBezTo>
                  <a:pt x="16" y="25"/>
                  <a:pt x="16" y="24"/>
                  <a:pt x="18" y="23"/>
                </a:cubicBezTo>
                <a:cubicBezTo>
                  <a:pt x="18" y="23"/>
                  <a:pt x="19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4" y="21"/>
                  <a:pt x="39" y="20"/>
                  <a:pt x="59" y="19"/>
                </a:cubicBezTo>
                <a:cubicBezTo>
                  <a:pt x="68" y="19"/>
                  <a:pt x="78" y="18"/>
                  <a:pt x="88" y="18"/>
                </a:cubicBezTo>
                <a:cubicBezTo>
                  <a:pt x="96" y="33"/>
                  <a:pt x="115" y="43"/>
                  <a:pt x="137" y="43"/>
                </a:cubicBezTo>
                <a:cubicBezTo>
                  <a:pt x="159" y="43"/>
                  <a:pt x="178" y="33"/>
                  <a:pt x="186" y="18"/>
                </a:cubicBezTo>
                <a:cubicBezTo>
                  <a:pt x="220" y="19"/>
                  <a:pt x="249" y="21"/>
                  <a:pt x="254" y="22"/>
                </a:cubicBezTo>
                <a:cubicBezTo>
                  <a:pt x="255" y="22"/>
                  <a:pt x="256" y="23"/>
                  <a:pt x="257" y="23"/>
                </a:cubicBezTo>
                <a:cubicBezTo>
                  <a:pt x="258" y="24"/>
                  <a:pt x="258" y="24"/>
                  <a:pt x="258" y="25"/>
                </a:cubicBezTo>
                <a:cubicBezTo>
                  <a:pt x="258" y="27"/>
                  <a:pt x="258" y="43"/>
                  <a:pt x="258" y="69"/>
                </a:cubicBezTo>
                <a:cubicBezTo>
                  <a:pt x="258" y="73"/>
                  <a:pt x="262" y="77"/>
                  <a:pt x="266" y="77"/>
                </a:cubicBezTo>
                <a:cubicBezTo>
                  <a:pt x="271" y="77"/>
                  <a:pt x="274" y="73"/>
                  <a:pt x="274" y="69"/>
                </a:cubicBezTo>
                <a:cubicBezTo>
                  <a:pt x="274" y="69"/>
                  <a:pt x="274" y="69"/>
                  <a:pt x="274" y="69"/>
                </a:cubicBezTo>
                <a:cubicBezTo>
                  <a:pt x="274" y="43"/>
                  <a:pt x="274" y="27"/>
                  <a:pt x="274" y="25"/>
                </a:cubicBezTo>
                <a:cubicBezTo>
                  <a:pt x="274" y="17"/>
                  <a:pt x="269" y="12"/>
                  <a:pt x="265" y="9"/>
                </a:cubicBezTo>
                <a:cubicBezTo>
                  <a:pt x="261" y="7"/>
                  <a:pt x="257" y="6"/>
                  <a:pt x="257" y="6"/>
                </a:cubicBezTo>
                <a:cubicBezTo>
                  <a:pt x="256" y="6"/>
                  <a:pt x="256" y="6"/>
                  <a:pt x="256" y="6"/>
                </a:cubicBezTo>
                <a:cubicBezTo>
                  <a:pt x="256" y="6"/>
                  <a:pt x="190" y="0"/>
                  <a:pt x="137" y="0"/>
                </a:cubicBezTo>
                <a:cubicBezTo>
                  <a:pt x="84" y="0"/>
                  <a:pt x="19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3" y="7"/>
                  <a:pt x="9" y="9"/>
                </a:cubicBezTo>
                <a:cubicBezTo>
                  <a:pt x="5" y="12"/>
                  <a:pt x="0" y="17"/>
                  <a:pt x="0" y="25"/>
                </a:cubicBezTo>
                <a:cubicBezTo>
                  <a:pt x="0" y="34"/>
                  <a:pt x="0" y="463"/>
                  <a:pt x="0" y="477"/>
                </a:cubicBezTo>
                <a:cubicBezTo>
                  <a:pt x="0" y="488"/>
                  <a:pt x="6" y="495"/>
                  <a:pt x="12" y="498"/>
                </a:cubicBezTo>
                <a:cubicBezTo>
                  <a:pt x="17" y="500"/>
                  <a:pt x="22" y="501"/>
                  <a:pt x="23" y="501"/>
                </a:cubicBezTo>
                <a:cubicBezTo>
                  <a:pt x="23" y="501"/>
                  <a:pt x="76" y="502"/>
                  <a:pt x="137" y="503"/>
                </a:cubicBezTo>
                <a:cubicBezTo>
                  <a:pt x="198" y="502"/>
                  <a:pt x="251" y="501"/>
                  <a:pt x="251" y="501"/>
                </a:cubicBezTo>
                <a:cubicBezTo>
                  <a:pt x="252" y="501"/>
                  <a:pt x="257" y="500"/>
                  <a:pt x="262" y="498"/>
                </a:cubicBezTo>
                <a:cubicBezTo>
                  <a:pt x="268" y="495"/>
                  <a:pt x="275" y="488"/>
                  <a:pt x="274" y="477"/>
                </a:cubicBezTo>
                <a:cubicBezTo>
                  <a:pt x="274" y="467"/>
                  <a:pt x="274" y="234"/>
                  <a:pt x="274" y="107"/>
                </a:cubicBezTo>
                <a:cubicBezTo>
                  <a:pt x="274" y="102"/>
                  <a:pt x="271" y="99"/>
                  <a:pt x="266" y="99"/>
                </a:cubicBezTo>
                <a:close/>
                <a:moveTo>
                  <a:pt x="137" y="16"/>
                </a:moveTo>
                <a:cubicBezTo>
                  <a:pt x="147" y="16"/>
                  <a:pt x="157" y="17"/>
                  <a:pt x="167" y="17"/>
                </a:cubicBezTo>
                <a:cubicBezTo>
                  <a:pt x="160" y="22"/>
                  <a:pt x="150" y="27"/>
                  <a:pt x="137" y="27"/>
                </a:cubicBezTo>
                <a:cubicBezTo>
                  <a:pt x="124" y="27"/>
                  <a:pt x="114" y="22"/>
                  <a:pt x="107" y="17"/>
                </a:cubicBezTo>
                <a:cubicBezTo>
                  <a:pt x="117" y="17"/>
                  <a:pt x="128" y="16"/>
                  <a:pt x="137" y="16"/>
                </a:cubicBezTo>
                <a:close/>
              </a:path>
            </a:pathLst>
          </a:custGeom>
          <a:solidFill>
            <a:srgbClr val="00A9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2A4830-471B-4FFD-820F-F456FAEF047C}"/>
              </a:ext>
            </a:extLst>
          </p:cNvPr>
          <p:cNvSpPr txBox="1"/>
          <p:nvPr/>
        </p:nvSpPr>
        <p:spPr bwMode="auto">
          <a:xfrm>
            <a:off x="986546" y="3942774"/>
            <a:ext cx="2974109" cy="240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85000"/>
              </a:lnSpc>
              <a:buClr>
                <a:schemeClr val="tx1"/>
              </a:buClr>
            </a:pPr>
            <a:r>
              <a:rPr lang="en-US" sz="1200" dirty="0"/>
              <a:t>2. Register Request (</a:t>
            </a:r>
            <a:r>
              <a:rPr lang="en-US" sz="1200" dirty="0">
                <a:solidFill>
                  <a:schemeClr val="accent1"/>
                </a:solidFill>
              </a:rPr>
              <a:t>EPS to 5GS</a:t>
            </a:r>
            <a:r>
              <a:rPr lang="en-US" sz="1200" dirty="0"/>
              <a:t>)</a:t>
            </a:r>
          </a:p>
        </p:txBody>
      </p:sp>
      <p:grpSp>
        <p:nvGrpSpPr>
          <p:cNvPr id="31" name="Group 64">
            <a:extLst>
              <a:ext uri="{FF2B5EF4-FFF2-40B4-BE49-F238E27FC236}">
                <a16:creationId xmlns:a16="http://schemas.microsoft.com/office/drawing/2014/main" id="{F7138CBD-5F16-4A12-B2CC-D266F8F018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01465" y="2419833"/>
            <a:ext cx="631307" cy="646948"/>
            <a:chOff x="183" y="860"/>
            <a:chExt cx="969" cy="1392"/>
          </a:xfrm>
        </p:grpSpPr>
        <p:grpSp>
          <p:nvGrpSpPr>
            <p:cNvPr id="32" name="Group 43">
              <a:extLst>
                <a:ext uri="{FF2B5EF4-FFF2-40B4-BE49-F238E27FC236}">
                  <a16:creationId xmlns:a16="http://schemas.microsoft.com/office/drawing/2014/main" id="{84BB9CF5-9513-419F-9763-97E2F064156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860"/>
              <a:ext cx="966" cy="1391"/>
              <a:chOff x="186" y="860"/>
              <a:chExt cx="966" cy="1391"/>
            </a:xfrm>
          </p:grpSpPr>
          <p:sp>
            <p:nvSpPr>
              <p:cNvPr id="34" name="Freeform 4">
                <a:extLst>
                  <a:ext uri="{FF2B5EF4-FFF2-40B4-BE49-F238E27FC236}">
                    <a16:creationId xmlns:a16="http://schemas.microsoft.com/office/drawing/2014/main" id="{A266F9AE-EFB2-4A58-9043-0E52EFFF307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5" y="879"/>
                <a:ext cx="928" cy="1353"/>
              </a:xfrm>
              <a:custGeom>
                <a:avLst/>
                <a:gdLst>
                  <a:gd name="T0" fmla="*/ 65843298 w 393"/>
                  <a:gd name="T1" fmla="*/ 13905083 h 573"/>
                  <a:gd name="T2" fmla="*/ 65843298 w 393"/>
                  <a:gd name="T3" fmla="*/ 90573494 h 573"/>
                  <a:gd name="T4" fmla="*/ 60466241 w 393"/>
                  <a:gd name="T5" fmla="*/ 95977371 h 573"/>
                  <a:gd name="T6" fmla="*/ 5384022 w 393"/>
                  <a:gd name="T7" fmla="*/ 95977371 h 573"/>
                  <a:gd name="T8" fmla="*/ 0 w 393"/>
                  <a:gd name="T9" fmla="*/ 90573494 h 573"/>
                  <a:gd name="T10" fmla="*/ 0 w 393"/>
                  <a:gd name="T11" fmla="*/ 5382602 h 573"/>
                  <a:gd name="T12" fmla="*/ 5384022 w 393"/>
                  <a:gd name="T13" fmla="*/ 0 h 573"/>
                  <a:gd name="T14" fmla="*/ 60466241 w 393"/>
                  <a:gd name="T15" fmla="*/ 0 h 573"/>
                  <a:gd name="T16" fmla="*/ 65843298 w 393"/>
                  <a:gd name="T17" fmla="*/ 5382602 h 573"/>
                  <a:gd name="T18" fmla="*/ 65843298 w 393"/>
                  <a:gd name="T19" fmla="*/ 8497546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 sz="2000"/>
              </a:p>
            </p:txBody>
          </p:sp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759F0FF6-A2B0-4C3D-84F2-8BE17B9D45B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860"/>
                <a:ext cx="966" cy="1391"/>
              </a:xfrm>
              <a:custGeom>
                <a:avLst/>
                <a:gdLst>
                  <a:gd name="T0" fmla="*/ 67402837 w 409"/>
                  <a:gd name="T1" fmla="*/ 11230778 h 589"/>
                  <a:gd name="T2" fmla="*/ 68764070 w 409"/>
                  <a:gd name="T3" fmla="*/ 9876220 h 589"/>
                  <a:gd name="T4" fmla="*/ 68764070 w 409"/>
                  <a:gd name="T5" fmla="*/ 6674623 h 589"/>
                  <a:gd name="T6" fmla="*/ 62067205 w 409"/>
                  <a:gd name="T7" fmla="*/ 0 h 589"/>
                  <a:gd name="T8" fmla="*/ 6687349 w 409"/>
                  <a:gd name="T9" fmla="*/ 0 h 589"/>
                  <a:gd name="T10" fmla="*/ 0 w 409"/>
                  <a:gd name="T11" fmla="*/ 6674623 h 589"/>
                  <a:gd name="T12" fmla="*/ 0 w 409"/>
                  <a:gd name="T13" fmla="*/ 92194627 h 589"/>
                  <a:gd name="T14" fmla="*/ 6687349 w 409"/>
                  <a:gd name="T15" fmla="*/ 98876680 h 589"/>
                  <a:gd name="T16" fmla="*/ 62067205 w 409"/>
                  <a:gd name="T17" fmla="*/ 98876680 h 589"/>
                  <a:gd name="T18" fmla="*/ 68764070 w 409"/>
                  <a:gd name="T19" fmla="*/ 92194627 h 589"/>
                  <a:gd name="T20" fmla="*/ 68764070 w 409"/>
                  <a:gd name="T21" fmla="*/ 15293849 h 589"/>
                  <a:gd name="T22" fmla="*/ 67402837 w 409"/>
                  <a:gd name="T23" fmla="*/ 13927471 h 589"/>
                  <a:gd name="T24" fmla="*/ 66047040 w 409"/>
                  <a:gd name="T25" fmla="*/ 15293849 h 589"/>
                  <a:gd name="T26" fmla="*/ 66047040 w 409"/>
                  <a:gd name="T27" fmla="*/ 92194627 h 589"/>
                  <a:gd name="T28" fmla="*/ 62067205 w 409"/>
                  <a:gd name="T29" fmla="*/ 96157161 h 589"/>
                  <a:gd name="T30" fmla="*/ 6687349 w 409"/>
                  <a:gd name="T31" fmla="*/ 96157161 h 589"/>
                  <a:gd name="T32" fmla="*/ 2717030 w 409"/>
                  <a:gd name="T33" fmla="*/ 92194627 h 589"/>
                  <a:gd name="T34" fmla="*/ 2717030 w 409"/>
                  <a:gd name="T35" fmla="*/ 6674623 h 589"/>
                  <a:gd name="T36" fmla="*/ 6687349 w 409"/>
                  <a:gd name="T37" fmla="*/ 2715296 h 589"/>
                  <a:gd name="T38" fmla="*/ 62067205 w 409"/>
                  <a:gd name="T39" fmla="*/ 2715296 h 589"/>
                  <a:gd name="T40" fmla="*/ 66047040 w 409"/>
                  <a:gd name="T41" fmla="*/ 6674623 h 589"/>
                  <a:gd name="T42" fmla="*/ 66047040 w 409"/>
                  <a:gd name="T43" fmla="*/ 9876220 h 589"/>
                  <a:gd name="T44" fmla="*/ 67402837 w 409"/>
                  <a:gd name="T45" fmla="*/ 11230778 h 589"/>
                  <a:gd name="T46" fmla="*/ 34295208 w 409"/>
                  <a:gd name="T47" fmla="*/ 12730791 h 589"/>
                  <a:gd name="T48" fmla="*/ 33080734 w 409"/>
                  <a:gd name="T49" fmla="*/ 13420753 h 589"/>
                  <a:gd name="T50" fmla="*/ 12590452 w 409"/>
                  <a:gd name="T51" fmla="*/ 54380680 h 589"/>
                  <a:gd name="T52" fmla="*/ 12807433 w 409"/>
                  <a:gd name="T53" fmla="*/ 55747145 h 589"/>
                  <a:gd name="T54" fmla="*/ 13957784 w 409"/>
                  <a:gd name="T55" fmla="*/ 56231841 h 589"/>
                  <a:gd name="T56" fmla="*/ 54812385 w 409"/>
                  <a:gd name="T57" fmla="*/ 56231841 h 589"/>
                  <a:gd name="T58" fmla="*/ 55930769 w 409"/>
                  <a:gd name="T59" fmla="*/ 55747145 h 589"/>
                  <a:gd name="T60" fmla="*/ 55930769 w 409"/>
                  <a:gd name="T61" fmla="*/ 54380680 h 589"/>
                  <a:gd name="T62" fmla="*/ 35646893 w 409"/>
                  <a:gd name="T63" fmla="*/ 13420753 h 589"/>
                  <a:gd name="T64" fmla="*/ 34295208 w 409"/>
                  <a:gd name="T65" fmla="*/ 12730791 h 589"/>
                  <a:gd name="T66" fmla="*/ 16150939 w 409"/>
                  <a:gd name="T67" fmla="*/ 53512887 h 589"/>
                  <a:gd name="T68" fmla="*/ 34295208 w 409"/>
                  <a:gd name="T69" fmla="*/ 17129426 h 589"/>
                  <a:gd name="T70" fmla="*/ 52575518 w 409"/>
                  <a:gd name="T71" fmla="*/ 53512887 h 589"/>
                  <a:gd name="T72" fmla="*/ 16150939 w 409"/>
                  <a:gd name="T73" fmla="*/ 53512887 h 58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09"/>
                  <a:gd name="T112" fmla="*/ 0 h 589"/>
                  <a:gd name="T113" fmla="*/ 409 w 409"/>
                  <a:gd name="T114" fmla="*/ 589 h 58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204" y="76"/>
                    </a:moveTo>
                    <a:cubicBezTo>
                      <a:pt x="201" y="76"/>
                      <a:pt x="199" y="78"/>
                      <a:pt x="197" y="80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4" y="326"/>
                      <a:pt x="74" y="329"/>
                      <a:pt x="76" y="332"/>
                    </a:cubicBezTo>
                    <a:cubicBezTo>
                      <a:pt x="77" y="334"/>
                      <a:pt x="80" y="335"/>
                      <a:pt x="83" y="335"/>
                    </a:cubicBezTo>
                    <a:cubicBezTo>
                      <a:pt x="326" y="335"/>
                      <a:pt x="326" y="335"/>
                      <a:pt x="326" y="335"/>
                    </a:cubicBezTo>
                    <a:cubicBezTo>
                      <a:pt x="329" y="335"/>
                      <a:pt x="332" y="334"/>
                      <a:pt x="333" y="332"/>
                    </a:cubicBezTo>
                    <a:cubicBezTo>
                      <a:pt x="334" y="329"/>
                      <a:pt x="335" y="326"/>
                      <a:pt x="333" y="324"/>
                    </a:cubicBezTo>
                    <a:cubicBezTo>
                      <a:pt x="212" y="80"/>
                      <a:pt x="212" y="80"/>
                      <a:pt x="212" y="80"/>
                    </a:cubicBezTo>
                    <a:cubicBezTo>
                      <a:pt x="210" y="78"/>
                      <a:pt x="207" y="76"/>
                      <a:pt x="204" y="76"/>
                    </a:cubicBezTo>
                    <a:close/>
                    <a:moveTo>
                      <a:pt x="96" y="319"/>
                    </a:moveTo>
                    <a:cubicBezTo>
                      <a:pt x="204" y="102"/>
                      <a:pt x="204" y="102"/>
                      <a:pt x="204" y="102"/>
                    </a:cubicBezTo>
                    <a:cubicBezTo>
                      <a:pt x="313" y="319"/>
                      <a:pt x="313" y="319"/>
                      <a:pt x="313" y="319"/>
                    </a:cubicBezTo>
                    <a:lnTo>
                      <a:pt x="96" y="319"/>
                    </a:lnTo>
                    <a:close/>
                  </a:path>
                </a:pathLst>
              </a:custGeom>
              <a:solidFill>
                <a:srgbClr val="002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 sz="2000"/>
              </a:p>
            </p:txBody>
          </p:sp>
          <p:sp>
            <p:nvSpPr>
              <p:cNvPr id="36" name="Text Box 6">
                <a:extLst>
                  <a:ext uri="{FF2B5EF4-FFF2-40B4-BE49-F238E27FC236}">
                    <a16:creationId xmlns:a16="http://schemas.microsoft.com/office/drawing/2014/main" id="{5226F46C-4A11-4115-8A40-048D52F9F646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52" y="1835"/>
                <a:ext cx="816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00285F"/>
                    </a:solidFill>
                    <a:ea typeface="MS PGothic" pitchFamily="34" charset="-128"/>
                  </a:rPr>
                  <a:t>MME</a:t>
                </a:r>
                <a:endParaRPr lang="sv-SE" sz="1100" dirty="0">
                  <a:solidFill>
                    <a:srgbClr val="00285F"/>
                  </a:solidFill>
                  <a:ea typeface="MS PGothic" pitchFamily="34" charset="-128"/>
                </a:endParaRPr>
              </a:p>
            </p:txBody>
          </p:sp>
        </p:grpSp>
        <p:sp>
          <p:nvSpPr>
            <p:cNvPr id="33" name="Rectangle 54">
              <a:extLst>
                <a:ext uri="{FF2B5EF4-FFF2-40B4-BE49-F238E27FC236}">
                  <a16:creationId xmlns:a16="http://schemas.microsoft.com/office/drawing/2014/main" id="{522E3E00-B2D3-4A96-B8FE-27513D705F6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3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>
                <a:spcBef>
                  <a:spcPct val="50000"/>
                </a:spcBef>
              </a:pPr>
              <a:endParaRPr lang="sv-SE" sz="1100">
                <a:ea typeface="MS PGothic" pitchFamily="34" charset="-128"/>
              </a:endParaRPr>
            </a:p>
          </p:txBody>
        </p:sp>
      </p:grpSp>
      <p:sp>
        <p:nvSpPr>
          <p:cNvPr id="37" name="Arrow: Curved Right 36">
            <a:extLst>
              <a:ext uri="{FF2B5EF4-FFF2-40B4-BE49-F238E27FC236}">
                <a16:creationId xmlns:a16="http://schemas.microsoft.com/office/drawing/2014/main" id="{4BE5D83E-2A05-4614-A891-F5469243B885}"/>
              </a:ext>
            </a:extLst>
          </p:cNvPr>
          <p:cNvSpPr/>
          <p:nvPr/>
        </p:nvSpPr>
        <p:spPr bwMode="auto">
          <a:xfrm>
            <a:off x="384919" y="3267035"/>
            <a:ext cx="452284" cy="668373"/>
          </a:xfrm>
          <a:prstGeom prst="curvedRightArrow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28">
            <a:extLst>
              <a:ext uri="{FF2B5EF4-FFF2-40B4-BE49-F238E27FC236}">
                <a16:creationId xmlns:a16="http://schemas.microsoft.com/office/drawing/2014/main" id="{9B83CF99-E3BD-4D3E-B3CE-E36D8303287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53034" y="2661641"/>
            <a:ext cx="226142" cy="403631"/>
          </a:xfrm>
          <a:custGeom>
            <a:avLst/>
            <a:gdLst>
              <a:gd name="T0" fmla="*/ 2147483647 w 275"/>
              <a:gd name="T1" fmla="*/ 2147483647 h 503"/>
              <a:gd name="T2" fmla="*/ 2147483647 w 275"/>
              <a:gd name="T3" fmla="*/ 2147483647 h 503"/>
              <a:gd name="T4" fmla="*/ 2147483647 w 275"/>
              <a:gd name="T5" fmla="*/ 2147483647 h 503"/>
              <a:gd name="T6" fmla="*/ 2147483647 w 275"/>
              <a:gd name="T7" fmla="*/ 2147483647 h 503"/>
              <a:gd name="T8" fmla="*/ 2147483647 w 275"/>
              <a:gd name="T9" fmla="*/ 2147483647 h 503"/>
              <a:gd name="T10" fmla="*/ 2147483647 w 275"/>
              <a:gd name="T11" fmla="*/ 2147483647 h 503"/>
              <a:gd name="T12" fmla="*/ 2147483647 w 275"/>
              <a:gd name="T13" fmla="*/ 2147483647 h 503"/>
              <a:gd name="T14" fmla="*/ 2147483647 w 275"/>
              <a:gd name="T15" fmla="*/ 2147483647 h 503"/>
              <a:gd name="T16" fmla="*/ 2147483647 w 275"/>
              <a:gd name="T17" fmla="*/ 2147483647 h 503"/>
              <a:gd name="T18" fmla="*/ 2147483647 w 275"/>
              <a:gd name="T19" fmla="*/ 2147483647 h 503"/>
              <a:gd name="T20" fmla="*/ 2147483647 w 275"/>
              <a:gd name="T21" fmla="*/ 2147483647 h 503"/>
              <a:gd name="T22" fmla="*/ 2147483647 w 275"/>
              <a:gd name="T23" fmla="*/ 2147483647 h 503"/>
              <a:gd name="T24" fmla="*/ 2147483647 w 275"/>
              <a:gd name="T25" fmla="*/ 2147483647 h 503"/>
              <a:gd name="T26" fmla="*/ 2147483647 w 275"/>
              <a:gd name="T27" fmla="*/ 2147483647 h 503"/>
              <a:gd name="T28" fmla="*/ 2147483647 w 275"/>
              <a:gd name="T29" fmla="*/ 2147483647 h 503"/>
              <a:gd name="T30" fmla="*/ 2147483647 w 275"/>
              <a:gd name="T31" fmla="*/ 2147483647 h 503"/>
              <a:gd name="T32" fmla="*/ 2147483647 w 275"/>
              <a:gd name="T33" fmla="*/ 2147483647 h 503"/>
              <a:gd name="T34" fmla="*/ 2147483647 w 275"/>
              <a:gd name="T35" fmla="*/ 2147483647 h 503"/>
              <a:gd name="T36" fmla="*/ 2147483647 w 275"/>
              <a:gd name="T37" fmla="*/ 2147483647 h 503"/>
              <a:gd name="T38" fmla="*/ 2147483647 w 275"/>
              <a:gd name="T39" fmla="*/ 2147483647 h 503"/>
              <a:gd name="T40" fmla="*/ 2147483647 w 275"/>
              <a:gd name="T41" fmla="*/ 2147483647 h 503"/>
              <a:gd name="T42" fmla="*/ 2147483647 w 275"/>
              <a:gd name="T43" fmla="*/ 2147483647 h 503"/>
              <a:gd name="T44" fmla="*/ 2147483647 w 275"/>
              <a:gd name="T45" fmla="*/ 2147483647 h 503"/>
              <a:gd name="T46" fmla="*/ 2147483647 w 275"/>
              <a:gd name="T47" fmla="*/ 2147483647 h 503"/>
              <a:gd name="T48" fmla="*/ 2147483647 w 275"/>
              <a:gd name="T49" fmla="*/ 2147483647 h 503"/>
              <a:gd name="T50" fmla="*/ 2147483647 w 275"/>
              <a:gd name="T51" fmla="*/ 2147483647 h 503"/>
              <a:gd name="T52" fmla="*/ 2147483647 w 275"/>
              <a:gd name="T53" fmla="*/ 2147483647 h 503"/>
              <a:gd name="T54" fmla="*/ 2147483647 w 275"/>
              <a:gd name="T55" fmla="*/ 2147483647 h 503"/>
              <a:gd name="T56" fmla="*/ 2147483647 w 275"/>
              <a:gd name="T57" fmla="*/ 2147483647 h 503"/>
              <a:gd name="T58" fmla="*/ 2147483647 w 275"/>
              <a:gd name="T59" fmla="*/ 2147483647 h 503"/>
              <a:gd name="T60" fmla="*/ 2147483647 w 275"/>
              <a:gd name="T61" fmla="*/ 2147483647 h 503"/>
              <a:gd name="T62" fmla="*/ 2147483647 w 275"/>
              <a:gd name="T63" fmla="*/ 2147483647 h 503"/>
              <a:gd name="T64" fmla="*/ 2147483647 w 275"/>
              <a:gd name="T65" fmla="*/ 2147483647 h 503"/>
              <a:gd name="T66" fmla="*/ 2147483647 w 275"/>
              <a:gd name="T67" fmla="*/ 2147483647 h 503"/>
              <a:gd name="T68" fmla="*/ 2147483647 w 275"/>
              <a:gd name="T69" fmla="*/ 2147483647 h 503"/>
              <a:gd name="T70" fmla="*/ 2147483647 w 275"/>
              <a:gd name="T71" fmla="*/ 2147483647 h 503"/>
              <a:gd name="T72" fmla="*/ 2147483647 w 275"/>
              <a:gd name="T73" fmla="*/ 2147483647 h 503"/>
              <a:gd name="T74" fmla="*/ 2147483647 w 275"/>
              <a:gd name="T75" fmla="*/ 2147483647 h 503"/>
              <a:gd name="T76" fmla="*/ 2147483647 w 275"/>
              <a:gd name="T77" fmla="*/ 2147483647 h 503"/>
              <a:gd name="T78" fmla="*/ 2147483647 w 275"/>
              <a:gd name="T79" fmla="*/ 2147483647 h 503"/>
              <a:gd name="T80" fmla="*/ 2147483647 w 275"/>
              <a:gd name="T81" fmla="*/ 2147483647 h 503"/>
              <a:gd name="T82" fmla="*/ 2147483647 w 275"/>
              <a:gd name="T83" fmla="*/ 2147483647 h 503"/>
              <a:gd name="T84" fmla="*/ 2147483647 w 275"/>
              <a:gd name="T85" fmla="*/ 2147483647 h 503"/>
              <a:gd name="T86" fmla="*/ 2147483647 w 275"/>
              <a:gd name="T87" fmla="*/ 0 h 503"/>
              <a:gd name="T88" fmla="*/ 2147483647 w 275"/>
              <a:gd name="T89" fmla="*/ 2147483647 h 503"/>
              <a:gd name="T90" fmla="*/ 0 w 275"/>
              <a:gd name="T91" fmla="*/ 2147483647 h 503"/>
              <a:gd name="T92" fmla="*/ 2147483647 w 275"/>
              <a:gd name="T93" fmla="*/ 2147483647 h 503"/>
              <a:gd name="T94" fmla="*/ 2147483647 w 275"/>
              <a:gd name="T95" fmla="*/ 2147483647 h 503"/>
              <a:gd name="T96" fmla="*/ 2147483647 w 275"/>
              <a:gd name="T97" fmla="*/ 2147483647 h 503"/>
              <a:gd name="T98" fmla="*/ 2147483647 w 275"/>
              <a:gd name="T99" fmla="*/ 2147483647 h 503"/>
              <a:gd name="T100" fmla="*/ 2147483647 w 275"/>
              <a:gd name="T101" fmla="*/ 2147483647 h 503"/>
              <a:gd name="T102" fmla="*/ 2147483647 w 275"/>
              <a:gd name="T103" fmla="*/ 2147483647 h 503"/>
              <a:gd name="T104" fmla="*/ 2147483647 w 275"/>
              <a:gd name="T105" fmla="*/ 2147483647 h 50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5"/>
              <a:gd name="T160" fmla="*/ 0 h 503"/>
              <a:gd name="T161" fmla="*/ 275 w 275"/>
              <a:gd name="T162" fmla="*/ 503 h 50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5" h="503">
                <a:moveTo>
                  <a:pt x="244" y="77"/>
                </a:moveTo>
                <a:cubicBezTo>
                  <a:pt x="244" y="70"/>
                  <a:pt x="240" y="66"/>
                  <a:pt x="236" y="64"/>
                </a:cubicBezTo>
                <a:cubicBezTo>
                  <a:pt x="233" y="62"/>
                  <a:pt x="230" y="61"/>
                  <a:pt x="230" y="61"/>
                </a:cubicBezTo>
                <a:cubicBezTo>
                  <a:pt x="229" y="61"/>
                  <a:pt x="229" y="61"/>
                  <a:pt x="229" y="61"/>
                </a:cubicBezTo>
                <a:cubicBezTo>
                  <a:pt x="228" y="61"/>
                  <a:pt x="178" y="57"/>
                  <a:pt x="137" y="57"/>
                </a:cubicBezTo>
                <a:cubicBezTo>
                  <a:pt x="97" y="57"/>
                  <a:pt x="46" y="61"/>
                  <a:pt x="46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1" y="62"/>
                  <a:pt x="38" y="64"/>
                </a:cubicBezTo>
                <a:cubicBezTo>
                  <a:pt x="35" y="66"/>
                  <a:pt x="30" y="70"/>
                  <a:pt x="30" y="77"/>
                </a:cubicBezTo>
                <a:cubicBezTo>
                  <a:pt x="30" y="84"/>
                  <a:pt x="30" y="389"/>
                  <a:pt x="30" y="400"/>
                </a:cubicBezTo>
                <a:cubicBezTo>
                  <a:pt x="30" y="409"/>
                  <a:pt x="35" y="415"/>
                  <a:pt x="40" y="417"/>
                </a:cubicBezTo>
                <a:cubicBezTo>
                  <a:pt x="45" y="420"/>
                  <a:pt x="48" y="420"/>
                  <a:pt x="49" y="420"/>
                </a:cubicBezTo>
                <a:cubicBezTo>
                  <a:pt x="49" y="420"/>
                  <a:pt x="90" y="421"/>
                  <a:pt x="137" y="421"/>
                </a:cubicBezTo>
                <a:cubicBezTo>
                  <a:pt x="184" y="421"/>
                  <a:pt x="225" y="420"/>
                  <a:pt x="225" y="420"/>
                </a:cubicBezTo>
                <a:cubicBezTo>
                  <a:pt x="226" y="420"/>
                  <a:pt x="230" y="420"/>
                  <a:pt x="234" y="417"/>
                </a:cubicBezTo>
                <a:cubicBezTo>
                  <a:pt x="239" y="415"/>
                  <a:pt x="245" y="409"/>
                  <a:pt x="244" y="400"/>
                </a:cubicBezTo>
                <a:cubicBezTo>
                  <a:pt x="244" y="389"/>
                  <a:pt x="244" y="84"/>
                  <a:pt x="244" y="77"/>
                </a:cubicBezTo>
                <a:close/>
                <a:moveTo>
                  <a:pt x="228" y="400"/>
                </a:moveTo>
                <a:cubicBezTo>
                  <a:pt x="228" y="403"/>
                  <a:pt x="228" y="402"/>
                  <a:pt x="227" y="403"/>
                </a:cubicBezTo>
                <a:cubicBezTo>
                  <a:pt x="226" y="403"/>
                  <a:pt x="226" y="404"/>
                  <a:pt x="225" y="404"/>
                </a:cubicBezTo>
                <a:cubicBezTo>
                  <a:pt x="225" y="404"/>
                  <a:pt x="224" y="404"/>
                  <a:pt x="224" y="404"/>
                </a:cubicBezTo>
                <a:cubicBezTo>
                  <a:pt x="223" y="404"/>
                  <a:pt x="183" y="405"/>
                  <a:pt x="137" y="405"/>
                </a:cubicBezTo>
                <a:cubicBezTo>
                  <a:pt x="92" y="405"/>
                  <a:pt x="52" y="404"/>
                  <a:pt x="50" y="404"/>
                </a:cubicBezTo>
                <a:cubicBezTo>
                  <a:pt x="49" y="404"/>
                  <a:pt x="48" y="403"/>
                  <a:pt x="47" y="403"/>
                </a:cubicBezTo>
                <a:cubicBezTo>
                  <a:pt x="46" y="402"/>
                  <a:pt x="46" y="402"/>
                  <a:pt x="46" y="400"/>
                </a:cubicBezTo>
                <a:cubicBezTo>
                  <a:pt x="46" y="389"/>
                  <a:pt x="46" y="91"/>
                  <a:pt x="46" y="78"/>
                </a:cubicBezTo>
                <a:cubicBezTo>
                  <a:pt x="46" y="78"/>
                  <a:pt x="47" y="77"/>
                  <a:pt x="47" y="77"/>
                </a:cubicBezTo>
                <a:cubicBezTo>
                  <a:pt x="47" y="77"/>
                  <a:pt x="48" y="77"/>
                  <a:pt x="48" y="77"/>
                </a:cubicBezTo>
                <a:cubicBezTo>
                  <a:pt x="54" y="76"/>
                  <a:pt x="100" y="73"/>
                  <a:pt x="137" y="73"/>
                </a:cubicBezTo>
                <a:cubicBezTo>
                  <a:pt x="157" y="73"/>
                  <a:pt x="179" y="74"/>
                  <a:pt x="197" y="75"/>
                </a:cubicBezTo>
                <a:cubicBezTo>
                  <a:pt x="212" y="76"/>
                  <a:pt x="223" y="77"/>
                  <a:pt x="226" y="77"/>
                </a:cubicBezTo>
                <a:cubicBezTo>
                  <a:pt x="227" y="77"/>
                  <a:pt x="228" y="77"/>
                  <a:pt x="228" y="78"/>
                </a:cubicBezTo>
                <a:cubicBezTo>
                  <a:pt x="228" y="78"/>
                  <a:pt x="228" y="78"/>
                  <a:pt x="228" y="78"/>
                </a:cubicBezTo>
                <a:cubicBezTo>
                  <a:pt x="228" y="91"/>
                  <a:pt x="228" y="389"/>
                  <a:pt x="228" y="400"/>
                </a:cubicBezTo>
                <a:close/>
                <a:moveTo>
                  <a:pt x="111" y="457"/>
                </a:moveTo>
                <a:cubicBezTo>
                  <a:pt x="106" y="457"/>
                  <a:pt x="103" y="461"/>
                  <a:pt x="103" y="465"/>
                </a:cubicBezTo>
                <a:cubicBezTo>
                  <a:pt x="103" y="470"/>
                  <a:pt x="106" y="473"/>
                  <a:pt x="111" y="473"/>
                </a:cubicBezTo>
                <a:cubicBezTo>
                  <a:pt x="164" y="473"/>
                  <a:pt x="164" y="473"/>
                  <a:pt x="164" y="473"/>
                </a:cubicBezTo>
                <a:cubicBezTo>
                  <a:pt x="168" y="473"/>
                  <a:pt x="172" y="470"/>
                  <a:pt x="172" y="465"/>
                </a:cubicBezTo>
                <a:cubicBezTo>
                  <a:pt x="172" y="461"/>
                  <a:pt x="168" y="457"/>
                  <a:pt x="164" y="457"/>
                </a:cubicBezTo>
                <a:lnTo>
                  <a:pt x="111" y="457"/>
                </a:lnTo>
                <a:close/>
                <a:moveTo>
                  <a:pt x="235" y="448"/>
                </a:moveTo>
                <a:cubicBezTo>
                  <a:pt x="189" y="455"/>
                  <a:pt x="189" y="455"/>
                  <a:pt x="189" y="455"/>
                </a:cubicBezTo>
                <a:cubicBezTo>
                  <a:pt x="184" y="456"/>
                  <a:pt x="181" y="460"/>
                  <a:pt x="182" y="465"/>
                </a:cubicBezTo>
                <a:cubicBezTo>
                  <a:pt x="183" y="468"/>
                  <a:pt x="186" y="471"/>
                  <a:pt x="190" y="471"/>
                </a:cubicBezTo>
                <a:cubicBezTo>
                  <a:pt x="190" y="471"/>
                  <a:pt x="191" y="471"/>
                  <a:pt x="191" y="471"/>
                </a:cubicBezTo>
                <a:cubicBezTo>
                  <a:pt x="238" y="463"/>
                  <a:pt x="238" y="463"/>
                  <a:pt x="238" y="463"/>
                </a:cubicBezTo>
                <a:cubicBezTo>
                  <a:pt x="242" y="463"/>
                  <a:pt x="245" y="459"/>
                  <a:pt x="244" y="454"/>
                </a:cubicBezTo>
                <a:cubicBezTo>
                  <a:pt x="244" y="450"/>
                  <a:pt x="239" y="447"/>
                  <a:pt x="235" y="448"/>
                </a:cubicBezTo>
                <a:close/>
                <a:moveTo>
                  <a:pt x="39" y="448"/>
                </a:moveTo>
                <a:cubicBezTo>
                  <a:pt x="35" y="447"/>
                  <a:pt x="31" y="450"/>
                  <a:pt x="30" y="454"/>
                </a:cubicBezTo>
                <a:cubicBezTo>
                  <a:pt x="29" y="459"/>
                  <a:pt x="32" y="463"/>
                  <a:pt x="37" y="463"/>
                </a:cubicBezTo>
                <a:cubicBezTo>
                  <a:pt x="83" y="471"/>
                  <a:pt x="83" y="471"/>
                  <a:pt x="83" y="471"/>
                </a:cubicBezTo>
                <a:cubicBezTo>
                  <a:pt x="84" y="471"/>
                  <a:pt x="84" y="471"/>
                  <a:pt x="84" y="471"/>
                </a:cubicBezTo>
                <a:cubicBezTo>
                  <a:pt x="88" y="471"/>
                  <a:pt x="92" y="468"/>
                  <a:pt x="92" y="465"/>
                </a:cubicBezTo>
                <a:cubicBezTo>
                  <a:pt x="93" y="460"/>
                  <a:pt x="90" y="456"/>
                  <a:pt x="86" y="455"/>
                </a:cubicBezTo>
                <a:lnTo>
                  <a:pt x="39" y="448"/>
                </a:lnTo>
                <a:close/>
                <a:moveTo>
                  <a:pt x="266" y="99"/>
                </a:moveTo>
                <a:cubicBezTo>
                  <a:pt x="262" y="99"/>
                  <a:pt x="258" y="102"/>
                  <a:pt x="258" y="107"/>
                </a:cubicBezTo>
                <a:cubicBezTo>
                  <a:pt x="258" y="234"/>
                  <a:pt x="258" y="467"/>
                  <a:pt x="258" y="477"/>
                </a:cubicBezTo>
                <a:cubicBezTo>
                  <a:pt x="258" y="482"/>
                  <a:pt x="257" y="482"/>
                  <a:pt x="255" y="483"/>
                </a:cubicBezTo>
                <a:cubicBezTo>
                  <a:pt x="254" y="484"/>
                  <a:pt x="253" y="484"/>
                  <a:pt x="252" y="484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49" y="485"/>
                  <a:pt x="197" y="487"/>
                  <a:pt x="137" y="486"/>
                </a:cubicBezTo>
                <a:cubicBezTo>
                  <a:pt x="77" y="487"/>
                  <a:pt x="25" y="485"/>
                  <a:pt x="23" y="485"/>
                </a:cubicBezTo>
                <a:cubicBezTo>
                  <a:pt x="23" y="485"/>
                  <a:pt x="20" y="484"/>
                  <a:pt x="19" y="483"/>
                </a:cubicBezTo>
                <a:cubicBezTo>
                  <a:pt x="17" y="482"/>
                  <a:pt x="16" y="481"/>
                  <a:pt x="16" y="477"/>
                </a:cubicBezTo>
                <a:cubicBezTo>
                  <a:pt x="16" y="463"/>
                  <a:pt x="16" y="34"/>
                  <a:pt x="16" y="25"/>
                </a:cubicBezTo>
                <a:cubicBezTo>
                  <a:pt x="16" y="25"/>
                  <a:pt x="16" y="24"/>
                  <a:pt x="18" y="23"/>
                </a:cubicBezTo>
                <a:cubicBezTo>
                  <a:pt x="18" y="23"/>
                  <a:pt x="19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4" y="21"/>
                  <a:pt x="39" y="20"/>
                  <a:pt x="59" y="19"/>
                </a:cubicBezTo>
                <a:cubicBezTo>
                  <a:pt x="68" y="19"/>
                  <a:pt x="78" y="18"/>
                  <a:pt x="88" y="18"/>
                </a:cubicBezTo>
                <a:cubicBezTo>
                  <a:pt x="96" y="33"/>
                  <a:pt x="115" y="43"/>
                  <a:pt x="137" y="43"/>
                </a:cubicBezTo>
                <a:cubicBezTo>
                  <a:pt x="159" y="43"/>
                  <a:pt x="178" y="33"/>
                  <a:pt x="186" y="18"/>
                </a:cubicBezTo>
                <a:cubicBezTo>
                  <a:pt x="220" y="19"/>
                  <a:pt x="249" y="21"/>
                  <a:pt x="254" y="22"/>
                </a:cubicBezTo>
                <a:cubicBezTo>
                  <a:pt x="255" y="22"/>
                  <a:pt x="256" y="23"/>
                  <a:pt x="257" y="23"/>
                </a:cubicBezTo>
                <a:cubicBezTo>
                  <a:pt x="258" y="24"/>
                  <a:pt x="258" y="24"/>
                  <a:pt x="258" y="25"/>
                </a:cubicBezTo>
                <a:cubicBezTo>
                  <a:pt x="258" y="27"/>
                  <a:pt x="258" y="43"/>
                  <a:pt x="258" y="69"/>
                </a:cubicBezTo>
                <a:cubicBezTo>
                  <a:pt x="258" y="73"/>
                  <a:pt x="262" y="77"/>
                  <a:pt x="266" y="77"/>
                </a:cubicBezTo>
                <a:cubicBezTo>
                  <a:pt x="271" y="77"/>
                  <a:pt x="274" y="73"/>
                  <a:pt x="274" y="69"/>
                </a:cubicBezTo>
                <a:cubicBezTo>
                  <a:pt x="274" y="69"/>
                  <a:pt x="274" y="69"/>
                  <a:pt x="274" y="69"/>
                </a:cubicBezTo>
                <a:cubicBezTo>
                  <a:pt x="274" y="43"/>
                  <a:pt x="274" y="27"/>
                  <a:pt x="274" y="25"/>
                </a:cubicBezTo>
                <a:cubicBezTo>
                  <a:pt x="274" y="17"/>
                  <a:pt x="269" y="12"/>
                  <a:pt x="265" y="9"/>
                </a:cubicBezTo>
                <a:cubicBezTo>
                  <a:pt x="261" y="7"/>
                  <a:pt x="257" y="6"/>
                  <a:pt x="257" y="6"/>
                </a:cubicBezTo>
                <a:cubicBezTo>
                  <a:pt x="256" y="6"/>
                  <a:pt x="256" y="6"/>
                  <a:pt x="256" y="6"/>
                </a:cubicBezTo>
                <a:cubicBezTo>
                  <a:pt x="256" y="6"/>
                  <a:pt x="190" y="0"/>
                  <a:pt x="137" y="0"/>
                </a:cubicBezTo>
                <a:cubicBezTo>
                  <a:pt x="84" y="0"/>
                  <a:pt x="19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3" y="7"/>
                  <a:pt x="9" y="9"/>
                </a:cubicBezTo>
                <a:cubicBezTo>
                  <a:pt x="5" y="12"/>
                  <a:pt x="0" y="17"/>
                  <a:pt x="0" y="25"/>
                </a:cubicBezTo>
                <a:cubicBezTo>
                  <a:pt x="0" y="34"/>
                  <a:pt x="0" y="463"/>
                  <a:pt x="0" y="477"/>
                </a:cubicBezTo>
                <a:cubicBezTo>
                  <a:pt x="0" y="488"/>
                  <a:pt x="6" y="495"/>
                  <a:pt x="12" y="498"/>
                </a:cubicBezTo>
                <a:cubicBezTo>
                  <a:pt x="17" y="500"/>
                  <a:pt x="22" y="501"/>
                  <a:pt x="23" y="501"/>
                </a:cubicBezTo>
                <a:cubicBezTo>
                  <a:pt x="23" y="501"/>
                  <a:pt x="76" y="502"/>
                  <a:pt x="137" y="503"/>
                </a:cubicBezTo>
                <a:cubicBezTo>
                  <a:pt x="198" y="502"/>
                  <a:pt x="251" y="501"/>
                  <a:pt x="251" y="501"/>
                </a:cubicBezTo>
                <a:cubicBezTo>
                  <a:pt x="252" y="501"/>
                  <a:pt x="257" y="500"/>
                  <a:pt x="262" y="498"/>
                </a:cubicBezTo>
                <a:cubicBezTo>
                  <a:pt x="268" y="495"/>
                  <a:pt x="275" y="488"/>
                  <a:pt x="274" y="477"/>
                </a:cubicBezTo>
                <a:cubicBezTo>
                  <a:pt x="274" y="467"/>
                  <a:pt x="274" y="234"/>
                  <a:pt x="274" y="107"/>
                </a:cubicBezTo>
                <a:cubicBezTo>
                  <a:pt x="274" y="102"/>
                  <a:pt x="271" y="99"/>
                  <a:pt x="266" y="99"/>
                </a:cubicBezTo>
                <a:close/>
                <a:moveTo>
                  <a:pt x="137" y="16"/>
                </a:moveTo>
                <a:cubicBezTo>
                  <a:pt x="147" y="16"/>
                  <a:pt x="157" y="17"/>
                  <a:pt x="167" y="17"/>
                </a:cubicBezTo>
                <a:cubicBezTo>
                  <a:pt x="160" y="22"/>
                  <a:pt x="150" y="27"/>
                  <a:pt x="137" y="27"/>
                </a:cubicBezTo>
                <a:cubicBezTo>
                  <a:pt x="124" y="27"/>
                  <a:pt x="114" y="22"/>
                  <a:pt x="107" y="17"/>
                </a:cubicBezTo>
                <a:cubicBezTo>
                  <a:pt x="117" y="17"/>
                  <a:pt x="128" y="16"/>
                  <a:pt x="137" y="16"/>
                </a:cubicBezTo>
                <a:close/>
              </a:path>
            </a:pathLst>
          </a:custGeom>
          <a:solidFill>
            <a:srgbClr val="00A9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0D8DE53-E698-4273-AC35-0DBC0FF91198}"/>
              </a:ext>
            </a:extLst>
          </p:cNvPr>
          <p:cNvSpPr txBox="1"/>
          <p:nvPr/>
        </p:nvSpPr>
        <p:spPr bwMode="auto">
          <a:xfrm>
            <a:off x="611062" y="3455827"/>
            <a:ext cx="2148866" cy="1493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85000"/>
              </a:lnSpc>
              <a:buClr>
                <a:schemeClr val="tx1"/>
              </a:buClr>
            </a:pPr>
            <a:r>
              <a:rPr lang="en-US" sz="1200" dirty="0">
                <a:solidFill>
                  <a:schemeClr val="accent1"/>
                </a:solidFill>
              </a:rPr>
              <a:t>UE moves from EPS to 5GS</a:t>
            </a:r>
            <a:r>
              <a:rPr lang="en-US" sz="1200" dirty="0"/>
              <a:t>)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FFAFE62-85C4-43D4-8F02-3F1E6BE6EA9B}"/>
              </a:ext>
            </a:extLst>
          </p:cNvPr>
          <p:cNvCxnSpPr>
            <a:cxnSpLocks/>
          </p:cNvCxnSpPr>
          <p:nvPr/>
        </p:nvCxnSpPr>
        <p:spPr bwMode="auto">
          <a:xfrm flipV="1">
            <a:off x="4551447" y="3828071"/>
            <a:ext cx="2747231" cy="47147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52AC11B5-BADD-4DCE-9F70-9969B99D7C19}"/>
              </a:ext>
            </a:extLst>
          </p:cNvPr>
          <p:cNvSpPr txBox="1"/>
          <p:nvPr/>
        </p:nvSpPr>
        <p:spPr bwMode="auto">
          <a:xfrm rot="21026203">
            <a:off x="4574711" y="3676778"/>
            <a:ext cx="2974109" cy="240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5000"/>
              </a:lnSpc>
              <a:buClr>
                <a:schemeClr val="tx1"/>
              </a:buClr>
            </a:pPr>
            <a:r>
              <a:rPr lang="en-GB" sz="1200" dirty="0"/>
              <a:t>4. Nsmf_PDUSession_CreateSMContext Request/Response</a:t>
            </a:r>
            <a:endParaRPr lang="en-US" sz="1200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AA1C1F5-78B1-4C23-9640-37024686B9E9}"/>
              </a:ext>
            </a:extLst>
          </p:cNvPr>
          <p:cNvGrpSpPr/>
          <p:nvPr/>
        </p:nvGrpSpPr>
        <p:grpSpPr>
          <a:xfrm>
            <a:off x="7345657" y="3461161"/>
            <a:ext cx="684632" cy="713493"/>
            <a:chOff x="4338871" y="2725624"/>
            <a:chExt cx="1199053" cy="1626215"/>
          </a:xfrm>
        </p:grpSpPr>
        <p:sp>
          <p:nvSpPr>
            <p:cNvPr id="45" name="Rectangle 241">
              <a:extLst>
                <a:ext uri="{FF2B5EF4-FFF2-40B4-BE49-F238E27FC236}">
                  <a16:creationId xmlns:a16="http://schemas.microsoft.com/office/drawing/2014/main" id="{5088BD3F-1B5E-4CC8-946D-AA2BB5F926A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656108" y="3080987"/>
              <a:ext cx="881816" cy="1270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46" name="AutoShape 238">
              <a:extLst>
                <a:ext uri="{FF2B5EF4-FFF2-40B4-BE49-F238E27FC236}">
                  <a16:creationId xmlns:a16="http://schemas.microsoft.com/office/drawing/2014/main" id="{51A7C6F6-6F8C-4EEC-AF95-DC5F6245009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60114" y="3177479"/>
              <a:ext cx="1062149" cy="111742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47" name="Oval 239">
              <a:extLst>
                <a:ext uri="{FF2B5EF4-FFF2-40B4-BE49-F238E27FC236}">
                  <a16:creationId xmlns:a16="http://schemas.microsoft.com/office/drawing/2014/main" id="{4CA97801-B103-4FBA-897E-DADC3809296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54045" y="2746996"/>
              <a:ext cx="1068218" cy="108384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48" name="Text Box 240">
              <a:extLst>
                <a:ext uri="{FF2B5EF4-FFF2-40B4-BE49-F238E27FC236}">
                  <a16:creationId xmlns:a16="http://schemas.microsoft.com/office/drawing/2014/main" id="{A38F7212-929D-4D49-A3DA-4ED366C57E5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390461" y="3589645"/>
              <a:ext cx="992350" cy="686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en-US" sz="1100" dirty="0"/>
                <a:t>V-SMF</a:t>
              </a:r>
            </a:p>
          </p:txBody>
        </p:sp>
        <p:sp>
          <p:nvSpPr>
            <p:cNvPr id="49" name="Rectangle 241">
              <a:extLst>
                <a:ext uri="{FF2B5EF4-FFF2-40B4-BE49-F238E27FC236}">
                  <a16:creationId xmlns:a16="http://schemas.microsoft.com/office/drawing/2014/main" id="{7377AD0B-EEA2-4005-B5BF-1F91F49989B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38871" y="2725624"/>
              <a:ext cx="1101600" cy="158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100"/>
            </a:p>
          </p:txBody>
        </p:sp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id="{1F393274-BA45-49E4-8B1A-93CE8F12581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38871" y="2725624"/>
              <a:ext cx="1101600" cy="1584547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100"/>
            </a:p>
          </p:txBody>
        </p:sp>
      </p:grp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B383684-0A2C-4AE2-96EA-7836041E5B76}"/>
              </a:ext>
            </a:extLst>
          </p:cNvPr>
          <p:cNvCxnSpPr>
            <a:cxnSpLocks/>
          </p:cNvCxnSpPr>
          <p:nvPr/>
        </p:nvCxnSpPr>
        <p:spPr bwMode="auto">
          <a:xfrm flipV="1">
            <a:off x="7949367" y="3179136"/>
            <a:ext cx="3214658" cy="55930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74D885B1-BC8A-48F9-AD35-CEA21C32E0F1}"/>
              </a:ext>
            </a:extLst>
          </p:cNvPr>
          <p:cNvCxnSpPr>
            <a:cxnSpLocks/>
          </p:cNvCxnSpPr>
          <p:nvPr/>
        </p:nvCxnSpPr>
        <p:spPr bwMode="auto">
          <a:xfrm>
            <a:off x="7977189" y="3960602"/>
            <a:ext cx="3025825" cy="146077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7A0BB95B-E9A1-414B-90C3-D660E606B9D3}"/>
              </a:ext>
            </a:extLst>
          </p:cNvPr>
          <p:cNvSpPr txBox="1"/>
          <p:nvPr/>
        </p:nvSpPr>
        <p:spPr bwMode="auto">
          <a:xfrm rot="21026203">
            <a:off x="8097422" y="3081430"/>
            <a:ext cx="2974109" cy="4070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5000"/>
              </a:lnSpc>
              <a:buClr>
                <a:schemeClr val="tx1"/>
              </a:buClr>
            </a:pPr>
            <a:r>
              <a:rPr lang="en-GB" sz="1200" dirty="0"/>
              <a:t>5 </a:t>
            </a:r>
            <a:r>
              <a:rPr lang="en-GB" sz="1200" dirty="0" err="1"/>
              <a:t>Nsmf_PDUSession_Create</a:t>
            </a:r>
            <a:r>
              <a:rPr lang="en-GB" sz="1200" dirty="0"/>
              <a:t> Request/Response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1A1ABC9-7019-4899-A5F9-FD62FC5A523C}"/>
              </a:ext>
            </a:extLst>
          </p:cNvPr>
          <p:cNvSpPr txBox="1"/>
          <p:nvPr/>
        </p:nvSpPr>
        <p:spPr bwMode="auto">
          <a:xfrm rot="1499121">
            <a:off x="8195080" y="4374490"/>
            <a:ext cx="2974109" cy="3299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5000"/>
              </a:lnSpc>
              <a:buClr>
                <a:schemeClr val="tx1"/>
              </a:buClr>
            </a:pPr>
            <a:r>
              <a:rPr lang="en-GB" sz="1200" dirty="0"/>
              <a:t>5 </a:t>
            </a:r>
            <a:r>
              <a:rPr lang="en-GB" sz="1200" dirty="0" err="1"/>
              <a:t>Nsmf_PDUSession_Create</a:t>
            </a:r>
            <a:r>
              <a:rPr lang="en-GB" sz="1200" dirty="0"/>
              <a:t> Request/Response </a:t>
            </a:r>
            <a:endParaRPr lang="en-US" sz="1200" dirty="0"/>
          </a:p>
        </p:txBody>
      </p:sp>
      <p:sp>
        <p:nvSpPr>
          <p:cNvPr id="62" name="Speech Bubble: Rectangle with Corners Rounded 61">
            <a:extLst>
              <a:ext uri="{FF2B5EF4-FFF2-40B4-BE49-F238E27FC236}">
                <a16:creationId xmlns:a16="http://schemas.microsoft.com/office/drawing/2014/main" id="{E9B77180-D5D3-408F-A06A-8D3BE670CA5A}"/>
              </a:ext>
            </a:extLst>
          </p:cNvPr>
          <p:cNvSpPr/>
          <p:nvPr/>
        </p:nvSpPr>
        <p:spPr bwMode="auto">
          <a:xfrm>
            <a:off x="6071765" y="1729137"/>
            <a:ext cx="3039914" cy="503307"/>
          </a:xfrm>
          <a:prstGeom prst="wedgeRoundRectCallout">
            <a:avLst>
              <a:gd name="adj1" fmla="val -96732"/>
              <a:gd name="adj2" fmla="val 101645"/>
              <a:gd name="adj3" fmla="val 16667"/>
            </a:avLst>
          </a:prstGeom>
          <a:noFill/>
          <a:ln w="127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r>
              <a:rPr lang="en-US" sz="1200" dirty="0">
                <a:solidFill>
                  <a:schemeClr val="accent1"/>
                </a:solidFill>
              </a:rPr>
              <a:t>1. MME or PGW initiate deletion of dedicated bearer, but UE is not informed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ADC592F5-6E9F-423E-BA57-B77855155A8F}"/>
              </a:ext>
            </a:extLst>
          </p:cNvPr>
          <p:cNvCxnSpPr>
            <a:cxnSpLocks/>
          </p:cNvCxnSpPr>
          <p:nvPr/>
        </p:nvCxnSpPr>
        <p:spPr bwMode="auto">
          <a:xfrm>
            <a:off x="4219441" y="3146359"/>
            <a:ext cx="0" cy="6044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070FC40D-F3D5-4AE7-92B5-BEB56CD92C2B}"/>
              </a:ext>
            </a:extLst>
          </p:cNvPr>
          <p:cNvSpPr txBox="1"/>
          <p:nvPr/>
        </p:nvSpPr>
        <p:spPr bwMode="auto">
          <a:xfrm>
            <a:off x="4219440" y="3179136"/>
            <a:ext cx="2290441" cy="2650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85000"/>
              </a:lnSpc>
              <a:buClr>
                <a:schemeClr val="tx1"/>
              </a:buClr>
            </a:pPr>
            <a:r>
              <a:rPr lang="en-US" sz="1200" dirty="0"/>
              <a:t>3. Context Response (UE EPS PDN Connection)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B5CAA91-5970-4910-9297-58F3F83C69F7}"/>
              </a:ext>
            </a:extLst>
          </p:cNvPr>
          <p:cNvCxnSpPr>
            <a:cxnSpLocks/>
          </p:cNvCxnSpPr>
          <p:nvPr/>
        </p:nvCxnSpPr>
        <p:spPr bwMode="auto">
          <a:xfrm flipV="1">
            <a:off x="4108954" y="3113495"/>
            <a:ext cx="0" cy="6249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0D0D20F3-F863-4D6D-A4E9-0356776284F0}"/>
              </a:ext>
            </a:extLst>
          </p:cNvPr>
          <p:cNvCxnSpPr>
            <a:cxnSpLocks/>
          </p:cNvCxnSpPr>
          <p:nvPr/>
        </p:nvCxnSpPr>
        <p:spPr bwMode="auto">
          <a:xfrm flipH="1">
            <a:off x="8021626" y="3335892"/>
            <a:ext cx="2961264" cy="51363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7916AD22-D9F9-405F-9A91-7A397E83E51D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055756" y="4120646"/>
            <a:ext cx="2833239" cy="134043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B705D0BD-A5C4-4044-B3FF-7B07EE16A10E}"/>
              </a:ext>
            </a:extLst>
          </p:cNvPr>
          <p:cNvCxnSpPr>
            <a:cxnSpLocks/>
          </p:cNvCxnSpPr>
          <p:nvPr/>
        </p:nvCxnSpPr>
        <p:spPr bwMode="auto">
          <a:xfrm flipH="1">
            <a:off x="4578046" y="4091153"/>
            <a:ext cx="2767611" cy="4897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CB2D903A-1066-4B3C-8B77-DBD40D552F38}"/>
              </a:ext>
            </a:extLst>
          </p:cNvPr>
          <p:cNvSpPr txBox="1"/>
          <p:nvPr/>
        </p:nvSpPr>
        <p:spPr bwMode="auto">
          <a:xfrm rot="21063511">
            <a:off x="4781529" y="4463197"/>
            <a:ext cx="1556386" cy="2497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5000"/>
              </a:lnSpc>
              <a:buClr>
                <a:schemeClr val="tx1"/>
              </a:buClr>
            </a:pPr>
            <a:r>
              <a:rPr lang="en-US" sz="1200" dirty="0">
                <a:solidFill>
                  <a:schemeClr val="accent1"/>
                </a:solidFill>
              </a:rPr>
              <a:t>(EBIs list)</a:t>
            </a:r>
            <a:endParaRPr lang="en-US" sz="1200" dirty="0"/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2BC54AF0-20EE-4D9B-888C-BE5E642F6AD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986546" y="4520845"/>
            <a:ext cx="2901088" cy="3341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688E6B77-897C-4FDD-938E-A6A845988E5C}"/>
              </a:ext>
            </a:extLst>
          </p:cNvPr>
          <p:cNvSpPr txBox="1"/>
          <p:nvPr/>
        </p:nvSpPr>
        <p:spPr bwMode="auto">
          <a:xfrm>
            <a:off x="950035" y="4656628"/>
            <a:ext cx="3353651" cy="246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85000"/>
              </a:lnSpc>
              <a:buClr>
                <a:schemeClr val="tx1"/>
              </a:buClr>
            </a:pPr>
            <a:r>
              <a:rPr lang="en-US" sz="1200" dirty="0"/>
              <a:t>Register Accept (</a:t>
            </a:r>
            <a:r>
              <a:rPr lang="en-US" sz="1200" dirty="0">
                <a:solidFill>
                  <a:schemeClr val="accent5"/>
                </a:solidFill>
              </a:rPr>
              <a:t>EPS Bearer Status (new))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FE09847B-5054-4A69-81A4-87BC0EB21638}"/>
              </a:ext>
            </a:extLst>
          </p:cNvPr>
          <p:cNvCxnSpPr/>
          <p:nvPr/>
        </p:nvCxnSpPr>
        <p:spPr bwMode="auto">
          <a:xfrm flipH="1">
            <a:off x="5364660" y="4091153"/>
            <a:ext cx="89386" cy="12628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00E95657-A68C-4B13-81A7-5C8FFB562A73}"/>
              </a:ext>
            </a:extLst>
          </p:cNvPr>
          <p:cNvCxnSpPr/>
          <p:nvPr/>
        </p:nvCxnSpPr>
        <p:spPr bwMode="auto">
          <a:xfrm flipH="1">
            <a:off x="5700664" y="4033761"/>
            <a:ext cx="89386" cy="12628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20EE464C-26EE-47EA-B1BD-37F9F719E101}"/>
              </a:ext>
            </a:extLst>
          </p:cNvPr>
          <p:cNvCxnSpPr/>
          <p:nvPr/>
        </p:nvCxnSpPr>
        <p:spPr bwMode="auto">
          <a:xfrm flipH="1">
            <a:off x="5259431" y="4379196"/>
            <a:ext cx="89386" cy="12628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83813701-176A-4C37-A728-74C7FFCC787C}"/>
              </a:ext>
            </a:extLst>
          </p:cNvPr>
          <p:cNvCxnSpPr/>
          <p:nvPr/>
        </p:nvCxnSpPr>
        <p:spPr bwMode="auto">
          <a:xfrm flipH="1">
            <a:off x="5678492" y="4311455"/>
            <a:ext cx="89386" cy="12628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65" name="Content Placeholder 1">
            <a:extLst>
              <a:ext uri="{FF2B5EF4-FFF2-40B4-BE49-F238E27FC236}">
                <a16:creationId xmlns:a16="http://schemas.microsoft.com/office/drawing/2014/main" id="{A4BBF667-72FA-47BD-8182-874A3DDEE98D}"/>
              </a:ext>
            </a:extLst>
          </p:cNvPr>
          <p:cNvSpPr txBox="1">
            <a:spLocks/>
          </p:cNvSpPr>
          <p:nvPr/>
        </p:nvSpPr>
        <p:spPr bwMode="auto">
          <a:xfrm>
            <a:off x="284581" y="668515"/>
            <a:ext cx="10888108" cy="92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chemeClr val="accent1"/>
                </a:solidFill>
              </a:rPr>
              <a:t>[Observation-4] </a:t>
            </a:r>
            <a:r>
              <a:rPr lang="en-US" sz="1800" dirty="0"/>
              <a:t>In EPS, the dedicated bearer deletion can be initiated by MME (e.g. at S1 release due to radio link failure per TS or by PGW per 23.401</a:t>
            </a:r>
            <a:r>
              <a:rPr lang="en-GB" sz="1800" dirty="0"/>
              <a:t>. </a:t>
            </a:r>
          </a:p>
          <a:p>
            <a:pPr marL="0" indent="0">
              <a:buNone/>
            </a:pPr>
            <a:r>
              <a:rPr lang="en-US" sz="1800" b="1" dirty="0">
                <a:solidFill>
                  <a:schemeClr val="accent1"/>
                </a:solidFill>
              </a:rPr>
              <a:t>[Observation-5] </a:t>
            </a:r>
            <a:r>
              <a:rPr lang="en-US" sz="1800" dirty="0"/>
              <a:t>For MME initiated dedicated bearer deletion, PGW is not aware if the UE is reached or not.</a:t>
            </a:r>
          </a:p>
          <a:p>
            <a:endParaRPr lang="en-US" sz="16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CEB9D27-2597-4E71-B5E1-E44B8E0BE12F}"/>
              </a:ext>
            </a:extLst>
          </p:cNvPr>
          <p:cNvSpPr txBox="1"/>
          <p:nvPr/>
        </p:nvSpPr>
        <p:spPr bwMode="auto">
          <a:xfrm rot="21063511">
            <a:off x="8805133" y="3518736"/>
            <a:ext cx="2660334" cy="418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5000"/>
              </a:lnSpc>
              <a:buClr>
                <a:schemeClr val="tx1"/>
              </a:buClr>
            </a:pPr>
            <a:r>
              <a:rPr lang="en-GB" sz="1200" dirty="0">
                <a:solidFill>
                  <a:schemeClr val="accent1"/>
                </a:solidFill>
              </a:rPr>
              <a:t>(</a:t>
            </a:r>
            <a:r>
              <a:rPr lang="en-US" sz="1200" dirty="0">
                <a:solidFill>
                  <a:schemeClr val="accent1"/>
                </a:solidFill>
              </a:rPr>
              <a:t>EBI list)</a:t>
            </a:r>
            <a:endParaRPr lang="en-US" sz="12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B24F02F-185E-40A4-AB63-C278BD3F132D}"/>
              </a:ext>
            </a:extLst>
          </p:cNvPr>
          <p:cNvSpPr txBox="1"/>
          <p:nvPr/>
        </p:nvSpPr>
        <p:spPr bwMode="auto">
          <a:xfrm rot="1622653">
            <a:off x="8493298" y="4747065"/>
            <a:ext cx="1556386" cy="2497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5000"/>
              </a:lnSpc>
              <a:buClr>
                <a:schemeClr val="tx1"/>
              </a:buClr>
            </a:pPr>
            <a:r>
              <a:rPr lang="en-US" sz="1200" dirty="0">
                <a:solidFill>
                  <a:schemeClr val="accent1"/>
                </a:solidFill>
              </a:rPr>
              <a:t>(EBIs list)</a:t>
            </a:r>
            <a:endParaRPr lang="en-US" sz="1200" dirty="0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2B1A461-4F6F-4460-B0B0-43AA2C19771D}"/>
              </a:ext>
            </a:extLst>
          </p:cNvPr>
          <p:cNvCxnSpPr>
            <a:cxnSpLocks/>
            <a:stCxn id="62" idx="3"/>
            <a:endCxn id="17" idx="6"/>
          </p:cNvCxnSpPr>
          <p:nvPr/>
        </p:nvCxnSpPr>
        <p:spPr bwMode="auto">
          <a:xfrm>
            <a:off x="9111679" y="1980791"/>
            <a:ext cx="2046894" cy="8350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1683545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756EE4-8807-4E17-9D3C-BAA787E0B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313" y="609599"/>
            <a:ext cx="11135785" cy="6114474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For Scenario-3: </a:t>
            </a:r>
          </a:p>
          <a:p>
            <a:pPr marL="369888" lvl="1" indent="0">
              <a:buNone/>
            </a:pPr>
            <a:r>
              <a:rPr lang="en-GB" b="1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[Proposal-1] </a:t>
            </a:r>
            <a:r>
              <a:rPr lang="en-US" dirty="0"/>
              <a:t>If a UE has locally deleted a QoS Flow (including the one mapped from EPS bearer) which is not associated with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the default QoS rule, at the next time the UE contacts the network, </a:t>
            </a:r>
            <a:r>
              <a:rPr lang="en-GB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the UE sends </a:t>
            </a:r>
            <a:r>
              <a:rPr lang="en-US" dirty="0">
                <a:solidFill>
                  <a:schemeClr val="accent5"/>
                </a:solidFill>
              </a:rPr>
              <a:t>explicit NAS message to delete the QoS Flow to achieve the synchronization.</a:t>
            </a:r>
          </a:p>
          <a:p>
            <a:pPr marL="0" indent="0">
              <a:buNone/>
            </a:pPr>
            <a:endParaRPr lang="en-US" sz="800" b="1" dirty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For Scenario-1, </a:t>
            </a:r>
            <a:r>
              <a:rPr lang="en-US" b="1" dirty="0"/>
              <a:t>two options:</a:t>
            </a:r>
          </a:p>
          <a:p>
            <a:pPr lvl="1"/>
            <a:r>
              <a:rPr lang="en-GB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Option-1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:  Keep the update in 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S2-1902648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i.e. </a:t>
            </a:r>
          </a:p>
          <a:p>
            <a:pPr lvl="2"/>
            <a:r>
              <a:rPr lang="en-GB" sz="18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For UE local deletion of dedicated bearer, at EPS to 5GS mobility, UE do as in </a:t>
            </a:r>
            <a:r>
              <a:rPr lang="en-GB" sz="1800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S2-1902648 </a:t>
            </a:r>
          </a:p>
          <a:p>
            <a:pPr lvl="2"/>
            <a:r>
              <a:rPr lang="en-GB" sz="18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For UE local deletion of QoS Flow, UE do as in [Proposal-1] </a:t>
            </a:r>
          </a:p>
          <a:p>
            <a:pPr lvl="2"/>
            <a:endParaRPr lang="en-GB" sz="800" dirty="0">
              <a:solidFill>
                <a:srgbClr val="000000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GB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Option-2</a:t>
            </a:r>
            <a:r>
              <a:rPr lang="en-GB" dirty="0">
                <a:ea typeface="SimSun" panose="02010600030101010101" pitchFamily="2" charset="-122"/>
                <a:cs typeface="Arial" panose="020B0604020202020204" pitchFamily="34" charset="0"/>
              </a:rPr>
              <a:t>:</a:t>
            </a:r>
            <a:r>
              <a:rPr lang="en-GB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Revert the update in 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S2-1902648</a:t>
            </a:r>
            <a:r>
              <a:rPr lang="en-GB" u="sng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,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i.e. </a:t>
            </a:r>
            <a:r>
              <a:rPr lang="en-GB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same logic 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applies to both </a:t>
            </a:r>
            <a:r>
              <a:rPr lang="en-GB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Scenario-1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 and </a:t>
            </a:r>
            <a:r>
              <a:rPr lang="en-GB" dirty="0">
                <a:solidFill>
                  <a:schemeClr val="accent1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Scenario-3</a:t>
            </a:r>
            <a:r>
              <a:rPr lang="en-GB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: </a:t>
            </a:r>
          </a:p>
          <a:p>
            <a:pPr lvl="2"/>
            <a:r>
              <a:rPr lang="en-US" sz="1800" dirty="0"/>
              <a:t>If a UE has locally deleted a QoS Flow (including the one mapped from EPS bearer) which is not associated with </a:t>
            </a:r>
            <a:r>
              <a:rPr lang="en-GB" sz="18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the default QoS rule, at the next time the UE contacts the network, </a:t>
            </a:r>
            <a:r>
              <a:rPr lang="en-GB" sz="1800" dirty="0">
                <a:solidFill>
                  <a:schemeClr val="accent5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the UE sends </a:t>
            </a:r>
            <a:r>
              <a:rPr lang="en-US" sz="1800" dirty="0">
                <a:solidFill>
                  <a:schemeClr val="accent5"/>
                </a:solidFill>
              </a:rPr>
              <a:t>explicit NAS message to delete the QoS Flow to achieve the synchronization.</a:t>
            </a:r>
          </a:p>
          <a:p>
            <a:pPr lvl="2"/>
            <a:endParaRPr lang="en-US" sz="700" dirty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For Scenario-2, </a:t>
            </a:r>
          </a:p>
          <a:p>
            <a:pPr marL="369888" lvl="1" indent="0">
              <a:buNone/>
            </a:pPr>
            <a:r>
              <a:rPr lang="en-US" b="1" dirty="0">
                <a:solidFill>
                  <a:schemeClr val="accent5"/>
                </a:solidFill>
              </a:rPr>
              <a:t>[Proposal-2] </a:t>
            </a:r>
            <a:r>
              <a:rPr lang="en-US" dirty="0">
                <a:solidFill>
                  <a:schemeClr val="tx2"/>
                </a:solidFill>
              </a:rPr>
              <a:t>At EPS to 5GS Idle mobility, it’s proposed that the AMF include Register Accept a new EPS Bearer Status IE </a:t>
            </a:r>
            <a:r>
              <a:rPr lang="en-US" dirty="0">
                <a:solidFill>
                  <a:schemeClr val="accent5"/>
                </a:solidFill>
              </a:rPr>
              <a:t>based on the EBI list currently provided by the SMF(s).</a:t>
            </a:r>
            <a:endParaRPr lang="en-US" dirty="0"/>
          </a:p>
          <a:p>
            <a:pPr marL="369888" lvl="1" indent="0">
              <a:buNone/>
            </a:pPr>
            <a:endParaRPr lang="en-US" sz="800" dirty="0">
              <a:highlight>
                <a:srgbClr val="FFFF00"/>
              </a:highlight>
            </a:endParaRPr>
          </a:p>
          <a:p>
            <a:pPr marL="1427163" lvl="4" indent="0">
              <a:buNone/>
            </a:pPr>
            <a:r>
              <a:rPr lang="en-US" dirty="0"/>
              <a:t>See 23.502 CR1146 (S2-1903147)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241628-5582-45FC-845A-8E3C2A286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18" y="46182"/>
            <a:ext cx="9992784" cy="748577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E37318-D555-4243-BC70-DC663112372E}"/>
              </a:ext>
            </a:extLst>
          </p:cNvPr>
          <p:cNvSpPr/>
          <p:nvPr/>
        </p:nvSpPr>
        <p:spPr bwMode="auto">
          <a:xfrm>
            <a:off x="0" y="609599"/>
            <a:ext cx="11930686" cy="4461165"/>
          </a:xfrm>
          <a:prstGeom prst="roundRect">
            <a:avLst/>
          </a:prstGeom>
          <a:solidFill>
            <a:schemeClr val="bg1">
              <a:alpha val="66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244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E3033C-96AE-48F9-9251-63DD283A1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4436" y="2863272"/>
            <a:ext cx="5975928" cy="1016001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169127631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 cap="flat" cmpd="sng" algn="ctr">
          <a:solidFill>
            <a:schemeClr val="tx2">
              <a:lumMod val="75000"/>
              <a:lumOff val="2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/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algn="l">
          <a:buClr>
            <a:schemeClr val="tx1"/>
          </a:buClr>
          <a:defRPr sz="1200" dirty="0" smtClean="0">
            <a:solidFill>
              <a:schemeClr val="accent1"/>
            </a:solidFill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17445</TotalTime>
  <Words>1358</Words>
  <Application>Microsoft Office PowerPoint</Application>
  <PresentationFormat>Widescreen</PresentationFormat>
  <Paragraphs>125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Ericsson Hilda Light</vt:lpstr>
      <vt:lpstr>SimSun</vt:lpstr>
      <vt:lpstr>Arial</vt:lpstr>
      <vt:lpstr>MS PGothic</vt:lpstr>
      <vt:lpstr>Ericsson Hilda</vt:lpstr>
      <vt:lpstr>Ericsson Technical Icons</vt:lpstr>
      <vt:lpstr>Times New Roman</vt:lpstr>
      <vt:lpstr>PresentationTemplate2017</vt:lpstr>
      <vt:lpstr>Source: Ericsson  Title:  Unsynchronized EPS Bearer status when UE moves from EPS to 5GS (Unsynchronized QoS Flow status in 5GS)  Document for: Agreement  Agenda Item: 6.5.9  Work Item / Release: 5GS_Ph1/ Release 15 </vt:lpstr>
      <vt:lpstr>Background</vt:lpstr>
      <vt:lpstr>Recap of Scenarios of unsynchronized EPS bearer status at EPS to 5GS IDLE mobility and Possible Issue (1)</vt:lpstr>
      <vt:lpstr>Recap of Scenarios of unsynchronized EPS bearer status at EPS to 5GS IDLE mobility and Possible Issue (2)</vt:lpstr>
      <vt:lpstr>New Scenario - Unsynchronized QoS Flow status in 5GS due to UE local deletion</vt:lpstr>
      <vt:lpstr>Discussion on UE locally deleted a dedicated bearer  and a QoS Flow (i.e. Scenario-1 &amp;-3)</vt:lpstr>
      <vt:lpstr>Discussion on Network locally deleted a dedicated bearer (i.e. Scenario-2 )</vt:lpstr>
      <vt:lpstr>Proposals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Unsynchronized EPS Bearer status when UE moves from EPS to 5GS  Unsynchronized QoS Flow status in 5GS </dc:title>
  <dc:creator>RDCGAJY</dc:creator>
  <cp:keywords/>
  <dc:description>Rev PA4</dc:description>
  <cp:lastModifiedBy>Ericsson JG</cp:lastModifiedBy>
  <cp:revision>360</cp:revision>
  <dcterms:created xsi:type="dcterms:W3CDTF">2018-10-10T06:53:35Z</dcterms:created>
  <dcterms:modified xsi:type="dcterms:W3CDTF">2019-04-01T11:12:45Z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/>
  </property>
  <property fmtid="{D5CDD505-2E9C-101B-9397-08002B2CF9AE}" pid="33" name="MiddleFooterField">
    <vt:lpwstr>Ericsson Internal</vt:lpwstr>
  </property>
  <property fmtid="{D5CDD505-2E9C-101B-9397-08002B2CF9AE}" pid="34" name="RightFooterField">
    <vt:lpwstr/>
  </property>
  <property fmtid="{D5CDD505-2E9C-101B-9397-08002B2CF9AE}" pid="35" name="RightFooterField2">
    <vt:lpwstr>2019-03-25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Class">
    <vt:bool>true</vt:bool>
  </property>
  <property fmtid="{D5CDD505-2E9C-101B-9397-08002B2CF9AE}" pid="46" name="chkDate">
    <vt:bool>true</vt:bool>
  </property>
  <property fmtid="{D5CDD505-2E9C-101B-9397-08002B2CF9AE}" pid="47" name="chkDocNo">
    <vt:bool>false</vt:bool>
  </property>
  <property fmtid="{D5CDD505-2E9C-101B-9397-08002B2CF9AE}" pid="48" name="chkRev">
    <vt:bool>false</vt:bool>
  </property>
  <property fmtid="{D5CDD505-2E9C-101B-9397-08002B2CF9AE}" pid="49" name="chkTitle">
    <vt:bool>false</vt:bool>
  </property>
  <property fmtid="{D5CDD505-2E9C-101B-9397-08002B2CF9AE}" pid="50" name="UpdateProcess">
    <vt:lpwstr>End</vt:lpwstr>
  </property>
  <property fmtid="{D5CDD505-2E9C-101B-9397-08002B2CF9AE}" pid="51" name="Prepared">
    <vt:lpwstr>RDCGAJY</vt:lpwstr>
  </property>
  <property fmtid="{D5CDD505-2E9C-101B-9397-08002B2CF9AE}" pid="52" name="ApprovedBy">
    <vt:lpwstr/>
  </property>
  <property fmtid="{D5CDD505-2E9C-101B-9397-08002B2CF9AE}" pid="53" name="DocNo">
    <vt:lpwstr/>
  </property>
  <property fmtid="{D5CDD505-2E9C-101B-9397-08002B2CF9AE}" pid="54" name="Checked">
    <vt:lpwstr/>
  </property>
  <property fmtid="{D5CDD505-2E9C-101B-9397-08002B2CF9AE}" pid="55" name="Revision">
    <vt:lpwstr>PA4</vt:lpwstr>
  </property>
  <property fmtid="{D5CDD505-2E9C-101B-9397-08002B2CF9AE}" pid="56" name="DocName">
    <vt:lpwstr/>
  </property>
  <property fmtid="{D5CDD505-2E9C-101B-9397-08002B2CF9AE}" pid="57" name="Title">
    <vt:lpwstr/>
  </property>
  <property fmtid="{D5CDD505-2E9C-101B-9397-08002B2CF9AE}" pid="58" name="Date">
    <vt:lpwstr>2019-03-25</vt:lpwstr>
  </property>
  <property fmtid="{D5CDD505-2E9C-101B-9397-08002B2CF9AE}" pid="59" name="Reference">
    <vt:lpwstr/>
  </property>
  <property fmtid="{D5CDD505-2E9C-101B-9397-08002B2CF9AE}" pid="60" name="chkConf">
    <vt:bool>false</vt:bool>
  </property>
  <property fmtid="{D5CDD505-2E9C-101B-9397-08002B2CF9AE}" pid="61" name="ExtConf">
    <vt:lpwstr/>
  </property>
  <property fmtid="{D5CDD505-2E9C-101B-9397-08002B2CF9AE}" pid="62" name="chkExtConf">
    <vt:bool>false</vt:bool>
  </property>
</Properties>
</file>