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4" r:id="rId6"/>
    <p:sldId id="430" r:id="rId7"/>
    <p:sldId id="429" r:id="rId8"/>
    <p:sldId id="261" r:id="rId9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98FFE9-7F8B-4712-AFBB-D6B9A4689AA4}" type="datetimeFigureOut">
              <a:rPr lang="sv-SE" smtClean="0"/>
              <a:t>2019-04-02</a:t>
            </a:fld>
            <a:endParaRPr lang="sv-S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v-S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F68301-BE27-41E7-9A98-07124F7F1AF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404857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68678E-E521-4664-9CC5-0DDF7036AEE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94B5253-3B16-475D-823C-ACD2504D96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BBDE3D-D365-4677-8EB6-4E90DC1F61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B2BD4-4BE1-41A0-84C0-1774C1E9DE74}" type="datetimeFigureOut">
              <a:rPr lang="sv-SE" smtClean="0"/>
              <a:t>2019-04-02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83771E-330B-4CBA-AD3E-A2559467E8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1C14EE-367C-473D-8C91-DA362EA012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3896D-FFDF-4DDA-859F-B4354B3E8FE3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3223587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4ADE5A-0A06-4616-A67B-DD3ECBCB9F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20545FA-3DDA-4290-85C3-0B3300DC5BE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8A4C72-EB41-4E0E-B368-5B1D60204F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B2BD4-4BE1-41A0-84C0-1774C1E9DE74}" type="datetimeFigureOut">
              <a:rPr lang="sv-SE" smtClean="0"/>
              <a:t>2019-04-02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E9E9A4-D0C1-48D7-AABB-A4E9741791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35F51C-5CC6-45F6-B802-2368817861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3896D-FFDF-4DDA-859F-B4354B3E8FE3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913393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F05B13C-FF43-4AB0-9E50-8101C10B17C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7BBBD30-78EB-4076-ABFC-9F90A66CC2D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CC61F4-4BCF-4399-AF28-944F0364BA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B2BD4-4BE1-41A0-84C0-1774C1E9DE74}" type="datetimeFigureOut">
              <a:rPr lang="sv-SE" smtClean="0"/>
              <a:t>2019-04-02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044BC8-933E-4E3B-8033-98ED2DD6B7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D883C8-1C13-4238-90C9-C3B3DBAF26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3896D-FFDF-4DDA-859F-B4354B3E8FE3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4002084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048E80-AB75-49A2-9B3C-84B87ED7CE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B1110F-967D-43D0-86EE-ADFBD53CDCA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FEC3FF-7223-4128-B322-3BABE3259B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B2BD4-4BE1-41A0-84C0-1774C1E9DE74}" type="datetimeFigureOut">
              <a:rPr lang="sv-SE" smtClean="0"/>
              <a:t>2019-04-02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57846D-D470-4109-A667-A6D908264E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C51BCB-E7EE-47E9-9FA3-756DD22A13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3896D-FFDF-4DDA-859F-B4354B3E8FE3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1043475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526ED6-DB73-46B2-8904-7745722651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52FB58-5C5D-4263-BD77-58A0EC4CB6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7864C6-E2D1-4783-ABC0-C611A3BEBA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B2BD4-4BE1-41A0-84C0-1774C1E9DE74}" type="datetimeFigureOut">
              <a:rPr lang="sv-SE" smtClean="0"/>
              <a:t>2019-04-02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EC857C-BD8C-4CCE-AA39-BB7A05984C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B12097-8AC7-4824-A759-F2333ACA57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3896D-FFDF-4DDA-859F-B4354B3E8FE3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0261317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D7AC7C-0E27-4C91-B452-A3AA9DB6A2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CC3038-4F01-424A-A61F-F9CED50F6F4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C7DE97F-DD2D-4C10-9CE7-F74B67E2DC5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D13087D-D7BB-487D-84DD-D8D22E4D54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B2BD4-4BE1-41A0-84C0-1774C1E9DE74}" type="datetimeFigureOut">
              <a:rPr lang="sv-SE" smtClean="0"/>
              <a:t>2019-04-02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41F1D42-FA4F-4FC3-B6E8-DEB85DE4F8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ECDEA8-20AD-494E-87E3-01F4D699A2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3896D-FFDF-4DDA-859F-B4354B3E8FE3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3857238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687274-78C2-4FD9-8B72-9457294ED2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8C8BF0-49CF-493A-B0D8-0EDD138894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D599911-8EF4-480B-935D-EE12DB599D6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0B5139F-4054-4C7B-AEE4-A44CB68C4AA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0D27B28-0B14-4842-9F15-DEAD945A1A7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3D24AFF-3813-4130-8ED9-866BD1813D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B2BD4-4BE1-41A0-84C0-1774C1E9DE74}" type="datetimeFigureOut">
              <a:rPr lang="sv-SE" smtClean="0"/>
              <a:t>2019-04-02</a:t>
            </a:fld>
            <a:endParaRPr lang="sv-S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CA321B0-9998-4F94-A914-6AC140DB98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26A9ABA-0D4A-4F7B-95CA-F3A7965C4F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3896D-FFDF-4DDA-859F-B4354B3E8FE3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75437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681044-7789-4CAF-B89D-084EC16096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039FB70-1DCE-4524-A402-57F0552221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B2BD4-4BE1-41A0-84C0-1774C1E9DE74}" type="datetimeFigureOut">
              <a:rPr lang="sv-SE" smtClean="0"/>
              <a:t>2019-04-02</a:t>
            </a:fld>
            <a:endParaRPr lang="sv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A7155DC-5BDE-4207-AD18-7014563D48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4A61DF4-146F-4204-9550-89A03A51A5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3896D-FFDF-4DDA-859F-B4354B3E8FE3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8499789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07282C8-72A7-48DC-B341-1B7C095941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B2BD4-4BE1-41A0-84C0-1774C1E9DE74}" type="datetimeFigureOut">
              <a:rPr lang="sv-SE" smtClean="0"/>
              <a:t>2019-04-02</a:t>
            </a:fld>
            <a:endParaRPr lang="sv-S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8839DA8-D1B9-42FC-BEEC-9B9CCF455D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ABC5124-EE70-4D57-9C7C-42293B5C5F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3896D-FFDF-4DDA-859F-B4354B3E8FE3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339888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D7BB8-B766-4979-AFA0-27C5194D92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1A6F96-4226-4EB4-BD49-45ABC91AF6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FC9366-177B-4558-B3AE-AD917A60E3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D9754E6-6DD7-4E64-B6C4-FCBC89DF5A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B2BD4-4BE1-41A0-84C0-1774C1E9DE74}" type="datetimeFigureOut">
              <a:rPr lang="sv-SE" smtClean="0"/>
              <a:t>2019-04-02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428ACD-71EB-4FC3-9F6F-05CFBF33E1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B8059CE-E853-453C-BBCE-A219C597F7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3896D-FFDF-4DDA-859F-B4354B3E8FE3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0494071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2231B3-42EA-46B8-8DBE-DA2565F248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4664B15-4723-4F36-B75F-572546E510C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CF9C759-7E40-43F2-94CF-2C7C73D594C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D31C8FE-E242-40BD-84C8-A16A95CECE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B2BD4-4BE1-41A0-84C0-1774C1E9DE74}" type="datetimeFigureOut">
              <a:rPr lang="sv-SE" smtClean="0"/>
              <a:t>2019-04-02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3093941-55BF-422B-BFE5-0131F0B88F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1072330-5935-4E92-B7C6-D8AB72EED7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3896D-FFDF-4DDA-859F-B4354B3E8FE3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7408629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07F5747-521B-4D02-8D04-7A3E0DC08A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8E986DB-3451-4BCE-9D18-691B44C1E7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64D91D-7477-4452-A109-8F16BE66C18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CB2BD4-4BE1-41A0-84C0-1774C1E9DE74}" type="datetimeFigureOut">
              <a:rPr lang="sv-SE" smtClean="0"/>
              <a:t>2019-04-02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606A15-4038-48F9-A185-4969B9D09ED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EE95610-BC7C-4BD1-8362-19D05A94F04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73896D-FFDF-4DDA-859F-B4354B3E8FE3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225627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17B45C-2ED1-48B0-89C1-F5F4608CCF3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dirty="0"/>
              <a:t>ATSSS and EPS IWK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03DE9EC-756E-4D11-8A4C-5DD32552A44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06011" y="3602038"/>
            <a:ext cx="10343625" cy="1655762"/>
          </a:xfrm>
        </p:spPr>
        <p:txBody>
          <a:bodyPr/>
          <a:lstStyle/>
          <a:p>
            <a:r>
              <a:rPr lang="sv-SE" dirty="0"/>
              <a:t>Telstra, Deutsche Telekom, BT, </a:t>
            </a:r>
            <a:r>
              <a:rPr lang="en-US" dirty="0"/>
              <a:t>Orange, </a:t>
            </a:r>
            <a:r>
              <a:rPr lang="sv-SE" dirty="0"/>
              <a:t>Ericsson, Nokia, </a:t>
            </a:r>
            <a:r>
              <a:rPr lang="en-US" dirty="0"/>
              <a:t>Nokia Shanghai Bell </a:t>
            </a:r>
            <a:endParaRPr lang="sv-SE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B596FB8-422F-4F1F-BA59-6FC55BE1E737}"/>
              </a:ext>
            </a:extLst>
          </p:cNvPr>
          <p:cNvSpPr txBox="1"/>
          <p:nvPr/>
        </p:nvSpPr>
        <p:spPr>
          <a:xfrm>
            <a:off x="10486239" y="83890"/>
            <a:ext cx="17057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400" b="1" dirty="0"/>
              <a:t>S2-1903135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12F8C19-BFC5-4959-95D4-07429BB8B362}"/>
              </a:ext>
            </a:extLst>
          </p:cNvPr>
          <p:cNvSpPr txBox="1"/>
          <p:nvPr/>
        </p:nvSpPr>
        <p:spPr>
          <a:xfrm>
            <a:off x="159390" y="83890"/>
            <a:ext cx="44461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SA WG2 Meeting #132	</a:t>
            </a:r>
          </a:p>
          <a:p>
            <a:r>
              <a:rPr lang="en-US" sz="2400" b="1" dirty="0"/>
              <a:t>8 – 12 April, 2019, Xi’an, China</a:t>
            </a:r>
          </a:p>
        </p:txBody>
      </p:sp>
    </p:spTree>
    <p:extLst>
      <p:ext uri="{BB962C8B-B14F-4D97-AF65-F5344CB8AC3E}">
        <p14:creationId xmlns:p14="http://schemas.microsoft.com/office/powerpoint/2010/main" val="19955014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6EFEDF-79A5-459C-B01A-AA19E30A4B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CDFCE6-D57C-47A8-83F5-EAD00852A5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v-SE" dirty="0"/>
              <a:t>So far EPC IWK has not been addressed for ATSSS:</a:t>
            </a:r>
          </a:p>
          <a:p>
            <a:pPr lvl="1"/>
            <a:r>
              <a:rPr lang="sv-SE" dirty="0"/>
              <a:t>The study concluded that it would be handled in normative phase</a:t>
            </a:r>
          </a:p>
          <a:p>
            <a:pPr lvl="1"/>
            <a:r>
              <a:rPr lang="sv-SE" dirty="0"/>
              <a:t>During normative phase the topic has so far been not handled / postponed</a:t>
            </a:r>
          </a:p>
          <a:p>
            <a:endParaRPr lang="sv-SE" dirty="0"/>
          </a:p>
          <a:p>
            <a:r>
              <a:rPr lang="sv-SE" dirty="0"/>
              <a:t>Solution discussed so far assume that MA PDU Session becomes a ”single access” PDN Connection when in EPS and may be turned back into a MA PDU Session when moved to 5GS</a:t>
            </a:r>
          </a:p>
          <a:p>
            <a:pPr lvl="1"/>
            <a:r>
              <a:rPr lang="sv-SE" dirty="0"/>
              <a:t>This however focuses on ”turning off” ATSSS as soon as EPS is involved</a:t>
            </a:r>
          </a:p>
        </p:txBody>
      </p:sp>
    </p:spTree>
    <p:extLst>
      <p:ext uri="{BB962C8B-B14F-4D97-AF65-F5344CB8AC3E}">
        <p14:creationId xmlns:p14="http://schemas.microsoft.com/office/powerpoint/2010/main" val="21614586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4F235F-03C4-40FD-9774-58FD69270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Motivation and use cases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A78947-F66E-46AA-AF06-4E23C65DF3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5029707"/>
          </a:xfrm>
        </p:spPr>
        <p:txBody>
          <a:bodyPr>
            <a:normAutofit fontScale="92500" lnSpcReduction="20000"/>
          </a:bodyPr>
          <a:lstStyle/>
          <a:p>
            <a:r>
              <a:rPr lang="sv-SE" dirty="0"/>
              <a:t>EPS IWK will be a key component in many operator’s networks for several years to come</a:t>
            </a:r>
          </a:p>
          <a:p>
            <a:pPr lvl="1"/>
            <a:r>
              <a:rPr lang="sv-SE" dirty="0"/>
              <a:t>ATSSS should accomodate also such scenarios</a:t>
            </a:r>
          </a:p>
          <a:p>
            <a:pPr lvl="1"/>
            <a:r>
              <a:rPr lang="sv-SE" dirty="0"/>
              <a:t>The targeted scenario is when UE/RG is connected over LTE in EPS and non-3GPP/wireline access in 5GS</a:t>
            </a:r>
          </a:p>
          <a:p>
            <a:pPr lvl="1"/>
            <a:r>
              <a:rPr lang="sv-SE" dirty="0"/>
              <a:t>Such connectivity is supported already in rel-15, but only with single-access PDU Sessions =&gt; For ATSSS, investigate how it can be handled for MA PDU Sessions</a:t>
            </a:r>
          </a:p>
          <a:p>
            <a:r>
              <a:rPr lang="sv-SE" dirty="0"/>
              <a:t>Two major use cases:</a:t>
            </a:r>
          </a:p>
          <a:p>
            <a:pPr lvl="1"/>
            <a:r>
              <a:rPr lang="sv-SE" dirty="0"/>
              <a:t>Mobile handset/tablet supporting 5GC+ATSSS </a:t>
            </a:r>
          </a:p>
          <a:p>
            <a:pPr lvl="2"/>
            <a:r>
              <a:rPr lang="sv-SE" dirty="0"/>
              <a:t>The issue: With original NR coverage typically on mid &amp; high bands with low in-building penetration, and WiFi coverage typically in-building, the 3GPP and N3G access to 5GC will not frequently co-incide. Most operators have better LTE coverage at low frequencies - but with option1, i.e. EPC IW required. A UE supporting NR SA (Option2) may also use EN-DC (Option3) during its mobility, so this option shall be supported as well.</a:t>
            </a:r>
          </a:p>
          <a:p>
            <a:pPr lvl="1"/>
            <a:r>
              <a:rPr lang="sv-SE" dirty="0"/>
              <a:t>Hybrid access 5G-RG (with ATSSS capability)</a:t>
            </a:r>
          </a:p>
          <a:p>
            <a:pPr lvl="2"/>
            <a:r>
              <a:rPr lang="sv-SE" dirty="0"/>
              <a:t>The issue: The 5G-RG is in-building, it connects to 5GC via W-5GAN but NR coverage (with mid/high-band) will only progressively reach the suburbs and may require special antenna solution for the RG. Similarly to UE case, most of the 5G-RG’s do have LTE coverage already </a:t>
            </a:r>
          </a:p>
        </p:txBody>
      </p:sp>
    </p:spTree>
    <p:extLst>
      <p:ext uri="{BB962C8B-B14F-4D97-AF65-F5344CB8AC3E}">
        <p14:creationId xmlns:p14="http://schemas.microsoft.com/office/powerpoint/2010/main" val="21308919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65ED5-C41F-49CC-B381-DF089006B9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Possible solution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D77D28-4E1D-45FD-9EB5-5A50A5D5C0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740479" cy="4351338"/>
          </a:xfrm>
        </p:spPr>
        <p:txBody>
          <a:bodyPr>
            <a:normAutofit/>
          </a:bodyPr>
          <a:lstStyle/>
          <a:p>
            <a:r>
              <a:rPr lang="sv-SE" sz="2000" dirty="0"/>
              <a:t>Build on ATSSS and allow a MA PDU Session to have a leg in LTE/EPC</a:t>
            </a:r>
          </a:p>
          <a:p>
            <a:r>
              <a:rPr lang="sv-SE" sz="2000" dirty="0"/>
              <a:t>ATSSS control signalling (ATSSS rules) via 5G leg, i.e. via 5G SM NAS</a:t>
            </a:r>
          </a:p>
          <a:p>
            <a:r>
              <a:rPr lang="sv-SE" sz="2000" dirty="0"/>
              <a:t>Impacts UE/RG and PGW-C/SMF</a:t>
            </a:r>
          </a:p>
          <a:p>
            <a:r>
              <a:rPr lang="sv-SE" sz="2000" dirty="0"/>
              <a:t>ATSSS features in PCF/N7 and UPF/N4 are re-used </a:t>
            </a:r>
          </a:p>
          <a:p>
            <a:r>
              <a:rPr lang="sv-SE" sz="2000" dirty="0"/>
              <a:t>Transparent to MME and SGW</a:t>
            </a:r>
          </a:p>
          <a:p>
            <a:endParaRPr lang="sv-SE" sz="20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C833FAB-0782-4521-9B59-5B6CA97FBEF0}"/>
              </a:ext>
            </a:extLst>
          </p:cNvPr>
          <p:cNvSpPr txBox="1"/>
          <p:nvPr/>
        </p:nvSpPr>
        <p:spPr bwMode="auto">
          <a:xfrm>
            <a:off x="8637258" y="3297522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100" dirty="0"/>
              <a:t>N4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DE01CC1-8B0C-4550-A2BE-28B6887466AF}"/>
              </a:ext>
            </a:extLst>
          </p:cNvPr>
          <p:cNvSpPr/>
          <p:nvPr/>
        </p:nvSpPr>
        <p:spPr bwMode="auto">
          <a:xfrm>
            <a:off x="8649685" y="1475559"/>
            <a:ext cx="640080" cy="39560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1200" b="0" i="0" u="none" strike="noStrike" cap="none" normalizeH="0" baseline="0" dirty="0">
                <a:ln>
                  <a:noFill/>
                </a:ln>
                <a:effectLst/>
                <a:latin typeface="+mn-lt"/>
              </a:rPr>
              <a:t>HSS+ UDM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46596B6-75F2-4123-8F5F-1F469BDB1ACA}"/>
              </a:ext>
            </a:extLst>
          </p:cNvPr>
          <p:cNvSpPr/>
          <p:nvPr/>
        </p:nvSpPr>
        <p:spPr bwMode="auto">
          <a:xfrm>
            <a:off x="8622133" y="2018928"/>
            <a:ext cx="737525" cy="45786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1200" b="0" i="0" u="none" strike="noStrike" cap="none" normalizeH="0" baseline="0" dirty="0">
                <a:ln>
                  <a:noFill/>
                </a:ln>
                <a:effectLst/>
                <a:latin typeface="+mn-lt"/>
              </a:rPr>
              <a:t>PCF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1D22321-0227-4FD5-83CD-F9F1A17BAD3A}"/>
              </a:ext>
            </a:extLst>
          </p:cNvPr>
          <p:cNvSpPr/>
          <p:nvPr/>
        </p:nvSpPr>
        <p:spPr bwMode="auto">
          <a:xfrm>
            <a:off x="11459970" y="4144147"/>
            <a:ext cx="640080" cy="39560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1200" b="0" i="0" u="none" strike="noStrike" cap="none" normalizeH="0" baseline="0" dirty="0">
                <a:ln>
                  <a:noFill/>
                </a:ln>
                <a:effectLst/>
                <a:latin typeface="+mn-lt"/>
              </a:rPr>
              <a:t>AMF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A63B31D-70D7-433E-BAE3-979701862C85}"/>
              </a:ext>
            </a:extLst>
          </p:cNvPr>
          <p:cNvSpPr/>
          <p:nvPr/>
        </p:nvSpPr>
        <p:spPr bwMode="auto">
          <a:xfrm>
            <a:off x="10460077" y="4517993"/>
            <a:ext cx="703847" cy="576024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1200" b="0" i="0" u="none" strike="noStrike" cap="none" normalizeH="0" baseline="0" dirty="0">
                <a:ln>
                  <a:noFill/>
                </a:ln>
                <a:effectLst/>
                <a:latin typeface="+mn-lt"/>
              </a:rPr>
              <a:t>AGF / TNGF / N3IWF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540E707-8B99-4C47-AFA5-14679CBE4D99}"/>
              </a:ext>
            </a:extLst>
          </p:cNvPr>
          <p:cNvSpPr/>
          <p:nvPr/>
        </p:nvSpPr>
        <p:spPr bwMode="auto">
          <a:xfrm>
            <a:off x="7186526" y="4733743"/>
            <a:ext cx="640080" cy="39560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tabLst/>
            </a:pPr>
            <a:r>
              <a:rPr lang="en-US" sz="1200" dirty="0" err="1"/>
              <a:t>eNB</a:t>
            </a:r>
            <a:endParaRPr kumimoji="0" lang="en-US" sz="1200" b="0" i="0" u="none" strike="noStrike" cap="none" normalizeH="0" baseline="0" dirty="0">
              <a:ln>
                <a:noFill/>
              </a:ln>
              <a:effectLst/>
              <a:latin typeface="+mn-lt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4927EB4-D641-4B58-97A8-ED6281810C0C}"/>
              </a:ext>
            </a:extLst>
          </p:cNvPr>
          <p:cNvSpPr/>
          <p:nvPr/>
        </p:nvSpPr>
        <p:spPr bwMode="auto">
          <a:xfrm>
            <a:off x="6141062" y="4152510"/>
            <a:ext cx="640080" cy="39560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tabLst/>
            </a:pPr>
            <a:r>
              <a:rPr lang="en-US" sz="1200" dirty="0"/>
              <a:t>MME</a:t>
            </a:r>
            <a:endParaRPr kumimoji="0" lang="en-US" sz="1200" b="0" i="0" u="none" strike="noStrike" cap="none" normalizeH="0" baseline="0" dirty="0">
              <a:ln>
                <a:noFill/>
              </a:ln>
              <a:effectLst/>
              <a:latin typeface="+mn-lt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4B2A9D0-EC64-4DE8-A147-D02361507203}"/>
              </a:ext>
            </a:extLst>
          </p:cNvPr>
          <p:cNvSpPr/>
          <p:nvPr/>
        </p:nvSpPr>
        <p:spPr bwMode="auto">
          <a:xfrm>
            <a:off x="7186526" y="3756905"/>
            <a:ext cx="640080" cy="39560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tabLst/>
            </a:pPr>
            <a:r>
              <a:rPr lang="en-US" sz="1200" dirty="0"/>
              <a:t>SGW</a:t>
            </a:r>
            <a:endParaRPr kumimoji="0" lang="en-US" sz="1200" b="0" i="0" u="none" strike="noStrike" cap="none" normalizeH="0" baseline="0" dirty="0">
              <a:ln>
                <a:noFill/>
              </a:ln>
              <a:effectLst/>
              <a:latin typeface="+mn-lt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03A5096-ACCC-462C-8A8D-21840001E146}"/>
              </a:ext>
            </a:extLst>
          </p:cNvPr>
          <p:cNvSpPr/>
          <p:nvPr/>
        </p:nvSpPr>
        <p:spPr bwMode="auto">
          <a:xfrm>
            <a:off x="8622134" y="3577622"/>
            <a:ext cx="640080" cy="39560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tabLst/>
            </a:pPr>
            <a:r>
              <a:rPr lang="en-US" sz="1200" dirty="0"/>
              <a:t>UPF+ PGW-U</a:t>
            </a:r>
            <a:endParaRPr kumimoji="0" lang="en-US" sz="1200" b="0" i="0" u="none" strike="noStrike" cap="none" normalizeH="0" baseline="0" dirty="0">
              <a:ln>
                <a:noFill/>
              </a:ln>
              <a:effectLst/>
              <a:latin typeface="+mn-lt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F4108D4-4364-484A-8CC8-D3CCCD6BE471}"/>
              </a:ext>
            </a:extLst>
          </p:cNvPr>
          <p:cNvSpPr/>
          <p:nvPr/>
        </p:nvSpPr>
        <p:spPr bwMode="auto">
          <a:xfrm>
            <a:off x="8627992" y="2833955"/>
            <a:ext cx="640080" cy="39560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tabLst/>
            </a:pPr>
            <a:r>
              <a:rPr lang="en-US" sz="1200" dirty="0"/>
              <a:t>SMF+ PGW-C</a:t>
            </a:r>
            <a:endParaRPr kumimoji="0" lang="en-US" sz="1200" b="0" i="0" u="none" strike="noStrike" cap="none" normalizeH="0" baseline="0" dirty="0">
              <a:ln>
                <a:noFill/>
              </a:ln>
              <a:effectLst/>
              <a:latin typeface="+mn-lt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422800B-3FE9-4243-A446-1F5B766C3582}"/>
              </a:ext>
            </a:extLst>
          </p:cNvPr>
          <p:cNvSpPr/>
          <p:nvPr/>
        </p:nvSpPr>
        <p:spPr bwMode="auto">
          <a:xfrm>
            <a:off x="8673061" y="5391236"/>
            <a:ext cx="640080" cy="39560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1200" b="0" i="0" u="none" strike="noStrike" cap="none" normalizeH="0" baseline="0" dirty="0">
                <a:ln>
                  <a:noFill/>
                </a:ln>
                <a:effectLst/>
                <a:latin typeface="+mn-lt"/>
              </a:rPr>
              <a:t>UE / 5G-RG</a:t>
            </a: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5DF2C8E6-420B-4E48-A85C-CCE74D281F50}"/>
              </a:ext>
            </a:extLst>
          </p:cNvPr>
          <p:cNvSpPr/>
          <p:nvPr/>
        </p:nvSpPr>
        <p:spPr bwMode="auto">
          <a:xfrm>
            <a:off x="6418549" y="1615132"/>
            <a:ext cx="2221992" cy="2537378"/>
          </a:xfrm>
          <a:custGeom>
            <a:avLst/>
            <a:gdLst>
              <a:gd name="connsiteX0" fmla="*/ 2221992 w 2221992"/>
              <a:gd name="connsiteY0" fmla="*/ 0 h 2505456"/>
              <a:gd name="connsiteX1" fmla="*/ 27432 w 2221992"/>
              <a:gd name="connsiteY1" fmla="*/ 0 h 2505456"/>
              <a:gd name="connsiteX2" fmla="*/ 0 w 2221992"/>
              <a:gd name="connsiteY2" fmla="*/ 2505456 h 2505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21992" h="2505456">
                <a:moveTo>
                  <a:pt x="2221992" y="0"/>
                </a:moveTo>
                <a:lnTo>
                  <a:pt x="27432" y="0"/>
                </a:lnTo>
                <a:lnTo>
                  <a:pt x="0" y="2505456"/>
                </a:lnTo>
              </a:path>
            </a:pathLst>
          </a:cu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6EF48875-6BB1-4D87-A3BD-BE65FEE2CA8D}"/>
              </a:ext>
            </a:extLst>
          </p:cNvPr>
          <p:cNvSpPr/>
          <p:nvPr/>
        </p:nvSpPr>
        <p:spPr bwMode="auto">
          <a:xfrm>
            <a:off x="9280621" y="1679140"/>
            <a:ext cx="2514878" cy="2487168"/>
          </a:xfrm>
          <a:custGeom>
            <a:avLst/>
            <a:gdLst>
              <a:gd name="connsiteX0" fmla="*/ 0 w 2331720"/>
              <a:gd name="connsiteY0" fmla="*/ 0 h 2487168"/>
              <a:gd name="connsiteX1" fmla="*/ 2331720 w 2331720"/>
              <a:gd name="connsiteY1" fmla="*/ 18288 h 2487168"/>
              <a:gd name="connsiteX2" fmla="*/ 2331720 w 2331720"/>
              <a:gd name="connsiteY2" fmla="*/ 2487168 h 2487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31720" h="2487168">
                <a:moveTo>
                  <a:pt x="0" y="0"/>
                </a:moveTo>
                <a:lnTo>
                  <a:pt x="2331720" y="18288"/>
                </a:lnTo>
                <a:lnTo>
                  <a:pt x="2331720" y="2487168"/>
                </a:lnTo>
              </a:path>
            </a:pathLst>
          </a:cu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B9F8ABDD-BE53-4DE8-80E3-FB342B57F56C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9289766" y="2355797"/>
            <a:ext cx="2192441" cy="178835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C42667E-5C74-476D-8C9D-A6407E352ABD}"/>
              </a:ext>
            </a:extLst>
          </p:cNvPr>
          <p:cNvCxnSpPr>
            <a:stCxn id="7" idx="1"/>
            <a:endCxn id="13" idx="3"/>
          </p:cNvCxnSpPr>
          <p:nvPr/>
        </p:nvCxnSpPr>
        <p:spPr bwMode="auto">
          <a:xfrm flipH="1" flipV="1">
            <a:off x="9268072" y="3031758"/>
            <a:ext cx="2191898" cy="1310192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DD19F00D-510E-4CC4-93B4-AA2B21041377}"/>
              </a:ext>
            </a:extLst>
          </p:cNvPr>
          <p:cNvSpPr/>
          <p:nvPr/>
        </p:nvSpPr>
        <p:spPr bwMode="auto">
          <a:xfrm>
            <a:off x="8402797" y="1743148"/>
            <a:ext cx="246888" cy="1313051"/>
          </a:xfrm>
          <a:custGeom>
            <a:avLst/>
            <a:gdLst>
              <a:gd name="connsiteX0" fmla="*/ 246888 w 246888"/>
              <a:gd name="connsiteY0" fmla="*/ 9144 h 1499616"/>
              <a:gd name="connsiteX1" fmla="*/ 0 w 246888"/>
              <a:gd name="connsiteY1" fmla="*/ 0 h 1499616"/>
              <a:gd name="connsiteX2" fmla="*/ 9144 w 246888"/>
              <a:gd name="connsiteY2" fmla="*/ 1481328 h 1499616"/>
              <a:gd name="connsiteX3" fmla="*/ 228600 w 246888"/>
              <a:gd name="connsiteY3" fmla="*/ 1499616 h 1499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6888" h="1499616">
                <a:moveTo>
                  <a:pt x="246888" y="9144"/>
                </a:moveTo>
                <a:lnTo>
                  <a:pt x="0" y="0"/>
                </a:lnTo>
                <a:lnTo>
                  <a:pt x="9144" y="1481328"/>
                </a:lnTo>
                <a:lnTo>
                  <a:pt x="228600" y="1499616"/>
                </a:lnTo>
              </a:path>
            </a:pathLst>
          </a:cu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1B65D849-022A-4266-A78F-BD8FCE693A05}"/>
              </a:ext>
            </a:extLst>
          </p:cNvPr>
          <p:cNvCxnSpPr>
            <a:cxnSpLocks/>
            <a:stCxn id="8" idx="1"/>
            <a:endCxn id="12" idx="3"/>
          </p:cNvCxnSpPr>
          <p:nvPr/>
        </p:nvCxnSpPr>
        <p:spPr bwMode="auto">
          <a:xfrm flipH="1" flipV="1">
            <a:off x="9262214" y="3775425"/>
            <a:ext cx="1197863" cy="103058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68B04A44-0C1A-4DCA-9594-B48FACBB028B}"/>
              </a:ext>
            </a:extLst>
          </p:cNvPr>
          <p:cNvCxnSpPr>
            <a:cxnSpLocks/>
            <a:endCxn id="8" idx="2"/>
          </p:cNvCxnSpPr>
          <p:nvPr/>
        </p:nvCxnSpPr>
        <p:spPr bwMode="auto">
          <a:xfrm flipV="1">
            <a:off x="9313141" y="5094017"/>
            <a:ext cx="1498860" cy="490302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sp>
        <p:nvSpPr>
          <p:cNvPr id="22" name="Oval 21">
            <a:extLst>
              <a:ext uri="{FF2B5EF4-FFF2-40B4-BE49-F238E27FC236}">
                <a16:creationId xmlns:a16="http://schemas.microsoft.com/office/drawing/2014/main" id="{9863D06A-B237-45EB-91B9-B7BAD586496A}"/>
              </a:ext>
            </a:extLst>
          </p:cNvPr>
          <p:cNvSpPr/>
          <p:nvPr/>
        </p:nvSpPr>
        <p:spPr bwMode="auto">
          <a:xfrm>
            <a:off x="9600661" y="5129348"/>
            <a:ext cx="914400" cy="560996"/>
          </a:xfrm>
          <a:prstGeom prst="ellipse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900" b="0" i="0" u="none" strike="noStrike" cap="none" normalizeH="0" baseline="0" dirty="0">
                <a:ln>
                  <a:noFill/>
                </a:ln>
                <a:effectLst/>
                <a:latin typeface="+mn-lt"/>
              </a:rPr>
              <a:t>Non-3GPP / wireline</a:t>
            </a: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7F169D76-ADBD-4DE5-991E-BB39C3E0F9BE}"/>
              </a:ext>
            </a:extLst>
          </p:cNvPr>
          <p:cNvCxnSpPr>
            <a:cxnSpLocks/>
            <a:stCxn id="11" idx="2"/>
            <a:endCxn id="9" idx="0"/>
          </p:cNvCxnSpPr>
          <p:nvPr/>
        </p:nvCxnSpPr>
        <p:spPr bwMode="auto">
          <a:xfrm>
            <a:off x="7506566" y="4152510"/>
            <a:ext cx="0" cy="581233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14B82655-5F3E-418B-B87A-77C083EBF4FE}"/>
              </a:ext>
            </a:extLst>
          </p:cNvPr>
          <p:cNvCxnSpPr>
            <a:stCxn id="10" idx="2"/>
          </p:cNvCxnSpPr>
          <p:nvPr/>
        </p:nvCxnSpPr>
        <p:spPr bwMode="auto">
          <a:xfrm>
            <a:off x="6461102" y="4548115"/>
            <a:ext cx="725424" cy="383431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C3D6F8F1-3E2A-4FE1-A2D7-D6DE0BA6A80C}"/>
              </a:ext>
            </a:extLst>
          </p:cNvPr>
          <p:cNvCxnSpPr>
            <a:endCxn id="11" idx="1"/>
          </p:cNvCxnSpPr>
          <p:nvPr/>
        </p:nvCxnSpPr>
        <p:spPr bwMode="auto">
          <a:xfrm flipV="1">
            <a:off x="6781142" y="3954708"/>
            <a:ext cx="405384" cy="303829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CCE8E7F7-478A-48DC-9A87-B51255FCBDBA}"/>
              </a:ext>
            </a:extLst>
          </p:cNvPr>
          <p:cNvSpPr txBox="1"/>
          <p:nvPr/>
        </p:nvSpPr>
        <p:spPr bwMode="auto">
          <a:xfrm>
            <a:off x="6762735" y="3893112"/>
            <a:ext cx="465999" cy="25939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100" dirty="0"/>
              <a:t>S11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BE63249-E33A-401D-9EAD-3E7A238839FB}"/>
              </a:ext>
            </a:extLst>
          </p:cNvPr>
          <p:cNvSpPr txBox="1"/>
          <p:nvPr/>
        </p:nvSpPr>
        <p:spPr bwMode="auto">
          <a:xfrm>
            <a:off x="6456292" y="2782034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100" dirty="0"/>
              <a:t>S6a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AFCBFC2-68FC-4136-94A0-9949C1C89BEC}"/>
              </a:ext>
            </a:extLst>
          </p:cNvPr>
          <p:cNvSpPr txBox="1"/>
          <p:nvPr/>
        </p:nvSpPr>
        <p:spPr bwMode="auto">
          <a:xfrm>
            <a:off x="6390701" y="4733743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100" dirty="0"/>
              <a:t>S1-MME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5A6BE83-FC63-47DD-997B-751706B34D6D}"/>
              </a:ext>
            </a:extLst>
          </p:cNvPr>
          <p:cNvSpPr txBox="1"/>
          <p:nvPr/>
        </p:nvSpPr>
        <p:spPr bwMode="auto">
          <a:xfrm>
            <a:off x="7493870" y="4420099"/>
            <a:ext cx="740266" cy="2425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100" dirty="0"/>
              <a:t>S1-U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360299A-CA9B-48FB-8DA7-2A5219D43787}"/>
              </a:ext>
            </a:extLst>
          </p:cNvPr>
          <p:cNvSpPr txBox="1"/>
          <p:nvPr/>
        </p:nvSpPr>
        <p:spPr bwMode="auto">
          <a:xfrm>
            <a:off x="8123905" y="3866652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100" dirty="0"/>
              <a:t>S5-U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1B5B3862-D27B-4EE2-9154-A8B9065AC91E}"/>
              </a:ext>
            </a:extLst>
          </p:cNvPr>
          <p:cNvSpPr txBox="1"/>
          <p:nvPr/>
        </p:nvSpPr>
        <p:spPr bwMode="auto">
          <a:xfrm>
            <a:off x="7848121" y="3352739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100" dirty="0"/>
              <a:t>S5-C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8CD18326-D8AD-49F5-BABC-872CF77FDCAA}"/>
              </a:ext>
            </a:extLst>
          </p:cNvPr>
          <p:cNvSpPr txBox="1"/>
          <p:nvPr/>
        </p:nvSpPr>
        <p:spPr bwMode="auto">
          <a:xfrm>
            <a:off x="8003973" y="2315160"/>
            <a:ext cx="914400" cy="74103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100" dirty="0"/>
              <a:t>N10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2B05EA3-9D14-4E63-96D3-36B7D5104088}"/>
              </a:ext>
            </a:extLst>
          </p:cNvPr>
          <p:cNvSpPr txBox="1"/>
          <p:nvPr/>
        </p:nvSpPr>
        <p:spPr bwMode="auto">
          <a:xfrm>
            <a:off x="9995199" y="2778129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100" dirty="0"/>
              <a:t>N15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ACC0CC15-8E8C-4EF4-80D2-7A87830F64E7}"/>
              </a:ext>
            </a:extLst>
          </p:cNvPr>
          <p:cNvSpPr txBox="1"/>
          <p:nvPr/>
        </p:nvSpPr>
        <p:spPr bwMode="auto">
          <a:xfrm>
            <a:off x="9860494" y="3516027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100" dirty="0"/>
              <a:t>N11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CD42535-BF31-4510-BC3C-76093D980D0B}"/>
              </a:ext>
            </a:extLst>
          </p:cNvPr>
          <p:cNvSpPr txBox="1"/>
          <p:nvPr/>
        </p:nvSpPr>
        <p:spPr bwMode="auto">
          <a:xfrm>
            <a:off x="9804194" y="4161882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100" dirty="0"/>
              <a:t>N3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8195AB34-4D3B-49A7-AFEE-5FF857C92244}"/>
              </a:ext>
            </a:extLst>
          </p:cNvPr>
          <p:cNvSpPr txBox="1"/>
          <p:nvPr/>
        </p:nvSpPr>
        <p:spPr bwMode="auto">
          <a:xfrm>
            <a:off x="11144789" y="4453645"/>
            <a:ext cx="1047211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100" dirty="0"/>
              <a:t>N2</a:t>
            </a:r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6115BA99-E984-4CEE-B12C-21E04BC92BCB}"/>
              </a:ext>
            </a:extLst>
          </p:cNvPr>
          <p:cNvCxnSpPr>
            <a:cxnSpLocks/>
          </p:cNvCxnSpPr>
          <p:nvPr/>
        </p:nvCxnSpPr>
        <p:spPr bwMode="auto">
          <a:xfrm flipV="1">
            <a:off x="7826606" y="3211059"/>
            <a:ext cx="914400" cy="564366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4B183ED3-B375-4D04-B228-621B3F9081EE}"/>
              </a:ext>
            </a:extLst>
          </p:cNvPr>
          <p:cNvCxnSpPr>
            <a:stCxn id="11" idx="3"/>
          </p:cNvCxnSpPr>
          <p:nvPr/>
        </p:nvCxnSpPr>
        <p:spPr bwMode="auto">
          <a:xfrm flipV="1">
            <a:off x="7826606" y="3756904"/>
            <a:ext cx="813935" cy="197804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81023D7F-9DDA-4D5E-A755-BA4099739E00}"/>
              </a:ext>
            </a:extLst>
          </p:cNvPr>
          <p:cNvCxnSpPr>
            <a:cxnSpLocks/>
          </p:cNvCxnSpPr>
          <p:nvPr/>
        </p:nvCxnSpPr>
        <p:spPr bwMode="auto">
          <a:xfrm>
            <a:off x="7826606" y="5076282"/>
            <a:ext cx="843732" cy="508035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DCA6D21B-189C-4A3B-A9D1-4E8149678EB4}"/>
              </a:ext>
            </a:extLst>
          </p:cNvPr>
          <p:cNvSpPr/>
          <p:nvPr/>
        </p:nvSpPr>
        <p:spPr bwMode="auto">
          <a:xfrm>
            <a:off x="9313140" y="4541211"/>
            <a:ext cx="2490719" cy="1279211"/>
          </a:xfrm>
          <a:custGeom>
            <a:avLst/>
            <a:gdLst>
              <a:gd name="connsiteX0" fmla="*/ 0 w 2322576"/>
              <a:gd name="connsiteY0" fmla="*/ 1161288 h 1225296"/>
              <a:gd name="connsiteX1" fmla="*/ 713232 w 2322576"/>
              <a:gd name="connsiteY1" fmla="*/ 1225296 h 1225296"/>
              <a:gd name="connsiteX2" fmla="*/ 2185416 w 2322576"/>
              <a:gd name="connsiteY2" fmla="*/ 557784 h 1225296"/>
              <a:gd name="connsiteX3" fmla="*/ 2322576 w 2322576"/>
              <a:gd name="connsiteY3" fmla="*/ 0 h 1225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22576" h="1225296">
                <a:moveTo>
                  <a:pt x="0" y="1161288"/>
                </a:moveTo>
                <a:lnTo>
                  <a:pt x="713232" y="1225296"/>
                </a:lnTo>
                <a:lnTo>
                  <a:pt x="2185416" y="557784"/>
                </a:lnTo>
                <a:lnTo>
                  <a:pt x="2322576" y="0"/>
                </a:lnTo>
              </a:path>
            </a:pathLst>
          </a:custGeom>
          <a:noFill/>
          <a:ln w="12700" cap="flat" cmpd="sng" algn="ctr">
            <a:solidFill>
              <a:srgbClr val="24242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7F436511-DEF6-4EB0-A8B6-62737604D83F}"/>
              </a:ext>
            </a:extLst>
          </p:cNvPr>
          <p:cNvCxnSpPr>
            <a:cxnSpLocks/>
            <a:stCxn id="36" idx="1"/>
          </p:cNvCxnSpPr>
          <p:nvPr/>
        </p:nvCxnSpPr>
        <p:spPr bwMode="auto">
          <a:xfrm flipV="1">
            <a:off x="11144789" y="4548117"/>
            <a:ext cx="434244" cy="362728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22B3BD15-3F37-4021-8F3A-49CA80A9D4DB}"/>
              </a:ext>
            </a:extLst>
          </p:cNvPr>
          <p:cNvCxnSpPr>
            <a:cxnSpLocks/>
            <a:endCxn id="13" idx="0"/>
          </p:cNvCxnSpPr>
          <p:nvPr/>
        </p:nvCxnSpPr>
        <p:spPr bwMode="auto">
          <a:xfrm flipH="1">
            <a:off x="8948032" y="2490503"/>
            <a:ext cx="2815" cy="343452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sp>
        <p:nvSpPr>
          <p:cNvPr id="43" name="TextBox 42">
            <a:extLst>
              <a:ext uri="{FF2B5EF4-FFF2-40B4-BE49-F238E27FC236}">
                <a16:creationId xmlns:a16="http://schemas.microsoft.com/office/drawing/2014/main" id="{ACD3292A-AC2D-4B14-8A2D-5B038E81659A}"/>
              </a:ext>
            </a:extLst>
          </p:cNvPr>
          <p:cNvSpPr txBox="1"/>
          <p:nvPr/>
        </p:nvSpPr>
        <p:spPr bwMode="auto">
          <a:xfrm>
            <a:off x="8686261" y="2541018"/>
            <a:ext cx="696811" cy="24482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100" dirty="0"/>
              <a:t>N7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D5737F5F-C26E-4070-9D0E-953EDE372F35}"/>
              </a:ext>
            </a:extLst>
          </p:cNvPr>
          <p:cNvCxnSpPr>
            <a:cxnSpLocks/>
          </p:cNvCxnSpPr>
          <p:nvPr/>
        </p:nvCxnSpPr>
        <p:spPr bwMode="auto">
          <a:xfrm flipH="1">
            <a:off x="8918028" y="3227374"/>
            <a:ext cx="2815" cy="343452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AA98C95C-A333-497B-8FA2-69FA89A5E414}"/>
              </a:ext>
            </a:extLst>
          </p:cNvPr>
          <p:cNvSpPr/>
          <p:nvPr/>
        </p:nvSpPr>
        <p:spPr bwMode="auto">
          <a:xfrm>
            <a:off x="9028925" y="3024533"/>
            <a:ext cx="1649691" cy="2498104"/>
          </a:xfrm>
          <a:custGeom>
            <a:avLst/>
            <a:gdLst>
              <a:gd name="connsiteX0" fmla="*/ 0 w 1649691"/>
              <a:gd name="connsiteY0" fmla="*/ 2498104 h 2498104"/>
              <a:gd name="connsiteX1" fmla="*/ 801279 w 1649691"/>
              <a:gd name="connsiteY1" fmla="*/ 2290714 h 2498104"/>
              <a:gd name="connsiteX2" fmla="*/ 1593130 w 1649691"/>
              <a:gd name="connsiteY2" fmla="*/ 1706252 h 2498104"/>
              <a:gd name="connsiteX3" fmla="*/ 150829 w 1649691"/>
              <a:gd name="connsiteY3" fmla="*/ 763572 h 2498104"/>
              <a:gd name="connsiteX4" fmla="*/ 1649691 w 1649691"/>
              <a:gd name="connsiteY4" fmla="*/ 0 h 2498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49691" h="2498104">
                <a:moveTo>
                  <a:pt x="0" y="2498104"/>
                </a:moveTo>
                <a:cubicBezTo>
                  <a:pt x="267878" y="2460396"/>
                  <a:pt x="535757" y="2422689"/>
                  <a:pt x="801279" y="2290714"/>
                </a:cubicBezTo>
                <a:cubicBezTo>
                  <a:pt x="1066801" y="2158739"/>
                  <a:pt x="1701538" y="1960776"/>
                  <a:pt x="1593130" y="1706252"/>
                </a:cubicBezTo>
                <a:cubicBezTo>
                  <a:pt x="1484722" y="1451728"/>
                  <a:pt x="141402" y="1047947"/>
                  <a:pt x="150829" y="763572"/>
                </a:cubicBezTo>
                <a:cubicBezTo>
                  <a:pt x="160256" y="479197"/>
                  <a:pt x="904973" y="239598"/>
                  <a:pt x="1649691" y="0"/>
                </a:cubicBezTo>
              </a:path>
            </a:pathLst>
          </a:custGeom>
          <a:noFill/>
          <a:ln w="317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46" name="Freeform: Shape 45">
            <a:extLst>
              <a:ext uri="{FF2B5EF4-FFF2-40B4-BE49-F238E27FC236}">
                <a16:creationId xmlns:a16="http://schemas.microsoft.com/office/drawing/2014/main" id="{9964A737-1E77-4B68-97B9-28A7CC096206}"/>
              </a:ext>
            </a:extLst>
          </p:cNvPr>
          <p:cNvSpPr/>
          <p:nvPr/>
        </p:nvSpPr>
        <p:spPr bwMode="auto">
          <a:xfrm>
            <a:off x="7410374" y="3561861"/>
            <a:ext cx="1948489" cy="1951349"/>
          </a:xfrm>
          <a:custGeom>
            <a:avLst/>
            <a:gdLst>
              <a:gd name="connsiteX0" fmla="*/ 1411162 w 1948489"/>
              <a:gd name="connsiteY0" fmla="*/ 1951349 h 1951349"/>
              <a:gd name="connsiteX1" fmla="*/ 430774 w 1948489"/>
              <a:gd name="connsiteY1" fmla="*/ 1508289 h 1951349"/>
              <a:gd name="connsiteX2" fmla="*/ 53702 w 1948489"/>
              <a:gd name="connsiteY2" fmla="*/ 518475 h 1951349"/>
              <a:gd name="connsiteX3" fmla="*/ 1543137 w 1948489"/>
              <a:gd name="connsiteY3" fmla="*/ 188536 h 1951349"/>
              <a:gd name="connsiteX4" fmla="*/ 1948489 w 1948489"/>
              <a:gd name="connsiteY4" fmla="*/ 0 h 19513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48489" h="1951349">
                <a:moveTo>
                  <a:pt x="1411162" y="1951349"/>
                </a:moveTo>
                <a:cubicBezTo>
                  <a:pt x="1034089" y="1849225"/>
                  <a:pt x="657017" y="1747101"/>
                  <a:pt x="430774" y="1508289"/>
                </a:cubicBezTo>
                <a:cubicBezTo>
                  <a:pt x="204531" y="1269477"/>
                  <a:pt x="-131692" y="738434"/>
                  <a:pt x="53702" y="518475"/>
                </a:cubicBezTo>
                <a:cubicBezTo>
                  <a:pt x="239096" y="298516"/>
                  <a:pt x="1227339" y="274949"/>
                  <a:pt x="1543137" y="188536"/>
                </a:cubicBezTo>
                <a:cubicBezTo>
                  <a:pt x="1858935" y="102123"/>
                  <a:pt x="1903712" y="51061"/>
                  <a:pt x="1948489" y="0"/>
                </a:cubicBezTo>
              </a:path>
            </a:pathLst>
          </a:custGeom>
          <a:noFill/>
          <a:ln w="317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64F4B5A3-F9E5-4C47-8582-A3F7CB52A51F}"/>
              </a:ext>
            </a:extLst>
          </p:cNvPr>
          <p:cNvSpPr/>
          <p:nvPr/>
        </p:nvSpPr>
        <p:spPr>
          <a:xfrm>
            <a:off x="10570128" y="2778129"/>
            <a:ext cx="970407" cy="39560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dirty="0"/>
              <a:t>DN</a:t>
            </a:r>
          </a:p>
        </p:txBody>
      </p:sp>
    </p:spTree>
    <p:extLst>
      <p:ext uri="{BB962C8B-B14F-4D97-AF65-F5344CB8AC3E}">
        <p14:creationId xmlns:p14="http://schemas.microsoft.com/office/powerpoint/2010/main" val="33028504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B885DC-D6EF-49C9-AEFF-007C06951C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60059"/>
            <a:ext cx="10515600" cy="746621"/>
          </a:xfrm>
        </p:spPr>
        <p:txBody>
          <a:bodyPr>
            <a:normAutofit/>
          </a:bodyPr>
          <a:lstStyle/>
          <a:p>
            <a:r>
              <a:rPr lang="sv-SE" dirty="0"/>
              <a:t>Further aspects (1)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F7C25A-FD41-41E3-B863-E5A5AF501C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75127"/>
            <a:ext cx="10515600" cy="5217748"/>
          </a:xfrm>
        </p:spPr>
        <p:txBody>
          <a:bodyPr>
            <a:noAutofit/>
          </a:bodyPr>
          <a:lstStyle/>
          <a:p>
            <a:r>
              <a:rPr lang="sv-SE" sz="1400" dirty="0"/>
              <a:t>ATSSS control plane: </a:t>
            </a:r>
          </a:p>
          <a:p>
            <a:pPr lvl="1"/>
            <a:r>
              <a:rPr lang="sv-SE" sz="1400" dirty="0"/>
              <a:t>ATSSS control plane supported using ATSSS rules carried via 5GC (i.e. 5G SM NAS)</a:t>
            </a:r>
          </a:p>
          <a:p>
            <a:pPr lvl="1"/>
            <a:r>
              <a:rPr lang="sv-SE" sz="1400" dirty="0"/>
              <a:t>Loss of 5GC connectivity need to be handled to allow recovery (e.g. using Access Unavailability report as agreed in Tenerife)</a:t>
            </a:r>
          </a:p>
          <a:p>
            <a:endParaRPr lang="sv-SE" sz="1400" dirty="0"/>
          </a:p>
          <a:p>
            <a:r>
              <a:rPr lang="sv-SE" sz="1400" dirty="0"/>
              <a:t>PDN Connection establishment in EPS:</a:t>
            </a:r>
          </a:p>
          <a:p>
            <a:pPr lvl="1"/>
            <a:r>
              <a:rPr lang="sv-SE" sz="1400" dirty="0"/>
              <a:t>PCO can be used to negotiate ATSSS when activating a PDN Connection in EPC</a:t>
            </a:r>
          </a:p>
          <a:p>
            <a:pPr lvl="1"/>
            <a:r>
              <a:rPr lang="sv-SE" sz="1400" dirty="0"/>
              <a:t>Assume homogenous ATSSS support in PGW-C/SMF for a APN, to ensure that MME selects a ATSSS capable PGW-C/SMF</a:t>
            </a:r>
          </a:p>
          <a:p>
            <a:endParaRPr lang="sv-SE" sz="1400" dirty="0"/>
          </a:p>
          <a:p>
            <a:r>
              <a:rPr lang="sv-SE" sz="1400" dirty="0"/>
              <a:t>UE policies</a:t>
            </a:r>
          </a:p>
          <a:p>
            <a:pPr lvl="1"/>
            <a:r>
              <a:rPr lang="sv-SE" sz="1400" dirty="0"/>
              <a:t>URSP is only applicable to 5GS, so it is unclear how the UE can know that it shall populate the PCO in EPC with ATSSS-related information. An option is that the UE supporting ATSSS with EPS IWK always includes the ”multi-access” indication in the PCO, and the network then decides whether to apply ATSSS or not.</a:t>
            </a:r>
          </a:p>
          <a:p>
            <a:pPr lvl="1"/>
            <a:r>
              <a:rPr lang="sv-SE" sz="1400" dirty="0"/>
              <a:t>However this is not a special issue for ATSSS. URSP is in general not applicable to EPS so the situation is not better or worse than general EPS IWK.</a:t>
            </a:r>
          </a:p>
          <a:p>
            <a:endParaRPr lang="sv-SE" sz="1400" dirty="0"/>
          </a:p>
          <a:p>
            <a:r>
              <a:rPr lang="sv-SE" sz="1400" dirty="0"/>
              <a:t>Procedures for adding a leg:</a:t>
            </a:r>
          </a:p>
          <a:p>
            <a:pPr lvl="1"/>
            <a:r>
              <a:rPr lang="sv-SE" sz="1400" dirty="0"/>
              <a:t>If a PDU Session is active in Non-3GPP/5GC: A ”child” PDN Connection in LTE/EPC can be added using PDN Connection Establishment with ”HO flag” and including a PCO with "MA PDU Request" indication. </a:t>
            </a:r>
          </a:p>
          <a:p>
            <a:pPr lvl="1"/>
            <a:r>
              <a:rPr lang="sv-SE" sz="1400" dirty="0"/>
              <a:t>If a PDN Connection is active LTE/EPC: A ”child” PDU Session in Non-3GPP/5GC can be added using current ATSSS procedure for adding a leg (i.e. PDU Session Establishment with "MA PDU Request" indication).</a:t>
            </a:r>
          </a:p>
        </p:txBody>
      </p:sp>
    </p:spTree>
    <p:extLst>
      <p:ext uri="{BB962C8B-B14F-4D97-AF65-F5344CB8AC3E}">
        <p14:creationId xmlns:p14="http://schemas.microsoft.com/office/powerpoint/2010/main" val="5849727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C7265F-CB00-45F6-8A7A-5BEDF258BF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93615"/>
            <a:ext cx="10515600" cy="662731"/>
          </a:xfrm>
        </p:spPr>
        <p:txBody>
          <a:bodyPr>
            <a:normAutofit fontScale="90000"/>
          </a:bodyPr>
          <a:lstStyle/>
          <a:p>
            <a:r>
              <a:rPr lang="sv-SE" dirty="0"/>
              <a:t>Further aspects (2)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5A1C8C-3C1C-46F6-8C2C-A3DF42E40D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67406"/>
            <a:ext cx="10515600" cy="4809557"/>
          </a:xfrm>
        </p:spPr>
        <p:txBody>
          <a:bodyPr>
            <a:noAutofit/>
          </a:bodyPr>
          <a:lstStyle/>
          <a:p>
            <a:r>
              <a:rPr lang="sv-SE" sz="1400" dirty="0"/>
              <a:t>Single-registration mode and/or dual-registration mode for 3GPP access</a:t>
            </a:r>
          </a:p>
          <a:p>
            <a:pPr lvl="1"/>
            <a:r>
              <a:rPr lang="sv-SE" sz="1400" dirty="0"/>
              <a:t>UE can be in either mode. The registration mode used for 3GPP access (single- or dual-) does not impact the usage of non-3GPP access</a:t>
            </a:r>
          </a:p>
          <a:p>
            <a:pPr lvl="1"/>
            <a:r>
              <a:rPr lang="sv-SE" sz="1400" dirty="0"/>
              <a:t>It is however assumed that for ATSSS with EPC IWK to work, the UE can be simultaneosly registered in EPC (in 3GPP access) and in 5GS (in non-3GPP access)</a:t>
            </a:r>
          </a:p>
          <a:p>
            <a:pPr lvl="1"/>
            <a:r>
              <a:rPr lang="sv-SE" sz="1400" dirty="0"/>
              <a:t>If UE can only be registered in EPS or 5GC (independent of access), also non-3GPP access need to be removed in case UE makes inter-system change to EPS</a:t>
            </a:r>
          </a:p>
          <a:p>
            <a:pPr lvl="1"/>
            <a:endParaRPr lang="sv-SE" sz="1400" dirty="0"/>
          </a:p>
          <a:p>
            <a:r>
              <a:rPr lang="sv-SE" sz="1400" dirty="0"/>
              <a:t>Policy control works as defined for ATSSS</a:t>
            </a:r>
          </a:p>
          <a:p>
            <a:pPr lvl="1"/>
            <a:r>
              <a:rPr lang="sv-SE" sz="1400" dirty="0"/>
              <a:t>PCF provides PCC rules over N5 including Multi-access related parameters. Not impacted by EPC IWK.</a:t>
            </a:r>
          </a:p>
          <a:p>
            <a:pPr lvl="1"/>
            <a:r>
              <a:rPr lang="sv-SE" sz="1400" dirty="0"/>
              <a:t>PGW-C/SMF can select PCF based on same principles as for 5GS (or a homogenous deployment is used for an APN/DNN)</a:t>
            </a:r>
          </a:p>
          <a:p>
            <a:pPr lvl="1"/>
            <a:endParaRPr lang="sv-SE" sz="1400" dirty="0"/>
          </a:p>
          <a:p>
            <a:r>
              <a:rPr lang="sv-SE" sz="1400" dirty="0"/>
              <a:t>Measurements</a:t>
            </a:r>
          </a:p>
          <a:p>
            <a:pPr lvl="1"/>
            <a:r>
              <a:rPr lang="sv-SE" sz="1400" dirty="0"/>
              <a:t>Handled between UE and PMF/UPF and should work as defined even if UP connection is on LTE/EPC.</a:t>
            </a:r>
          </a:p>
          <a:p>
            <a:pPr lvl="1"/>
            <a:endParaRPr lang="sv-SE" sz="1400" dirty="0"/>
          </a:p>
          <a:p>
            <a:r>
              <a:rPr lang="sv-SE" sz="1400" dirty="0"/>
              <a:t>Slicing </a:t>
            </a:r>
          </a:p>
          <a:p>
            <a:pPr lvl="1"/>
            <a:r>
              <a:rPr lang="en-US" sz="1400" dirty="0"/>
              <a:t>The selection of PGW-C+SMF in the correct slice requires the same mapping between EPC and 5GC slices as required for single-access PDU sessions</a:t>
            </a:r>
          </a:p>
          <a:p>
            <a:pPr lvl="1"/>
            <a:endParaRPr lang="en-US" sz="1400" dirty="0"/>
          </a:p>
          <a:p>
            <a:r>
              <a:rPr lang="sv-SE" sz="1400" dirty="0"/>
              <a:t>Applicability</a:t>
            </a:r>
          </a:p>
          <a:p>
            <a:pPr lvl="1"/>
            <a:r>
              <a:rPr lang="sv-SE" sz="1400" dirty="0"/>
              <a:t>Our proposal is to describe the EPS IWK solution for UEs and RGs, but it can be discussed whether the solution shall be limited to RGs</a:t>
            </a:r>
          </a:p>
        </p:txBody>
      </p:sp>
    </p:spTree>
    <p:extLst>
      <p:ext uri="{BB962C8B-B14F-4D97-AF65-F5344CB8AC3E}">
        <p14:creationId xmlns:p14="http://schemas.microsoft.com/office/powerpoint/2010/main" val="39023404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179311-A2CE-4B43-8AEB-C59CF7D0F6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0568"/>
            <a:ext cx="10515600" cy="591222"/>
          </a:xfrm>
        </p:spPr>
        <p:txBody>
          <a:bodyPr>
            <a:normAutofit fontScale="90000"/>
          </a:bodyPr>
          <a:lstStyle/>
          <a:p>
            <a:r>
              <a:rPr lang="sv-SE" dirty="0"/>
              <a:t>Further aspects (3): QoS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B0F87A-568D-4FF2-9CB7-36A99E2685F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01910" y="796955"/>
            <a:ext cx="10387668" cy="1241570"/>
          </a:xfrm>
        </p:spPr>
        <p:txBody>
          <a:bodyPr>
            <a:normAutofit/>
          </a:bodyPr>
          <a:lstStyle/>
          <a:p>
            <a:r>
              <a:rPr lang="sv-SE" sz="1400" dirty="0"/>
              <a:t>Current approach for EPC IWK is described in 23.501/23.502:</a:t>
            </a:r>
          </a:p>
          <a:p>
            <a:pPr lvl="1"/>
            <a:r>
              <a:rPr lang="sv-SE" sz="1200" dirty="0"/>
              <a:t>PGW-C+SMF will receive 5G QoS information from PCF. </a:t>
            </a:r>
          </a:p>
          <a:p>
            <a:pPr lvl="1"/>
            <a:r>
              <a:rPr lang="sv-SE" sz="1200" dirty="0"/>
              <a:t>PGW-C+SMF will map to EPS QoS parameters.</a:t>
            </a:r>
          </a:p>
          <a:p>
            <a:pPr lvl="2"/>
            <a:r>
              <a:rPr lang="sv-SE" sz="1200" dirty="0"/>
              <a:t>This can be a 1:1 mapping between QoS flow and bearer, or a mapping of multiple QoS flows to one bearer. </a:t>
            </a:r>
          </a:p>
          <a:p>
            <a:pPr lvl="1"/>
            <a:r>
              <a:rPr lang="sv-SE" sz="1200" dirty="0"/>
              <a:t>This mapping is based on operator config in PGW-S+SMF, i.e. not standardized in detail (see informative Annex C in 23.502)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3B4940C-1F2E-4BD7-BD34-5C885CF29E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541864"/>
            <a:ext cx="5181600" cy="4043493"/>
          </a:xfrm>
        </p:spPr>
        <p:txBody>
          <a:bodyPr>
            <a:noAutofit/>
          </a:bodyPr>
          <a:lstStyle/>
          <a:p>
            <a:r>
              <a:rPr lang="sv-SE" sz="1200" dirty="0"/>
              <a:t>AMBR in UPF: APN-AMBR / Session AMBR</a:t>
            </a:r>
          </a:p>
          <a:p>
            <a:pPr lvl="1"/>
            <a:r>
              <a:rPr lang="sv-SE" sz="1200" dirty="0"/>
              <a:t>Current rel-15 specification allows UPF to enforce Session-AMBR also when UE is in EPS. This can be applies also in case of ATSSS, i.e. single Session AMBR enforcement for both legs. </a:t>
            </a:r>
          </a:p>
          <a:p>
            <a:pPr lvl="1"/>
            <a:endParaRPr lang="sv-SE" sz="1200" dirty="0"/>
          </a:p>
          <a:p>
            <a:r>
              <a:rPr lang="sv-SE" sz="1200" dirty="0"/>
              <a:t>AMBR in UE:</a:t>
            </a:r>
          </a:p>
          <a:p>
            <a:pPr lvl="1"/>
            <a:r>
              <a:rPr lang="sv-SE" sz="1200" dirty="0"/>
              <a:t>Currently UE shall enforce UL Session-AMBR (in 5GS) and optionally UL APN-AMBR (in EPS)</a:t>
            </a:r>
          </a:p>
          <a:p>
            <a:pPr lvl="1"/>
            <a:r>
              <a:rPr lang="sv-SE" sz="1200" dirty="0"/>
              <a:t>With multi-access conncetivity with a PDU/PDN Session in EPS and 5GS the UE may enforce a single AMBR in up-link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33C93B1B-7F04-4E23-82F6-1F0982C9E36E}"/>
              </a:ext>
            </a:extLst>
          </p:cNvPr>
          <p:cNvSpPr txBox="1">
            <a:spLocks/>
          </p:cNvSpPr>
          <p:nvPr/>
        </p:nvSpPr>
        <p:spPr>
          <a:xfrm>
            <a:off x="601910" y="2541864"/>
            <a:ext cx="5181600" cy="424946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v-SE" sz="1200" dirty="0"/>
              <a:t>SDF level QoS </a:t>
            </a:r>
          </a:p>
          <a:p>
            <a:pPr lvl="1"/>
            <a:r>
              <a:rPr lang="sv-SE" sz="1200" dirty="0"/>
              <a:t>SDF-level QoS is enforced in UPF. </a:t>
            </a:r>
          </a:p>
          <a:p>
            <a:pPr lvl="1"/>
            <a:r>
              <a:rPr lang="sv-SE" sz="1200" dirty="0"/>
              <a:t>Not impacted by EPC IWK, since SDF-level QoS enforcement is access independent</a:t>
            </a:r>
          </a:p>
          <a:p>
            <a:r>
              <a:rPr lang="sv-SE" sz="1200" dirty="0"/>
              <a:t>GBR QoS flows</a:t>
            </a:r>
          </a:p>
          <a:p>
            <a:pPr lvl="1"/>
            <a:r>
              <a:rPr lang="sv-SE" sz="1200" dirty="0"/>
              <a:t>GBR QoS flows will only be carried on a single access at a time (according to existing agreements in ATSSS). </a:t>
            </a:r>
          </a:p>
          <a:p>
            <a:pPr lvl="1"/>
            <a:r>
              <a:rPr lang="sv-SE" sz="1200" dirty="0"/>
              <a:t>There should thus be no impact due to EPC IWK. PGW-C+SMF will provide the GBR QoS info either via EPS or via 5GS (AS + NAS).</a:t>
            </a:r>
          </a:p>
          <a:p>
            <a:r>
              <a:rPr lang="sv-SE" sz="1200" dirty="0"/>
              <a:t>Non-GBR QoS flows</a:t>
            </a:r>
          </a:p>
          <a:p>
            <a:pPr lvl="1"/>
            <a:r>
              <a:rPr lang="sv-SE" sz="1200" dirty="0"/>
              <a:t>Non-GBR traffic may be split/switched between the accesses. </a:t>
            </a:r>
          </a:p>
          <a:p>
            <a:pPr lvl="1"/>
            <a:r>
              <a:rPr lang="sv-SE" sz="1200" dirty="0"/>
              <a:t>SMF will provide the respective QoS information to both accesses (EPS QoS parameters via EPC, 5G QOS parameters via 5GC)</a:t>
            </a:r>
          </a:p>
          <a:p>
            <a:pPr lvl="1"/>
            <a:r>
              <a:rPr lang="sv-SE" sz="1200" dirty="0"/>
              <a:t>UE should apply the respective access-specific rules (TFTs etc for EPC and QoS rules for 5GC) for UL traffic, depending on UL traffic steering in UE.</a:t>
            </a:r>
          </a:p>
          <a:p>
            <a:pPr lvl="1"/>
            <a:r>
              <a:rPr lang="sv-SE" sz="1200" dirty="0"/>
              <a:t>UPF will perform DL traffic mapping to bearers based on rules (PDRs, FARs) from SMF. SMF can provide separate FARs for 4G and 5G and thus the appropriate GTP-U header will be generated based on FAR. </a:t>
            </a:r>
          </a:p>
          <a:p>
            <a:pPr lvl="1"/>
            <a:r>
              <a:rPr lang="sv-SE" sz="1200" dirty="0"/>
              <a:t>There is thus no specific impact doe to ATSSS for EPC IWK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57CF743-AB4A-4793-9F1F-A67A69700979}"/>
              </a:ext>
            </a:extLst>
          </p:cNvPr>
          <p:cNvCxnSpPr/>
          <p:nvPr/>
        </p:nvCxnSpPr>
        <p:spPr>
          <a:xfrm>
            <a:off x="436228" y="2013358"/>
            <a:ext cx="1091757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EA7B6297-46AB-44EE-8424-2EA775A09D26}"/>
              </a:ext>
            </a:extLst>
          </p:cNvPr>
          <p:cNvSpPr txBox="1"/>
          <p:nvPr/>
        </p:nvSpPr>
        <p:spPr>
          <a:xfrm>
            <a:off x="601910" y="2105635"/>
            <a:ext cx="69090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sv-SE" sz="1400" dirty="0"/>
              <a:t>How would the QoS enforcement in UE and UPF be impacted by ATSSS with EPC IWK?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1F96DB1-F82F-418C-AEFC-777005682DDE}"/>
              </a:ext>
            </a:extLst>
          </p:cNvPr>
          <p:cNvCxnSpPr/>
          <p:nvPr/>
        </p:nvCxnSpPr>
        <p:spPr>
          <a:xfrm>
            <a:off x="5895014" y="2701255"/>
            <a:ext cx="0" cy="377504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866806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E5C569-8CBE-490F-8199-03D3B3CD2F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E95B3D-35B6-49F1-8BC6-76DDC7B423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v-SE" sz="2400" dirty="0"/>
              <a:t>Limited impact to support ATSSS also with EPC IWK (UE/RG and PGW-C/SMF)</a:t>
            </a:r>
          </a:p>
          <a:p>
            <a:r>
              <a:rPr lang="sv-SE" sz="2400" dirty="0"/>
              <a:t>23.501 CR available in S2-1903136</a:t>
            </a:r>
          </a:p>
          <a:p>
            <a:r>
              <a:rPr lang="sv-SE" sz="2400" dirty="0"/>
              <a:t>A corresponding proposal for 5WWC is available in S2-1903137</a:t>
            </a:r>
          </a:p>
        </p:txBody>
      </p:sp>
    </p:spTree>
    <p:extLst>
      <p:ext uri="{BB962C8B-B14F-4D97-AF65-F5344CB8AC3E}">
        <p14:creationId xmlns:p14="http://schemas.microsoft.com/office/powerpoint/2010/main" val="13545112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1396</Words>
  <Application>Microsoft Office PowerPoint</Application>
  <PresentationFormat>Widescreen</PresentationFormat>
  <Paragraphs>116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ATSSS and EPS IWK</vt:lpstr>
      <vt:lpstr>Background</vt:lpstr>
      <vt:lpstr>Motivation and use cases</vt:lpstr>
      <vt:lpstr>Possible solution</vt:lpstr>
      <vt:lpstr>Further aspects (1)</vt:lpstr>
      <vt:lpstr>Further aspects (2)</vt:lpstr>
      <vt:lpstr>Further aspects (3): QoS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ATSSS and EPS IWK</dc:title>
  <dc:creator>Ericsson User5</dc:creator>
  <cp:lastModifiedBy>Ericsson User</cp:lastModifiedBy>
  <cp:revision>174</cp:revision>
  <dcterms:created xsi:type="dcterms:W3CDTF">2019-03-13T14:10:32Z</dcterms:created>
  <dcterms:modified xsi:type="dcterms:W3CDTF">2019-04-02T12:47:58Z</dcterms:modified>
</cp:coreProperties>
</file>