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4"/>
  </p:notesMasterIdLst>
  <p:handoutMasterIdLst>
    <p:handoutMasterId r:id="rId15"/>
  </p:handoutMasterIdLst>
  <p:sldIdLst>
    <p:sldId id="789" r:id="rId3"/>
    <p:sldId id="938" r:id="rId4"/>
    <p:sldId id="939" r:id="rId5"/>
    <p:sldId id="951" r:id="rId6"/>
    <p:sldId id="947" r:id="rId7"/>
    <p:sldId id="948" r:id="rId8"/>
    <p:sldId id="949" r:id="rId9"/>
    <p:sldId id="944" r:id="rId10"/>
    <p:sldId id="956" r:id="rId11"/>
    <p:sldId id="950" r:id="rId12"/>
    <p:sldId id="795" r:id="rId1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6E7E7"/>
    <a:srgbClr val="FFFFFF"/>
    <a:srgbClr val="C1C3C3"/>
    <a:srgbClr val="FF7070"/>
    <a:srgbClr val="979B9B"/>
    <a:srgbClr val="98949E"/>
    <a:srgbClr val="7FD7F7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42" autoAdjust="0"/>
    <p:restoredTop sz="90764" autoAdjust="0"/>
  </p:normalViewPr>
  <p:slideViewPr>
    <p:cSldViewPr snapToGrid="0">
      <p:cViewPr>
        <p:scale>
          <a:sx n="100" d="100"/>
          <a:sy n="100" d="100"/>
        </p:scale>
        <p:origin x="-408" y="-17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4/2/2019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4/2/2019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29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7563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19218E-849D-4E86-A2D9-142525684592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5231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1" dirty="0" smtClean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19218E-849D-4E86-A2D9-142525684592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565756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1</a:t>
            </a:r>
            <a:r>
              <a:rPr lang="zh-CN" altLang="en-US" dirty="0" smtClean="0"/>
              <a:t>、；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6938DE-7226-46A7-9B76-C6699F1F2429}" type="slidenum">
              <a:rPr lang="zh-CN" altLang="en-US" smtClean="0"/>
              <a:pPr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2983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19218E-849D-4E86-A2D9-142525684592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04991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WG2 Meeting #132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8 - 15 April 2019, Xi’An, China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xfrm>
            <a:off x="7908454" y="6402388"/>
            <a:ext cx="1409333" cy="1101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B8EBF8E-49C8-4BB9-9923-38D0D652947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239350" y="1124745"/>
            <a:ext cx="11713301" cy="4992553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38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349" y="157198"/>
            <a:ext cx="10327216" cy="8715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198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6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6EF57B1A-FC41-48B3-80D4-00FF3063FDB5}" type="datetimeFigureOut">
              <a:rPr lang="en-US" smtClean="0">
                <a:solidFill>
                  <a:prstClr val="white"/>
                </a:solidFill>
              </a:rPr>
              <a:pPr/>
              <a:t>4/2/2019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8" y="6356353"/>
            <a:ext cx="3860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9" y="6356353"/>
            <a:ext cx="2844800" cy="365125"/>
          </a:xfrm>
          <a:prstGeom prst="rect">
            <a:avLst/>
          </a:prstGeom>
        </p:spPr>
        <p:txBody>
          <a:bodyPr lIns="121935" tIns="60968" rIns="121935" bIns="60968"/>
          <a:lstStyle/>
          <a:p>
            <a:fld id="{E781DF1C-04E0-49AB-83FC-D443CC59D123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74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191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9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WG2, 8-15. April 2019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S2-1903098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17" r:id="rId4"/>
    <p:sldLayoutId id="2147483819" r:id="rId5"/>
    <p:sldLayoutId id="2147483820" r:id="rId6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02/04/2019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17133"/>
            <a:ext cx="7772400" cy="2815018"/>
          </a:xfrm>
        </p:spPr>
        <p:txBody>
          <a:bodyPr/>
          <a:lstStyle/>
          <a:p>
            <a:r>
              <a:rPr lang="en-GB" altLang="zh-CN" dirty="0"/>
              <a:t>Discussion about </a:t>
            </a:r>
            <a:r>
              <a:rPr lang="en-US" altLang="zh-CN" dirty="0"/>
              <a:t>3GPP Rel-17 </a:t>
            </a:r>
            <a:r>
              <a:rPr lang="en-US" altLang="zh-CN" dirty="0" smtClean="0"/>
              <a:t>eNA phase 2</a:t>
            </a:r>
            <a:r>
              <a:rPr lang="en-GB" altLang="zh-CN" sz="2800" dirty="0"/>
              <a:t/>
            </a:r>
            <a:br>
              <a:rPr lang="en-GB" altLang="zh-CN" sz="2800" dirty="0"/>
            </a:br>
            <a:r>
              <a:rPr lang="en-GB" altLang="zh-CN" sz="2800" dirty="0" smtClean="0"/>
              <a:t/>
            </a:r>
            <a:br>
              <a:rPr lang="en-GB" altLang="zh-CN" sz="2800" dirty="0" smtClean="0"/>
            </a:br>
            <a:r>
              <a:rPr lang="en-GB" altLang="zh-CN" sz="2800" dirty="0"/>
              <a:t>China </a:t>
            </a:r>
            <a:r>
              <a:rPr lang="en-GB" altLang="zh-CN" sz="2800" smtClean="0"/>
              <a:t>Mobile, Huawei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081499" y="1257350"/>
            <a:ext cx="475461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400" dirty="0"/>
              <a:t>NWDAF generates energy-saving related data analytics (e.g. traffic activity prediction) for a given </a:t>
            </a:r>
            <a:r>
              <a:rPr lang="en-US" altLang="zh-CN" sz="1400" dirty="0" smtClean="0"/>
              <a:t>cell by analyzing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third-party </a:t>
            </a:r>
            <a:r>
              <a:rPr lang="en-US" altLang="zh-CN" sz="1400" dirty="0"/>
              <a:t>data </a:t>
            </a:r>
            <a:endParaRPr lang="en-US" altLang="zh-CN" sz="1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</a:t>
            </a:r>
            <a:r>
              <a:rPr lang="en-US" altLang="zh-CN" sz="1400" dirty="0"/>
              <a:t>related network data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</a:t>
            </a:r>
            <a:r>
              <a:rPr lang="en-US" altLang="zh-CN" sz="1400" dirty="0"/>
              <a:t>moving </a:t>
            </a:r>
            <a:r>
              <a:rPr lang="en-US" altLang="zh-CN" sz="1400" dirty="0" smtClean="0"/>
              <a:t>Trajectory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</a:t>
            </a:r>
            <a:r>
              <a:rPr lang="en-US" altLang="zh-CN" sz="1400" dirty="0"/>
              <a:t>service </a:t>
            </a:r>
            <a:r>
              <a:rPr lang="en-US" altLang="zh-CN" sz="1400" dirty="0" smtClean="0"/>
              <a:t>invoking</a:t>
            </a:r>
            <a:r>
              <a:rPr lang="en-US" altLang="zh-CN" sz="1400" dirty="0"/>
              <a:t> </a:t>
            </a:r>
            <a:r>
              <a:rPr lang="en-US" altLang="zh-CN" sz="1400" dirty="0" smtClean="0"/>
              <a:t>e.g. when and where and which UE invokes which application.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priority e.g</a:t>
            </a:r>
            <a:r>
              <a:rPr lang="en-US" altLang="zh-CN" sz="1400" dirty="0"/>
              <a:t>. golden\silver\bronze </a:t>
            </a:r>
            <a:endParaRPr lang="en-US" altLang="zh-CN" sz="1400" dirty="0" smtClean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/>
              <a:t>UE </a:t>
            </a:r>
            <a:r>
              <a:rPr lang="en-US" altLang="zh-CN" sz="1400" dirty="0"/>
              <a:t>activity </a:t>
            </a:r>
            <a:r>
              <a:rPr lang="en-US" altLang="zh-CN" sz="1400" dirty="0" smtClean="0"/>
              <a:t>information e.g. TAU/Service Request/Internet surfing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sz="1400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400" dirty="0" smtClean="0"/>
              <a:t>NWDAF </a:t>
            </a:r>
            <a:r>
              <a:rPr lang="en-US" altLang="zh-CN" sz="1400" dirty="0"/>
              <a:t>only provides energy-saving related data analytics to OAM and OAM makes the decision to perform energy-saving related </a:t>
            </a:r>
            <a:r>
              <a:rPr lang="en-US" altLang="zh-CN" sz="1400" dirty="0" smtClean="0"/>
              <a:t>action .</a:t>
            </a:r>
            <a:r>
              <a:rPr lang="en-US" altLang="zh-CN" sz="1400" dirty="0"/>
              <a:t>e.g. turn-off load threshold, turn-off time window, etc.</a:t>
            </a:r>
            <a:endParaRPr lang="en-US" altLang="zh-CN" sz="1400" dirty="0" smtClean="0"/>
          </a:p>
          <a:p>
            <a:endParaRPr lang="en-US" altLang="zh-CN" sz="1400" dirty="0" smtClean="0"/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400" dirty="0"/>
              <a:t>After OAM performed energy-saving action, NWDAF monitor the service experience of the impacted cell and provide further data analytics to OAM.</a:t>
            </a:r>
          </a:p>
          <a:p>
            <a:pPr marL="171450" indent="-171450">
              <a:buFont typeface="Wingdings" panose="05000000000000000000" pitchFamily="2" charset="2"/>
              <a:buChar char="l"/>
            </a:pPr>
            <a:endParaRPr lang="en-US" altLang="zh-CN" sz="1200" dirty="0"/>
          </a:p>
          <a:p>
            <a:endParaRPr lang="en-US" sz="1200" dirty="0"/>
          </a:p>
        </p:txBody>
      </p:sp>
      <p:grpSp>
        <p:nvGrpSpPr>
          <p:cNvPr id="89" name="组合 88"/>
          <p:cNvGrpSpPr/>
          <p:nvPr/>
        </p:nvGrpSpPr>
        <p:grpSpPr>
          <a:xfrm>
            <a:off x="946145" y="1204799"/>
            <a:ext cx="5668015" cy="4985794"/>
            <a:chOff x="986785" y="1472452"/>
            <a:chExt cx="4847413" cy="4737848"/>
          </a:xfrm>
        </p:grpSpPr>
        <p:grpSp>
          <p:nvGrpSpPr>
            <p:cNvPr id="88" name="组合 87"/>
            <p:cNvGrpSpPr/>
            <p:nvPr/>
          </p:nvGrpSpPr>
          <p:grpSpPr>
            <a:xfrm>
              <a:off x="999015" y="1472452"/>
              <a:ext cx="4835183" cy="993454"/>
              <a:chOff x="995342" y="1157681"/>
              <a:chExt cx="4835183" cy="993454"/>
            </a:xfrm>
          </p:grpSpPr>
          <p:sp>
            <p:nvSpPr>
              <p:cNvPr id="12" name="Rounded Rectangle 3"/>
              <p:cNvSpPr>
                <a:spLocks noChangeArrowheads="1"/>
              </p:cNvSpPr>
              <p:nvPr/>
            </p:nvSpPr>
            <p:spPr bwMode="auto">
              <a:xfrm>
                <a:off x="995342" y="1157681"/>
                <a:ext cx="4835183" cy="993454"/>
              </a:xfrm>
              <a:prstGeom prst="roundRect">
                <a:avLst>
                  <a:gd name="adj" fmla="val 8847"/>
                </a:avLst>
              </a:prstGeom>
              <a:solidFill>
                <a:schemeClr val="bg1">
                  <a:lumMod val="95000"/>
                </a:schemeClr>
              </a:solidFill>
              <a:ln w="12700" algn="ctr">
                <a:solidFill>
                  <a:schemeClr val="tx2">
                    <a:lumMod val="50000"/>
                  </a:schemeClr>
                </a:solidFill>
                <a:prstDash val="lgDash"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999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134"/>
              <p:cNvSpPr txBox="1"/>
              <p:nvPr/>
            </p:nvSpPr>
            <p:spPr bwMode="auto">
              <a:xfrm>
                <a:off x="1036591" y="1901138"/>
                <a:ext cx="4743478" cy="246093"/>
              </a:xfrm>
              <a:prstGeom prst="rect">
                <a:avLst/>
              </a:prstGeom>
              <a:solidFill>
                <a:schemeClr val="bg2">
                  <a:lumMod val="40000"/>
                  <a:lumOff val="60000"/>
                  <a:alpha val="40000"/>
                </a:schemeClr>
              </a:solidFill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050">
                    <a:latin typeface="Calibri" panose="020F0502020204030204" pitchFamily="34" charset="0"/>
                    <a:cs typeface="Calibri" panose="020F0502020204030204" pitchFamily="34" charset="0"/>
                  </a:defRPr>
                </a:lvl1pPr>
              </a:lstStyle>
              <a:p>
                <a:pPr defTabSz="685617"/>
                <a:r>
                  <a:rPr lang="en-US" altLang="zh-CN" sz="999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en-US" altLang="zh-CN" sz="999" b="1" baseline="300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rd</a:t>
                </a:r>
                <a:r>
                  <a:rPr lang="en-US" altLang="zh-CN" sz="999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Data Service</a:t>
                </a:r>
                <a:r>
                  <a:rPr lang="zh-CN" altLang="en-US" sz="999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999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Optional</a:t>
                </a:r>
                <a:r>
                  <a:rPr lang="zh-CN" altLang="en-US" sz="999" b="1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</a:t>
                </a:r>
                <a:endParaRPr lang="en-US" altLang="zh-CN" sz="999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07188" y="1280090"/>
                <a:ext cx="741337" cy="3979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514969" y="1280090"/>
                <a:ext cx="605555" cy="395022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838357" y="1306573"/>
                <a:ext cx="607159" cy="395583"/>
              </a:xfrm>
              <a:prstGeom prst="rect">
                <a:avLst/>
              </a:prstGeom>
            </p:spPr>
          </p:pic>
          <p:sp>
            <p:nvSpPr>
              <p:cNvPr id="57" name="矩形 56"/>
              <p:cNvSpPr/>
              <p:nvPr/>
            </p:nvSpPr>
            <p:spPr>
              <a:xfrm>
                <a:off x="1131042" y="1677785"/>
                <a:ext cx="994183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050" dirty="0"/>
                  <a:t>Weather data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431659" y="1709380"/>
                <a:ext cx="688009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Map POI</a:t>
                </a: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3703519" y="1730443"/>
                <a:ext cx="1042273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Sports meeting</a:t>
                </a: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821439" y="1709379"/>
                <a:ext cx="893193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/>
                  <a:t>Holiday data</a:t>
                </a:r>
              </a:p>
            </p:txBody>
          </p:sp>
          <p:pic>
            <p:nvPicPr>
              <p:cNvPr id="55298" name="Picture 2" descr="C:\Users\m00224048\AppData\Roaming\eSpace_Desktop\UserData\m00224048\imagefiles\594A21EE-463C-4044-9A6A-6DB58BA2A7E7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8869" y="1323938"/>
                <a:ext cx="780780" cy="4132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87" name="组合 86"/>
            <p:cNvGrpSpPr/>
            <p:nvPr/>
          </p:nvGrpSpPr>
          <p:grpSpPr>
            <a:xfrm>
              <a:off x="986785" y="2694214"/>
              <a:ext cx="4843740" cy="3516086"/>
              <a:chOff x="986785" y="2694214"/>
              <a:chExt cx="4843740" cy="3516086"/>
            </a:xfrm>
          </p:grpSpPr>
          <p:sp>
            <p:nvSpPr>
              <p:cNvPr id="10" name="Rounded Rectangle 3"/>
              <p:cNvSpPr>
                <a:spLocks noChangeArrowheads="1"/>
              </p:cNvSpPr>
              <p:nvPr/>
            </p:nvSpPr>
            <p:spPr bwMode="auto">
              <a:xfrm>
                <a:off x="2035949" y="2694214"/>
                <a:ext cx="3794576" cy="3516086"/>
              </a:xfrm>
              <a:prstGeom prst="roundRect">
                <a:avLst>
                  <a:gd name="adj" fmla="val 8847"/>
                </a:avLst>
              </a:prstGeom>
              <a:solidFill>
                <a:srgbClr val="CCFFFF"/>
              </a:solidFill>
              <a:ln w="12700" algn="ctr">
                <a:solidFill>
                  <a:srgbClr val="41719C"/>
                </a:solidFill>
                <a:prstDash val="dash"/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 bwMode="auto">
              <a:xfrm>
                <a:off x="2333741" y="5124689"/>
                <a:ext cx="3380891" cy="875595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100" dirty="0" smtClean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             5G </a:t>
                </a: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NF</a:t>
                </a:r>
                <a:endParaRPr lang="zh-CN" altLang="en-US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ounded Rectangle 13"/>
              <p:cNvSpPr>
                <a:spLocks noChangeArrowheads="1"/>
              </p:cNvSpPr>
              <p:nvPr/>
            </p:nvSpPr>
            <p:spPr bwMode="auto">
              <a:xfrm>
                <a:off x="2384652" y="3203739"/>
                <a:ext cx="3380890" cy="1710934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defTabSz="800100"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80010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圆角矩形 149"/>
              <p:cNvSpPr/>
              <p:nvPr/>
            </p:nvSpPr>
            <p:spPr bwMode="auto">
              <a:xfrm>
                <a:off x="2713818" y="3550373"/>
                <a:ext cx="2432557" cy="264007"/>
              </a:xfrm>
              <a:prstGeom prst="round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Data Collection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Rounded Rectangle 14"/>
              <p:cNvSpPr>
                <a:spLocks noChangeArrowheads="1"/>
              </p:cNvSpPr>
              <p:nvPr/>
            </p:nvSpPr>
            <p:spPr bwMode="auto">
              <a:xfrm>
                <a:off x="2558308" y="5459990"/>
                <a:ext cx="1772282" cy="497727"/>
              </a:xfrm>
              <a:prstGeom prst="roundRect">
                <a:avLst>
                  <a:gd name="adj" fmla="val 25255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79982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332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ounded Rectangle 14"/>
              <p:cNvSpPr>
                <a:spLocks noChangeArrowheads="1"/>
              </p:cNvSpPr>
              <p:nvPr/>
            </p:nvSpPr>
            <p:spPr bwMode="auto">
              <a:xfrm>
                <a:off x="4609990" y="5438952"/>
                <a:ext cx="1006970" cy="487576"/>
              </a:xfrm>
              <a:prstGeom prst="roundRect">
                <a:avLst>
                  <a:gd name="adj" fmla="val 25255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  <a:extLst/>
            </p:spPr>
            <p:txBody>
              <a:bodyPr anchor="ctr"/>
              <a:lstStyle/>
              <a:p>
                <a:pPr algn="ctr" defTabSz="79982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32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CN</a:t>
                </a:r>
              </a:p>
            </p:txBody>
          </p:sp>
          <p:sp>
            <p:nvSpPr>
              <p:cNvPr id="25" name="Rounded Rectangle 13"/>
              <p:cNvSpPr>
                <a:spLocks noChangeArrowheads="1"/>
              </p:cNvSpPr>
              <p:nvPr/>
            </p:nvSpPr>
            <p:spPr bwMode="auto">
              <a:xfrm>
                <a:off x="2384651" y="2875394"/>
                <a:ext cx="3380890" cy="230678"/>
              </a:xfrm>
              <a:prstGeom prst="roundRect">
                <a:avLst>
                  <a:gd name="adj" fmla="val 16667"/>
                </a:avLst>
              </a:prstGeom>
              <a:noFill/>
              <a:ln w="19050" algn="ctr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 defTabSz="800100">
                  <a:spcBef>
                    <a:spcPct val="20000"/>
                  </a:spcBef>
                  <a:buBlip>
                    <a:blip r:embed="rId3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 defTabSz="80010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 defTabSz="8001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buNone/>
                </a:pPr>
                <a:r>
                  <a:rPr lang="en-US" altLang="zh-CN" sz="1100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           NEF</a:t>
                </a:r>
                <a:endParaRPr lang="en-US" altLang="zh-CN" sz="1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ounded Rectangle 3"/>
              <p:cNvSpPr>
                <a:spLocks noChangeArrowheads="1"/>
              </p:cNvSpPr>
              <p:nvPr/>
            </p:nvSpPr>
            <p:spPr bwMode="auto">
              <a:xfrm>
                <a:off x="986785" y="2694214"/>
                <a:ext cx="849375" cy="3516086"/>
              </a:xfrm>
              <a:prstGeom prst="roundRect">
                <a:avLst>
                  <a:gd name="adj" fmla="val 8847"/>
                </a:avLst>
              </a:prstGeom>
              <a:solidFill>
                <a:schemeClr val="bg1">
                  <a:lumMod val="95000"/>
                </a:schemeClr>
              </a:solidFill>
              <a:ln w="12700" algn="ctr">
                <a:solidFill>
                  <a:schemeClr val="tx2">
                    <a:lumMod val="50000"/>
                  </a:schemeClr>
                </a:solidFill>
                <a:prstDash val="lg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 defTabSz="685617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999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圆角矩形 149"/>
              <p:cNvSpPr/>
              <p:nvPr/>
            </p:nvSpPr>
            <p:spPr bwMode="auto">
              <a:xfrm>
                <a:off x="1020312" y="4162345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err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UE</a:t>
                </a:r>
                <a:r>
                  <a:rPr lang="en-US" altLang="zh-CN" sz="90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MDT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圆角矩形 149"/>
              <p:cNvSpPr/>
              <p:nvPr/>
            </p:nvSpPr>
            <p:spPr bwMode="auto">
              <a:xfrm>
                <a:off x="1036591" y="3248453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CN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圆角矩形 149"/>
              <p:cNvSpPr/>
              <p:nvPr/>
            </p:nvSpPr>
            <p:spPr bwMode="auto">
              <a:xfrm>
                <a:off x="1036591" y="3709750"/>
                <a:ext cx="763549" cy="264007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 fontAlgn="base">
                  <a:spcBef>
                    <a:spcPts val="451"/>
                  </a:spcBef>
                  <a:spcAft>
                    <a:spcPct val="0"/>
                  </a:spcAft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RAN Data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圆角矩形 149"/>
              <p:cNvSpPr/>
              <p:nvPr/>
            </p:nvSpPr>
            <p:spPr bwMode="auto">
              <a:xfrm>
                <a:off x="2719173" y="3968018"/>
                <a:ext cx="2427202" cy="264007"/>
              </a:xfrm>
              <a:prstGeom prst="round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>
                  <a:spcBef>
                    <a:spcPts val="0"/>
                  </a:spcBef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Data Analysis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813776" y="3279345"/>
                <a:ext cx="675185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NWDAF</a:t>
                </a: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131042" y="2775178"/>
                <a:ext cx="503664" cy="2460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685617"/>
                <a:r>
                  <a:rPr lang="en-US" altLang="zh-CN" sz="999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OAM</a:t>
                </a:r>
              </a:p>
            </p:txBody>
          </p:sp>
          <p:sp>
            <p:nvSpPr>
              <p:cNvPr id="64" name="圆角矩形 149"/>
              <p:cNvSpPr/>
              <p:nvPr/>
            </p:nvSpPr>
            <p:spPr bwMode="auto">
              <a:xfrm>
                <a:off x="1048718" y="5124690"/>
                <a:ext cx="763549" cy="893383"/>
              </a:xfrm>
              <a:prstGeom prst="roundRect">
                <a:avLst/>
              </a:prstGeom>
              <a:solidFill>
                <a:schemeClr val="bg1">
                  <a:lumMod val="75000"/>
                  <a:alpha val="50000"/>
                </a:schemeClr>
              </a:solidFill>
              <a:ln>
                <a:noFill/>
              </a:ln>
              <a:effectLst/>
              <a:extLst/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>
                  <a:spcBef>
                    <a:spcPts val="451"/>
                  </a:spcBef>
                  <a:buClr>
                    <a:prstClr val="white">
                      <a:lumMod val="50000"/>
                    </a:prstClr>
                  </a:buClr>
                  <a:buSzPct val="80000"/>
                </a:pPr>
                <a:endParaRPr lang="en-US" altLang="zh-CN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 defTabSz="685383">
                  <a:spcBef>
                    <a:spcPts val="451"/>
                  </a:spcBef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Energy-saving Decision</a:t>
                </a:r>
                <a:endParaRPr lang="en-US" altLang="zh-CN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左箭头 64"/>
              <p:cNvSpPr/>
              <p:nvPr/>
            </p:nvSpPr>
            <p:spPr bwMode="auto">
              <a:xfrm>
                <a:off x="1836160" y="4024676"/>
                <a:ext cx="890146" cy="167203"/>
              </a:xfrm>
              <a:prstGeom prst="leftArrow">
                <a:avLst/>
              </a:prstGeom>
              <a:solidFill>
                <a:schemeClr val="tx1"/>
              </a:solidFill>
              <a:ln w="44450" cap="flat" cmpd="sng" algn="ctr">
                <a:noFill/>
                <a:prstDash val="sysDash"/>
                <a:round/>
                <a:headEnd type="none" w="med" len="med"/>
                <a:tailEnd type="triangl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969862" y="5610654"/>
                <a:ext cx="461985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799827">
                  <a:lnSpc>
                    <a:spcPts val="1200"/>
                  </a:lnSpc>
                </a:pPr>
                <a:r>
                  <a:rPr lang="en-US" altLang="zh-CN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RAN</a:t>
                </a:r>
              </a:p>
            </p:txBody>
          </p:sp>
          <p:sp>
            <p:nvSpPr>
              <p:cNvPr id="68" name="圆角矩形 149"/>
              <p:cNvSpPr/>
              <p:nvPr/>
            </p:nvSpPr>
            <p:spPr bwMode="auto">
              <a:xfrm>
                <a:off x="2704788" y="4477543"/>
                <a:ext cx="2441587" cy="264007"/>
              </a:xfrm>
              <a:prstGeom prst="roundRect">
                <a:avLst/>
              </a:prstGeom>
              <a:solidFill>
                <a:srgbClr val="00B0F0">
                  <a:alpha val="50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68519" tIns="34259" rIns="68519" bIns="34259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685383">
                  <a:spcBef>
                    <a:spcPts val="0"/>
                  </a:spcBef>
                  <a:buClr>
                    <a:prstClr val="white">
                      <a:lumMod val="50000"/>
                    </a:prstClr>
                  </a:buClr>
                  <a:buSzPct val="80000"/>
                </a:pPr>
                <a:r>
                  <a:rPr lang="en-US" altLang="zh-CN" sz="900" dirty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Performance </a:t>
                </a:r>
                <a:r>
                  <a:rPr lang="en-US" altLang="zh-CN" sz="900" dirty="0" smtClean="0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</a:rPr>
                  <a:t>monitoring</a:t>
                </a:r>
                <a:endParaRPr lang="en-US" altLang="zh-CN" sz="9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 bwMode="auto">
              <a:xfrm>
                <a:off x="1847167" y="3875896"/>
                <a:ext cx="1089266" cy="2294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buNone/>
                  <a:defRPr sz="1400">
                    <a:solidFill>
                      <a:schemeClr val="bg1"/>
                    </a:solidFill>
                  </a:defRPr>
                </a:lvl1pPr>
              </a:lstStyle>
              <a:p>
                <a:pPr marL="177740" indent="-177740" algn="l"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  <a:buSzPct val="80000"/>
                </a:pPr>
                <a:r>
                  <a:rPr lang="en-US" altLang="zh-CN" sz="800" b="1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Data analytics</a:t>
                </a:r>
                <a:endParaRPr lang="en-US" altLang="zh-CN" sz="800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 bwMode="auto">
              <a:xfrm>
                <a:off x="2876250" y="3571988"/>
                <a:ext cx="303003" cy="214434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86516" tIns="43260" rIns="86516" bIns="4326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865127"/>
                <a:r>
                  <a:rPr lang="en-US" altLang="zh-CN" sz="1323" dirty="0">
                    <a:solidFill>
                      <a:srgbClr val="000000"/>
                    </a:solidFill>
                  </a:rPr>
                  <a:t>1</a:t>
                </a:r>
                <a:endParaRPr lang="zh-CN" altLang="en-US" sz="1323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 bwMode="auto">
              <a:xfrm>
                <a:off x="2877252" y="4008347"/>
                <a:ext cx="303003" cy="214434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86516" tIns="43260" rIns="86516" bIns="4326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865127"/>
                <a:r>
                  <a:rPr lang="en-US" altLang="zh-CN" sz="1323" dirty="0" smtClean="0">
                    <a:solidFill>
                      <a:srgbClr val="000000"/>
                    </a:solidFill>
                  </a:rPr>
                  <a:t>2</a:t>
                </a:r>
                <a:endParaRPr lang="zh-CN" altLang="en-US" sz="1323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 bwMode="auto">
              <a:xfrm>
                <a:off x="1278990" y="5238988"/>
                <a:ext cx="303003" cy="214434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86516" tIns="43260" rIns="86516" bIns="4326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865127"/>
                <a:r>
                  <a:rPr lang="en-US" altLang="zh-CN" sz="1323" dirty="0" smtClean="0">
                    <a:solidFill>
                      <a:srgbClr val="000000"/>
                    </a:solidFill>
                  </a:rPr>
                  <a:t>3</a:t>
                </a:r>
                <a:endParaRPr lang="zh-CN" altLang="en-US" sz="1323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 bwMode="auto">
              <a:xfrm>
                <a:off x="2803601" y="4510012"/>
                <a:ext cx="303003" cy="214434"/>
              </a:xfrm>
              <a:prstGeom prst="ellips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 vert="horz" wrap="square" lIns="86516" tIns="43260" rIns="86516" bIns="4326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865127"/>
                <a:r>
                  <a:rPr lang="en-US" altLang="zh-CN" sz="1323" dirty="0" smtClean="0">
                    <a:solidFill>
                      <a:srgbClr val="000000"/>
                    </a:solidFill>
                  </a:rPr>
                  <a:t>4</a:t>
                </a:r>
                <a:endParaRPr lang="zh-CN" altLang="en-US" sz="1323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82" name="右箭头 81"/>
              <p:cNvSpPr/>
              <p:nvPr/>
            </p:nvSpPr>
            <p:spPr bwMode="auto">
              <a:xfrm rot="16200000">
                <a:off x="3192294" y="4921072"/>
                <a:ext cx="307887" cy="121933"/>
              </a:xfrm>
              <a:prstGeom prst="rightArrow">
                <a:avLst/>
              </a:prstGeom>
              <a:solidFill>
                <a:schemeClr val="tx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68538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75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 bwMode="auto">
              <a:xfrm>
                <a:off x="2146874" y="4929896"/>
                <a:ext cx="1437682" cy="20473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en-GB"/>
                </a:defPPr>
                <a:lvl1pPr marL="177800" indent="-177800">
                  <a:buClr>
                    <a:schemeClr val="bg1">
                      <a:lumMod val="50000"/>
                    </a:schemeClr>
                  </a:buClr>
                  <a:buSzPct val="80000"/>
                  <a:buNone/>
                  <a:defRPr sz="12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defTabSz="685617"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FFFFFF">
                      <a:lumMod val="50000"/>
                    </a:srgbClr>
                  </a:buClr>
                </a:pPr>
                <a:r>
                  <a:rPr lang="en-US" altLang="zh-CN" sz="800" b="1" dirty="0" smtClean="0">
                    <a:solidFill>
                      <a:srgbClr val="000000"/>
                    </a:solidFill>
                  </a:rPr>
                  <a:t>UE related network data </a:t>
                </a:r>
                <a:endParaRPr lang="en-US" altLang="zh-CN" sz="800" b="1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84" name="肘形连接符 83"/>
              <p:cNvCxnSpPr>
                <a:stCxn id="19" idx="3"/>
                <a:endCxn id="49" idx="3"/>
              </p:cNvCxnSpPr>
              <p:nvPr/>
            </p:nvCxnSpPr>
            <p:spPr bwMode="auto">
              <a:xfrm>
                <a:off x="5146375" y="3682377"/>
                <a:ext cx="12700" cy="417645"/>
              </a:xfrm>
              <a:prstGeom prst="bentConnector3">
                <a:avLst>
                  <a:gd name="adj1" fmla="val 1800000"/>
                </a:avLst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86" name="肘形连接符 85"/>
              <p:cNvCxnSpPr>
                <a:stCxn id="19" idx="3"/>
                <a:endCxn id="68" idx="3"/>
              </p:cNvCxnSpPr>
              <p:nvPr/>
            </p:nvCxnSpPr>
            <p:spPr bwMode="auto">
              <a:xfrm>
                <a:off x="5146375" y="3682377"/>
                <a:ext cx="12700" cy="927170"/>
              </a:xfrm>
              <a:prstGeom prst="bentConnector3">
                <a:avLst>
                  <a:gd name="adj1" fmla="val 1800000"/>
                </a:avLst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74" name="右箭头 73"/>
            <p:cNvSpPr/>
            <p:nvPr/>
          </p:nvSpPr>
          <p:spPr bwMode="auto">
            <a:xfrm rot="5400000">
              <a:off x="2577544" y="2923031"/>
              <a:ext cx="1031702" cy="173369"/>
            </a:xfrm>
            <a:prstGeom prst="rightArrow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381" tIns="45690" rIns="91381" bIns="456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722"/>
              <a:endParaRPr lang="zh-CN" altLang="en-US" sz="2499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副标题 1"/>
          <p:cNvSpPr txBox="1">
            <a:spLocks/>
          </p:cNvSpPr>
          <p:nvPr/>
        </p:nvSpPr>
        <p:spPr>
          <a:xfrm>
            <a:off x="645762" y="232945"/>
            <a:ext cx="10736446" cy="62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GB"/>
            </a:defPPr>
            <a:lvl1pPr defTabSz="1187798">
              <a:lnSpc>
                <a:spcPct val="90000"/>
              </a:lnSpc>
              <a:buNone/>
              <a:defRPr sz="2799" b="1">
                <a:solidFill>
                  <a:srgbClr val="C00000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NWDAF and Wireless </a:t>
            </a:r>
            <a:r>
              <a:rPr lang="en-US" altLang="zh-CN" dirty="0"/>
              <a:t>network energy saving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514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0757" y="2517664"/>
            <a:ext cx="5075929" cy="843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>
                <a:solidFill>
                  <a:srgbClr val="C00000"/>
                </a:solidFill>
              </a:rPr>
              <a:t>Thanks!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723589"/>
              </p:ext>
            </p:extLst>
          </p:nvPr>
        </p:nvGraphicFramePr>
        <p:xfrm>
          <a:off x="529557" y="991185"/>
          <a:ext cx="11078249" cy="4884491"/>
        </p:xfrm>
        <a:graphic>
          <a:graphicData uri="http://schemas.openxmlformats.org/drawingml/2006/table">
            <a:tbl>
              <a:tblPr firstRow="1" firstCol="1" bandRow="1"/>
              <a:tblGrid>
                <a:gridCol w="1257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44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18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44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9875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600" b="1" i="0" dirty="0" smtClean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Key Issue #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Title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zh-CN" sz="16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Descriptions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US" altLang="zh-CN" sz="1600" b="1" i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Conclusion</a:t>
                      </a:r>
                      <a:endParaRPr lang="en-US" sz="1600" b="1" i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24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Analytic Information Exposure to 5GS </a:t>
                      </a:r>
                      <a:r>
                        <a:rPr lang="en-US" sz="1300" dirty="0" smtClean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NF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General</a:t>
                      </a:r>
                      <a:r>
                        <a:rPr lang="en-US" sz="13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Framework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Analytic Information Exposure to AF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0459" marR="20459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3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Interactions with 5GS NFs/AFs for Data Collection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0459" marR="20459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4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Interactions with OAM for Data Collection and Data Analytics Exposure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0459" marR="20459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NWDAF-Assisted QoS Profile Provisioning</a:t>
                      </a: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5G </a:t>
                      </a:r>
                      <a:r>
                        <a:rPr lang="en-US" altLang="zh-CN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QoS enhancement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6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NWDAF assisting traffic </a:t>
                      </a: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routing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UPF</a:t>
                      </a:r>
                      <a:r>
                        <a:rPr lang="zh-CN" altLang="en-US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Selection (MEC)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7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NWDAF assisting Future Background Data Transfer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altLang="zh-CN" sz="1300" dirty="0" smtClean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Background Data Transfer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marL="0" algn="ctr" defTabSz="914127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3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8</a:t>
                      </a:r>
                      <a:endParaRPr lang="en-US" sz="13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127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3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Performance improvement and supervision of mIoT terminals</a:t>
                      </a: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127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3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3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mIoT</a:t>
                      </a:r>
                      <a:r>
                        <a:rPr lang="zh-CN" altLang="en-US" sz="13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3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Terminals monitoring</a:t>
                      </a:r>
                      <a:endParaRPr lang="en-US" sz="13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127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3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9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Customizing mobility management based on NWDAF output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altLang="zh-CN" sz="1300" dirty="0" smtClean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Mobility Management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10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NWDAF service support to select NF instances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NF</a:t>
                      </a:r>
                      <a:r>
                        <a:rPr lang="zh-CN" altLang="en-US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instance selection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Postponed to R17</a:t>
                      </a:r>
                      <a:endParaRPr lang="en-US" sz="13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11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NWDAF-Assisted predictable network performance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Postponed to R17</a:t>
                      </a:r>
                      <a:endParaRPr lang="en-US" sz="13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12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Support of Northbound Network Status Exposure</a:t>
                      </a:r>
                      <a:endParaRPr lang="en-US" sz="13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R16</a:t>
                      </a:r>
                      <a:endParaRPr lang="en-US" sz="13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13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UE driven analytics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Postponed to </a:t>
                      </a:r>
                      <a:r>
                        <a:rPr lang="en-US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R17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1987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14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How to ensure that slice SLA is guaranteed</a:t>
                      </a: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GB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Slice</a:t>
                      </a:r>
                      <a:r>
                        <a:rPr lang="en-GB" sz="13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SLA guarantee</a:t>
                      </a:r>
                      <a:endParaRPr lang="en-US" sz="13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3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Postponed to 2019 Q2 R16</a:t>
                      </a:r>
                      <a:endParaRPr lang="en-US" sz="13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27261" marR="2726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23" name="Title 1"/>
          <p:cNvSpPr txBox="1">
            <a:spLocks/>
          </p:cNvSpPr>
          <p:nvPr/>
        </p:nvSpPr>
        <p:spPr bwMode="auto">
          <a:xfrm>
            <a:off x="230891" y="32130"/>
            <a:ext cx="11958729" cy="728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defTabSz="1187798"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rgbClr val="00009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2799" dirty="0">
                <a:solidFill>
                  <a:srgbClr val="C00000"/>
                </a:solidFill>
              </a:rPr>
              <a:t>Release 16 eNA</a:t>
            </a:r>
            <a:r>
              <a:rPr lang="zh-CN" altLang="en-US" sz="2799" dirty="0">
                <a:solidFill>
                  <a:srgbClr val="C00000"/>
                </a:solidFill>
              </a:rPr>
              <a:t> </a:t>
            </a:r>
            <a:r>
              <a:rPr lang="en-US" altLang="zh-CN" sz="2799" dirty="0">
                <a:solidFill>
                  <a:srgbClr val="C00000"/>
                </a:solidFill>
              </a:rPr>
              <a:t>Key </a:t>
            </a:r>
            <a:r>
              <a:rPr lang="en-US" altLang="zh-CN" sz="2799" dirty="0" smtClean="0">
                <a:solidFill>
                  <a:srgbClr val="C00000"/>
                </a:solidFill>
              </a:rPr>
              <a:t>Issues overview:</a:t>
            </a:r>
            <a:endParaRPr lang="de-DE" altLang="de-DE" sz="2799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51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标题 1"/>
          <p:cNvSpPr txBox="1">
            <a:spLocks/>
          </p:cNvSpPr>
          <p:nvPr/>
        </p:nvSpPr>
        <p:spPr>
          <a:xfrm>
            <a:off x="287157" y="30764"/>
            <a:ext cx="10706425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Rel-17 eNA Objectives </a:t>
            </a:r>
            <a:r>
              <a:rPr lang="en-US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(Detailed 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discussion in future slides)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166841" y="573641"/>
            <a:ext cx="11432427" cy="5600700"/>
          </a:xfrm>
        </p:spPr>
        <p:txBody>
          <a:bodyPr>
            <a:noAutofit/>
          </a:bodyPr>
          <a:lstStyle/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0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Objective </a:t>
            </a:r>
            <a:r>
              <a:rPr lang="en-US" altLang="zh-CN" sz="20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1: objective is to study the potential </a:t>
            </a:r>
            <a:r>
              <a:rPr lang="en-US" altLang="zh-CN" sz="20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enhancements and new scenarios for eNA, including</a:t>
            </a:r>
          </a:p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Architecture </a:t>
            </a: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enhancement to support: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Multiple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Instances in 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one PLMN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Inter PLMN Roaming and Inter Region Roaming </a:t>
            </a:r>
            <a:endParaRPr lang="en-US" altLang="zh-CN" sz="14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879411" lvl="2" indent="-28575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R16 </a:t>
            </a: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features enhancement 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Recommendations produced by </a:t>
            </a:r>
            <a:r>
              <a:rPr lang="en-GB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Enabling real-time or near real-time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communication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NWDAF-Assisted 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UP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Optimization</a:t>
            </a:r>
            <a:endParaRPr lang="en-US" altLang="zh-CN" sz="14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</a:t>
            </a: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ew </a:t>
            </a: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Use </a:t>
            </a: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Cases/key issues </a:t>
            </a:r>
            <a:endParaRPr lang="en-US" altLang="zh-CN" sz="174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based Smart 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City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and 3rd 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AI Model &amp;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Training Service</a:t>
            </a:r>
            <a:endParaRPr lang="en-US" altLang="zh-CN" sz="14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and Wireless network energy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saving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Parental Control for website visiting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Etc..</a:t>
            </a:r>
          </a:p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</a:t>
            </a: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eftover KIs </a:t>
            </a:r>
            <a:r>
              <a:rPr lang="en-US" altLang="zh-CN" sz="174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from R16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KI#10: NF instance selection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KI#11: NWDAF-Assisted predictable network performance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KI#13: UE driven analytics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KI#14: Non-concluded part of Slice SLA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guarantee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Unresolved</a:t>
            </a:r>
            <a:r>
              <a:rPr lang="en-GB" altLang="zh-CN" sz="1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problem in KI#4: </a:t>
            </a:r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How avoid negative interaction among consumers of NWDAF analytics</a:t>
            </a:r>
          </a:p>
          <a:p>
            <a:pPr marL="1038908" lvl="3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endParaRPr lang="en-US" altLang="zh-CN" sz="14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5228951" y="4590320"/>
            <a:ext cx="6874817" cy="1726259"/>
          </a:xfrm>
        </p:spPr>
        <p:txBody>
          <a:bodyPr>
            <a:noAutofit/>
          </a:bodyPr>
          <a:lstStyle/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altLang="zh-CN" sz="174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Leftover unresolved problems from R16</a:t>
            </a:r>
          </a:p>
          <a:p>
            <a:pPr marL="1253135" lvl="3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Unresolved 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problem: How UPF report data to NWDAF </a:t>
            </a:r>
            <a:endParaRPr lang="en-US" altLang="zh-CN" sz="1400" b="1" dirty="0" smtClean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038908" lvl="3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          Note</a:t>
            </a:r>
            <a:r>
              <a:rPr lang="en-US" altLang="zh-CN" sz="14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: Related to S2-1902993: Study on introducing UPF service in </a:t>
            </a:r>
            <a:r>
              <a:rPr lang="en-US" altLang="zh-CN" sz="14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5GC</a:t>
            </a:r>
            <a:endParaRPr lang="en-GB" altLang="zh-CN" sz="1400" b="1" dirty="0" smtClean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39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544050" y="737764"/>
            <a:ext cx="11228566" cy="4422065"/>
          </a:xfrm>
        </p:spPr>
        <p:txBody>
          <a:bodyPr>
            <a:noAutofit/>
          </a:bodyPr>
          <a:lstStyle/>
          <a:p>
            <a:pPr marL="445245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endParaRPr lang="en-US" altLang="zh-CN" sz="1600" dirty="0">
              <a:solidFill>
                <a:srgbClr val="FF0000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0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Objective </a:t>
            </a:r>
            <a:r>
              <a:rPr lang="en-US" altLang="zh-CN" sz="20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2: NWDAF Deployment Guideline</a:t>
            </a:r>
            <a:endParaRPr lang="en-US" altLang="zh-CN" sz="20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659472" lvl="2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Multiple NWDAF Instances Deployment  Guideline </a:t>
            </a:r>
          </a:p>
          <a:p>
            <a:pPr marL="659472" lvl="2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</a:t>
            </a:r>
            <a:r>
              <a:rPr lang="en-US" altLang="zh-CN" sz="16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and 3rd AI Model &amp;Training </a:t>
            </a:r>
            <a:r>
              <a:rPr lang="en-US" altLang="zh-CN" sz="16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Service</a:t>
            </a:r>
            <a:r>
              <a:rPr lang="en-US" altLang="zh-CN" sz="16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Deployment  Guideline </a:t>
            </a:r>
            <a:endParaRPr lang="en-US" altLang="zh-CN" sz="1600" b="1" dirty="0" smtClean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659472" lvl="2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and Smart </a:t>
            </a:r>
            <a:r>
              <a:rPr lang="en-US" altLang="zh-CN" sz="16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City </a:t>
            </a:r>
            <a:r>
              <a:rPr lang="en-US" altLang="zh-CN" sz="1600" b="1" dirty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Deployment  Guideline </a:t>
            </a:r>
            <a:endParaRPr lang="en-US" altLang="zh-CN" sz="1600" b="1" dirty="0" smtClean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659472" lvl="2" indent="-214227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600" b="1" dirty="0" smtClean="0">
                <a:solidFill>
                  <a:srgbClr val="320046"/>
                </a:solidFill>
                <a:latin typeface="Calibri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Etc.</a:t>
            </a:r>
            <a:endParaRPr lang="en-US" altLang="zh-CN" sz="1600" b="1" dirty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445245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endParaRPr lang="en-US" altLang="zh-CN" sz="1600" b="1" dirty="0" smtClean="0">
              <a:solidFill>
                <a:srgbClr val="320046"/>
              </a:solidFill>
              <a:latin typeface="Calibri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87157" y="30764"/>
            <a:ext cx="10706425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Rel-17 eNA Objectives </a:t>
            </a:r>
            <a:r>
              <a:rPr lang="en-US" altLang="zh-CN" sz="28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(Detailed </a:t>
            </a:r>
            <a:r>
              <a:rPr lang="en-US" altLang="zh-CN" sz="28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discussion in future slides)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87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8890" y="456134"/>
            <a:ext cx="10736446" cy="51368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/>
          <a:p>
            <a:pPr defTabSz="1187798">
              <a:lnSpc>
                <a:spcPct val="90000"/>
              </a:lnSpc>
              <a:spcBef>
                <a:spcPct val="0"/>
              </a:spcBef>
            </a:pPr>
            <a:r>
              <a:rPr lang="en-US" altLang="zh-CN" sz="2799" b="1" kern="12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Supporting </a:t>
            </a:r>
            <a:r>
              <a:rPr lang="en-US" altLang="zh-CN" sz="2799" b="1" kern="12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multiple NWDAFs deployment </a:t>
            </a:r>
            <a:endParaRPr lang="zh-CN" altLang="en-US" sz="2799" b="1" kern="12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0" y="5021739"/>
            <a:ext cx="11851105" cy="1335393"/>
          </a:xfrm>
        </p:spPr>
        <p:txBody>
          <a:bodyPr/>
          <a:lstStyle/>
          <a:p>
            <a:pPr marL="1104719" lvl="2" indent="-214227" defTabSz="513742">
              <a:spcBef>
                <a:spcPts val="0"/>
              </a:spcBef>
              <a:buFont typeface="Calibri" panose="020F0502020204030204" pitchFamily="34" charset="0"/>
              <a:buChar char="-"/>
              <a:defRPr/>
            </a:pP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How to support </a:t>
            </a:r>
            <a:r>
              <a:rPr lang="en-US" altLang="zh-CN" sz="1700" dirty="0">
                <a:ea typeface="微软雅黑" panose="020B0503020204020204" pitchFamily="34" charset="-122"/>
                <a:cs typeface="Arial" panose="020B0604020202020204" pitchFamily="34" charset="0"/>
              </a:rPr>
              <a:t>layered deployment architecture for </a:t>
            </a: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multiple NWDAFs inside a PLMN, </a:t>
            </a:r>
            <a:r>
              <a:rPr lang="en-US" altLang="zh-CN" sz="1700" dirty="0">
                <a:ea typeface="微软雅黑" panose="020B0503020204020204" pitchFamily="34" charset="-122"/>
                <a:cs typeface="Arial" panose="020B0604020202020204" pitchFamily="34" charset="0"/>
              </a:rPr>
              <a:t>e.g., data </a:t>
            </a: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collection/storage </a:t>
            </a:r>
            <a:r>
              <a:rPr lang="en-US" altLang="zh-CN" sz="1700" dirty="0">
                <a:ea typeface="微软雅黑" panose="020B0503020204020204" pitchFamily="34" charset="-122"/>
                <a:cs typeface="Arial" panose="020B0604020202020204" pitchFamily="34" charset="0"/>
              </a:rPr>
              <a:t>and data analytics </a:t>
            </a: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provisioning </a:t>
            </a:r>
            <a:r>
              <a:rPr lang="en-US" altLang="zh-CN" sz="1700" dirty="0">
                <a:ea typeface="微软雅黑" panose="020B0503020204020204" pitchFamily="34" charset="-122"/>
                <a:cs typeface="Arial" panose="020B0604020202020204" pitchFamily="34" charset="0"/>
              </a:rPr>
              <a:t>to relevant NFs or AFs</a:t>
            </a: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.</a:t>
            </a:r>
            <a:endParaRPr lang="en-US" altLang="zh-CN" sz="1700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1104719" lvl="2" indent="-214227" defTabSz="513742">
              <a:spcBef>
                <a:spcPts val="0"/>
              </a:spcBef>
              <a:buFont typeface="Calibri" panose="020F0502020204030204" pitchFamily="34" charset="0"/>
              <a:buChar char="-"/>
              <a:defRPr/>
            </a:pPr>
            <a:r>
              <a:rPr lang="en-US" altLang="zh-CN" sz="1700" dirty="0">
                <a:ea typeface="微软雅黑" panose="020B0503020204020204" pitchFamily="34" charset="-122"/>
                <a:cs typeface="Arial" panose="020B0604020202020204" pitchFamily="34" charset="0"/>
              </a:rPr>
              <a:t>How to support roaming case between different PLMNs, e.g., </a:t>
            </a: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 NWDAF access authentication, data collection/storage and data analytics provisioning to relevant NFs or AFs.</a:t>
            </a:r>
          </a:p>
          <a:p>
            <a:pPr marL="1104719" lvl="2" indent="-214227" defTabSz="513742">
              <a:spcBef>
                <a:spcPts val="0"/>
              </a:spcBef>
              <a:buFont typeface="Calibri" panose="020F0502020204030204" pitchFamily="34" charset="0"/>
              <a:buChar char="-"/>
              <a:defRPr/>
            </a:pPr>
            <a:r>
              <a:rPr lang="en-US" altLang="zh-CN" sz="1700" dirty="0" smtClean="0">
                <a:ea typeface="微软雅黑" panose="020B0503020204020204" pitchFamily="34" charset="-122"/>
                <a:cs typeface="Arial" panose="020B0604020202020204" pitchFamily="34" charset="0"/>
              </a:rPr>
              <a:t>Multiple NWDAF Instances Deployment </a:t>
            </a:r>
            <a:endParaRPr lang="en-US" altLang="zh-CN" sz="1700" dirty="0"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91641"/>
              </p:ext>
            </p:extLst>
          </p:nvPr>
        </p:nvGraphicFramePr>
        <p:xfrm>
          <a:off x="513708" y="877704"/>
          <a:ext cx="11440274" cy="3876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0" name="Visio" r:id="rId4" imgW="12413046" imgH="4975988" progId="Visio.Drawing.11">
                  <p:embed/>
                </p:oleObj>
              </mc:Choice>
              <mc:Fallback>
                <p:oleObj name="Visio" r:id="rId4" imgW="12413046" imgH="497598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3708" y="877704"/>
                        <a:ext cx="11440274" cy="3876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3968592" y="4744740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en-US" altLang="zh-CN" sz="1200" dirty="0" smtClean="0">
                <a:solidFill>
                  <a:srgbClr val="000000"/>
                </a:solidFill>
                <a:latin typeface="Calibri" pitchFamily="34" charset="0"/>
              </a:rPr>
              <a:t>Fig : Multi-PLMN deployment in roaming scenario</a:t>
            </a:r>
            <a:endParaRPr lang="zh-CN" altLang="en-US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46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8890" y="456134"/>
            <a:ext cx="10736446" cy="578339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/>
          <a:p>
            <a:pPr defTabSz="1187798">
              <a:lnSpc>
                <a:spcPct val="90000"/>
              </a:lnSpc>
              <a:spcBef>
                <a:spcPct val="0"/>
              </a:spcBef>
            </a:pPr>
            <a:r>
              <a:rPr lang="en-GB" altLang="zh-CN" sz="2799" b="1" kern="12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Recommendations </a:t>
            </a:r>
            <a:r>
              <a:rPr lang="en-GB" altLang="zh-CN" sz="2799" b="1" kern="12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produced by NWDAF</a:t>
            </a:r>
            <a:endParaRPr lang="zh-CN" altLang="en-US" sz="2799" b="1" kern="12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auto">
          <a:xfrm>
            <a:off x="5891753" y="1974311"/>
            <a:ext cx="5097381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>
            <a:lvl1pPr marL="177800" indent="-1651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61100"/>
              </a:buClr>
              <a:buSzPct val="100000"/>
              <a:buFont typeface="Arial" pitchFamily="34" charset="0"/>
              <a:buChar char="•"/>
              <a:defRPr sz="1700" b="1">
                <a:solidFill>
                  <a:srgbClr val="461100"/>
                </a:solidFill>
                <a:latin typeface="Calibri" pitchFamily="34" charset="0"/>
                <a:ea typeface="黑体" pitchFamily="49" charset="-122"/>
                <a:cs typeface="+mn-cs"/>
              </a:defRPr>
            </a:lvl1pPr>
            <a:lvl2pPr marL="349250" indent="-17145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SzPct val="80000"/>
              <a:buFont typeface="Courier New" pitchFamily="49" charset="0"/>
              <a:buChar char="o"/>
              <a:defRPr sz="1400">
                <a:solidFill>
                  <a:srgbClr val="320046"/>
                </a:solidFill>
                <a:latin typeface="Calibri" pitchFamily="34" charset="0"/>
                <a:ea typeface="+mn-ea"/>
                <a:cs typeface="+mn-cs"/>
              </a:defRPr>
            </a:lvl2pPr>
            <a:lvl3pPr marL="533400" indent="-1778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SzPct val="100000"/>
              <a:buFont typeface="Wingdings" pitchFamily="2" charset="2"/>
              <a:buChar char=""/>
              <a:defRPr sz="1300">
                <a:solidFill>
                  <a:srgbClr val="320046"/>
                </a:solidFill>
                <a:latin typeface="Calibri" pitchFamily="34" charset="0"/>
                <a:ea typeface="+mn-ea"/>
                <a:cs typeface="+mn-cs"/>
              </a:defRPr>
            </a:lvl3pPr>
            <a:lvl4pPr marL="723900" indent="-1905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320046"/>
              </a:buClr>
              <a:buSzPct val="120000"/>
              <a:buFont typeface="Times New Roman" pitchFamily="18" charset="0"/>
              <a:buChar char="▪"/>
              <a:defRPr sz="1200">
                <a:solidFill>
                  <a:srgbClr val="320046"/>
                </a:solidFill>
                <a:latin typeface="Calibri" pitchFamily="34" charset="0"/>
                <a:ea typeface="+mn-ea"/>
                <a:cs typeface="+mn-cs"/>
              </a:defRPr>
            </a:lvl4pPr>
            <a:lvl5pPr marL="901700" indent="-17780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320046"/>
              </a:buClr>
              <a:buSzPct val="100000"/>
              <a:buFont typeface="Calibri" pitchFamily="34" charset="0"/>
              <a:buChar char="»"/>
              <a:defRPr sz="1100">
                <a:solidFill>
                  <a:srgbClr val="320046"/>
                </a:solidFill>
                <a:latin typeface="Calibri" pitchFamily="34" charset="0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marR="0" lvl="0" indent="-165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61100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kumimoji="0" lang="en-US" sz="1700" b="1" i="0" u="none" strike="noStrike" kern="0" cap="none" spc="0" normalizeH="0" baseline="0" noProof="0" dirty="0" smtClean="0">
                <a:ln>
                  <a:noFill/>
                </a:ln>
                <a:solidFill>
                  <a:srgbClr val="461100"/>
                </a:solidFill>
                <a:effectLst/>
                <a:uLnTx/>
                <a:uFillTx/>
                <a:latin typeface="Calibri" pitchFamily="34" charset="0"/>
                <a:ea typeface="黑体" pitchFamily="49" charset="-122"/>
              </a:rPr>
              <a:t>It is evaluated in KI 1 that recommendation produced by NWDAF should be further studied after Release 16.</a:t>
            </a:r>
          </a:p>
        </p:txBody>
      </p:sp>
      <p:sp>
        <p:nvSpPr>
          <p:cNvPr id="5" name="矩形 4"/>
          <p:cNvSpPr/>
          <p:nvPr/>
        </p:nvSpPr>
        <p:spPr>
          <a:xfrm>
            <a:off x="912772" y="1974311"/>
            <a:ext cx="4675228" cy="286232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Solution #9 (Recommendations produced by NWDAF) is a solution that has been evaluated to possibly only cover a limited number of key issues/use cases, which are a subset of what can be solved by analytics. It is not recommended for Release 16, because it requires additional study. I</a:t>
            </a:r>
            <a:r>
              <a:rPr kumimoji="0" lang="zh-CN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</a:rPr>
              <a:t>t is desirable that this Solution be reconsidered following the results obtained on the implementations of Release 16, in order to examine its relevancy on stronger use case basis.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69791" y="1411013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800" i="1" dirty="0" smtClean="0">
                <a:solidFill>
                  <a:srgbClr val="FF0000"/>
                </a:solidFill>
                <a:latin typeface="Calibri" pitchFamily="34" charset="0"/>
              </a:rPr>
              <a:t>Context extracted from TR 23.791:</a:t>
            </a:r>
            <a:endParaRPr lang="zh-CN" altLang="en-US" sz="1800" i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36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645762" y="232945"/>
            <a:ext cx="10736446" cy="6245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/>
          <a:p>
            <a:pPr defTabSz="1187798">
              <a:lnSpc>
                <a:spcPct val="90000"/>
              </a:lnSpc>
              <a:spcBef>
                <a:spcPct val="0"/>
              </a:spcBef>
            </a:pPr>
            <a:r>
              <a:rPr lang="en-US" altLang="zh-CN" sz="2799" b="1" kern="12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NWDAF-assisted UP optimization </a:t>
            </a:r>
            <a:endParaRPr lang="zh-CN" altLang="en-US" sz="2799" b="1" kern="12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803585" y="4976231"/>
            <a:ext cx="10393150" cy="158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12368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2pPr>
            <a:lvl3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3pPr>
            <a:lvl4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4pPr>
            <a:lvl5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879650" lvl="1" indent="-285750" defTabSz="685264">
              <a:spcBef>
                <a:spcPts val="225"/>
              </a:spcBef>
              <a:spcAft>
                <a:spcPts val="225"/>
              </a:spcAft>
              <a:buSzPct val="100000"/>
              <a:defRPr/>
            </a:pPr>
            <a:r>
              <a:rPr lang="en-US" altLang="zh-CN" sz="160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NWDAF gathers info from 5GS and Application Platform </a:t>
            </a:r>
            <a:r>
              <a:rPr lang="en-US" altLang="zh-CN" sz="1600" kern="0" dirty="0" smtClean="0">
                <a:ea typeface="微软雅黑" panose="020B0503020204020204" pitchFamily="34" charset="-122"/>
              </a:rPr>
              <a:t>(e.g., EC platform)</a:t>
            </a:r>
            <a:r>
              <a:rPr lang="en-US" altLang="zh-CN" sz="160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 and obtains analytics on :</a:t>
            </a:r>
          </a:p>
          <a:p>
            <a:pPr marL="1473548" lvl="2" indent="-285750" defTabSz="685264">
              <a:spcBef>
                <a:spcPts val="225"/>
              </a:spcBef>
              <a:spcAft>
                <a:spcPts val="225"/>
              </a:spcAft>
              <a:buFont typeface="Calibri" panose="020F0502020204030204" pitchFamily="34" charset="0"/>
              <a:buChar char="-"/>
              <a:defRPr/>
            </a:pPr>
            <a:r>
              <a:rPr lang="en-US" altLang="zh-CN" sz="134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UE service behavior analytics (i.e. Application ID per region per UE group per time) </a:t>
            </a:r>
          </a:p>
          <a:p>
            <a:pPr marL="1473548" lvl="2" indent="-285750" defTabSz="685264">
              <a:spcBef>
                <a:spcPts val="225"/>
              </a:spcBef>
              <a:spcAft>
                <a:spcPts val="225"/>
              </a:spcAft>
              <a:buSzPct val="100000"/>
              <a:buFont typeface="Calibri" panose="020F0502020204030204" pitchFamily="34" charset="0"/>
              <a:buChar char="-"/>
              <a:defRPr/>
            </a:pPr>
            <a:r>
              <a:rPr lang="en-US" altLang="zh-CN" sz="134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5GS Service MOS analytics (i.e. Service MOS per application ID)</a:t>
            </a:r>
          </a:p>
          <a:p>
            <a:pPr marL="879650" lvl="1" indent="-285750" defTabSz="685264">
              <a:spcBef>
                <a:spcPts val="225"/>
              </a:spcBef>
              <a:spcAft>
                <a:spcPts val="225"/>
              </a:spcAft>
              <a:buSzPct val="100000"/>
              <a:defRPr/>
            </a:pPr>
            <a:r>
              <a:rPr lang="en-US" altLang="zh-CN" sz="160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Based on UE service behavior analytics and 5GS Service MOS analytics, 5GS and </a:t>
            </a:r>
            <a:r>
              <a:rPr lang="en-US" altLang="zh-CN" sz="1600" kern="0" dirty="0">
                <a:ea typeface="微软雅黑" panose="020B0503020204020204" pitchFamily="34" charset="-122"/>
              </a:rPr>
              <a:t>A</a:t>
            </a:r>
            <a:r>
              <a:rPr lang="en-US" altLang="zh-CN" sz="1600" kern="0" dirty="0" smtClean="0">
                <a:ea typeface="微软雅黑" panose="020B0503020204020204" pitchFamily="34" charset="-122"/>
                <a:cs typeface="Arial" panose="020B0604020202020204" pitchFamily="34" charset="0"/>
              </a:rPr>
              <a:t>pplication Platform can select optimized user plane path and application server for this application</a:t>
            </a:r>
            <a:endParaRPr lang="en-US" altLang="zh-CN" sz="1600" kern="0" dirty="0"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388" y="857466"/>
            <a:ext cx="9234386" cy="4042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8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组合 193"/>
          <p:cNvGrpSpPr/>
          <p:nvPr/>
        </p:nvGrpSpPr>
        <p:grpSpPr>
          <a:xfrm>
            <a:off x="788163" y="2485138"/>
            <a:ext cx="10646650" cy="3780283"/>
            <a:chOff x="582903" y="1785637"/>
            <a:chExt cx="8701425" cy="4162104"/>
          </a:xfrm>
        </p:grpSpPr>
        <p:sp>
          <p:nvSpPr>
            <p:cNvPr id="88" name="Rounded Rectangle 3"/>
            <p:cNvSpPr>
              <a:spLocks noChangeArrowheads="1"/>
            </p:cNvSpPr>
            <p:nvPr/>
          </p:nvSpPr>
          <p:spPr bwMode="auto">
            <a:xfrm>
              <a:off x="644893" y="3431823"/>
              <a:ext cx="2858703" cy="2495066"/>
            </a:xfrm>
            <a:prstGeom prst="roundRect">
              <a:avLst>
                <a:gd name="adj" fmla="val 8847"/>
              </a:avLst>
            </a:prstGeom>
            <a:solidFill>
              <a:srgbClr val="CCFFFF"/>
            </a:solidFill>
            <a:ln w="12700" algn="ctr">
              <a:solidFill>
                <a:srgbClr val="41719C"/>
              </a:solidFill>
              <a:prstDash val="dash"/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17"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圆角矩形 88"/>
            <p:cNvSpPr/>
            <p:nvPr/>
          </p:nvSpPr>
          <p:spPr bwMode="auto">
            <a:xfrm>
              <a:off x="811819" y="5170570"/>
              <a:ext cx="2537774" cy="618556"/>
            </a:xfrm>
            <a:prstGeom prst="round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38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5G </a:t>
              </a: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NF</a:t>
              </a:r>
              <a:endParaRPr lang="zh-CN" altLang="en-US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ounded Rectangle 3"/>
            <p:cNvSpPr>
              <a:spLocks noChangeArrowheads="1"/>
            </p:cNvSpPr>
            <p:nvPr/>
          </p:nvSpPr>
          <p:spPr bwMode="auto">
            <a:xfrm>
              <a:off x="644893" y="1785637"/>
              <a:ext cx="8372107" cy="984155"/>
            </a:xfrm>
            <a:prstGeom prst="roundRect">
              <a:avLst>
                <a:gd name="adj" fmla="val 8847"/>
              </a:avLst>
            </a:prstGeom>
            <a:solidFill>
              <a:schemeClr val="bg1">
                <a:lumMod val="95000"/>
              </a:schemeClr>
            </a:solidFill>
            <a:ln w="12700" algn="ctr">
              <a:solidFill>
                <a:schemeClr val="tx2">
                  <a:lumMod val="50000"/>
                </a:schemeClr>
              </a:solidFill>
              <a:prstDash val="lgDash"/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17"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999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ounded Rectangle 13"/>
            <p:cNvSpPr>
              <a:spLocks noChangeArrowheads="1"/>
            </p:cNvSpPr>
            <p:nvPr/>
          </p:nvSpPr>
          <p:spPr bwMode="auto">
            <a:xfrm>
              <a:off x="811819" y="4062752"/>
              <a:ext cx="2537773" cy="740414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</a:t>
              </a: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134"/>
            <p:cNvSpPr txBox="1"/>
            <p:nvPr/>
          </p:nvSpPr>
          <p:spPr bwMode="auto">
            <a:xfrm>
              <a:off x="3693893" y="1839095"/>
              <a:ext cx="2693475" cy="304977"/>
            </a:xfrm>
            <a:prstGeom prst="rect">
              <a:avLst/>
            </a:prstGeom>
            <a:solidFill>
              <a:schemeClr val="bg2">
                <a:lumMod val="40000"/>
                <a:lumOff val="60000"/>
                <a:alpha val="40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050">
                  <a:latin typeface="Calibri" panose="020F0502020204030204" pitchFamily="34" charset="0"/>
                  <a:cs typeface="Calibri" panose="020F0502020204030204" pitchFamily="34" charset="0"/>
                </a:defRPr>
              </a:lvl1pPr>
            </a:lstStyle>
            <a:p>
              <a:pPr defTabSz="685617"/>
              <a:r>
                <a:rPr lang="en-US" altLang="zh-CN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AI </a:t>
              </a:r>
              <a:r>
                <a:rPr lang="en-US" altLang="zh-CN" sz="1200" b="1" dirty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Model and Training </a:t>
              </a:r>
              <a:r>
                <a:rPr lang="en-US" altLang="zh-CN" sz="1200" b="1" dirty="0" smtClean="0">
                  <a:solidFill>
                    <a:srgbClr val="C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Service Platform </a:t>
              </a:r>
              <a:endParaRPr lang="en-US" altLang="zh-CN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Rounded Rectangle 14"/>
            <p:cNvSpPr>
              <a:spLocks noChangeArrowheads="1"/>
            </p:cNvSpPr>
            <p:nvPr/>
          </p:nvSpPr>
          <p:spPr bwMode="auto">
            <a:xfrm>
              <a:off x="899205" y="5227794"/>
              <a:ext cx="852593" cy="497727"/>
            </a:xfrm>
            <a:prstGeom prst="roundRect">
              <a:avLst>
                <a:gd name="adj" fmla="val 25255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defTabSz="79982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2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</a:p>
          </p:txBody>
        </p:sp>
        <p:sp>
          <p:nvSpPr>
            <p:cNvPr id="101" name="Rounded Rectangle 14"/>
            <p:cNvSpPr>
              <a:spLocks noChangeArrowheads="1"/>
            </p:cNvSpPr>
            <p:nvPr/>
          </p:nvSpPr>
          <p:spPr bwMode="auto">
            <a:xfrm>
              <a:off x="2213391" y="5227794"/>
              <a:ext cx="1020697" cy="487576"/>
            </a:xfrm>
            <a:prstGeom prst="roundRect">
              <a:avLst>
                <a:gd name="adj" fmla="val 25255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r" defTabSz="79982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2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CN</a:t>
              </a:r>
            </a:p>
          </p:txBody>
        </p:sp>
        <p:sp>
          <p:nvSpPr>
            <p:cNvPr id="103" name="Rounded Rectangle 13"/>
            <p:cNvSpPr>
              <a:spLocks noChangeArrowheads="1"/>
            </p:cNvSpPr>
            <p:nvPr/>
          </p:nvSpPr>
          <p:spPr bwMode="auto">
            <a:xfrm>
              <a:off x="811819" y="3731118"/>
              <a:ext cx="2537773" cy="218734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prstDash val="sysDash"/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</a:t>
              </a: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NEF</a:t>
              </a: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圆角矩形 149"/>
            <p:cNvSpPr/>
            <p:nvPr/>
          </p:nvSpPr>
          <p:spPr bwMode="auto">
            <a:xfrm>
              <a:off x="788163" y="2237170"/>
              <a:ext cx="2344325" cy="344036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19" tIns="34259" rIns="68519" bIns="34259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383">
                <a:spcBef>
                  <a:spcPts val="0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AI Model Related to Energy Consumption Reduction</a:t>
              </a:r>
            </a:p>
          </p:txBody>
        </p:sp>
        <p:sp>
          <p:nvSpPr>
            <p:cNvPr id="130" name="圆角矩形 149"/>
            <p:cNvSpPr/>
            <p:nvPr/>
          </p:nvSpPr>
          <p:spPr bwMode="auto">
            <a:xfrm>
              <a:off x="7784223" y="2295287"/>
              <a:ext cx="1072786" cy="325989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19" tIns="34259" rIns="68519" bIns="34259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383">
                <a:spcBef>
                  <a:spcPts val="0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sz="90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Other Model</a:t>
              </a:r>
              <a:endParaRPr lang="en-US" altLang="zh-CN" sz="9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1" name="圆角矩形 149"/>
            <p:cNvSpPr/>
            <p:nvPr/>
          </p:nvSpPr>
          <p:spPr bwMode="auto">
            <a:xfrm>
              <a:off x="889763" y="4338302"/>
              <a:ext cx="1008247" cy="351964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47" tIns="45673" rIns="91347" bIns="4567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722">
                <a:spcBef>
                  <a:spcPts val="601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 smtClean="0">
                  <a:latin typeface="+mj-lt"/>
                  <a:ea typeface="微软雅黑" pitchFamily="34" charset="-122"/>
                </a:rPr>
                <a:t>Data Collection</a:t>
              </a:r>
              <a:endParaRPr lang="en-US" altLang="zh-CN" dirty="0">
                <a:latin typeface="+mj-lt"/>
                <a:ea typeface="微软雅黑" pitchFamily="34" charset="-122"/>
              </a:endParaRPr>
            </a:p>
          </p:txBody>
        </p:sp>
        <p:sp>
          <p:nvSpPr>
            <p:cNvPr id="132" name="圆角矩形 149"/>
            <p:cNvSpPr/>
            <p:nvPr/>
          </p:nvSpPr>
          <p:spPr bwMode="auto">
            <a:xfrm>
              <a:off x="2136086" y="4364833"/>
              <a:ext cx="1008247" cy="351964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47" tIns="45673" rIns="91347" bIns="4567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722">
                <a:spcBef>
                  <a:spcPts val="601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 smtClean="0">
                  <a:latin typeface="+mj-lt"/>
                  <a:ea typeface="微软雅黑" pitchFamily="34" charset="-122"/>
                </a:rPr>
                <a:t>Model Update</a:t>
              </a:r>
              <a:endParaRPr lang="en-US" altLang="zh-CN" dirty="0">
                <a:latin typeface="+mj-lt"/>
                <a:ea typeface="微软雅黑" pitchFamily="34" charset="-122"/>
              </a:endParaRPr>
            </a:p>
          </p:txBody>
        </p:sp>
        <p:sp>
          <p:nvSpPr>
            <p:cNvPr id="152" name="上箭头 151"/>
            <p:cNvSpPr/>
            <p:nvPr/>
          </p:nvSpPr>
          <p:spPr bwMode="auto">
            <a:xfrm>
              <a:off x="1453414" y="2769792"/>
              <a:ext cx="225793" cy="1292959"/>
            </a:xfrm>
            <a:prstGeom prst="up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1694046" y="3431823"/>
              <a:ext cx="8306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Operator 1</a:t>
              </a:r>
              <a:endParaRPr lang="en-US" b="1" dirty="0"/>
            </a:p>
          </p:txBody>
        </p:sp>
        <p:sp>
          <p:nvSpPr>
            <p:cNvPr id="156" name="下箭头 155"/>
            <p:cNvSpPr/>
            <p:nvPr/>
          </p:nvSpPr>
          <p:spPr bwMode="auto">
            <a:xfrm>
              <a:off x="2510861" y="2768858"/>
              <a:ext cx="235820" cy="1293893"/>
            </a:xfrm>
            <a:prstGeom prst="down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582903" y="3003643"/>
              <a:ext cx="9765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 updating</a:t>
              </a:r>
              <a:endParaRPr lang="en-US" dirty="0"/>
            </a:p>
          </p:txBody>
        </p:sp>
        <p:sp>
          <p:nvSpPr>
            <p:cNvPr id="158" name="文本框 157"/>
            <p:cNvSpPr txBox="1"/>
            <p:nvPr/>
          </p:nvSpPr>
          <p:spPr>
            <a:xfrm>
              <a:off x="2638796" y="3003642"/>
              <a:ext cx="105509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Model updating</a:t>
              </a:r>
              <a:endParaRPr lang="en-US" dirty="0"/>
            </a:p>
          </p:txBody>
        </p:sp>
        <p:sp>
          <p:nvSpPr>
            <p:cNvPr id="159" name="圆角矩形 149"/>
            <p:cNvSpPr/>
            <p:nvPr/>
          </p:nvSpPr>
          <p:spPr bwMode="auto">
            <a:xfrm>
              <a:off x="3324911" y="2264610"/>
              <a:ext cx="1999778" cy="344036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19" tIns="34259" rIns="68519" bIns="34259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383">
                <a:spcBef>
                  <a:spcPts val="0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AI Model for Resource Utilization Improvement</a:t>
              </a:r>
            </a:p>
          </p:txBody>
        </p:sp>
        <p:sp>
          <p:nvSpPr>
            <p:cNvPr id="160" name="圆角矩形 149"/>
            <p:cNvSpPr/>
            <p:nvPr/>
          </p:nvSpPr>
          <p:spPr bwMode="auto">
            <a:xfrm>
              <a:off x="5501612" y="2277240"/>
              <a:ext cx="2092988" cy="344036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68519" tIns="34259" rIns="68519" bIns="34259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383">
                <a:spcBef>
                  <a:spcPts val="0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AI Model Related to User Experience Enhancement</a:t>
              </a:r>
            </a:p>
          </p:txBody>
        </p:sp>
        <p:sp>
          <p:nvSpPr>
            <p:cNvPr id="161" name="上箭头 160"/>
            <p:cNvSpPr/>
            <p:nvPr/>
          </p:nvSpPr>
          <p:spPr bwMode="auto">
            <a:xfrm>
              <a:off x="1443789" y="4747490"/>
              <a:ext cx="215526" cy="402080"/>
            </a:xfrm>
            <a:prstGeom prst="up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2" name="下箭头 161"/>
            <p:cNvSpPr/>
            <p:nvPr/>
          </p:nvSpPr>
          <p:spPr bwMode="auto">
            <a:xfrm>
              <a:off x="2534745" y="4803166"/>
              <a:ext cx="216000" cy="364449"/>
            </a:xfrm>
            <a:prstGeom prst="down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3" name="Rounded Rectangle 3"/>
            <p:cNvSpPr>
              <a:spLocks noChangeArrowheads="1"/>
            </p:cNvSpPr>
            <p:nvPr/>
          </p:nvSpPr>
          <p:spPr bwMode="auto">
            <a:xfrm>
              <a:off x="3817668" y="3452675"/>
              <a:ext cx="2858703" cy="2495066"/>
            </a:xfrm>
            <a:prstGeom prst="roundRect">
              <a:avLst>
                <a:gd name="adj" fmla="val 8847"/>
              </a:avLst>
            </a:prstGeom>
            <a:solidFill>
              <a:srgbClr val="CCFFFF"/>
            </a:solidFill>
            <a:ln w="12700" algn="ctr">
              <a:solidFill>
                <a:srgbClr val="41719C"/>
              </a:solidFill>
              <a:prstDash val="dash"/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17"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圆角矩形 163"/>
            <p:cNvSpPr/>
            <p:nvPr/>
          </p:nvSpPr>
          <p:spPr bwMode="auto">
            <a:xfrm>
              <a:off x="3984594" y="5189414"/>
              <a:ext cx="2537774" cy="618556"/>
            </a:xfrm>
            <a:prstGeom prst="round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38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  5G </a:t>
              </a: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NF</a:t>
              </a:r>
              <a:endParaRPr lang="zh-CN" altLang="en-US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Rounded Rectangle 13"/>
            <p:cNvSpPr>
              <a:spLocks noChangeArrowheads="1"/>
            </p:cNvSpPr>
            <p:nvPr/>
          </p:nvSpPr>
          <p:spPr bwMode="auto">
            <a:xfrm>
              <a:off x="3984594" y="4081596"/>
              <a:ext cx="2537773" cy="740414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</a:t>
              </a: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Rounded Rectangle 14"/>
            <p:cNvSpPr>
              <a:spLocks noChangeArrowheads="1"/>
            </p:cNvSpPr>
            <p:nvPr/>
          </p:nvSpPr>
          <p:spPr bwMode="auto">
            <a:xfrm>
              <a:off x="4071980" y="5246638"/>
              <a:ext cx="852593" cy="497727"/>
            </a:xfrm>
            <a:prstGeom prst="roundRect">
              <a:avLst>
                <a:gd name="adj" fmla="val 25255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ctr" defTabSz="79982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2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</a:p>
          </p:txBody>
        </p:sp>
        <p:sp>
          <p:nvSpPr>
            <p:cNvPr id="167" name="Rounded Rectangle 14"/>
            <p:cNvSpPr>
              <a:spLocks noChangeArrowheads="1"/>
            </p:cNvSpPr>
            <p:nvPr/>
          </p:nvSpPr>
          <p:spPr bwMode="auto">
            <a:xfrm>
              <a:off x="5386166" y="5246638"/>
              <a:ext cx="1020697" cy="487576"/>
            </a:xfrm>
            <a:prstGeom prst="roundRect">
              <a:avLst>
                <a:gd name="adj" fmla="val 25255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  <a:extLst/>
          </p:spPr>
          <p:txBody>
            <a:bodyPr anchor="ctr"/>
            <a:lstStyle/>
            <a:p>
              <a:pPr algn="r" defTabSz="79982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2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CN</a:t>
              </a:r>
            </a:p>
          </p:txBody>
        </p:sp>
        <p:sp>
          <p:nvSpPr>
            <p:cNvPr id="168" name="Rounded Rectangle 13"/>
            <p:cNvSpPr>
              <a:spLocks noChangeArrowheads="1"/>
            </p:cNvSpPr>
            <p:nvPr/>
          </p:nvSpPr>
          <p:spPr bwMode="auto">
            <a:xfrm>
              <a:off x="3984594" y="3749962"/>
              <a:ext cx="2537773" cy="218734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prstDash val="sysDash"/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           </a:t>
              </a: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NEF</a:t>
              </a: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圆角矩形 149"/>
            <p:cNvSpPr/>
            <p:nvPr/>
          </p:nvSpPr>
          <p:spPr bwMode="auto">
            <a:xfrm>
              <a:off x="4062538" y="4357146"/>
              <a:ext cx="1008247" cy="351964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47" tIns="45673" rIns="91347" bIns="4567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722">
                <a:spcBef>
                  <a:spcPts val="601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 smtClean="0">
                  <a:latin typeface="+mj-lt"/>
                  <a:ea typeface="微软雅黑" pitchFamily="34" charset="-122"/>
                </a:rPr>
                <a:t>Data Collection</a:t>
              </a:r>
              <a:endParaRPr lang="en-US" altLang="zh-CN" dirty="0">
                <a:latin typeface="+mj-lt"/>
                <a:ea typeface="微软雅黑" pitchFamily="34" charset="-122"/>
              </a:endParaRPr>
            </a:p>
          </p:txBody>
        </p:sp>
        <p:sp>
          <p:nvSpPr>
            <p:cNvPr id="171" name="圆角矩形 149"/>
            <p:cNvSpPr/>
            <p:nvPr/>
          </p:nvSpPr>
          <p:spPr bwMode="auto">
            <a:xfrm>
              <a:off x="5308861" y="4372237"/>
              <a:ext cx="1008247" cy="351964"/>
            </a:xfrm>
            <a:prstGeom prst="roundRect">
              <a:avLst/>
            </a:prstGeom>
            <a:solidFill>
              <a:srgbClr val="00B0F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347" tIns="45673" rIns="91347" bIns="45673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722">
                <a:spcBef>
                  <a:spcPts val="601"/>
                </a:spcBef>
                <a:buClr>
                  <a:prstClr val="white">
                    <a:lumMod val="50000"/>
                  </a:prstClr>
                </a:buClr>
                <a:buSzPct val="80000"/>
              </a:pPr>
              <a:r>
                <a:rPr lang="en-US" altLang="zh-CN" dirty="0" smtClean="0">
                  <a:latin typeface="+mj-lt"/>
                  <a:ea typeface="微软雅黑" pitchFamily="34" charset="-122"/>
                </a:rPr>
                <a:t>Model Update</a:t>
              </a:r>
              <a:endParaRPr lang="en-US" altLang="zh-CN" dirty="0">
                <a:latin typeface="+mj-lt"/>
                <a:ea typeface="微软雅黑" pitchFamily="34" charset="-122"/>
              </a:endParaRPr>
            </a:p>
          </p:txBody>
        </p:sp>
        <p:sp>
          <p:nvSpPr>
            <p:cNvPr id="172" name="上箭头 171"/>
            <p:cNvSpPr/>
            <p:nvPr/>
          </p:nvSpPr>
          <p:spPr bwMode="auto">
            <a:xfrm>
              <a:off x="4626189" y="2788636"/>
              <a:ext cx="225793" cy="1292959"/>
            </a:xfrm>
            <a:prstGeom prst="up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4866821" y="3450667"/>
              <a:ext cx="8306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Operator 2</a:t>
              </a:r>
              <a:endParaRPr lang="en-US" b="1" dirty="0"/>
            </a:p>
          </p:txBody>
        </p:sp>
        <p:sp>
          <p:nvSpPr>
            <p:cNvPr id="174" name="下箭头 173"/>
            <p:cNvSpPr/>
            <p:nvPr/>
          </p:nvSpPr>
          <p:spPr bwMode="auto">
            <a:xfrm>
              <a:off x="5683636" y="2787702"/>
              <a:ext cx="235820" cy="1293893"/>
            </a:xfrm>
            <a:prstGeom prst="down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3755678" y="3022487"/>
              <a:ext cx="9765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 updating</a:t>
              </a:r>
              <a:endParaRPr lang="en-US" dirty="0"/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5811571" y="3022486"/>
              <a:ext cx="105509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Model updating</a:t>
              </a:r>
              <a:endParaRPr lang="en-US" dirty="0"/>
            </a:p>
          </p:txBody>
        </p:sp>
        <p:sp>
          <p:nvSpPr>
            <p:cNvPr id="177" name="上箭头 176"/>
            <p:cNvSpPr/>
            <p:nvPr/>
          </p:nvSpPr>
          <p:spPr bwMode="auto">
            <a:xfrm>
              <a:off x="4616564" y="4766334"/>
              <a:ext cx="215526" cy="402080"/>
            </a:xfrm>
            <a:prstGeom prst="up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8" name="下箭头 177"/>
            <p:cNvSpPr/>
            <p:nvPr/>
          </p:nvSpPr>
          <p:spPr bwMode="auto">
            <a:xfrm>
              <a:off x="5707520" y="4822010"/>
              <a:ext cx="216000" cy="364449"/>
            </a:xfrm>
            <a:prstGeom prst="down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9" name="Rounded Rectangle 3"/>
            <p:cNvSpPr>
              <a:spLocks noChangeArrowheads="1"/>
            </p:cNvSpPr>
            <p:nvPr/>
          </p:nvSpPr>
          <p:spPr bwMode="auto">
            <a:xfrm>
              <a:off x="7133922" y="3442733"/>
              <a:ext cx="1805635" cy="2495066"/>
            </a:xfrm>
            <a:prstGeom prst="roundRect">
              <a:avLst>
                <a:gd name="adj" fmla="val 8847"/>
              </a:avLst>
            </a:prstGeom>
            <a:solidFill>
              <a:srgbClr val="CCFFFF"/>
            </a:solidFill>
            <a:ln w="12700" algn="ctr">
              <a:solidFill>
                <a:srgbClr val="41719C"/>
              </a:solidFill>
              <a:prstDash val="dash"/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defTabSz="685617"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>
              <a:off x="7595495" y="3484897"/>
              <a:ext cx="8386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Operator n</a:t>
              </a:r>
              <a:endParaRPr lang="en-US" b="1" dirty="0"/>
            </a:p>
          </p:txBody>
        </p:sp>
        <p:sp>
          <p:nvSpPr>
            <p:cNvPr id="181" name="Rounded Rectangle 13"/>
            <p:cNvSpPr>
              <a:spLocks noChangeArrowheads="1"/>
            </p:cNvSpPr>
            <p:nvPr/>
          </p:nvSpPr>
          <p:spPr bwMode="auto">
            <a:xfrm>
              <a:off x="7286992" y="3763765"/>
              <a:ext cx="1569419" cy="204931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prstDash val="sysDash"/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</a:t>
              </a: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NEF</a:t>
              </a:r>
              <a:endParaRPr lang="en-US" altLang="zh-CN" sz="1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圆角矩形 182"/>
            <p:cNvSpPr/>
            <p:nvPr/>
          </p:nvSpPr>
          <p:spPr bwMode="auto">
            <a:xfrm>
              <a:off x="7308341" y="5199159"/>
              <a:ext cx="1548070" cy="586776"/>
            </a:xfrm>
            <a:prstGeom prst="roundRect">
              <a:avLst/>
            </a:prstGeom>
            <a:noFill/>
            <a:ln w="1905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68545" tIns="34272" rIns="68545" bIns="3427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383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      5G </a:t>
              </a: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NF</a:t>
              </a:r>
              <a:endParaRPr lang="zh-CN" altLang="en-US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5" name="Rounded Rectangle 13"/>
            <p:cNvSpPr>
              <a:spLocks noChangeArrowheads="1"/>
            </p:cNvSpPr>
            <p:nvPr/>
          </p:nvSpPr>
          <p:spPr bwMode="auto">
            <a:xfrm>
              <a:off x="7327978" y="4095568"/>
              <a:ext cx="1535148" cy="705652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NWDAF</a:t>
              </a: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6" name="Rounded Rectangle 13"/>
            <p:cNvSpPr>
              <a:spLocks noChangeArrowheads="1"/>
            </p:cNvSpPr>
            <p:nvPr/>
          </p:nvSpPr>
          <p:spPr bwMode="auto">
            <a:xfrm>
              <a:off x="7399838" y="5422900"/>
              <a:ext cx="623192" cy="29247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RAN</a:t>
              </a: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7" name="Rounded Rectangle 13"/>
            <p:cNvSpPr>
              <a:spLocks noChangeArrowheads="1"/>
            </p:cNvSpPr>
            <p:nvPr/>
          </p:nvSpPr>
          <p:spPr bwMode="auto">
            <a:xfrm>
              <a:off x="8168986" y="5422900"/>
              <a:ext cx="623192" cy="29247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C00000"/>
              </a:solidFill>
              <a:miter lim="800000"/>
              <a:headEnd/>
              <a:tailEnd/>
            </a:ln>
          </p:spPr>
          <p:txBody>
            <a:bodyPr anchor="ctr"/>
            <a:lstStyle>
              <a:lvl1pPr defTabSz="800100"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defTabSz="80010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defTabSz="8001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defTabSz="8001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defTabSz="8001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8001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altLang="zh-CN" sz="1100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CN</a:t>
              </a:r>
              <a:endParaRPr lang="en-US" altLang="zh-CN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8" name="上箭头 187"/>
            <p:cNvSpPr/>
            <p:nvPr/>
          </p:nvSpPr>
          <p:spPr bwMode="auto">
            <a:xfrm>
              <a:off x="7575664" y="4779034"/>
              <a:ext cx="215526" cy="402080"/>
            </a:xfrm>
            <a:prstGeom prst="up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9" name="下箭头 188"/>
            <p:cNvSpPr/>
            <p:nvPr/>
          </p:nvSpPr>
          <p:spPr bwMode="auto">
            <a:xfrm>
              <a:off x="8374520" y="4822010"/>
              <a:ext cx="216000" cy="364449"/>
            </a:xfrm>
            <a:prstGeom prst="downArrow">
              <a:avLst/>
            </a:prstGeom>
            <a:solidFill>
              <a:schemeClr val="tx1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0" name="上箭头 189"/>
            <p:cNvSpPr/>
            <p:nvPr/>
          </p:nvSpPr>
          <p:spPr bwMode="auto">
            <a:xfrm>
              <a:off x="7490914" y="2799371"/>
              <a:ext cx="225793" cy="1292959"/>
            </a:xfrm>
            <a:prstGeom prst="up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1" name="下箭头 190"/>
            <p:cNvSpPr/>
            <p:nvPr/>
          </p:nvSpPr>
          <p:spPr bwMode="auto">
            <a:xfrm>
              <a:off x="8548361" y="2798437"/>
              <a:ext cx="235820" cy="1293893"/>
            </a:xfrm>
            <a:prstGeom prst="downArrow">
              <a:avLst/>
            </a:prstGeom>
            <a:solidFill>
              <a:srgbClr val="C00000"/>
            </a:solidFill>
            <a:ln w="44450" cap="flat" cmpd="sng" algn="ctr">
              <a:noFill/>
              <a:prstDash val="sysDash"/>
              <a:round/>
              <a:headEnd type="none" w="med" len="med"/>
              <a:tailEnd type="triangl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7118820" y="3033221"/>
              <a:ext cx="9765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 updating</a:t>
              </a:r>
              <a:endParaRPr lang="en-US" dirty="0"/>
            </a:p>
          </p:txBody>
        </p:sp>
        <p:sp>
          <p:nvSpPr>
            <p:cNvPr id="193" name="文本框 192"/>
            <p:cNvSpPr txBox="1"/>
            <p:nvPr/>
          </p:nvSpPr>
          <p:spPr>
            <a:xfrm>
              <a:off x="8229231" y="3033221"/>
              <a:ext cx="105509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Model updating</a:t>
              </a:r>
              <a:endParaRPr lang="en-US" dirty="0"/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777099" y="1006658"/>
            <a:ext cx="1065771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US" altLang="zh-CN" sz="1200" dirty="0">
                <a:ea typeface="微软雅黑" panose="020B0503020204020204" pitchFamily="34" charset="-122"/>
              </a:rPr>
              <a:t>Some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small and medium-sized operators </a:t>
            </a:r>
            <a:r>
              <a:rPr lang="en-US" altLang="zh-CN" sz="1200" dirty="0">
                <a:ea typeface="微软雅黑" panose="020B0503020204020204" pitchFamily="34" charset="-122"/>
              </a:rPr>
              <a:t>are proposing new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requirements, </a:t>
            </a:r>
            <a:r>
              <a:rPr lang="en-US" altLang="zh-CN" sz="1200" dirty="0">
                <a:ea typeface="微软雅黑" panose="020B0503020204020204" pitchFamily="34" charset="-122"/>
              </a:rPr>
              <a:t>t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he </a:t>
            </a:r>
            <a:r>
              <a:rPr lang="en-US" altLang="zh-CN" sz="1200" dirty="0">
                <a:ea typeface="微软雅黑" panose="020B0503020204020204" pitchFamily="34" charset="-122"/>
              </a:rPr>
              <a:t>cost of independently deploying AI models and training services is high, including hardware and software costs, as well as the development of numerous AI models and continuously updated R&amp;D costs. Can third parties provide independent AI models and training services? Operators use this service directly to achieve cost reduction.</a:t>
            </a:r>
          </a:p>
          <a:p>
            <a:pPr marL="228600" indent="-228600">
              <a:spcBef>
                <a:spcPts val="600"/>
              </a:spcBef>
              <a:buFont typeface="+mj-lt"/>
              <a:buAutoNum type="arabicPeriod"/>
            </a:pPr>
            <a:r>
              <a:rPr lang="en-US" altLang="zh-CN" sz="1200" dirty="0">
                <a:ea typeface="微软雅黑" panose="020B0503020204020204" pitchFamily="34" charset="-122"/>
              </a:rPr>
              <a:t>Some large operators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have </a:t>
            </a:r>
            <a:r>
              <a:rPr lang="en-US" altLang="zh-CN" sz="1200" dirty="0">
                <a:ea typeface="微软雅黑" panose="020B0503020204020204" pitchFamily="34" charset="-122"/>
              </a:rPr>
              <a:t>multiple sub-networks in multiple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regions, can </a:t>
            </a:r>
            <a:r>
              <a:rPr lang="en-US" altLang="zh-CN" sz="1200" dirty="0">
                <a:ea typeface="微软雅黑" panose="020B0503020204020204" pitchFamily="34" charset="-122"/>
              </a:rPr>
              <a:t>these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sub-networks </a:t>
            </a:r>
            <a:r>
              <a:rPr lang="en-US" altLang="zh-CN" sz="1200" dirty="0">
                <a:ea typeface="微软雅黑" panose="020B0503020204020204" pitchFamily="34" charset="-122"/>
              </a:rPr>
              <a:t>use a unified AI model and training platform? Because the unified platform enables data fusion of multiple subnets, sharing hardware and software costs and AI model development </a:t>
            </a:r>
            <a:r>
              <a:rPr lang="en-US" altLang="zh-CN" sz="1200" dirty="0" smtClean="0">
                <a:ea typeface="微软雅黑" panose="020B0503020204020204" pitchFamily="34" charset="-122"/>
              </a:rPr>
              <a:t>costs. </a:t>
            </a:r>
            <a:r>
              <a:rPr lang="en-US" altLang="zh-CN" sz="1200" dirty="0">
                <a:ea typeface="微软雅黑" panose="020B0503020204020204" pitchFamily="34" charset="-122"/>
              </a:rPr>
              <a:t>In this case, the data of each subnet can directly interact with the AI model and the training platform without going through NEF.</a:t>
            </a:r>
          </a:p>
        </p:txBody>
      </p:sp>
      <p:sp>
        <p:nvSpPr>
          <p:cNvPr id="57" name="副标题 1"/>
          <p:cNvSpPr txBox="1">
            <a:spLocks/>
          </p:cNvSpPr>
          <p:nvPr/>
        </p:nvSpPr>
        <p:spPr>
          <a:xfrm>
            <a:off x="645762" y="232945"/>
            <a:ext cx="10736446" cy="62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defPPr>
              <a:defRPr lang="en-GB"/>
            </a:defPPr>
            <a:lvl1pPr defTabSz="1187798">
              <a:lnSpc>
                <a:spcPct val="90000"/>
              </a:lnSpc>
              <a:buNone/>
              <a:defRPr sz="2799" b="1">
                <a:solidFill>
                  <a:srgbClr val="C00000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NWDAF </a:t>
            </a:r>
            <a:r>
              <a:rPr lang="en-US" altLang="zh-CN" dirty="0"/>
              <a:t>and 3rd AI Model &amp;Training Service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200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副标题 1"/>
          <p:cNvSpPr txBox="1">
            <a:spLocks/>
          </p:cNvSpPr>
          <p:nvPr/>
        </p:nvSpPr>
        <p:spPr>
          <a:xfrm>
            <a:off x="253757" y="181750"/>
            <a:ext cx="11199874" cy="624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 fontScale="85000" lnSpcReduction="20000"/>
          </a:bodyPr>
          <a:lstStyle>
            <a:defPPr>
              <a:defRPr lang="en-GB"/>
            </a:defPPr>
            <a:lvl1pPr defTabSz="1187798">
              <a:lnSpc>
                <a:spcPct val="90000"/>
              </a:lnSpc>
              <a:buNone/>
              <a:defRPr sz="2799" b="1">
                <a:solidFill>
                  <a:srgbClr val="C00000"/>
                </a:solidFill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NWDAF </a:t>
            </a:r>
            <a:r>
              <a:rPr lang="en-US" altLang="zh-CN" dirty="0"/>
              <a:t>and Smart </a:t>
            </a:r>
            <a:r>
              <a:rPr lang="en-GB" altLang="zh-CN" dirty="0"/>
              <a:t>e.g. intelligent transportation to alleviate urban traffic congestion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05421" y="6099796"/>
            <a:ext cx="12137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Urban traffic lights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31128" y="2160128"/>
            <a:ext cx="2104829" cy="557628"/>
            <a:chOff x="896748" y="2880353"/>
            <a:chExt cx="1247484" cy="9455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3" name="矩形 42"/>
            <p:cNvSpPr/>
            <p:nvPr/>
          </p:nvSpPr>
          <p:spPr>
            <a:xfrm>
              <a:off x="896749" y="2889458"/>
              <a:ext cx="1247483" cy="936415"/>
            </a:xfrm>
            <a:prstGeom prst="rect">
              <a:avLst/>
            </a:prstGeom>
            <a:grpFill/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dist="25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txBody>
            <a:bodyPr lIns="121872" tIns="60936" rIns="121872" bIns="60936" anchor="ctr"/>
            <a:lstStyle/>
            <a:p>
              <a:pPr algn="ctr" defTabSz="1218763">
                <a:buClr>
                  <a:srgbClr val="CC9900"/>
                </a:buClr>
                <a:defRPr/>
              </a:pPr>
              <a:endParaRPr lang="zh-CN" altLang="en-US" sz="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96748" y="2880353"/>
              <a:ext cx="1243457" cy="46968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5GS</a:t>
              </a: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3646873" y="2180908"/>
            <a:ext cx="1929069" cy="5451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254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txBody>
          <a:bodyPr lIns="121872" tIns="60936" rIns="121872" bIns="60936" anchor="ctr"/>
          <a:lstStyle/>
          <a:p>
            <a:pPr algn="ctr" defTabSz="1218763">
              <a:buClr>
                <a:srgbClr val="CC9900"/>
              </a:buClr>
              <a:defRPr/>
            </a:pPr>
            <a:endParaRPr lang="zh-CN" altLang="en-US" sz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451363" y="2343894"/>
            <a:ext cx="2255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Centralized NWDAF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862305" y="3115641"/>
            <a:ext cx="6254205" cy="3216984"/>
            <a:chOff x="1100327" y="2994634"/>
            <a:chExt cx="1021145" cy="831237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62" name="矩形 61"/>
            <p:cNvSpPr/>
            <p:nvPr/>
          </p:nvSpPr>
          <p:spPr>
            <a:xfrm>
              <a:off x="1100327" y="2994634"/>
              <a:ext cx="1021145" cy="831237"/>
            </a:xfrm>
            <a:prstGeom prst="rect">
              <a:avLst/>
            </a:prstGeom>
            <a:solidFill>
              <a:schemeClr val="bg1">
                <a:lumMod val="95000"/>
                <a:alpha val="88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76200" dist="25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txBody>
            <a:bodyPr lIns="121872" tIns="60936" rIns="121872" bIns="60936" anchor="ctr"/>
            <a:lstStyle/>
            <a:p>
              <a:pPr algn="ctr" defTabSz="1218763">
                <a:buClr>
                  <a:srgbClr val="CC9900"/>
                </a:buClr>
              </a:pPr>
              <a:endPara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152577" y="3305187"/>
              <a:ext cx="409833" cy="108810"/>
            </a:xfrm>
            <a:prstGeom prst="rect">
              <a:avLst/>
            </a:prstGeom>
            <a:noFill/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76200" dist="254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flat" dir="t"/>
            </a:scene3d>
          </p:spPr>
          <p:txBody>
            <a:bodyPr lIns="121872" tIns="60936" rIns="121872" bIns="60936" anchor="ctr"/>
            <a:lstStyle>
              <a:defPPr>
                <a:defRPr lang="en-GB"/>
              </a:defPPr>
              <a:lvl1pPr algn="ctr" defTabSz="1218763">
                <a:buClr>
                  <a:srgbClr val="CC9900"/>
                </a:buClr>
                <a:defRPr sz="1200" b="1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rgbClr val="0000FF"/>
                  </a:solidFill>
                </a:rPr>
                <a:t>City-level </a:t>
              </a:r>
              <a:r>
                <a:rPr lang="en-US" altLang="zh-CN" dirty="0">
                  <a:solidFill>
                    <a:srgbClr val="0000FF"/>
                  </a:solidFill>
                </a:rPr>
                <a:t>networks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38828" y="5455601"/>
            <a:ext cx="588992" cy="576000"/>
            <a:chOff x="1994993" y="2830833"/>
            <a:chExt cx="468000" cy="438913"/>
          </a:xfrm>
          <a:solidFill>
            <a:schemeClr val="bg1"/>
          </a:solidFill>
        </p:grpSpPr>
        <p:sp>
          <p:nvSpPr>
            <p:cNvPr id="66" name="Freeform 445"/>
            <p:cNvSpPr>
              <a:spLocks/>
            </p:cNvSpPr>
            <p:nvPr/>
          </p:nvSpPr>
          <p:spPr bwMode="auto">
            <a:xfrm>
              <a:off x="2215170" y="2976808"/>
              <a:ext cx="138228" cy="292938"/>
            </a:xfrm>
            <a:custGeom>
              <a:avLst/>
              <a:gdLst>
                <a:gd name="T0" fmla="*/ 2147483646 w 532"/>
                <a:gd name="T1" fmla="*/ 2147483646 h 1124"/>
                <a:gd name="T2" fmla="*/ 2147483646 w 532"/>
                <a:gd name="T3" fmla="*/ 2147483646 h 1124"/>
                <a:gd name="T4" fmla="*/ 2147483646 w 532"/>
                <a:gd name="T5" fmla="*/ 2147483646 h 1124"/>
                <a:gd name="T6" fmla="*/ 2147483646 w 532"/>
                <a:gd name="T7" fmla="*/ 2147483646 h 1124"/>
                <a:gd name="T8" fmla="*/ 2147483646 w 532"/>
                <a:gd name="T9" fmla="*/ 2147483646 h 1124"/>
                <a:gd name="T10" fmla="*/ 2147483646 w 532"/>
                <a:gd name="T11" fmla="*/ 2147483646 h 1124"/>
                <a:gd name="T12" fmla="*/ 2147483646 w 532"/>
                <a:gd name="T13" fmla="*/ 2147483646 h 1124"/>
                <a:gd name="T14" fmla="*/ 2147483646 w 532"/>
                <a:gd name="T15" fmla="*/ 2147483646 h 1124"/>
                <a:gd name="T16" fmla="*/ 2147483646 w 532"/>
                <a:gd name="T17" fmla="*/ 2147483646 h 1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2"/>
                <a:gd name="T28" fmla="*/ 0 h 1124"/>
                <a:gd name="T29" fmla="*/ 532 w 532"/>
                <a:gd name="T30" fmla="*/ 1124 h 1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2" h="1124">
                  <a:moveTo>
                    <a:pt x="494" y="1124"/>
                  </a:moveTo>
                  <a:lnTo>
                    <a:pt x="494" y="1124"/>
                  </a:lnTo>
                  <a:cubicBezTo>
                    <a:pt x="481" y="1124"/>
                    <a:pt x="469" y="1116"/>
                    <a:pt x="464" y="1104"/>
                  </a:cubicBezTo>
                  <a:lnTo>
                    <a:pt x="7" y="51"/>
                  </a:lnTo>
                  <a:cubicBezTo>
                    <a:pt x="0" y="34"/>
                    <a:pt x="8" y="15"/>
                    <a:pt x="25" y="7"/>
                  </a:cubicBezTo>
                  <a:cubicBezTo>
                    <a:pt x="41" y="0"/>
                    <a:pt x="61" y="8"/>
                    <a:pt x="68" y="25"/>
                  </a:cubicBezTo>
                  <a:lnTo>
                    <a:pt x="525" y="1077"/>
                  </a:lnTo>
                  <a:cubicBezTo>
                    <a:pt x="532" y="1094"/>
                    <a:pt x="524" y="1114"/>
                    <a:pt x="507" y="1121"/>
                  </a:cubicBezTo>
                  <a:cubicBezTo>
                    <a:pt x="503" y="1123"/>
                    <a:pt x="499" y="1124"/>
                    <a:pt x="494" y="1124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46"/>
            <p:cNvSpPr>
              <a:spLocks/>
            </p:cNvSpPr>
            <p:nvPr/>
          </p:nvSpPr>
          <p:spPr bwMode="auto">
            <a:xfrm>
              <a:off x="2095702" y="2976808"/>
              <a:ext cx="139216" cy="292938"/>
            </a:xfrm>
            <a:custGeom>
              <a:avLst/>
              <a:gdLst>
                <a:gd name="T0" fmla="*/ 2147483646 w 532"/>
                <a:gd name="T1" fmla="*/ 2147483646 h 1124"/>
                <a:gd name="T2" fmla="*/ 2147483646 w 532"/>
                <a:gd name="T3" fmla="*/ 2147483646 h 1124"/>
                <a:gd name="T4" fmla="*/ 2147483646 w 532"/>
                <a:gd name="T5" fmla="*/ 2147483646 h 1124"/>
                <a:gd name="T6" fmla="*/ 2147483646 w 532"/>
                <a:gd name="T7" fmla="*/ 2147483646 h 1124"/>
                <a:gd name="T8" fmla="*/ 2147483646 w 532"/>
                <a:gd name="T9" fmla="*/ 2147483646 h 1124"/>
                <a:gd name="T10" fmla="*/ 2147483646 w 532"/>
                <a:gd name="T11" fmla="*/ 2147483646 h 1124"/>
                <a:gd name="T12" fmla="*/ 2147483646 w 532"/>
                <a:gd name="T13" fmla="*/ 2147483646 h 1124"/>
                <a:gd name="T14" fmla="*/ 2147483646 w 532"/>
                <a:gd name="T15" fmla="*/ 2147483646 h 1124"/>
                <a:gd name="T16" fmla="*/ 2147483646 w 532"/>
                <a:gd name="T17" fmla="*/ 2147483646 h 11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32"/>
                <a:gd name="T28" fmla="*/ 0 h 1124"/>
                <a:gd name="T29" fmla="*/ 532 w 532"/>
                <a:gd name="T30" fmla="*/ 1124 h 11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32" h="1124">
                  <a:moveTo>
                    <a:pt x="37" y="1124"/>
                  </a:moveTo>
                  <a:lnTo>
                    <a:pt x="37" y="1124"/>
                  </a:lnTo>
                  <a:cubicBezTo>
                    <a:pt x="33" y="1124"/>
                    <a:pt x="28" y="1123"/>
                    <a:pt x="24" y="1121"/>
                  </a:cubicBezTo>
                  <a:cubicBezTo>
                    <a:pt x="7" y="1114"/>
                    <a:pt x="0" y="1094"/>
                    <a:pt x="7" y="1077"/>
                  </a:cubicBezTo>
                  <a:lnTo>
                    <a:pt x="463" y="25"/>
                  </a:lnTo>
                  <a:cubicBezTo>
                    <a:pt x="471" y="8"/>
                    <a:pt x="490" y="0"/>
                    <a:pt x="507" y="7"/>
                  </a:cubicBezTo>
                  <a:cubicBezTo>
                    <a:pt x="524" y="15"/>
                    <a:pt x="532" y="34"/>
                    <a:pt x="524" y="51"/>
                  </a:cubicBezTo>
                  <a:lnTo>
                    <a:pt x="68" y="1104"/>
                  </a:lnTo>
                  <a:cubicBezTo>
                    <a:pt x="63" y="1116"/>
                    <a:pt x="50" y="1124"/>
                    <a:pt x="37" y="1124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47"/>
            <p:cNvSpPr>
              <a:spLocks/>
            </p:cNvSpPr>
            <p:nvPr/>
          </p:nvSpPr>
          <p:spPr bwMode="auto">
            <a:xfrm>
              <a:off x="2195423" y="2926506"/>
              <a:ext cx="58253" cy="58193"/>
            </a:xfrm>
            <a:custGeom>
              <a:avLst/>
              <a:gdLst>
                <a:gd name="T0" fmla="*/ 2147483646 w 225"/>
                <a:gd name="T1" fmla="*/ 2147483646 h 225"/>
                <a:gd name="T2" fmla="*/ 2147483646 w 225"/>
                <a:gd name="T3" fmla="*/ 2147483646 h 225"/>
                <a:gd name="T4" fmla="*/ 2147483646 w 225"/>
                <a:gd name="T5" fmla="*/ 2147483646 h 225"/>
                <a:gd name="T6" fmla="*/ 0 w 225"/>
                <a:gd name="T7" fmla="*/ 2147483646 h 225"/>
                <a:gd name="T8" fmla="*/ 2147483646 w 225"/>
                <a:gd name="T9" fmla="*/ 0 h 225"/>
                <a:gd name="T10" fmla="*/ 2147483646 w 225"/>
                <a:gd name="T11" fmla="*/ 2147483646 h 2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5"/>
                <a:gd name="T19" fmla="*/ 0 h 225"/>
                <a:gd name="T20" fmla="*/ 225 w 225"/>
                <a:gd name="T21" fmla="*/ 225 h 2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5" h="225">
                  <a:moveTo>
                    <a:pt x="225" y="112"/>
                  </a:moveTo>
                  <a:lnTo>
                    <a:pt x="225" y="112"/>
                  </a:lnTo>
                  <a:cubicBezTo>
                    <a:pt x="225" y="175"/>
                    <a:pt x="175" y="225"/>
                    <a:pt x="113" y="225"/>
                  </a:cubicBezTo>
                  <a:cubicBezTo>
                    <a:pt x="51" y="225"/>
                    <a:pt x="0" y="175"/>
                    <a:pt x="0" y="112"/>
                  </a:cubicBezTo>
                  <a:cubicBezTo>
                    <a:pt x="0" y="50"/>
                    <a:pt x="51" y="0"/>
                    <a:pt x="113" y="0"/>
                  </a:cubicBezTo>
                  <a:cubicBezTo>
                    <a:pt x="175" y="0"/>
                    <a:pt x="225" y="50"/>
                    <a:pt x="225" y="11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48"/>
            <p:cNvSpPr>
              <a:spLocks/>
            </p:cNvSpPr>
            <p:nvPr/>
          </p:nvSpPr>
          <p:spPr bwMode="auto">
            <a:xfrm>
              <a:off x="1994993" y="2830833"/>
              <a:ext cx="69114" cy="247567"/>
            </a:xfrm>
            <a:custGeom>
              <a:avLst/>
              <a:gdLst>
                <a:gd name="T0" fmla="*/ 2147483646 w 268"/>
                <a:gd name="T1" fmla="*/ 2147483646 h 949"/>
                <a:gd name="T2" fmla="*/ 2147483646 w 268"/>
                <a:gd name="T3" fmla="*/ 2147483646 h 949"/>
                <a:gd name="T4" fmla="*/ 2147483646 w 268"/>
                <a:gd name="T5" fmla="*/ 2147483646 h 949"/>
                <a:gd name="T6" fmla="*/ 0 w 268"/>
                <a:gd name="T7" fmla="*/ 2147483646 h 949"/>
                <a:gd name="T8" fmla="*/ 2147483646 w 268"/>
                <a:gd name="T9" fmla="*/ 2147483646 h 949"/>
                <a:gd name="T10" fmla="*/ 2147483646 w 268"/>
                <a:gd name="T11" fmla="*/ 2147483646 h 949"/>
                <a:gd name="T12" fmla="*/ 2147483646 w 268"/>
                <a:gd name="T13" fmla="*/ 2147483646 h 949"/>
                <a:gd name="T14" fmla="*/ 2147483646 w 268"/>
                <a:gd name="T15" fmla="*/ 2147483646 h 949"/>
                <a:gd name="T16" fmla="*/ 2147483646 w 268"/>
                <a:gd name="T17" fmla="*/ 2147483646 h 949"/>
                <a:gd name="T18" fmla="*/ 2147483646 w 268"/>
                <a:gd name="T19" fmla="*/ 2147483646 h 949"/>
                <a:gd name="T20" fmla="*/ 2147483646 w 268"/>
                <a:gd name="T21" fmla="*/ 2147483646 h 9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8"/>
                <a:gd name="T34" fmla="*/ 0 h 949"/>
                <a:gd name="T35" fmla="*/ 268 w 268"/>
                <a:gd name="T36" fmla="*/ 949 h 9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8" h="949">
                  <a:moveTo>
                    <a:pt x="231" y="949"/>
                  </a:moveTo>
                  <a:lnTo>
                    <a:pt x="231" y="949"/>
                  </a:lnTo>
                  <a:cubicBezTo>
                    <a:pt x="223" y="949"/>
                    <a:pt x="216" y="947"/>
                    <a:pt x="209" y="941"/>
                  </a:cubicBezTo>
                  <a:cubicBezTo>
                    <a:pt x="76" y="826"/>
                    <a:pt x="0" y="657"/>
                    <a:pt x="0" y="476"/>
                  </a:cubicBezTo>
                  <a:cubicBezTo>
                    <a:pt x="0" y="296"/>
                    <a:pt x="76" y="127"/>
                    <a:pt x="209" y="12"/>
                  </a:cubicBezTo>
                  <a:cubicBezTo>
                    <a:pt x="223" y="0"/>
                    <a:pt x="244" y="1"/>
                    <a:pt x="256" y="15"/>
                  </a:cubicBezTo>
                  <a:cubicBezTo>
                    <a:pt x="268" y="29"/>
                    <a:pt x="267" y="50"/>
                    <a:pt x="253" y="62"/>
                  </a:cubicBezTo>
                  <a:cubicBezTo>
                    <a:pt x="134" y="164"/>
                    <a:pt x="66" y="315"/>
                    <a:pt x="66" y="476"/>
                  </a:cubicBezTo>
                  <a:cubicBezTo>
                    <a:pt x="66" y="637"/>
                    <a:pt x="134" y="788"/>
                    <a:pt x="253" y="891"/>
                  </a:cubicBezTo>
                  <a:cubicBezTo>
                    <a:pt x="267" y="903"/>
                    <a:pt x="268" y="924"/>
                    <a:pt x="256" y="938"/>
                  </a:cubicBezTo>
                  <a:cubicBezTo>
                    <a:pt x="250" y="945"/>
                    <a:pt x="241" y="949"/>
                    <a:pt x="231" y="94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49"/>
            <p:cNvSpPr>
              <a:spLocks/>
            </p:cNvSpPr>
            <p:nvPr/>
          </p:nvSpPr>
          <p:spPr bwMode="auto">
            <a:xfrm>
              <a:off x="2055221" y="2863381"/>
              <a:ext cx="56279" cy="183456"/>
            </a:xfrm>
            <a:custGeom>
              <a:avLst/>
              <a:gdLst>
                <a:gd name="T0" fmla="*/ 2147483646 w 213"/>
                <a:gd name="T1" fmla="*/ 2147483646 h 703"/>
                <a:gd name="T2" fmla="*/ 2147483646 w 213"/>
                <a:gd name="T3" fmla="*/ 2147483646 h 703"/>
                <a:gd name="T4" fmla="*/ 2147483646 w 213"/>
                <a:gd name="T5" fmla="*/ 2147483646 h 703"/>
                <a:gd name="T6" fmla="*/ 0 w 213"/>
                <a:gd name="T7" fmla="*/ 2147483646 h 703"/>
                <a:gd name="T8" fmla="*/ 2147483646 w 213"/>
                <a:gd name="T9" fmla="*/ 2147483646 h 703"/>
                <a:gd name="T10" fmla="*/ 2147483646 w 213"/>
                <a:gd name="T11" fmla="*/ 2147483646 h 703"/>
                <a:gd name="T12" fmla="*/ 2147483646 w 213"/>
                <a:gd name="T13" fmla="*/ 2147483646 h 703"/>
                <a:gd name="T14" fmla="*/ 2147483646 w 213"/>
                <a:gd name="T15" fmla="*/ 2147483646 h 703"/>
                <a:gd name="T16" fmla="*/ 2147483646 w 213"/>
                <a:gd name="T17" fmla="*/ 2147483646 h 703"/>
                <a:gd name="T18" fmla="*/ 2147483646 w 213"/>
                <a:gd name="T19" fmla="*/ 2147483646 h 703"/>
                <a:gd name="T20" fmla="*/ 2147483646 w 213"/>
                <a:gd name="T21" fmla="*/ 2147483646 h 7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3"/>
                <a:gd name="T34" fmla="*/ 0 h 703"/>
                <a:gd name="T35" fmla="*/ 213 w 213"/>
                <a:gd name="T36" fmla="*/ 703 h 7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3" h="703">
                  <a:moveTo>
                    <a:pt x="176" y="703"/>
                  </a:moveTo>
                  <a:lnTo>
                    <a:pt x="176" y="703"/>
                  </a:lnTo>
                  <a:cubicBezTo>
                    <a:pt x="168" y="703"/>
                    <a:pt x="161" y="700"/>
                    <a:pt x="154" y="695"/>
                  </a:cubicBezTo>
                  <a:cubicBezTo>
                    <a:pt x="56" y="610"/>
                    <a:pt x="0" y="486"/>
                    <a:pt x="0" y="353"/>
                  </a:cubicBezTo>
                  <a:cubicBezTo>
                    <a:pt x="0" y="221"/>
                    <a:pt x="56" y="96"/>
                    <a:pt x="154" y="12"/>
                  </a:cubicBezTo>
                  <a:cubicBezTo>
                    <a:pt x="168" y="0"/>
                    <a:pt x="189" y="2"/>
                    <a:pt x="201" y="15"/>
                  </a:cubicBezTo>
                  <a:cubicBezTo>
                    <a:pt x="213" y="29"/>
                    <a:pt x="212" y="50"/>
                    <a:pt x="198" y="62"/>
                  </a:cubicBezTo>
                  <a:cubicBezTo>
                    <a:pt x="114" y="134"/>
                    <a:pt x="67" y="240"/>
                    <a:pt x="67" y="353"/>
                  </a:cubicBezTo>
                  <a:cubicBezTo>
                    <a:pt x="67" y="466"/>
                    <a:pt x="115" y="572"/>
                    <a:pt x="198" y="644"/>
                  </a:cubicBezTo>
                  <a:cubicBezTo>
                    <a:pt x="212" y="656"/>
                    <a:pt x="213" y="677"/>
                    <a:pt x="201" y="691"/>
                  </a:cubicBezTo>
                  <a:cubicBezTo>
                    <a:pt x="195" y="699"/>
                    <a:pt x="185" y="703"/>
                    <a:pt x="176" y="70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50"/>
            <p:cNvSpPr>
              <a:spLocks/>
            </p:cNvSpPr>
            <p:nvPr/>
          </p:nvSpPr>
          <p:spPr bwMode="auto">
            <a:xfrm>
              <a:off x="2115449" y="2892971"/>
              <a:ext cx="46405" cy="123290"/>
            </a:xfrm>
            <a:custGeom>
              <a:avLst/>
              <a:gdLst>
                <a:gd name="T0" fmla="*/ 2147483646 w 177"/>
                <a:gd name="T1" fmla="*/ 2147483646 h 472"/>
                <a:gd name="T2" fmla="*/ 2147483646 w 177"/>
                <a:gd name="T3" fmla="*/ 2147483646 h 472"/>
                <a:gd name="T4" fmla="*/ 2147483646 w 177"/>
                <a:gd name="T5" fmla="*/ 2147483646 h 472"/>
                <a:gd name="T6" fmla="*/ 0 w 177"/>
                <a:gd name="T7" fmla="*/ 2147483646 h 472"/>
                <a:gd name="T8" fmla="*/ 2147483646 w 177"/>
                <a:gd name="T9" fmla="*/ 2147483646 h 472"/>
                <a:gd name="T10" fmla="*/ 2147483646 w 177"/>
                <a:gd name="T11" fmla="*/ 2147483646 h 472"/>
                <a:gd name="T12" fmla="*/ 2147483646 w 177"/>
                <a:gd name="T13" fmla="*/ 2147483646 h 472"/>
                <a:gd name="T14" fmla="*/ 2147483646 w 177"/>
                <a:gd name="T15" fmla="*/ 2147483646 h 472"/>
                <a:gd name="T16" fmla="*/ 2147483646 w 177"/>
                <a:gd name="T17" fmla="*/ 2147483646 h 472"/>
                <a:gd name="T18" fmla="*/ 2147483646 w 177"/>
                <a:gd name="T19" fmla="*/ 2147483646 h 472"/>
                <a:gd name="T20" fmla="*/ 2147483646 w 177"/>
                <a:gd name="T21" fmla="*/ 2147483646 h 4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7"/>
                <a:gd name="T34" fmla="*/ 0 h 472"/>
                <a:gd name="T35" fmla="*/ 177 w 177"/>
                <a:gd name="T36" fmla="*/ 472 h 47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7" h="472">
                  <a:moveTo>
                    <a:pt x="139" y="472"/>
                  </a:moveTo>
                  <a:lnTo>
                    <a:pt x="139" y="472"/>
                  </a:lnTo>
                  <a:cubicBezTo>
                    <a:pt x="132" y="472"/>
                    <a:pt x="126" y="470"/>
                    <a:pt x="120" y="466"/>
                  </a:cubicBezTo>
                  <a:cubicBezTo>
                    <a:pt x="45" y="417"/>
                    <a:pt x="0" y="331"/>
                    <a:pt x="0" y="238"/>
                  </a:cubicBezTo>
                  <a:cubicBezTo>
                    <a:pt x="0" y="145"/>
                    <a:pt x="45" y="60"/>
                    <a:pt x="120" y="10"/>
                  </a:cubicBezTo>
                  <a:cubicBezTo>
                    <a:pt x="136" y="0"/>
                    <a:pt x="156" y="4"/>
                    <a:pt x="166" y="20"/>
                  </a:cubicBezTo>
                  <a:cubicBezTo>
                    <a:pt x="177" y="35"/>
                    <a:pt x="172" y="56"/>
                    <a:pt x="157" y="66"/>
                  </a:cubicBezTo>
                  <a:cubicBezTo>
                    <a:pt x="100" y="103"/>
                    <a:pt x="66" y="168"/>
                    <a:pt x="66" y="238"/>
                  </a:cubicBezTo>
                  <a:cubicBezTo>
                    <a:pt x="66" y="309"/>
                    <a:pt x="100" y="373"/>
                    <a:pt x="157" y="411"/>
                  </a:cubicBezTo>
                  <a:cubicBezTo>
                    <a:pt x="172" y="421"/>
                    <a:pt x="177" y="442"/>
                    <a:pt x="167" y="457"/>
                  </a:cubicBezTo>
                  <a:cubicBezTo>
                    <a:pt x="160" y="467"/>
                    <a:pt x="149" y="472"/>
                    <a:pt x="139" y="47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51"/>
            <p:cNvSpPr>
              <a:spLocks/>
            </p:cNvSpPr>
            <p:nvPr/>
          </p:nvSpPr>
          <p:spPr bwMode="auto">
            <a:xfrm>
              <a:off x="2392891" y="2830833"/>
              <a:ext cx="70102" cy="247567"/>
            </a:xfrm>
            <a:custGeom>
              <a:avLst/>
              <a:gdLst>
                <a:gd name="T0" fmla="*/ 2147483646 w 269"/>
                <a:gd name="T1" fmla="*/ 2147483646 h 949"/>
                <a:gd name="T2" fmla="*/ 2147483646 w 269"/>
                <a:gd name="T3" fmla="*/ 2147483646 h 949"/>
                <a:gd name="T4" fmla="*/ 2147483646 w 269"/>
                <a:gd name="T5" fmla="*/ 2147483646 h 949"/>
                <a:gd name="T6" fmla="*/ 2147483646 w 269"/>
                <a:gd name="T7" fmla="*/ 2147483646 h 949"/>
                <a:gd name="T8" fmla="*/ 2147483646 w 269"/>
                <a:gd name="T9" fmla="*/ 2147483646 h 949"/>
                <a:gd name="T10" fmla="*/ 2147483646 w 269"/>
                <a:gd name="T11" fmla="*/ 2147483646 h 949"/>
                <a:gd name="T12" fmla="*/ 2147483646 w 269"/>
                <a:gd name="T13" fmla="*/ 2147483646 h 949"/>
                <a:gd name="T14" fmla="*/ 2147483646 w 269"/>
                <a:gd name="T15" fmla="*/ 2147483646 h 949"/>
                <a:gd name="T16" fmla="*/ 2147483646 w 269"/>
                <a:gd name="T17" fmla="*/ 2147483646 h 949"/>
                <a:gd name="T18" fmla="*/ 2147483646 w 269"/>
                <a:gd name="T19" fmla="*/ 2147483646 h 949"/>
                <a:gd name="T20" fmla="*/ 2147483646 w 269"/>
                <a:gd name="T21" fmla="*/ 2147483646 h 9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69"/>
                <a:gd name="T34" fmla="*/ 0 h 949"/>
                <a:gd name="T35" fmla="*/ 269 w 269"/>
                <a:gd name="T36" fmla="*/ 949 h 94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69" h="949">
                  <a:moveTo>
                    <a:pt x="38" y="949"/>
                  </a:moveTo>
                  <a:lnTo>
                    <a:pt x="38" y="949"/>
                  </a:lnTo>
                  <a:cubicBezTo>
                    <a:pt x="28" y="949"/>
                    <a:pt x="19" y="945"/>
                    <a:pt x="12" y="938"/>
                  </a:cubicBezTo>
                  <a:cubicBezTo>
                    <a:pt x="0" y="924"/>
                    <a:pt x="2" y="903"/>
                    <a:pt x="16" y="891"/>
                  </a:cubicBezTo>
                  <a:cubicBezTo>
                    <a:pt x="134" y="788"/>
                    <a:pt x="202" y="637"/>
                    <a:pt x="202" y="476"/>
                  </a:cubicBezTo>
                  <a:cubicBezTo>
                    <a:pt x="202" y="315"/>
                    <a:pt x="134" y="164"/>
                    <a:pt x="16" y="62"/>
                  </a:cubicBezTo>
                  <a:cubicBezTo>
                    <a:pt x="2" y="50"/>
                    <a:pt x="0" y="29"/>
                    <a:pt x="12" y="15"/>
                  </a:cubicBezTo>
                  <a:cubicBezTo>
                    <a:pt x="24" y="1"/>
                    <a:pt x="46" y="0"/>
                    <a:pt x="59" y="12"/>
                  </a:cubicBezTo>
                  <a:cubicBezTo>
                    <a:pt x="193" y="127"/>
                    <a:pt x="269" y="296"/>
                    <a:pt x="269" y="476"/>
                  </a:cubicBezTo>
                  <a:cubicBezTo>
                    <a:pt x="269" y="657"/>
                    <a:pt x="193" y="826"/>
                    <a:pt x="59" y="941"/>
                  </a:cubicBezTo>
                  <a:cubicBezTo>
                    <a:pt x="53" y="946"/>
                    <a:pt x="45" y="949"/>
                    <a:pt x="38" y="94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452"/>
            <p:cNvSpPr>
              <a:spLocks/>
            </p:cNvSpPr>
            <p:nvPr/>
          </p:nvSpPr>
          <p:spPr bwMode="auto">
            <a:xfrm>
              <a:off x="2346487" y="2863381"/>
              <a:ext cx="55291" cy="183456"/>
            </a:xfrm>
            <a:custGeom>
              <a:avLst/>
              <a:gdLst>
                <a:gd name="T0" fmla="*/ 2147483646 w 213"/>
                <a:gd name="T1" fmla="*/ 2147483646 h 703"/>
                <a:gd name="T2" fmla="*/ 2147483646 w 213"/>
                <a:gd name="T3" fmla="*/ 2147483646 h 703"/>
                <a:gd name="T4" fmla="*/ 2147483646 w 213"/>
                <a:gd name="T5" fmla="*/ 2147483646 h 703"/>
                <a:gd name="T6" fmla="*/ 2147483646 w 213"/>
                <a:gd name="T7" fmla="*/ 2147483646 h 703"/>
                <a:gd name="T8" fmla="*/ 2147483646 w 213"/>
                <a:gd name="T9" fmla="*/ 2147483646 h 703"/>
                <a:gd name="T10" fmla="*/ 2147483646 w 213"/>
                <a:gd name="T11" fmla="*/ 2147483646 h 703"/>
                <a:gd name="T12" fmla="*/ 2147483646 w 213"/>
                <a:gd name="T13" fmla="*/ 2147483646 h 703"/>
                <a:gd name="T14" fmla="*/ 2147483646 w 213"/>
                <a:gd name="T15" fmla="*/ 2147483646 h 703"/>
                <a:gd name="T16" fmla="*/ 2147483646 w 213"/>
                <a:gd name="T17" fmla="*/ 2147483646 h 703"/>
                <a:gd name="T18" fmla="*/ 2147483646 w 213"/>
                <a:gd name="T19" fmla="*/ 2147483646 h 703"/>
                <a:gd name="T20" fmla="*/ 2147483646 w 213"/>
                <a:gd name="T21" fmla="*/ 2147483646 h 70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3"/>
                <a:gd name="T34" fmla="*/ 0 h 703"/>
                <a:gd name="T35" fmla="*/ 213 w 213"/>
                <a:gd name="T36" fmla="*/ 703 h 70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3" h="703">
                  <a:moveTo>
                    <a:pt x="37" y="703"/>
                  </a:moveTo>
                  <a:lnTo>
                    <a:pt x="37" y="703"/>
                  </a:lnTo>
                  <a:cubicBezTo>
                    <a:pt x="28" y="703"/>
                    <a:pt x="18" y="699"/>
                    <a:pt x="12" y="691"/>
                  </a:cubicBezTo>
                  <a:cubicBezTo>
                    <a:pt x="0" y="677"/>
                    <a:pt x="1" y="656"/>
                    <a:pt x="15" y="644"/>
                  </a:cubicBezTo>
                  <a:cubicBezTo>
                    <a:pt x="98" y="572"/>
                    <a:pt x="146" y="466"/>
                    <a:pt x="146" y="353"/>
                  </a:cubicBezTo>
                  <a:cubicBezTo>
                    <a:pt x="146" y="240"/>
                    <a:pt x="98" y="134"/>
                    <a:pt x="15" y="62"/>
                  </a:cubicBezTo>
                  <a:cubicBezTo>
                    <a:pt x="1" y="50"/>
                    <a:pt x="0" y="29"/>
                    <a:pt x="12" y="15"/>
                  </a:cubicBezTo>
                  <a:cubicBezTo>
                    <a:pt x="24" y="2"/>
                    <a:pt x="45" y="0"/>
                    <a:pt x="59" y="12"/>
                  </a:cubicBezTo>
                  <a:cubicBezTo>
                    <a:pt x="157" y="96"/>
                    <a:pt x="213" y="221"/>
                    <a:pt x="213" y="353"/>
                  </a:cubicBezTo>
                  <a:cubicBezTo>
                    <a:pt x="213" y="486"/>
                    <a:pt x="157" y="610"/>
                    <a:pt x="59" y="695"/>
                  </a:cubicBezTo>
                  <a:cubicBezTo>
                    <a:pt x="52" y="700"/>
                    <a:pt x="45" y="703"/>
                    <a:pt x="37" y="703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453"/>
            <p:cNvSpPr>
              <a:spLocks/>
            </p:cNvSpPr>
            <p:nvPr/>
          </p:nvSpPr>
          <p:spPr bwMode="auto">
            <a:xfrm>
              <a:off x="2296132" y="2892971"/>
              <a:ext cx="46405" cy="123290"/>
            </a:xfrm>
            <a:custGeom>
              <a:avLst/>
              <a:gdLst>
                <a:gd name="T0" fmla="*/ 2147483646 w 177"/>
                <a:gd name="T1" fmla="*/ 2147483646 h 472"/>
                <a:gd name="T2" fmla="*/ 2147483646 w 177"/>
                <a:gd name="T3" fmla="*/ 2147483646 h 472"/>
                <a:gd name="T4" fmla="*/ 2147483646 w 177"/>
                <a:gd name="T5" fmla="*/ 2147483646 h 472"/>
                <a:gd name="T6" fmla="*/ 2147483646 w 177"/>
                <a:gd name="T7" fmla="*/ 2147483646 h 472"/>
                <a:gd name="T8" fmla="*/ 2147483646 w 177"/>
                <a:gd name="T9" fmla="*/ 2147483646 h 472"/>
                <a:gd name="T10" fmla="*/ 2147483646 w 177"/>
                <a:gd name="T11" fmla="*/ 2147483646 h 472"/>
                <a:gd name="T12" fmla="*/ 2147483646 w 177"/>
                <a:gd name="T13" fmla="*/ 2147483646 h 472"/>
                <a:gd name="T14" fmla="*/ 2147483646 w 177"/>
                <a:gd name="T15" fmla="*/ 2147483646 h 472"/>
                <a:gd name="T16" fmla="*/ 2147483646 w 177"/>
                <a:gd name="T17" fmla="*/ 2147483646 h 472"/>
                <a:gd name="T18" fmla="*/ 2147483646 w 177"/>
                <a:gd name="T19" fmla="*/ 2147483646 h 472"/>
                <a:gd name="T20" fmla="*/ 2147483646 w 177"/>
                <a:gd name="T21" fmla="*/ 2147483646 h 4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7"/>
                <a:gd name="T34" fmla="*/ 0 h 472"/>
                <a:gd name="T35" fmla="*/ 177 w 177"/>
                <a:gd name="T36" fmla="*/ 472 h 47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7" h="472">
                  <a:moveTo>
                    <a:pt x="38" y="472"/>
                  </a:moveTo>
                  <a:lnTo>
                    <a:pt x="38" y="472"/>
                  </a:lnTo>
                  <a:cubicBezTo>
                    <a:pt x="27" y="472"/>
                    <a:pt x="17" y="467"/>
                    <a:pt x="10" y="457"/>
                  </a:cubicBezTo>
                  <a:cubicBezTo>
                    <a:pt x="0" y="442"/>
                    <a:pt x="4" y="421"/>
                    <a:pt x="20" y="411"/>
                  </a:cubicBezTo>
                  <a:cubicBezTo>
                    <a:pt x="77" y="373"/>
                    <a:pt x="111" y="309"/>
                    <a:pt x="111" y="238"/>
                  </a:cubicBezTo>
                  <a:cubicBezTo>
                    <a:pt x="111" y="168"/>
                    <a:pt x="77" y="103"/>
                    <a:pt x="20" y="66"/>
                  </a:cubicBezTo>
                  <a:cubicBezTo>
                    <a:pt x="5" y="56"/>
                    <a:pt x="0" y="35"/>
                    <a:pt x="11" y="20"/>
                  </a:cubicBezTo>
                  <a:cubicBezTo>
                    <a:pt x="21" y="4"/>
                    <a:pt x="41" y="0"/>
                    <a:pt x="57" y="10"/>
                  </a:cubicBezTo>
                  <a:cubicBezTo>
                    <a:pt x="132" y="60"/>
                    <a:pt x="177" y="145"/>
                    <a:pt x="177" y="238"/>
                  </a:cubicBezTo>
                  <a:cubicBezTo>
                    <a:pt x="177" y="331"/>
                    <a:pt x="132" y="417"/>
                    <a:pt x="57" y="466"/>
                  </a:cubicBezTo>
                  <a:cubicBezTo>
                    <a:pt x="51" y="470"/>
                    <a:pt x="45" y="472"/>
                    <a:pt x="38" y="472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454"/>
            <p:cNvSpPr>
              <a:spLocks/>
            </p:cNvSpPr>
            <p:nvPr/>
          </p:nvSpPr>
          <p:spPr bwMode="auto">
            <a:xfrm>
              <a:off x="2164816" y="3097140"/>
              <a:ext cx="119469" cy="16768"/>
            </a:xfrm>
            <a:custGeom>
              <a:avLst/>
              <a:gdLst>
                <a:gd name="T0" fmla="*/ 2147483646 w 461"/>
                <a:gd name="T1" fmla="*/ 2147483646 h 66"/>
                <a:gd name="T2" fmla="*/ 2147483646 w 461"/>
                <a:gd name="T3" fmla="*/ 2147483646 h 66"/>
                <a:gd name="T4" fmla="*/ 2147483646 w 461"/>
                <a:gd name="T5" fmla="*/ 2147483646 h 66"/>
                <a:gd name="T6" fmla="*/ 0 w 461"/>
                <a:gd name="T7" fmla="*/ 2147483646 h 66"/>
                <a:gd name="T8" fmla="*/ 2147483646 w 461"/>
                <a:gd name="T9" fmla="*/ 0 h 66"/>
                <a:gd name="T10" fmla="*/ 2147483646 w 461"/>
                <a:gd name="T11" fmla="*/ 0 h 66"/>
                <a:gd name="T12" fmla="*/ 2147483646 w 461"/>
                <a:gd name="T13" fmla="*/ 2147483646 h 66"/>
                <a:gd name="T14" fmla="*/ 2147483646 w 461"/>
                <a:gd name="T15" fmla="*/ 2147483646 h 6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61"/>
                <a:gd name="T25" fmla="*/ 0 h 66"/>
                <a:gd name="T26" fmla="*/ 461 w 461"/>
                <a:gd name="T27" fmla="*/ 66 h 6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61" h="66">
                  <a:moveTo>
                    <a:pt x="428" y="66"/>
                  </a:moveTo>
                  <a:lnTo>
                    <a:pt x="428" y="66"/>
                  </a:lnTo>
                  <a:lnTo>
                    <a:pt x="34" y="66"/>
                  </a:ln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4" y="0"/>
                  </a:cubicBezTo>
                  <a:lnTo>
                    <a:pt x="428" y="0"/>
                  </a:lnTo>
                  <a:cubicBezTo>
                    <a:pt x="447" y="0"/>
                    <a:pt x="461" y="15"/>
                    <a:pt x="461" y="33"/>
                  </a:cubicBezTo>
                  <a:cubicBezTo>
                    <a:pt x="461" y="51"/>
                    <a:pt x="447" y="66"/>
                    <a:pt x="428" y="66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455"/>
            <p:cNvSpPr>
              <a:spLocks/>
            </p:cNvSpPr>
            <p:nvPr/>
          </p:nvSpPr>
          <p:spPr bwMode="auto">
            <a:xfrm>
              <a:off x="2252689" y="3200703"/>
              <a:ext cx="77013" cy="17754"/>
            </a:xfrm>
            <a:custGeom>
              <a:avLst/>
              <a:gdLst>
                <a:gd name="T0" fmla="*/ 2147483646 w 295"/>
                <a:gd name="T1" fmla="*/ 2147483646 h 67"/>
                <a:gd name="T2" fmla="*/ 2147483646 w 295"/>
                <a:gd name="T3" fmla="*/ 2147483646 h 67"/>
                <a:gd name="T4" fmla="*/ 2147483646 w 295"/>
                <a:gd name="T5" fmla="*/ 2147483646 h 67"/>
                <a:gd name="T6" fmla="*/ 0 w 295"/>
                <a:gd name="T7" fmla="*/ 2147483646 h 67"/>
                <a:gd name="T8" fmla="*/ 2147483646 w 295"/>
                <a:gd name="T9" fmla="*/ 0 h 67"/>
                <a:gd name="T10" fmla="*/ 2147483646 w 295"/>
                <a:gd name="T11" fmla="*/ 0 h 67"/>
                <a:gd name="T12" fmla="*/ 2147483646 w 295"/>
                <a:gd name="T13" fmla="*/ 2147483646 h 67"/>
                <a:gd name="T14" fmla="*/ 2147483646 w 29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5"/>
                <a:gd name="T25" fmla="*/ 0 h 67"/>
                <a:gd name="T26" fmla="*/ 295 w 29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5" h="67">
                  <a:moveTo>
                    <a:pt x="262" y="67"/>
                  </a:moveTo>
                  <a:lnTo>
                    <a:pt x="262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62" y="0"/>
                  </a:lnTo>
                  <a:cubicBezTo>
                    <a:pt x="280" y="0"/>
                    <a:pt x="295" y="15"/>
                    <a:pt x="295" y="34"/>
                  </a:cubicBezTo>
                  <a:cubicBezTo>
                    <a:pt x="295" y="52"/>
                    <a:pt x="280" y="67"/>
                    <a:pt x="262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56"/>
            <p:cNvSpPr>
              <a:spLocks/>
            </p:cNvSpPr>
            <p:nvPr/>
          </p:nvSpPr>
          <p:spPr bwMode="auto">
            <a:xfrm>
              <a:off x="2119398" y="3200703"/>
              <a:ext cx="84911" cy="17754"/>
            </a:xfrm>
            <a:custGeom>
              <a:avLst/>
              <a:gdLst>
                <a:gd name="T0" fmla="*/ 2147483646 w 325"/>
                <a:gd name="T1" fmla="*/ 2147483646 h 67"/>
                <a:gd name="T2" fmla="*/ 2147483646 w 325"/>
                <a:gd name="T3" fmla="*/ 2147483646 h 67"/>
                <a:gd name="T4" fmla="*/ 2147483646 w 325"/>
                <a:gd name="T5" fmla="*/ 2147483646 h 67"/>
                <a:gd name="T6" fmla="*/ 0 w 325"/>
                <a:gd name="T7" fmla="*/ 2147483646 h 67"/>
                <a:gd name="T8" fmla="*/ 2147483646 w 325"/>
                <a:gd name="T9" fmla="*/ 0 h 67"/>
                <a:gd name="T10" fmla="*/ 2147483646 w 325"/>
                <a:gd name="T11" fmla="*/ 0 h 67"/>
                <a:gd name="T12" fmla="*/ 2147483646 w 325"/>
                <a:gd name="T13" fmla="*/ 2147483646 h 67"/>
                <a:gd name="T14" fmla="*/ 2147483646 w 325"/>
                <a:gd name="T15" fmla="*/ 2147483646 h 6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5"/>
                <a:gd name="T25" fmla="*/ 0 h 67"/>
                <a:gd name="T26" fmla="*/ 325 w 325"/>
                <a:gd name="T27" fmla="*/ 67 h 6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5" h="67">
                  <a:moveTo>
                    <a:pt x="291" y="67"/>
                  </a:moveTo>
                  <a:lnTo>
                    <a:pt x="291" y="67"/>
                  </a:lnTo>
                  <a:lnTo>
                    <a:pt x="33" y="67"/>
                  </a:ln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lnTo>
                    <a:pt x="291" y="0"/>
                  </a:lnTo>
                  <a:cubicBezTo>
                    <a:pt x="310" y="0"/>
                    <a:pt x="325" y="15"/>
                    <a:pt x="325" y="34"/>
                  </a:cubicBezTo>
                  <a:cubicBezTo>
                    <a:pt x="325" y="52"/>
                    <a:pt x="310" y="67"/>
                    <a:pt x="291" y="67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57"/>
            <p:cNvSpPr>
              <a:spLocks/>
            </p:cNvSpPr>
            <p:nvPr/>
          </p:nvSpPr>
          <p:spPr bwMode="auto">
            <a:xfrm>
              <a:off x="2183575" y="3191826"/>
              <a:ext cx="36532" cy="35508"/>
            </a:xfrm>
            <a:custGeom>
              <a:avLst/>
              <a:gdLst>
                <a:gd name="T0" fmla="*/ 2147483646 w 139"/>
                <a:gd name="T1" fmla="*/ 2147483646 h 138"/>
                <a:gd name="T2" fmla="*/ 2147483646 w 139"/>
                <a:gd name="T3" fmla="*/ 2147483646 h 138"/>
                <a:gd name="T4" fmla="*/ 0 w 139"/>
                <a:gd name="T5" fmla="*/ 2147483646 h 138"/>
                <a:gd name="T6" fmla="*/ 2147483646 w 139"/>
                <a:gd name="T7" fmla="*/ 0 h 138"/>
                <a:gd name="T8" fmla="*/ 2147483646 w 139"/>
                <a:gd name="T9" fmla="*/ 2147483646 h 138"/>
                <a:gd name="T10" fmla="*/ 2147483646 w 139"/>
                <a:gd name="T11" fmla="*/ 2147483646 h 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8"/>
                <a:gd name="T20" fmla="*/ 139 w 139"/>
                <a:gd name="T21" fmla="*/ 138 h 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8">
                  <a:moveTo>
                    <a:pt x="70" y="138"/>
                  </a:moveTo>
                  <a:lnTo>
                    <a:pt x="70" y="138"/>
                  </a:ln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69"/>
                  </a:cubicBezTo>
                  <a:cubicBezTo>
                    <a:pt x="139" y="107"/>
                    <a:pt x="108" y="138"/>
                    <a:pt x="70" y="138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458"/>
            <p:cNvSpPr>
              <a:spLocks/>
            </p:cNvSpPr>
            <p:nvPr/>
          </p:nvSpPr>
          <p:spPr bwMode="auto">
            <a:xfrm>
              <a:off x="2239854" y="3190840"/>
              <a:ext cx="36532" cy="36494"/>
            </a:xfrm>
            <a:custGeom>
              <a:avLst/>
              <a:gdLst>
                <a:gd name="T0" fmla="*/ 2147483646 w 139"/>
                <a:gd name="T1" fmla="*/ 2147483646 h 139"/>
                <a:gd name="T2" fmla="*/ 2147483646 w 139"/>
                <a:gd name="T3" fmla="*/ 2147483646 h 139"/>
                <a:gd name="T4" fmla="*/ 0 w 139"/>
                <a:gd name="T5" fmla="*/ 2147483646 h 139"/>
                <a:gd name="T6" fmla="*/ 2147483646 w 139"/>
                <a:gd name="T7" fmla="*/ 0 h 139"/>
                <a:gd name="T8" fmla="*/ 2147483646 w 139"/>
                <a:gd name="T9" fmla="*/ 2147483646 h 139"/>
                <a:gd name="T10" fmla="*/ 2147483646 w 139"/>
                <a:gd name="T11" fmla="*/ 2147483646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139"/>
                <a:gd name="T20" fmla="*/ 139 w 139"/>
                <a:gd name="T21" fmla="*/ 139 h 1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139">
                  <a:moveTo>
                    <a:pt x="70" y="139"/>
                  </a:moveTo>
                  <a:lnTo>
                    <a:pt x="70" y="139"/>
                  </a:lnTo>
                  <a:cubicBezTo>
                    <a:pt x="31" y="139"/>
                    <a:pt x="0" y="107"/>
                    <a:pt x="0" y="69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8" y="0"/>
                    <a:pt x="139" y="31"/>
                    <a:pt x="139" y="69"/>
                  </a:cubicBezTo>
                  <a:cubicBezTo>
                    <a:pt x="139" y="107"/>
                    <a:pt x="108" y="139"/>
                    <a:pt x="70" y="139"/>
                  </a:cubicBezTo>
                  <a:close/>
                </a:path>
              </a:pathLst>
            </a:custGeom>
            <a:grpFill/>
            <a:ln w="0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 sz="13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1897645" y="5299579"/>
            <a:ext cx="923507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UPF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963498" y="2362122"/>
            <a:ext cx="69055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SMF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84507" y="2375446"/>
            <a:ext cx="69055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AMF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2357544" y="2695233"/>
            <a:ext cx="1855" cy="2592000"/>
          </a:xfrm>
          <a:prstGeom prst="line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254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</p:cxnSp>
      <p:cxnSp>
        <p:nvCxnSpPr>
          <p:cNvPr id="94" name="直接连接符 93"/>
          <p:cNvCxnSpPr/>
          <p:nvPr/>
        </p:nvCxnSpPr>
        <p:spPr>
          <a:xfrm flipH="1">
            <a:off x="1556893" y="5582459"/>
            <a:ext cx="265745" cy="38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1429785" y="2714791"/>
            <a:ext cx="10996" cy="280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822211" y="5582690"/>
            <a:ext cx="501074" cy="28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/>
          <p:cNvCxnSpPr>
            <a:stCxn id="43" idx="3"/>
          </p:cNvCxnSpPr>
          <p:nvPr/>
        </p:nvCxnSpPr>
        <p:spPr>
          <a:xfrm flipV="1">
            <a:off x="2835957" y="2437127"/>
            <a:ext cx="810916" cy="45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848840" y="2049073"/>
            <a:ext cx="771560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Network </a:t>
            </a:r>
            <a:endParaRPr lang="en-US" altLang="zh-CN" sz="1067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6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altLang="zh-CN" sz="10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6524249" y="2180908"/>
            <a:ext cx="1592261" cy="5522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254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txBody>
          <a:bodyPr lIns="121872" tIns="60936" rIns="121872" bIns="60936" anchor="ctr"/>
          <a:lstStyle/>
          <a:p>
            <a:pPr algn="ctr" defTabSz="1218763">
              <a:buClr>
                <a:srgbClr val="CC9900"/>
              </a:buClr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OAM</a:t>
            </a:r>
            <a:endParaRPr lang="zh-CN" altLang="en-US" sz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5" name="直接箭头连接符 104"/>
          <p:cNvCxnSpPr>
            <a:stCxn id="103" idx="1"/>
          </p:cNvCxnSpPr>
          <p:nvPr/>
        </p:nvCxnSpPr>
        <p:spPr>
          <a:xfrm flipH="1" flipV="1">
            <a:off x="5565001" y="2453465"/>
            <a:ext cx="959248" cy="3572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5611599" y="2136868"/>
            <a:ext cx="1230812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OAM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altLang="zh-CN" sz="10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0" name="图片 1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88" y="5595030"/>
            <a:ext cx="378415" cy="467456"/>
          </a:xfrm>
          <a:prstGeom prst="rect">
            <a:avLst/>
          </a:prstGeom>
        </p:spPr>
      </p:pic>
      <p:sp>
        <p:nvSpPr>
          <p:cNvPr id="112" name="文本框 111"/>
          <p:cNvSpPr txBox="1"/>
          <p:nvPr/>
        </p:nvSpPr>
        <p:spPr bwMode="auto">
          <a:xfrm>
            <a:off x="1364744" y="3622030"/>
            <a:ext cx="1068689" cy="3794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933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UE MDT </a:t>
            </a:r>
          </a:p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933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e.g. MR </a:t>
            </a:r>
            <a:r>
              <a:rPr lang="en-US" altLang="zh-CN" sz="933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</a:p>
        </p:txBody>
      </p:sp>
      <p:sp>
        <p:nvSpPr>
          <p:cNvPr id="127" name="右箭头 126"/>
          <p:cNvSpPr/>
          <p:nvPr/>
        </p:nvSpPr>
        <p:spPr bwMode="auto">
          <a:xfrm rot="5400000">
            <a:off x="6920579" y="2847091"/>
            <a:ext cx="504740" cy="251407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81" tIns="45690" rIns="91381" bIns="456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22"/>
            <a:endParaRPr lang="zh-CN" altLang="en-US" sz="24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 bwMode="auto">
          <a:xfrm flipH="1" flipV="1">
            <a:off x="731132" y="5882977"/>
            <a:ext cx="3683282" cy="7286"/>
          </a:xfrm>
          <a:prstGeom prst="straightConnector1">
            <a:avLst/>
          </a:prstGeom>
          <a:solidFill>
            <a:schemeClr val="accent1"/>
          </a:solidFill>
          <a:ln w="603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5" name="矩形 24"/>
          <p:cNvSpPr/>
          <p:nvPr/>
        </p:nvSpPr>
        <p:spPr>
          <a:xfrm>
            <a:off x="2796824" y="5476481"/>
            <a:ext cx="16746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Timing </a:t>
            </a:r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schemes of </a:t>
            </a:r>
            <a:endParaRPr lang="en-US" altLang="zh-CN" sz="1100" dirty="0" smtClean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algn="ctr"/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light Control</a:t>
            </a:r>
            <a:endParaRPr lang="en-US" sz="1100" dirty="0"/>
          </a:p>
        </p:txBody>
      </p:sp>
      <p:sp>
        <p:nvSpPr>
          <p:cNvPr id="72" name="Rounded Rectangle 3"/>
          <p:cNvSpPr>
            <a:spLocks noChangeArrowheads="1"/>
          </p:cNvSpPr>
          <p:nvPr/>
        </p:nvSpPr>
        <p:spPr bwMode="auto">
          <a:xfrm>
            <a:off x="712318" y="1004562"/>
            <a:ext cx="7404192" cy="722585"/>
          </a:xfrm>
          <a:prstGeom prst="roundRect">
            <a:avLst>
              <a:gd name="adj" fmla="val 8847"/>
            </a:avLst>
          </a:prstGeom>
          <a:solidFill>
            <a:schemeClr val="accent1">
              <a:lumMod val="40000"/>
              <a:lumOff val="60000"/>
            </a:schemeClr>
          </a:solidFill>
          <a:ln w="31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76200" dist="254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txBody>
          <a:bodyPr lIns="121872" tIns="60936" rIns="121872" bIns="60936" anchor="ctr"/>
          <a:lstStyle/>
          <a:p>
            <a:pPr algn="ctr" defTabSz="1218763">
              <a:buClr>
                <a:srgbClr val="CC9900"/>
              </a:buClr>
            </a:pPr>
            <a:endParaRPr lang="en-US" altLang="zh-CN" sz="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134"/>
          <p:cNvSpPr txBox="1"/>
          <p:nvPr/>
        </p:nvSpPr>
        <p:spPr bwMode="auto">
          <a:xfrm>
            <a:off x="2850780" y="1072935"/>
            <a:ext cx="3295608" cy="276999"/>
          </a:xfrm>
          <a:prstGeom prst="rect">
            <a:avLst/>
          </a:prstGeom>
          <a:solidFill>
            <a:schemeClr val="bg2">
              <a:lumMod val="40000"/>
              <a:lumOff val="60000"/>
              <a:alpha val="4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defTabSz="685617"/>
            <a:r>
              <a:rPr lang="en-US" altLang="zh-CN" sz="12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AI </a:t>
            </a:r>
            <a:r>
              <a:rPr lang="en-US" altLang="zh-CN" sz="12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Model and Training </a:t>
            </a:r>
            <a:r>
              <a:rPr lang="en-US" altLang="zh-CN" sz="1200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Service Platform </a:t>
            </a:r>
            <a:endParaRPr lang="en-US" altLang="zh-CN" sz="11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圆角矩形 149"/>
          <p:cNvSpPr/>
          <p:nvPr/>
        </p:nvSpPr>
        <p:spPr bwMode="auto">
          <a:xfrm>
            <a:off x="887616" y="1333392"/>
            <a:ext cx="2868405" cy="312475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19" tIns="34259" rIns="68519" bIns="34259" numCol="1" rtlCol="0" anchor="ctr" anchorCtr="0" compatLnSpc="1">
            <a:prstTxWarp prst="textNoShape">
              <a:avLst/>
            </a:prstTxWarp>
          </a:bodyPr>
          <a:lstStyle/>
          <a:p>
            <a:pPr algn="ctr" defTabSz="685383">
              <a:spcBef>
                <a:spcPts val="0"/>
              </a:spcBef>
              <a:buClr>
                <a:prstClr val="white">
                  <a:lumMod val="50000"/>
                </a:prstClr>
              </a:buClr>
              <a:buSzPct val="80000"/>
            </a:pPr>
            <a:r>
              <a:rPr lang="en-US" altLang="zh-CN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AI Model 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for Intelligent </a:t>
            </a:r>
            <a:r>
              <a:rPr lang="en-US" altLang="zh-CN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Transportation</a:t>
            </a:r>
          </a:p>
        </p:txBody>
      </p:sp>
      <p:sp>
        <p:nvSpPr>
          <p:cNvPr id="76" name="圆角矩形 149"/>
          <p:cNvSpPr/>
          <p:nvPr/>
        </p:nvSpPr>
        <p:spPr bwMode="auto">
          <a:xfrm>
            <a:off x="6576114" y="1357126"/>
            <a:ext cx="1312610" cy="296084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19" tIns="34259" rIns="68519" bIns="34259" numCol="1" rtlCol="0" anchor="ctr" anchorCtr="0" compatLnSpc="1">
            <a:prstTxWarp prst="textNoShape">
              <a:avLst/>
            </a:prstTxWarp>
          </a:bodyPr>
          <a:lstStyle/>
          <a:p>
            <a:pPr algn="ctr" defTabSz="685383">
              <a:spcBef>
                <a:spcPts val="0"/>
              </a:spcBef>
              <a:buClr>
                <a:prstClr val="white">
                  <a:lumMod val="50000"/>
                </a:prstClr>
              </a:buClr>
              <a:buSzPct val="80000"/>
            </a:pPr>
            <a:r>
              <a:rPr lang="en-US" altLang="zh-CN" sz="9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Other Model</a:t>
            </a:r>
            <a:endParaRPr lang="en-US" altLang="zh-CN" sz="9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圆角矩形 149"/>
          <p:cNvSpPr/>
          <p:nvPr/>
        </p:nvSpPr>
        <p:spPr bwMode="auto">
          <a:xfrm>
            <a:off x="3950962" y="1359251"/>
            <a:ext cx="2446833" cy="312475"/>
          </a:xfrm>
          <a:prstGeom prst="roundRect">
            <a:avLst/>
          </a:prstGeom>
          <a:solidFill>
            <a:srgbClr val="00B0F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19" tIns="34259" rIns="68519" bIns="34259" numCol="1" rtlCol="0" anchor="ctr" anchorCtr="0" compatLnSpc="1">
            <a:prstTxWarp prst="textNoShape">
              <a:avLst/>
            </a:prstTxWarp>
          </a:bodyPr>
          <a:lstStyle/>
          <a:p>
            <a:pPr algn="ctr" defTabSz="685383">
              <a:spcBef>
                <a:spcPts val="0"/>
              </a:spcBef>
              <a:buClr>
                <a:prstClr val="white">
                  <a:lumMod val="50000"/>
                </a:prstClr>
              </a:buClr>
              <a:buSzPct val="80000"/>
            </a:pPr>
            <a:r>
              <a:rPr lang="en-US" altLang="zh-CN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AI Model for </a:t>
            </a:r>
            <a:r>
              <a:rPr lang="en-US" altLang="zh-CN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Safe City</a:t>
            </a:r>
            <a:endParaRPr lang="en-US" altLang="zh-CN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177394" y="2744796"/>
            <a:ext cx="858373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OAM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altLang="zh-CN" sz="10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上下箭头 3"/>
          <p:cNvSpPr/>
          <p:nvPr/>
        </p:nvSpPr>
        <p:spPr bwMode="auto">
          <a:xfrm>
            <a:off x="4536042" y="1715652"/>
            <a:ext cx="208814" cy="463566"/>
          </a:xfrm>
          <a:prstGeom prst="upDownArrow">
            <a:avLst/>
          </a:prstGeom>
          <a:solidFill>
            <a:schemeClr val="tx2">
              <a:lumMod val="60000"/>
              <a:lumOff val="40000"/>
            </a:schemeClr>
          </a:solidFill>
          <a:ln w="44450" cap="flat" cmpd="sng" algn="ctr">
            <a:noFill/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704978" y="3287510"/>
            <a:ext cx="5183745" cy="639016"/>
          </a:xfrm>
          <a:prstGeom prst="rect">
            <a:avLst/>
          </a:prstGeom>
          <a:noFill/>
          <a:ln w="12700">
            <a:solidFill>
              <a:schemeClr val="tx1"/>
            </a:solidFill>
            <a:prstDash val="solid"/>
          </a:ln>
        </p:spPr>
        <p:txBody>
          <a:bodyPr wrap="square" rtlCol="0">
            <a:noAutofit/>
          </a:bodyPr>
          <a:lstStyle/>
          <a:p>
            <a:pPr algn="ctr"/>
            <a:r>
              <a:rPr 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Edge NWDAF</a:t>
            </a:r>
            <a:endParaRPr 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9" name="肘形连接符 118"/>
          <p:cNvCxnSpPr>
            <a:endCxn id="116" idx="1"/>
          </p:cNvCxnSpPr>
          <p:nvPr/>
        </p:nvCxnSpPr>
        <p:spPr bwMode="auto">
          <a:xfrm rot="5400000" flipH="1" flipV="1">
            <a:off x="1210978" y="3985019"/>
            <a:ext cx="1872000" cy="1116000"/>
          </a:xfrm>
          <a:prstGeom prst="bentConnector2">
            <a:avLst/>
          </a:prstGeom>
          <a:solidFill>
            <a:schemeClr val="accent1"/>
          </a:solidFill>
          <a:ln w="9525" cap="flat" cmpd="sng" algn="ctr">
            <a:solidFill>
              <a:srgbClr val="7030A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3" name="矩形标注 122"/>
          <p:cNvSpPr/>
          <p:nvPr/>
        </p:nvSpPr>
        <p:spPr bwMode="auto">
          <a:xfrm>
            <a:off x="5816721" y="3606296"/>
            <a:ext cx="2044789" cy="268172"/>
          </a:xfrm>
          <a:prstGeom prst="wedgeRectCallout">
            <a:avLst>
              <a:gd name="adj1" fmla="val 49307"/>
              <a:gd name="adj2" fmla="val 2357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559" tIns="52779" rIns="105559" bIns="52779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1424582"/>
            <a:r>
              <a:rPr lang="en-US" altLang="zh-CN" sz="105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Timing schemes for </a:t>
            </a: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</a:t>
            </a:r>
            <a:r>
              <a:rPr lang="en-US" altLang="zh-CN" sz="105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light</a:t>
            </a:r>
            <a:endParaRPr lang="zh-CN" altLang="en-US" sz="1050" dirty="0">
              <a:latin typeface="+mj-lt"/>
              <a:ea typeface="微软雅黑" pitchFamily="34" charset="-122"/>
            </a:endParaRPr>
          </a:p>
        </p:txBody>
      </p:sp>
      <p:sp>
        <p:nvSpPr>
          <p:cNvPr id="125" name="矩形标注 124"/>
          <p:cNvSpPr/>
          <p:nvPr/>
        </p:nvSpPr>
        <p:spPr bwMode="auto">
          <a:xfrm>
            <a:off x="3982613" y="3596725"/>
            <a:ext cx="1739491" cy="268172"/>
          </a:xfrm>
          <a:prstGeom prst="wedgeRectCallout">
            <a:avLst>
              <a:gd name="adj1" fmla="val 49307"/>
              <a:gd name="adj2" fmla="val 2357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559" tIns="52779" rIns="105559" bIns="52779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1424582"/>
            <a:r>
              <a:rPr lang="en-US" altLang="zh-CN" sz="1050" dirty="0" err="1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Spatio</a:t>
            </a: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-Temporal Prediction</a:t>
            </a:r>
            <a:endParaRPr lang="zh-CN" altLang="en-US" sz="105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9" name="矩形标注 128"/>
          <p:cNvSpPr/>
          <p:nvPr/>
        </p:nvSpPr>
        <p:spPr bwMode="auto">
          <a:xfrm>
            <a:off x="2781501" y="3603536"/>
            <a:ext cx="1094610" cy="268172"/>
          </a:xfrm>
          <a:prstGeom prst="wedgeRectCallout">
            <a:avLst>
              <a:gd name="adj1" fmla="val 49307"/>
              <a:gd name="adj2" fmla="val 2357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5559" tIns="52779" rIns="105559" bIns="52779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 defTabSz="1424582"/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Collection</a:t>
            </a:r>
          </a:p>
        </p:txBody>
      </p:sp>
      <p:sp>
        <p:nvSpPr>
          <p:cNvPr id="135" name="右箭头 134"/>
          <p:cNvSpPr/>
          <p:nvPr/>
        </p:nvSpPr>
        <p:spPr bwMode="auto">
          <a:xfrm rot="16200000">
            <a:off x="6932809" y="4267717"/>
            <a:ext cx="862385" cy="1800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81" tIns="45690" rIns="91381" bIns="456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22"/>
            <a:endParaRPr lang="zh-CN" altLang="en-US" sz="24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 bwMode="auto">
          <a:xfrm>
            <a:off x="6544600" y="4101385"/>
            <a:ext cx="76859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 </a:t>
            </a:r>
          </a:p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City Data</a:t>
            </a:r>
            <a:endParaRPr lang="en-US" altLang="zh-CN" sz="10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右箭头 136"/>
          <p:cNvSpPr/>
          <p:nvPr/>
        </p:nvSpPr>
        <p:spPr bwMode="auto">
          <a:xfrm rot="5400000">
            <a:off x="4931352" y="4249410"/>
            <a:ext cx="848669" cy="180000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81" tIns="45690" rIns="91381" bIns="456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22"/>
            <a:endParaRPr lang="zh-CN" altLang="en-US" sz="24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" name="Rounded Rectangle 3"/>
          <p:cNvSpPr>
            <a:spLocks noChangeArrowheads="1"/>
          </p:cNvSpPr>
          <p:nvPr/>
        </p:nvSpPr>
        <p:spPr bwMode="auto">
          <a:xfrm>
            <a:off x="4460719" y="4763745"/>
            <a:ext cx="3542771" cy="1267622"/>
          </a:xfrm>
          <a:prstGeom prst="roundRect">
            <a:avLst>
              <a:gd name="adj" fmla="val 8847"/>
            </a:avLst>
          </a:prstGeom>
          <a:solidFill>
            <a:srgbClr val="FFFFFF"/>
          </a:solidFill>
          <a:ln w="12700" algn="ctr">
            <a:solidFill>
              <a:schemeClr val="tx2">
                <a:lumMod val="50000"/>
              </a:schemeClr>
            </a:solidFill>
            <a:prstDash val="lgDash"/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endParaRPr lang="en-US" altLang="zh-CN" sz="1332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" name="文本框 134"/>
          <p:cNvSpPr txBox="1"/>
          <p:nvPr/>
        </p:nvSpPr>
        <p:spPr bwMode="auto">
          <a:xfrm>
            <a:off x="4460719" y="5686381"/>
            <a:ext cx="3461015" cy="415498"/>
          </a:xfrm>
          <a:prstGeom prst="rect">
            <a:avLst/>
          </a:prstGeom>
          <a:solidFill>
            <a:srgbClr val="C1C3C3">
              <a:alpha val="40000"/>
            </a:srgb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5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Traffic Light Intelligent Control Platform</a:t>
            </a:r>
          </a:p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(Government owned, City level )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Rectangle 59"/>
          <p:cNvSpPr/>
          <p:nvPr/>
        </p:nvSpPr>
        <p:spPr bwMode="auto">
          <a:xfrm>
            <a:off x="4422707" y="5260012"/>
            <a:ext cx="14930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en-US" altLang="zh-CN" sz="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Urban traffic </a:t>
            </a:r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congestion</a:t>
            </a:r>
          </a:p>
          <a:p>
            <a:pPr algn="ctr">
              <a:buNone/>
              <a:defRPr/>
            </a:pPr>
            <a:r>
              <a:rPr lang="en-US" altLang="zh-CN" sz="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Data</a:t>
            </a:r>
            <a:endParaRPr lang="en-US" altLang="zh-CN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5874212" y="5253137"/>
            <a:ext cx="917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/>
              <a:t>Traffic </a:t>
            </a:r>
            <a:r>
              <a:rPr lang="en-US" sz="900" dirty="0" smtClean="0"/>
              <a:t>light</a:t>
            </a:r>
          </a:p>
          <a:p>
            <a:pPr algn="ctr"/>
            <a:r>
              <a:rPr lang="en-US" sz="900" dirty="0" smtClean="0"/>
              <a:t> data</a:t>
            </a:r>
            <a:endParaRPr lang="en-US" sz="900" dirty="0"/>
          </a:p>
        </p:txBody>
      </p:sp>
      <p:pic>
        <p:nvPicPr>
          <p:cNvPr id="142" name="Picture 4" descr="C:\Users\m00224048\AppData\Roaming\eSpace_Desktop\UserData\m00224048\imagefiles\B0BC3916-E01C-41DA-A59F-FD45767EEB8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856" y="4810660"/>
            <a:ext cx="1121638" cy="44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6" descr="C:\Users\m00224048\AppData\Roaming\eSpace_Desktop\UserData\m00224048\imagefiles\F82521DD-5C11-447B-AD12-0CDBDFE4EF7C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522" y="4814203"/>
            <a:ext cx="1030138" cy="45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" name="矩形 143"/>
          <p:cNvSpPr/>
          <p:nvPr/>
        </p:nvSpPr>
        <p:spPr>
          <a:xfrm>
            <a:off x="6792164" y="5280314"/>
            <a:ext cx="1297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surveillance </a:t>
            </a:r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camera data</a:t>
            </a:r>
            <a:endParaRPr lang="en-US" sz="1100" dirty="0"/>
          </a:p>
        </p:txBody>
      </p:sp>
      <p:pic>
        <p:nvPicPr>
          <p:cNvPr id="145" name="Picture 4" descr="C:\Users\m00224048\AppData\Roaming\eSpace_Desktop\UserData\m00224048\imagefiles\C6E978D5-79DF-45C9-BAF3-60FADB342FAF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202" y="4830457"/>
            <a:ext cx="953389" cy="4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" name="文本框 145"/>
          <p:cNvSpPr txBox="1"/>
          <p:nvPr/>
        </p:nvSpPr>
        <p:spPr bwMode="auto">
          <a:xfrm>
            <a:off x="5369470" y="4072786"/>
            <a:ext cx="776918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Analytics </a:t>
            </a:r>
          </a:p>
          <a:p>
            <a:pPr marL="236955" indent="-236955"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sz="105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exposure </a:t>
            </a:r>
            <a:endParaRPr lang="en-US" altLang="zh-CN" sz="105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内容占位符 2"/>
          <p:cNvSpPr>
            <a:spLocks noGrp="1"/>
          </p:cNvSpPr>
          <p:nvPr>
            <p:ph idx="4294967295"/>
          </p:nvPr>
        </p:nvSpPr>
        <p:spPr>
          <a:xfrm>
            <a:off x="8420261" y="1022850"/>
            <a:ext cx="3650638" cy="53303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179388" lvl="1" indent="-179388" algn="l" defTabSz="684990">
              <a:lnSpc>
                <a:spcPct val="12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zh-CN" sz="1400" b="1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Release </a:t>
            </a:r>
            <a:r>
              <a:rPr lang="en-US" altLang="zh-CN" sz="1400" b="1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17 objective:</a:t>
            </a:r>
          </a:p>
          <a:p>
            <a:pPr marL="358775" lvl="3" indent="-179388" defTabSz="1218465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00000"/>
              <a:buFont typeface="Calibri" panose="020F0502020204030204" pitchFamily="34" charset="0"/>
              <a:buChar char="‐"/>
              <a:defRPr/>
            </a:pPr>
            <a:r>
              <a:rPr lang="en-US" altLang="zh-CN" sz="12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Common ICT Infrastructure is constructed based on government scenarios (public transport, resource allocation, safe city, etc.), and gradually evolves into the public infrastructure of the whole society. </a:t>
            </a:r>
            <a:endParaRPr lang="en-US" altLang="zh-CN" sz="1200" dirty="0" smtClean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358775" lvl="3" indent="-179388" defTabSz="1218465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00000"/>
              <a:buFont typeface="Calibri" panose="020F0502020204030204" pitchFamily="34" charset="0"/>
              <a:buChar char="‐"/>
              <a:defRPr/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Building Common ICT Infrastructure for Future Intelligent Society Based on </a:t>
            </a:r>
            <a:r>
              <a:rPr lang="en-US" altLang="zh-CN" sz="12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5GS and NWDAF i.e. deliver smart city related data over 5GS and leverage NWDAF to perform data analytics to complement Smart city.</a:t>
            </a:r>
          </a:p>
          <a:p>
            <a:pPr marL="358775" lvl="3" indent="-179388" defTabSz="1218465">
              <a:lnSpc>
                <a:spcPct val="120000"/>
              </a:lnSpc>
              <a:spcBef>
                <a:spcPts val="600"/>
              </a:spcBef>
              <a:buClr>
                <a:srgbClr val="C00000"/>
              </a:buClr>
              <a:buSzPct val="100000"/>
              <a:buFont typeface="Calibri" panose="020F0502020204030204" pitchFamily="34" charset="0"/>
              <a:buChar char="‐"/>
              <a:defRPr/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Taking intelligent transportation as an example, NWDAF collects data from third-party servers (such as urban traffic congestion data, urban traffic light configuration data, etc.), camera data (detecting the number of </a:t>
            </a:r>
            <a:r>
              <a:rPr lang="en-US" altLang="zh-CN" sz="12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cars 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front of traffic lights, etc.), combined with real-time user location provided by the </a:t>
            </a:r>
            <a:r>
              <a:rPr lang="en-US" altLang="zh-CN" sz="12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network. The </a:t>
            </a: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provides a more reasonable timing schemes of traffic light to alleviate urban traffic congestion.</a:t>
            </a:r>
            <a:endParaRPr lang="en-US" altLang="zh-CN" sz="11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6349669" y="1804458"/>
            <a:ext cx="20024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updating &amp; Model updating</a:t>
            </a:r>
            <a:endParaRPr lang="en-US" dirty="0"/>
          </a:p>
        </p:txBody>
      </p:sp>
      <p:sp>
        <p:nvSpPr>
          <p:cNvPr id="150" name="文本框 149"/>
          <p:cNvSpPr txBox="1"/>
          <p:nvPr/>
        </p:nvSpPr>
        <p:spPr>
          <a:xfrm>
            <a:off x="2525945" y="1806672"/>
            <a:ext cx="20024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updating &amp; Model updating</a:t>
            </a:r>
            <a:endParaRPr lang="en-US" dirty="0"/>
          </a:p>
        </p:txBody>
      </p:sp>
      <p:cxnSp>
        <p:nvCxnSpPr>
          <p:cNvPr id="83" name="直接连接符 82"/>
          <p:cNvCxnSpPr/>
          <p:nvPr/>
        </p:nvCxnSpPr>
        <p:spPr bwMode="auto">
          <a:xfrm>
            <a:off x="119645" y="2999366"/>
            <a:ext cx="8100000" cy="0"/>
          </a:xfrm>
          <a:prstGeom prst="line">
            <a:avLst/>
          </a:prstGeom>
          <a:solidFill>
            <a:schemeClr val="accent1"/>
          </a:solidFill>
          <a:ln w="41275" cap="flat" cmpd="sng" algn="ctr">
            <a:solidFill>
              <a:srgbClr val="0070C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88" name="文本框 87"/>
          <p:cNvSpPr txBox="1"/>
          <p:nvPr/>
        </p:nvSpPr>
        <p:spPr>
          <a:xfrm>
            <a:off x="44656" y="1814100"/>
            <a:ext cx="1997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00FF"/>
                </a:solidFill>
              </a:rPr>
              <a:t>State level  network </a:t>
            </a:r>
            <a:endParaRPr lang="zh-CN" altLang="en-US" sz="1200" b="1" dirty="0">
              <a:solidFill>
                <a:srgbClr val="0000FF"/>
              </a:solidFill>
            </a:endParaRPr>
          </a:p>
        </p:txBody>
      </p:sp>
      <p:cxnSp>
        <p:nvCxnSpPr>
          <p:cNvPr id="6" name="肘形连接符 5"/>
          <p:cNvCxnSpPr>
            <a:stCxn id="116" idx="3"/>
            <a:endCxn id="72" idx="3"/>
          </p:cNvCxnSpPr>
          <p:nvPr/>
        </p:nvCxnSpPr>
        <p:spPr bwMode="auto">
          <a:xfrm flipV="1">
            <a:off x="7888723" y="1365855"/>
            <a:ext cx="227787" cy="2241163"/>
          </a:xfrm>
          <a:prstGeom prst="bentConnector3">
            <a:avLst>
              <a:gd name="adj1" fmla="val 200357"/>
            </a:avLst>
          </a:prstGeom>
          <a:solidFill>
            <a:schemeClr val="accent1"/>
          </a:solidFill>
          <a:ln w="5715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97" name="右箭头 96"/>
          <p:cNvSpPr/>
          <p:nvPr/>
        </p:nvSpPr>
        <p:spPr bwMode="auto">
          <a:xfrm rot="3007950">
            <a:off x="2531707" y="2823912"/>
            <a:ext cx="504740" cy="251407"/>
          </a:xfrm>
          <a:prstGeom prst="right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381" tIns="45690" rIns="91381" bIns="456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3722"/>
            <a:endParaRPr lang="zh-CN" altLang="en-US" sz="249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746225" y="2710379"/>
            <a:ext cx="1256534" cy="256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67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Network 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altLang="zh-CN" sz="10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8321" y="5267265"/>
            <a:ext cx="523673" cy="230967"/>
          </a:xfrm>
          <a:prstGeom prst="rect">
            <a:avLst/>
          </a:prstGeom>
        </p:spPr>
      </p:pic>
      <p:cxnSp>
        <p:nvCxnSpPr>
          <p:cNvPr id="101" name="直接箭头连接符 100"/>
          <p:cNvCxnSpPr/>
          <p:nvPr/>
        </p:nvCxnSpPr>
        <p:spPr bwMode="auto">
          <a:xfrm flipH="1" flipV="1">
            <a:off x="737399" y="5348213"/>
            <a:ext cx="3683282" cy="7286"/>
          </a:xfrm>
          <a:prstGeom prst="straightConnector1">
            <a:avLst/>
          </a:prstGeom>
          <a:solidFill>
            <a:schemeClr val="accent1"/>
          </a:solidFill>
          <a:ln w="60325" cap="flat" cmpd="sng" algn="ctr">
            <a:solidFill>
              <a:schemeClr val="tx1"/>
            </a:solidFill>
            <a:prstDash val="solid"/>
            <a:round/>
            <a:headEnd type="stealth" w="med" len="med"/>
            <a:tailEnd type="none"/>
          </a:ln>
          <a:effectLst/>
        </p:spPr>
      </p:cxnSp>
      <p:sp>
        <p:nvSpPr>
          <p:cNvPr id="102" name="矩形 101"/>
          <p:cNvSpPr/>
          <p:nvPr/>
        </p:nvSpPr>
        <p:spPr>
          <a:xfrm>
            <a:off x="2718803" y="4932558"/>
            <a:ext cx="16746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Camera Data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68243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53113</TotalTime>
  <Words>1271</Words>
  <Application>Microsoft Office PowerPoint</Application>
  <PresentationFormat>宽屏</PresentationFormat>
  <Paragraphs>241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Lucida Grande</vt:lpstr>
      <vt:lpstr>Nokia Pure Headline Light</vt:lpstr>
      <vt:lpstr>Nokia Pure Text Light</vt:lpstr>
      <vt:lpstr>ヒラギノ角ゴ Pro W3</vt:lpstr>
      <vt:lpstr>黑体</vt:lpstr>
      <vt:lpstr>宋体</vt:lpstr>
      <vt:lpstr>Microsoft YaHei</vt:lpstr>
      <vt:lpstr>Microsoft YaHei</vt:lpstr>
      <vt:lpstr>Arial</vt:lpstr>
      <vt:lpstr>Calibri</vt:lpstr>
      <vt:lpstr>Times New Roman</vt:lpstr>
      <vt:lpstr>Wingdings</vt:lpstr>
      <vt:lpstr>Office Theme</vt:lpstr>
      <vt:lpstr>nokia powerpoint template nokia pure v13</vt:lpstr>
      <vt:lpstr>think-cell Slide</vt:lpstr>
      <vt:lpstr>Microsoft Visio 2003-2010 绘图</vt:lpstr>
      <vt:lpstr>Discussion about 3GPP Rel-17 eNA phase 2  China Mobile, Huawei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Li Aihua2</cp:lastModifiedBy>
  <cp:revision>2153</cp:revision>
  <dcterms:created xsi:type="dcterms:W3CDTF">2008-08-30T09:32:10Z</dcterms:created>
  <dcterms:modified xsi:type="dcterms:W3CDTF">2019-04-02T12:07:14Z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(3)WyfWUobjDBMygZSHJyBqLNnB6sdls29wUiyRvLc+KKRzA42Eij0TvkFNOwKJr1eyF8/TjOck
U0AqNSMg7tdu21IxZ6bP0qrqXJfipl/dRXk9DZoDoCQ8Gicq60rB9KC2Xbr69JrqmpGn81kf
t9lH3BfqzStHwNxqVIWD+39PbLW86eofZPjdvheNWYRBil0r5k68Agq5wcT4n9sBHmqsEYKE
D8VIr01nKB4ObJju6v</vt:lpwstr>
  </property>
  <property fmtid="{D5CDD505-2E9C-101B-9397-08002B2CF9AE}" pid="3" name="_2015_ms_pID_7253431">
    <vt:lpwstr>VLI5tvyzFNfWzmpCmvy+pwkPvWym8il8LcHokYHeMnqts9ztZdHJb6
fMXnhG6x8Zi4V0jHYlGzrzUWwNweXbwLG6H891qYKkjCFVDuBi2I81ZV9MDM666KKqTwEaHf
TT+NNGDbvt1p1Fk0ydcOE/7pMrzniO+a0uCrgYaNNFeQFGz4FQf0Qumq8meA9p5D26WAaMMB
/Uo9LKz1Ibm6KObKysvzJhevgydIbDFUHoJ4</vt:lpwstr>
  </property>
  <property fmtid="{D5CDD505-2E9C-101B-9397-08002B2CF9AE}" pid="4" name="_2015_ms_pID_7253432">
    <vt:lpwstr>aWsN3yPfbuUCLZwHeU61Ojg=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1552273983</vt:lpwstr>
  </property>
</Properties>
</file>