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 id="258" r:id="rId5"/>
    <p:sldId id="259"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64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smtClean="0"/>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2565988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821992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3342373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3458782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2198350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2165561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3088025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1370065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1361879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3319321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980904EB-387F-4C6D-B43B-EC1B5856CE3B}" type="datetimeFigureOut">
              <a:rPr lang="zh-CN" altLang="en-US" smtClean="0"/>
              <a:t>2018/1/26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2394081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0904EB-387F-4C6D-B43B-EC1B5856CE3B}" type="datetimeFigureOut">
              <a:rPr lang="zh-CN" altLang="en-US" smtClean="0"/>
              <a:t>2018/1/26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B8566F-BF56-43EA-A465-51D9A6FE3AFF}" type="slidenum">
              <a:rPr lang="zh-CN" altLang="en-US" smtClean="0"/>
              <a:t>‹#›</a:t>
            </a:fld>
            <a:endParaRPr lang="zh-CN" altLang="en-US"/>
          </a:p>
        </p:txBody>
      </p:sp>
    </p:spTree>
    <p:extLst>
      <p:ext uri="{BB962C8B-B14F-4D97-AF65-F5344CB8AC3E}">
        <p14:creationId xmlns:p14="http://schemas.microsoft.com/office/powerpoint/2010/main" val="2030416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sz="4800" dirty="0" smtClean="0"/>
              <a:t>Questions for show of hands for LADN</a:t>
            </a:r>
            <a:endParaRPr lang="zh-CN" altLang="en-US" sz="4800" dirty="0"/>
          </a:p>
        </p:txBody>
      </p:sp>
      <p:sp>
        <p:nvSpPr>
          <p:cNvPr id="3" name="Subtitle 2"/>
          <p:cNvSpPr>
            <a:spLocks noGrp="1"/>
          </p:cNvSpPr>
          <p:nvPr>
            <p:ph type="subTitle" idx="1"/>
          </p:nvPr>
        </p:nvSpPr>
        <p:spPr>
          <a:xfrm>
            <a:off x="1524000" y="4052236"/>
            <a:ext cx="9144000" cy="1205564"/>
          </a:xfrm>
        </p:spPr>
        <p:txBody>
          <a:bodyPr/>
          <a:lstStyle/>
          <a:p>
            <a:r>
              <a:rPr lang="en-US" altLang="zh-CN" dirty="0" smtClean="0"/>
              <a:t>Drafted based on the discussion during LADN Session</a:t>
            </a:r>
            <a:endParaRPr lang="zh-CN" altLang="en-US" dirty="0"/>
          </a:p>
        </p:txBody>
      </p:sp>
    </p:spTree>
    <p:extLst>
      <p:ext uri="{BB962C8B-B14F-4D97-AF65-F5344CB8AC3E}">
        <p14:creationId xmlns:p14="http://schemas.microsoft.com/office/powerpoint/2010/main" val="2958205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3370"/>
            <a:ext cx="10515600" cy="693653"/>
          </a:xfrm>
        </p:spPr>
        <p:txBody>
          <a:bodyPr>
            <a:normAutofit/>
          </a:bodyPr>
          <a:lstStyle/>
          <a:p>
            <a:pPr algn="ctr"/>
            <a:r>
              <a:rPr lang="en-US" altLang="zh-CN" sz="3600" dirty="0" smtClean="0"/>
              <a:t>AMF assisting NAS SM message rejection</a:t>
            </a:r>
            <a:endParaRPr lang="zh-CN" altLang="en-US" sz="3600" dirty="0"/>
          </a:p>
        </p:txBody>
      </p:sp>
      <p:sp>
        <p:nvSpPr>
          <p:cNvPr id="3" name="Content Placeholder 2"/>
          <p:cNvSpPr>
            <a:spLocks noGrp="1"/>
          </p:cNvSpPr>
          <p:nvPr>
            <p:ph idx="1"/>
          </p:nvPr>
        </p:nvSpPr>
        <p:spPr>
          <a:xfrm>
            <a:off x="838200" y="847023"/>
            <a:ext cx="10515600" cy="5852160"/>
          </a:xfrm>
        </p:spPr>
        <p:txBody>
          <a:bodyPr>
            <a:normAutofit fontScale="85000" lnSpcReduction="10000"/>
          </a:bodyPr>
          <a:lstStyle/>
          <a:p>
            <a:r>
              <a:rPr lang="en-US" altLang="zh-CN" sz="2400" dirty="0" smtClean="0"/>
              <a:t>According to clause 5.6.5 of 23.501, when the UE is out of a LADN service area, the UE:</a:t>
            </a:r>
          </a:p>
          <a:p>
            <a:pPr marL="457200" lvl="1" indent="0">
              <a:buNone/>
            </a:pPr>
            <a:r>
              <a:rPr lang="x-none" altLang="zh-CN" sz="2000" dirty="0"/>
              <a:t>-	shall not request to activate UP connection of a PDU Session for this LADN DNN;</a:t>
            </a:r>
            <a:endParaRPr lang="zh-CN" altLang="zh-CN" sz="2000" dirty="0"/>
          </a:p>
          <a:p>
            <a:pPr marL="457200" lvl="1" indent="0">
              <a:buNone/>
            </a:pPr>
            <a:r>
              <a:rPr lang="x-none" altLang="zh-CN" sz="2000" dirty="0"/>
              <a:t>-	shall not establish/modify a PDU Session for this LADN DNN;</a:t>
            </a:r>
            <a:endParaRPr lang="zh-CN" altLang="zh-CN" sz="2000" dirty="0"/>
          </a:p>
          <a:p>
            <a:pPr marL="457200" lvl="1" indent="0">
              <a:buNone/>
            </a:pPr>
            <a:r>
              <a:rPr lang="x-none" altLang="zh-CN" sz="2000" dirty="0"/>
              <a:t>-	needs not release any existing PDU Session for this LADN DNN unless UE receives explicit PDU Session release request from network.</a:t>
            </a:r>
            <a:endParaRPr lang="zh-CN" altLang="zh-CN" sz="2000" dirty="0"/>
          </a:p>
          <a:p>
            <a:r>
              <a:rPr lang="en-US" altLang="zh-CN" sz="2400" b="1" dirty="0" smtClean="0"/>
              <a:t>Current solution for 5GC to handle the case that 5GC receives NAS message when UE presence in a LADN DNN is OUT:</a:t>
            </a:r>
          </a:p>
          <a:p>
            <a:pPr marL="457200" lvl="1" indent="0">
              <a:buNone/>
            </a:pPr>
            <a:r>
              <a:rPr lang="en-US" altLang="zh-CN" sz="2000" dirty="0" smtClean="0"/>
              <a:t>If for some unknown reason, AMF receives the Registration Request, Service Request or PDU Session Establishment/Modification Request message concerning a LADN DNN where the UE presence in this LADN service area is OUT, the AMF still sends N11 message carrying the NAS SM message to SMF, once SMF knows the UE presence in this LADN service area is OUT, the SMF shall (clause 5.6.5 of 23.501):</a:t>
            </a:r>
          </a:p>
          <a:p>
            <a:pPr marL="914400" lvl="2" indent="0">
              <a:buNone/>
            </a:pPr>
            <a:r>
              <a:rPr lang="x-none" altLang="zh-CN" dirty="0" smtClean="0"/>
              <a:t>-</a:t>
            </a:r>
            <a:r>
              <a:rPr lang="x-none" altLang="zh-CN" dirty="0"/>
              <a:t>	release the PDU Session immediately; or</a:t>
            </a:r>
            <a:endParaRPr lang="zh-CN" altLang="zh-CN" dirty="0"/>
          </a:p>
          <a:p>
            <a:pPr marL="914400" lvl="2" indent="0">
              <a:buNone/>
            </a:pPr>
            <a:r>
              <a:rPr lang="x-none" altLang="zh-CN" dirty="0"/>
              <a:t>-	deactivate the user plane connection for the PDU Session with maintaining the PDU Session and ensure the Downlink Data Notification is disabled The SMF may release the PDU Session later</a:t>
            </a:r>
            <a:r>
              <a:rPr lang="x-none" altLang="zh-CN" dirty="0" smtClean="0"/>
              <a:t>.</a:t>
            </a:r>
            <a:endParaRPr lang="en-US" altLang="zh-CN" sz="2000" dirty="0"/>
          </a:p>
          <a:p>
            <a:r>
              <a:rPr lang="en-US" altLang="zh-CN" sz="2400" dirty="0" smtClean="0"/>
              <a:t>There are two papers (</a:t>
            </a:r>
            <a:r>
              <a:rPr lang="en-US" altLang="zh-CN" sz="2400" dirty="0" smtClean="0">
                <a:solidFill>
                  <a:srgbClr val="FF0000"/>
                </a:solidFill>
              </a:rPr>
              <a:t>S2-180377 from Sony, S2-180502 from Huawei</a:t>
            </a:r>
            <a:r>
              <a:rPr lang="en-US" altLang="zh-CN" sz="2400" dirty="0" smtClean="0"/>
              <a:t>) proposing to optimize current solution, both of them were not agreeable. The debate has been lasting for two meetings, we need to make a decision to move on.</a:t>
            </a:r>
          </a:p>
          <a:p>
            <a:r>
              <a:rPr lang="en-US" altLang="zh-CN" sz="2400" b="1" dirty="0" smtClean="0"/>
              <a:t>Question #1: Can we agree to stop discussing any optimization proposal? </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endParaRPr lang="en-US" altLang="zh-CN" sz="2000" dirty="0"/>
          </a:p>
          <a:p>
            <a:r>
              <a:rPr lang="en-US" altLang="zh-CN" sz="2400" dirty="0" smtClean="0"/>
              <a:t>Conclusion:</a:t>
            </a:r>
          </a:p>
          <a:p>
            <a:endParaRPr lang="zh-CN" altLang="en-US" dirty="0"/>
          </a:p>
        </p:txBody>
      </p:sp>
    </p:spTree>
    <p:extLst>
      <p:ext uri="{BB962C8B-B14F-4D97-AF65-F5344CB8AC3E}">
        <p14:creationId xmlns:p14="http://schemas.microsoft.com/office/powerpoint/2010/main" val="270448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5626"/>
            <a:ext cx="10515600" cy="722526"/>
          </a:xfrm>
        </p:spPr>
        <p:txBody>
          <a:bodyPr>
            <a:normAutofit/>
          </a:bodyPr>
          <a:lstStyle/>
          <a:p>
            <a:r>
              <a:rPr lang="en-US" altLang="zh-CN" sz="3600" dirty="0" smtClean="0"/>
              <a:t>How does UE know whether a DNN is LADN DNN?</a:t>
            </a:r>
            <a:endParaRPr lang="zh-CN" altLang="en-US" sz="3600" dirty="0"/>
          </a:p>
        </p:txBody>
      </p:sp>
      <p:sp>
        <p:nvSpPr>
          <p:cNvPr id="3" name="Content Placeholder 2"/>
          <p:cNvSpPr>
            <a:spLocks noGrp="1"/>
          </p:cNvSpPr>
          <p:nvPr>
            <p:ph idx="1"/>
          </p:nvPr>
        </p:nvSpPr>
        <p:spPr>
          <a:xfrm>
            <a:off x="838200" y="731521"/>
            <a:ext cx="10515600" cy="5977288"/>
          </a:xfrm>
        </p:spPr>
        <p:txBody>
          <a:bodyPr>
            <a:normAutofit lnSpcReduction="10000"/>
          </a:bodyPr>
          <a:lstStyle/>
          <a:p>
            <a:r>
              <a:rPr lang="en-US" altLang="zh-CN" sz="2400" dirty="0" smtClean="0"/>
              <a:t>Three options on table:</a:t>
            </a:r>
          </a:p>
          <a:p>
            <a:pPr lvl="1">
              <a:buFont typeface="Wingdings" panose="05000000000000000000" pitchFamily="2" charset="2"/>
              <a:buChar char="Ø"/>
            </a:pPr>
            <a:r>
              <a:rPr lang="en-US" altLang="zh-CN" sz="1600" b="1" dirty="0" smtClean="0"/>
              <a:t>Option #1: </a:t>
            </a:r>
            <a:r>
              <a:rPr lang="en-US" altLang="zh-CN" sz="1600" dirty="0" smtClean="0"/>
              <a:t>During registration procedure, UDM provides the list of UE subscribed </a:t>
            </a:r>
            <a:r>
              <a:rPr lang="en-US" altLang="zh-CN" sz="1600" dirty="0" smtClean="0">
                <a:solidFill>
                  <a:srgbClr val="FF0000"/>
                </a:solidFill>
              </a:rPr>
              <a:t>LADN</a:t>
            </a:r>
            <a:r>
              <a:rPr lang="en-US" altLang="zh-CN" sz="1600" dirty="0" smtClean="0"/>
              <a:t> </a:t>
            </a:r>
            <a:r>
              <a:rPr lang="en-US" altLang="zh-CN" sz="1600" dirty="0" smtClean="0">
                <a:solidFill>
                  <a:srgbClr val="FF0000"/>
                </a:solidFill>
              </a:rPr>
              <a:t>DNN list </a:t>
            </a:r>
            <a:r>
              <a:rPr lang="en-US" altLang="zh-CN" sz="1600" dirty="0" smtClean="0"/>
              <a:t>to AMF, AMF indicates whether a DNN in the subscribed LADN DNN list is a LADN DNN to UE via NAS message by reusing LADN information IE as proposed in </a:t>
            </a:r>
            <a:r>
              <a:rPr lang="en-US" altLang="zh-CN" sz="1600" dirty="0" smtClean="0">
                <a:solidFill>
                  <a:srgbClr val="FF0000"/>
                </a:solidFill>
              </a:rPr>
              <a:t>S2-180441</a:t>
            </a:r>
            <a:r>
              <a:rPr lang="en-US" altLang="zh-CN" sz="1600" dirty="0" smtClean="0"/>
              <a:t>.</a:t>
            </a:r>
          </a:p>
          <a:p>
            <a:pPr lvl="1">
              <a:buFont typeface="Wingdings" panose="05000000000000000000" pitchFamily="2" charset="2"/>
              <a:buChar char="Ø"/>
            </a:pPr>
            <a:r>
              <a:rPr lang="en-US" altLang="zh-CN" sz="1600" b="1" dirty="0" smtClean="0"/>
              <a:t>Option #2: </a:t>
            </a:r>
            <a:r>
              <a:rPr lang="en-US" altLang="zh-CN" sz="1600" dirty="0" smtClean="0"/>
              <a:t>PCF sends an LADN indication along with each LADN DNN to UE using URSP as proposed in </a:t>
            </a:r>
            <a:r>
              <a:rPr lang="en-US" altLang="zh-CN" sz="1600" dirty="0" smtClean="0">
                <a:solidFill>
                  <a:srgbClr val="FF0000"/>
                </a:solidFill>
              </a:rPr>
              <a:t>S2-180669</a:t>
            </a:r>
            <a:r>
              <a:rPr lang="en-US" altLang="zh-CN" sz="1600" dirty="0" smtClean="0"/>
              <a:t>. With this solution, UDM only provides the list of UE subscribed </a:t>
            </a:r>
            <a:r>
              <a:rPr lang="en-US" altLang="zh-CN" sz="1600" dirty="0" smtClean="0">
                <a:solidFill>
                  <a:srgbClr val="FF0000"/>
                </a:solidFill>
              </a:rPr>
              <a:t>DNN list</a:t>
            </a:r>
            <a:r>
              <a:rPr lang="en-US" altLang="zh-CN" sz="1600" dirty="0" smtClean="0"/>
              <a:t> to AMF, AMF only provides LADN information to UE when the LADN DNN is in the UE subscribed DNN list.</a:t>
            </a:r>
          </a:p>
          <a:p>
            <a:pPr lvl="1">
              <a:buFont typeface="Wingdings" panose="05000000000000000000" pitchFamily="2" charset="2"/>
              <a:buChar char="Ø"/>
            </a:pPr>
            <a:r>
              <a:rPr lang="en-US" altLang="zh-CN" sz="1600" b="1" dirty="0" smtClean="0"/>
              <a:t>Option #3: </a:t>
            </a:r>
            <a:r>
              <a:rPr lang="en-US" altLang="zh-CN" sz="1600" dirty="0" smtClean="0"/>
              <a:t>UE knows whether a DNN is LADN DNN per configuration.</a:t>
            </a:r>
            <a:endParaRPr lang="en-US" altLang="zh-CN" sz="1600" dirty="0"/>
          </a:p>
          <a:p>
            <a:r>
              <a:rPr lang="en-US" altLang="zh-CN" sz="2400" dirty="0" smtClean="0"/>
              <a:t>Question #2: Can we go with solution #1?</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p>
          <a:p>
            <a:r>
              <a:rPr lang="en-US" altLang="zh-CN" sz="2400" dirty="0" smtClean="0"/>
              <a:t>Question #3: Can we go with solution #2?</a:t>
            </a:r>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p>
          <a:p>
            <a:r>
              <a:rPr lang="en-US" altLang="zh-CN" sz="2400" dirty="0"/>
              <a:t>Question </a:t>
            </a:r>
            <a:r>
              <a:rPr lang="en-US" altLang="zh-CN" sz="2400" dirty="0" smtClean="0"/>
              <a:t>#4: </a:t>
            </a:r>
            <a:r>
              <a:rPr lang="en-US" altLang="zh-CN" sz="2400" dirty="0"/>
              <a:t>Can we go with solution </a:t>
            </a:r>
            <a:r>
              <a:rPr lang="en-US" altLang="zh-CN" sz="2400" dirty="0" smtClean="0"/>
              <a:t>#3?</a:t>
            </a:r>
            <a:endParaRPr lang="en-US" altLang="zh-CN" sz="2400" dirty="0"/>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r>
              <a:rPr lang="en-US" altLang="zh-CN" sz="2000" dirty="0" smtClean="0"/>
              <a:t>:</a:t>
            </a:r>
            <a:endParaRPr lang="en-US" altLang="zh-CN" dirty="0" smtClean="0"/>
          </a:p>
          <a:p>
            <a:r>
              <a:rPr lang="en-US" altLang="zh-CN" dirty="0" smtClean="0"/>
              <a:t>Conclusion:</a:t>
            </a:r>
            <a:endParaRPr lang="zh-CN" altLang="en-US" dirty="0"/>
          </a:p>
        </p:txBody>
      </p:sp>
    </p:spTree>
    <p:extLst>
      <p:ext uri="{BB962C8B-B14F-4D97-AF65-F5344CB8AC3E}">
        <p14:creationId xmlns:p14="http://schemas.microsoft.com/office/powerpoint/2010/main" val="2813162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2504"/>
            <a:ext cx="10515600" cy="1078031"/>
          </a:xfrm>
        </p:spPr>
        <p:txBody>
          <a:bodyPr>
            <a:noAutofit/>
          </a:bodyPr>
          <a:lstStyle/>
          <a:p>
            <a:pPr algn="ctr"/>
            <a:r>
              <a:rPr lang="en-US" altLang="zh-CN" sz="3600" b="1" dirty="0" smtClean="0"/>
              <a:t>Whether and how AMF knows whether a UE subscribed DNN is LADN DNN</a:t>
            </a:r>
            <a:endParaRPr lang="zh-CN" altLang="en-US" sz="3600" b="1" dirty="0"/>
          </a:p>
        </p:txBody>
      </p:sp>
      <p:sp>
        <p:nvSpPr>
          <p:cNvPr id="3" name="Content Placeholder 2"/>
          <p:cNvSpPr>
            <a:spLocks noGrp="1"/>
          </p:cNvSpPr>
          <p:nvPr>
            <p:ph idx="1"/>
          </p:nvPr>
        </p:nvSpPr>
        <p:spPr>
          <a:xfrm>
            <a:off x="838200" y="1520791"/>
            <a:ext cx="10515600" cy="4918509"/>
          </a:xfrm>
        </p:spPr>
        <p:txBody>
          <a:bodyPr>
            <a:normAutofit/>
          </a:bodyPr>
          <a:lstStyle/>
          <a:p>
            <a:r>
              <a:rPr lang="en-US" altLang="zh-CN" dirty="0"/>
              <a:t>If option #1 in slide #3 is chosen, UDM needs to send the UE subscribed LADN DNN list to AMF, this is currently missing from both 23.501 and 23.502, further clarification in 23.501 and 23.502 are needed. </a:t>
            </a:r>
          </a:p>
          <a:p>
            <a:r>
              <a:rPr lang="en-US" altLang="zh-CN" dirty="0" smtClean="0"/>
              <a:t>If option #2 or #3 in slide #3 is chosen, AMF doesn’t need to know UE subscribed LADN DNN list from UDM, no further study on this aspect is needed. </a:t>
            </a:r>
            <a:endParaRPr lang="en-US" altLang="zh-CN" dirty="0" smtClean="0"/>
          </a:p>
          <a:p>
            <a:r>
              <a:rPr lang="en-US" altLang="zh-CN" dirty="0" smtClean="0"/>
              <a:t>In any case, AMF needs to be configured with its supported </a:t>
            </a:r>
            <a:r>
              <a:rPr lang="en-US" altLang="zh-CN" smtClean="0"/>
              <a:t>LADN information.</a:t>
            </a:r>
            <a:endParaRPr lang="en-US" altLang="zh-CN" dirty="0" smtClean="0"/>
          </a:p>
          <a:p>
            <a:endParaRPr lang="en-US" altLang="zh-CN" dirty="0" smtClean="0"/>
          </a:p>
          <a:p>
            <a:endParaRPr lang="en-US" altLang="zh-CN" dirty="0" smtClean="0"/>
          </a:p>
          <a:p>
            <a:pPr marL="457200" lvl="1" indent="0">
              <a:buNone/>
            </a:pPr>
            <a:endParaRPr lang="en-US" altLang="zh-CN" dirty="0" smtClean="0"/>
          </a:p>
          <a:p>
            <a:pPr marL="457200" lvl="1" indent="0">
              <a:buNone/>
            </a:pPr>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22223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9623"/>
            <a:ext cx="10515600" cy="712904"/>
          </a:xfrm>
        </p:spPr>
        <p:txBody>
          <a:bodyPr>
            <a:normAutofit/>
          </a:bodyPr>
          <a:lstStyle/>
          <a:p>
            <a:r>
              <a:rPr lang="en-US" altLang="zh-CN" sz="3600" dirty="0" smtClean="0"/>
              <a:t>How does SMF know whether a DNN is LADN DNN?</a:t>
            </a:r>
            <a:endParaRPr lang="zh-CN" altLang="en-US" sz="3600" dirty="0"/>
          </a:p>
        </p:txBody>
      </p:sp>
      <p:sp>
        <p:nvSpPr>
          <p:cNvPr id="3" name="Content Placeholder 2"/>
          <p:cNvSpPr>
            <a:spLocks noGrp="1"/>
          </p:cNvSpPr>
          <p:nvPr>
            <p:ph idx="1"/>
          </p:nvPr>
        </p:nvSpPr>
        <p:spPr>
          <a:xfrm>
            <a:off x="838200" y="1087656"/>
            <a:ext cx="10515600" cy="5089308"/>
          </a:xfrm>
        </p:spPr>
        <p:txBody>
          <a:bodyPr>
            <a:normAutofit fontScale="92500" lnSpcReduction="10000"/>
          </a:bodyPr>
          <a:lstStyle/>
          <a:p>
            <a:r>
              <a:rPr lang="en-US" altLang="zh-CN" dirty="0"/>
              <a:t>Option </a:t>
            </a:r>
            <a:r>
              <a:rPr lang="en-US" altLang="zh-CN" dirty="0" smtClean="0"/>
              <a:t>#1: </a:t>
            </a:r>
            <a:r>
              <a:rPr lang="en-US" altLang="zh-CN" dirty="0"/>
              <a:t>SMF knows from UDM as part of User subscription</a:t>
            </a:r>
          </a:p>
          <a:p>
            <a:pPr marL="457200" lvl="1" indent="0">
              <a:buNone/>
            </a:pPr>
            <a:r>
              <a:rPr lang="en-US" altLang="zh-CN" dirty="0" smtClean="0"/>
              <a:t>This </a:t>
            </a:r>
            <a:r>
              <a:rPr lang="en-US" altLang="zh-CN" dirty="0"/>
              <a:t>is </a:t>
            </a:r>
            <a:r>
              <a:rPr lang="en-US" altLang="zh-CN" dirty="0" smtClean="0"/>
              <a:t>the current work assumption </a:t>
            </a:r>
            <a:r>
              <a:rPr lang="en-US" altLang="zh-CN" dirty="0"/>
              <a:t>for 5GS but not explicitly </a:t>
            </a:r>
            <a:r>
              <a:rPr lang="en-US" altLang="zh-CN" dirty="0" smtClean="0"/>
              <a:t>addressed yet, clarification in 23.501 and 23.502 is needed.</a:t>
            </a:r>
          </a:p>
          <a:p>
            <a:r>
              <a:rPr lang="en-US" altLang="zh-CN" dirty="0" smtClean="0"/>
              <a:t>Option #2: Configuring LADN DNNs in SMF</a:t>
            </a:r>
          </a:p>
          <a:p>
            <a:pPr marL="457200" lvl="1" indent="0">
              <a:buNone/>
            </a:pPr>
            <a:r>
              <a:rPr lang="en-US" altLang="zh-CN" dirty="0" smtClean="0"/>
              <a:t>Not discussed yet.</a:t>
            </a:r>
          </a:p>
          <a:p>
            <a:r>
              <a:rPr lang="en-US" altLang="zh-CN" dirty="0" smtClean="0"/>
              <a:t>Question #5: Can we move on with option #1 to clarify the missing description in 23.501 and 23.502?</a:t>
            </a:r>
          </a:p>
          <a:p>
            <a:pPr lvl="1">
              <a:buFont typeface="Wingdings" panose="05000000000000000000" pitchFamily="2" charset="2"/>
              <a:buChar char="Ø"/>
            </a:pPr>
            <a:r>
              <a:rPr lang="en-US" altLang="zh-CN" sz="2000" dirty="0" smtClean="0"/>
              <a:t>Supporting companies:</a:t>
            </a:r>
          </a:p>
          <a:p>
            <a:pPr lvl="1">
              <a:buFont typeface="Wingdings" panose="05000000000000000000" pitchFamily="2" charset="2"/>
              <a:buChar char="Ø"/>
            </a:pPr>
            <a:r>
              <a:rPr lang="en-US" altLang="zh-CN" sz="2000" dirty="0" smtClean="0"/>
              <a:t>Objecting companies:</a:t>
            </a:r>
          </a:p>
          <a:p>
            <a:r>
              <a:rPr lang="en-US" altLang="zh-CN" dirty="0"/>
              <a:t>Question </a:t>
            </a:r>
            <a:r>
              <a:rPr lang="en-US" altLang="zh-CN" dirty="0" smtClean="0"/>
              <a:t>#6: </a:t>
            </a:r>
            <a:r>
              <a:rPr lang="en-US" altLang="zh-CN" dirty="0"/>
              <a:t>Can we move on with option </a:t>
            </a:r>
            <a:r>
              <a:rPr lang="en-US" altLang="zh-CN" dirty="0" smtClean="0"/>
              <a:t>#2 </a:t>
            </a:r>
            <a:r>
              <a:rPr lang="en-US" altLang="zh-CN" dirty="0"/>
              <a:t>to clarify the missing description in </a:t>
            </a:r>
            <a:r>
              <a:rPr lang="en-US" altLang="zh-CN" dirty="0" smtClean="0"/>
              <a:t>23.501 only?</a:t>
            </a:r>
            <a:endParaRPr lang="en-US" altLang="zh-CN" dirty="0"/>
          </a:p>
          <a:p>
            <a:pPr lvl="1">
              <a:buFont typeface="Wingdings" panose="05000000000000000000" pitchFamily="2" charset="2"/>
              <a:buChar char="Ø"/>
            </a:pPr>
            <a:r>
              <a:rPr lang="en-US" altLang="zh-CN" sz="2000" dirty="0"/>
              <a:t>Supporting companies:</a:t>
            </a:r>
          </a:p>
          <a:p>
            <a:pPr lvl="1">
              <a:buFont typeface="Wingdings" panose="05000000000000000000" pitchFamily="2" charset="2"/>
              <a:buChar char="Ø"/>
            </a:pPr>
            <a:r>
              <a:rPr lang="en-US" altLang="zh-CN" sz="2000" dirty="0"/>
              <a:t>Objecting companies:</a:t>
            </a:r>
          </a:p>
          <a:p>
            <a:r>
              <a:rPr lang="en-US" altLang="zh-CN" dirty="0" smtClean="0"/>
              <a:t>Conclusion:</a:t>
            </a:r>
          </a:p>
        </p:txBody>
      </p:sp>
    </p:spTree>
    <p:extLst>
      <p:ext uri="{BB962C8B-B14F-4D97-AF65-F5344CB8AC3E}">
        <p14:creationId xmlns:p14="http://schemas.microsoft.com/office/powerpoint/2010/main" val="37835940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463</Words>
  <Application>Microsoft Office PowerPoint</Application>
  <PresentationFormat>Widescreen</PresentationFormat>
  <Paragraphs>51</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Calibri</vt:lpstr>
      <vt:lpstr>Calibri Light</vt:lpstr>
      <vt:lpstr>Wingdings</vt:lpstr>
      <vt:lpstr>Office Theme</vt:lpstr>
      <vt:lpstr>Questions for show of hands for LADN</vt:lpstr>
      <vt:lpstr>AMF assisting NAS SM message rejection</vt:lpstr>
      <vt:lpstr>How does UE know whether a DNN is LADN DNN?</vt:lpstr>
      <vt:lpstr>Whether and how AMF knows whether a UE subscribed DNN is LADN DNN</vt:lpstr>
      <vt:lpstr>How does SMF know whether a DNN is LADN DNN?</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LADN</dc:title>
  <dc:creator>Changhong01</dc:creator>
  <cp:keywords>CTPClassification=CTP_NT</cp:keywords>
  <cp:lastModifiedBy>Changhong01</cp:lastModifiedBy>
  <cp:revision>53</cp:revision>
  <dcterms:created xsi:type="dcterms:W3CDTF">2018-01-22T16:02:56Z</dcterms:created>
  <dcterms:modified xsi:type="dcterms:W3CDTF">2018-01-26T03:17:22Z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636f5439-e338-430b-99e6-9053973da36b</vt:lpwstr>
  </property>
  <property fmtid="{D5CDD505-2E9C-101B-9397-08002B2CF9AE}" pid="3" name="CTP_TimeStamp">
    <vt:lpwstr>2018-01-26 03:17:21Z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