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59" r:id="rId4"/>
    <p:sldId id="277" r:id="rId5"/>
    <p:sldId id="276" r:id="rId6"/>
    <p:sldId id="278" r:id="rId7"/>
    <p:sldId id="288" r:id="rId8"/>
    <p:sldId id="289" r:id="rId9"/>
    <p:sldId id="284" r:id="rId10"/>
    <p:sldId id="299" r:id="rId11"/>
    <p:sldId id="285" r:id="rId12"/>
    <p:sldId id="290" r:id="rId13"/>
    <p:sldId id="291" r:id="rId14"/>
    <p:sldId id="292" r:id="rId15"/>
    <p:sldId id="293" r:id="rId16"/>
    <p:sldId id="295" r:id="rId17"/>
    <p:sldId id="271" r:id="rId18"/>
    <p:sldId id="296" r:id="rId19"/>
    <p:sldId id="301" r:id="rId20"/>
    <p:sldId id="294" r:id="rId21"/>
    <p:sldId id="297" r:id="rId22"/>
    <p:sldId id="305" r:id="rId23"/>
    <p:sldId id="302" r:id="rId24"/>
    <p:sldId id="306" r:id="rId25"/>
    <p:sldId id="303" r:id="rId26"/>
    <p:sldId id="304" r:id="rId27"/>
    <p:sldId id="307" r:id="rId28"/>
    <p:sldId id="308" r:id="rId29"/>
    <p:sldId id="28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485" y="58"/>
      </p:cViewPr>
      <p:guideLst/>
    </p:cSldViewPr>
  </p:slideViewPr>
  <p:notesTextViewPr>
    <p:cViewPr>
      <p:scale>
        <a:sx n="1" d="1"/>
        <a:sy n="1" d="1"/>
      </p:scale>
      <p:origin x="0" y="0"/>
    </p:cViewPr>
  </p:notesTextViewPr>
  <p:sorterViewPr>
    <p:cViewPr>
      <p:scale>
        <a:sx n="100" d="100"/>
        <a:sy n="100" d="100"/>
      </p:scale>
      <p:origin x="0" y="-688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24/01/2018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362093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24/01/2018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99283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24/01/2018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46843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24/01/2018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298707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3B50-9F30-47B2-9552-E02D3DC05095}" type="datetimeFigureOut">
              <a:rPr lang="en-AU" smtClean="0"/>
              <a:t>24/01/2018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2550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F0C3B50-9F30-47B2-9552-E02D3DC05095}" type="datetimeFigureOut">
              <a:rPr lang="en-AU" smtClean="0"/>
              <a:t>24/01/2018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17441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F0C3B50-9F30-47B2-9552-E02D3DC05095}" type="datetimeFigureOut">
              <a:rPr lang="en-AU" smtClean="0"/>
              <a:t>24/01/2018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941173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F0C3B50-9F30-47B2-9552-E02D3DC05095}" type="datetimeFigureOut">
              <a:rPr lang="en-AU" smtClean="0"/>
              <a:t>24/01/2018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4117013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0C3B50-9F30-47B2-9552-E02D3DC05095}" type="datetimeFigureOut">
              <a:rPr lang="en-AU" smtClean="0"/>
              <a:t>24/01/2018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546661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24/01/2018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565756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24/01/2018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9436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0C3B50-9F30-47B2-9552-E02D3DC05095}" type="datetimeFigureOut">
              <a:rPr lang="en-AU" smtClean="0"/>
              <a:t>24/01/2018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08A0-9DB4-43F7-B8E8-11AD6E081143}" type="slidenum">
              <a:rPr lang="en-AU" smtClean="0"/>
              <a:t>‹#›</a:t>
            </a:fld>
            <a:endParaRPr lang="en-AU"/>
          </a:p>
        </p:txBody>
      </p:sp>
    </p:spTree>
    <p:extLst>
      <p:ext uri="{BB962C8B-B14F-4D97-AF65-F5344CB8AC3E}">
        <p14:creationId xmlns:p14="http://schemas.microsoft.com/office/powerpoint/2010/main" val="753320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552972" cy="2387600"/>
          </a:xfrm>
        </p:spPr>
        <p:txBody>
          <a:bodyPr>
            <a:normAutofit fontScale="90000"/>
          </a:bodyPr>
          <a:lstStyle/>
          <a:p>
            <a:r>
              <a:rPr lang="en-AU" dirty="0" smtClean="0"/>
              <a:t>Examples for impacted procedures for increasing the number of  LTE/EPS bearers to 15</a:t>
            </a:r>
            <a:endParaRPr lang="en-AU" dirty="0"/>
          </a:p>
        </p:txBody>
      </p:sp>
      <p:sp>
        <p:nvSpPr>
          <p:cNvPr id="3" name="Subtitle 2"/>
          <p:cNvSpPr>
            <a:spLocks noGrp="1"/>
          </p:cNvSpPr>
          <p:nvPr>
            <p:ph type="subTitle" idx="1"/>
          </p:nvPr>
        </p:nvSpPr>
        <p:spPr/>
        <p:txBody>
          <a:bodyPr/>
          <a:lstStyle/>
          <a:p>
            <a:r>
              <a:rPr lang="en-AU" dirty="0" smtClean="0"/>
              <a:t>(Attachment </a:t>
            </a:r>
            <a:r>
              <a:rPr lang="en-AU" smtClean="0"/>
              <a:t>to </a:t>
            </a:r>
            <a:r>
              <a:rPr lang="en-AU" smtClean="0"/>
              <a:t>S2-180251 and unchanged to S2-180894)</a:t>
            </a:r>
            <a:endParaRPr lang="en-AU" dirty="0"/>
          </a:p>
        </p:txBody>
      </p:sp>
    </p:spTree>
    <p:extLst>
      <p:ext uri="{BB962C8B-B14F-4D97-AF65-F5344CB8AC3E}">
        <p14:creationId xmlns:p14="http://schemas.microsoft.com/office/powerpoint/2010/main" val="12207348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1"/>
            <a:ext cx="11235431" cy="937687"/>
          </a:xfrm>
        </p:spPr>
        <p:txBody>
          <a:bodyPr>
            <a:noAutofit/>
          </a:bodyPr>
          <a:lstStyle/>
          <a:p>
            <a:r>
              <a:rPr lang="en-AU" sz="3200" dirty="0" smtClean="0"/>
              <a:t>Procedures with modification: </a:t>
            </a:r>
            <a:r>
              <a:rPr lang="en-GB" sz="3200" dirty="0"/>
              <a:t>Routing Area </a:t>
            </a:r>
            <a:r>
              <a:rPr lang="en-GB" sz="3200" dirty="0" smtClean="0"/>
              <a:t>Update </a:t>
            </a:r>
            <a:br>
              <a:rPr lang="en-GB" sz="3200" dirty="0" smtClean="0"/>
            </a:br>
            <a:r>
              <a:rPr lang="en-GB" sz="3200" dirty="0" smtClean="0"/>
              <a:t>(from E-UTRAN, using </a:t>
            </a:r>
            <a:r>
              <a:rPr lang="en-GB" sz="3200" dirty="0" err="1" smtClean="0"/>
              <a:t>Gn</a:t>
            </a:r>
            <a:r>
              <a:rPr lang="en-GB" sz="3200" dirty="0" smtClean="0"/>
              <a:t> to SGSN)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5805997" y="1331050"/>
            <a:ext cx="5841506"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D.3.5 in TS </a:t>
            </a:r>
            <a:r>
              <a:rPr lang="en-AU" sz="1600" dirty="0"/>
              <a:t>23.401 needs to be updated</a:t>
            </a:r>
            <a:endParaRPr lang="en-AU" sz="1600" dirty="0" smtClean="0"/>
          </a:p>
          <a:p>
            <a:pPr marL="285750" indent="-285750">
              <a:buFont typeface="Arial" panose="020B0604020202020204" pitchFamily="34" charset="0"/>
              <a:buChar char="•"/>
            </a:pPr>
            <a:r>
              <a:rPr lang="en-AU" sz="1600" dirty="0" smtClean="0"/>
              <a:t>Step2: The MME shall execute the same type of down-selection as described for the TAU case when the new MME did not indicate support of 15 bearers</a:t>
            </a:r>
          </a:p>
          <a:p>
            <a:pPr marL="285750" indent="-285750">
              <a:buFont typeface="Arial" panose="020B0604020202020204" pitchFamily="34" charset="0"/>
              <a:buChar char="•"/>
            </a:pPr>
            <a:r>
              <a:rPr lang="en-AU" sz="1600" dirty="0" smtClean="0"/>
              <a:t>Steps 13</a:t>
            </a:r>
            <a:r>
              <a:rPr lang="en-AU" sz="1600" dirty="0"/>
              <a:t>: the MME processes here only those sessions that is has included in the Context Response (step4). </a:t>
            </a:r>
            <a:endParaRPr lang="en-AU" sz="1600" dirty="0" smtClean="0"/>
          </a:p>
          <a:p>
            <a:pPr marL="285750" indent="-285750">
              <a:buFont typeface="Arial" panose="020B0604020202020204" pitchFamily="34" charset="0"/>
              <a:buChar char="•"/>
            </a:pPr>
            <a:r>
              <a:rPr lang="en-AU" sz="1600" dirty="0" smtClean="0"/>
              <a:t>New conditional step 14: the MME releases those bearers that it filtered out from the Context Response in step4 </a:t>
            </a:r>
            <a:endParaRPr lang="en-AU" sz="1600" dirty="0"/>
          </a:p>
        </p:txBody>
      </p:sp>
      <p:pic>
        <p:nvPicPr>
          <p:cNvPr id="3" name="Picture 2"/>
          <p:cNvPicPr>
            <a:picLocks noChangeAspect="1"/>
          </p:cNvPicPr>
          <p:nvPr/>
        </p:nvPicPr>
        <p:blipFill>
          <a:blip r:embed="rId2"/>
          <a:stretch>
            <a:fillRect/>
          </a:stretch>
        </p:blipFill>
        <p:spPr>
          <a:xfrm>
            <a:off x="491970" y="1179901"/>
            <a:ext cx="4452892" cy="5488059"/>
          </a:xfrm>
          <a:prstGeom prst="rect">
            <a:avLst/>
          </a:prstGeom>
        </p:spPr>
      </p:pic>
      <p:sp>
        <p:nvSpPr>
          <p:cNvPr id="11" name="Oval 10"/>
          <p:cNvSpPr/>
          <p:nvPr/>
        </p:nvSpPr>
        <p:spPr>
          <a:xfrm>
            <a:off x="1818072" y="2115880"/>
            <a:ext cx="1800688" cy="2278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412071" y="5943635"/>
            <a:ext cx="4293094" cy="4749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2530136" y="5468715"/>
            <a:ext cx="1677880" cy="4749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83944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441903102"/>
              </p:ext>
            </p:extLst>
          </p:nvPr>
        </p:nvGraphicFramePr>
        <p:xfrm>
          <a:off x="230820" y="1037719"/>
          <a:ext cx="5913438" cy="3878263"/>
        </p:xfrm>
        <a:graphic>
          <a:graphicData uri="http://schemas.openxmlformats.org/presentationml/2006/ole">
            <mc:AlternateContent xmlns:mc="http://schemas.openxmlformats.org/markup-compatibility/2006">
              <mc:Choice xmlns:v="urn:schemas-microsoft-com:vml" Requires="v">
                <p:oleObj spid="_x0000_s5172" name="Picture" r:id="rId3" imgW="5897875" imgH="3870931" progId="Word.Picture.8">
                  <p:embed/>
                </p:oleObj>
              </mc:Choice>
              <mc:Fallback>
                <p:oleObj name="Picture" r:id="rId3" imgW="5897875" imgH="3870931"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0" y="1037719"/>
                        <a:ext cx="5913438" cy="3878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UE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994299" y="1722267"/>
            <a:ext cx="1988598"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3785652"/>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5.3.4.1 of TS 23.401 needs to be updated</a:t>
            </a:r>
          </a:p>
          <a:p>
            <a:pPr marL="285750" indent="-285750">
              <a:buFont typeface="Arial" panose="020B0604020202020204" pitchFamily="34" charset="0"/>
              <a:buChar char="•"/>
            </a:pPr>
            <a:r>
              <a:rPr lang="en-AU" sz="1600" dirty="0" smtClean="0"/>
              <a:t>Step2: eNB to indicate its support of 15 EPS bearers</a:t>
            </a:r>
          </a:p>
          <a:p>
            <a:pPr marL="285750" indent="-285750">
              <a:buFont typeface="Arial" panose="020B0604020202020204" pitchFamily="34" charset="0"/>
              <a:buChar char="•"/>
            </a:pPr>
            <a:r>
              <a:rPr lang="en-AU" sz="1600" dirty="0" smtClean="0"/>
              <a:t>Step4: in the lack of such indication, the MME shall down-select the EPS bearers (similar to / as described for the TAU procedure where the new MME does not support indicate support) and include those selected to be retained in the Context Response </a:t>
            </a:r>
          </a:p>
          <a:p>
            <a:pPr marL="285750" indent="-285750">
              <a:buFont typeface="Arial" panose="020B0604020202020204" pitchFamily="34" charset="0"/>
              <a:buChar char="•"/>
            </a:pPr>
            <a:r>
              <a:rPr lang="en-AU" sz="1600" dirty="0" smtClean="0"/>
              <a:t>Steps 8-12: Here, only those bearers are processed that have been included in the Context Response (step4)</a:t>
            </a:r>
          </a:p>
          <a:p>
            <a:pPr marL="285750" indent="-285750">
              <a:buFont typeface="Arial" panose="020B0604020202020204" pitchFamily="34" charset="0"/>
              <a:buChar char="•"/>
            </a:pPr>
            <a:r>
              <a:rPr lang="en-AU" sz="1600" dirty="0" smtClean="0"/>
              <a:t>New conditional step 13 (</a:t>
            </a:r>
            <a:r>
              <a:rPr lang="en-AU" sz="1600" dirty="0" smtClean="0">
                <a:solidFill>
                  <a:srgbClr val="FF0000"/>
                </a:solidFill>
              </a:rPr>
              <a:t>to be added to the figure 5.3.4.1-1, here just copied 17A from the RAU</a:t>
            </a:r>
            <a:r>
              <a:rPr lang="en-AU" sz="1600" dirty="0" smtClean="0"/>
              <a:t>): the MME shall release those bearer that is filtered out for step4. </a:t>
            </a:r>
            <a:br>
              <a:rPr lang="en-AU" sz="1600" dirty="0" smtClean="0"/>
            </a:br>
            <a:r>
              <a:rPr lang="en-AU" sz="1600" dirty="0" smtClean="0"/>
              <a:t>For the release, the MME can use a combination of the MME requested PDN disconnection and the MME initiated dedicated bearer deactivation procedures </a:t>
            </a:r>
            <a:endParaRPr lang="en-AU" sz="1600" dirty="0"/>
          </a:p>
        </p:txBody>
      </p:sp>
      <p:sp>
        <p:nvSpPr>
          <p:cNvPr id="4" name="Rectangle 2"/>
          <p:cNvSpPr>
            <a:spLocks noChangeArrowheads="1"/>
          </p:cNvSpPr>
          <p:nvPr/>
        </p:nvSpPr>
        <p:spPr bwMode="auto">
          <a:xfrm>
            <a:off x="230820" y="10808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941033" y="2402975"/>
            <a:ext cx="1988598"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4"/>
          <p:cNvGrpSpPr>
            <a:grpSpLocks/>
          </p:cNvGrpSpPr>
          <p:nvPr/>
        </p:nvGrpSpPr>
        <p:grpSpPr bwMode="auto">
          <a:xfrm>
            <a:off x="310719" y="4997516"/>
            <a:ext cx="5575176" cy="369888"/>
            <a:chOff x="4724" y="4715"/>
            <a:chExt cx="3605" cy="1134"/>
          </a:xfrm>
        </p:grpSpPr>
        <p:sp>
          <p:nvSpPr>
            <p:cNvPr id="12" name="Rectangle 5"/>
            <p:cNvSpPr>
              <a:spLocks noChangeArrowheads="1"/>
            </p:cNvSpPr>
            <p:nvPr/>
          </p:nvSpPr>
          <p:spPr bwMode="auto">
            <a:xfrm>
              <a:off x="4724" y="4715"/>
              <a:ext cx="3605" cy="1134"/>
            </a:xfrm>
            <a:prstGeom prst="rect">
              <a:avLst/>
            </a:prstGeom>
            <a:solidFill>
              <a:srgbClr val="C0C0C0"/>
            </a:solid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13" name="Rectangle 6"/>
            <p:cNvSpPr>
              <a:spLocks noChangeArrowheads="1"/>
            </p:cNvSpPr>
            <p:nvPr/>
          </p:nvSpPr>
          <p:spPr bwMode="auto">
            <a:xfrm>
              <a:off x="4724" y="4715"/>
              <a:ext cx="3605" cy="1134"/>
            </a:xfrm>
            <a:prstGeom prst="rect">
              <a:avLst/>
            </a:prstGeom>
            <a:noFill/>
            <a:ln w="1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
        <p:nvSpPr>
          <p:cNvPr id="20" name="Rectangle 13"/>
          <p:cNvSpPr>
            <a:spLocks noChangeArrowheads="1"/>
          </p:cNvSpPr>
          <p:nvPr/>
        </p:nvSpPr>
        <p:spPr bwMode="auto">
          <a:xfrm>
            <a:off x="994299" y="5019517"/>
            <a:ext cx="4722813"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n-AU" altLang="en-US" sz="900" b="0" i="0" u="none" strike="noStrike" cap="none" normalizeH="0" baseline="0" dirty="0" smtClean="0">
                <a:ln>
                  <a:noFill/>
                </a:ln>
                <a:solidFill>
                  <a:srgbClr val="000000"/>
                </a:solidFill>
                <a:effectLst/>
                <a:latin typeface="Arial" panose="020B0604020202020204" pitchFamily="34" charset="0"/>
              </a:rPr>
              <a:t>17A. MME initiated Dedicated bearer deactivation (refer to steps 2-9 of figure 5.4.4.2-1) / </a:t>
            </a:r>
          </a:p>
          <a:p>
            <a:pPr marL="0" marR="0" lvl="0" indent="0" algn="l" defTabSz="914400" rtl="0" eaLnBrk="0" fontAlgn="base" latinLnBrk="0" hangingPunct="0">
              <a:lnSpc>
                <a:spcPct val="100000"/>
              </a:lnSpc>
              <a:spcBef>
                <a:spcPct val="0"/>
              </a:spcBef>
              <a:spcAft>
                <a:spcPts val="800"/>
              </a:spcAft>
              <a:buClrTx/>
              <a:buSzTx/>
              <a:buFontTx/>
              <a:buNone/>
              <a:tabLst/>
            </a:pPr>
            <a:r>
              <a:rPr kumimoji="0" lang="en-AU" altLang="en-US" sz="900" b="0" i="0" u="none" strike="noStrike" cap="none" normalizeH="0" baseline="0" dirty="0" smtClean="0">
                <a:ln>
                  <a:noFill/>
                </a:ln>
                <a:solidFill>
                  <a:srgbClr val="000000"/>
                </a:solidFill>
                <a:effectLst/>
                <a:latin typeface="Arial" panose="020B0604020202020204" pitchFamily="34" charset="0"/>
              </a:rPr>
              <a:t>MME Requested PDN Disconnection (refer to steps 2-6 of figure 5.10.3-1)</a:t>
            </a:r>
            <a:endParaRPr kumimoji="0" lang="en-AU" altLang="en-US" sz="1100" b="0" i="0" u="none" strike="noStrike" cap="none" normalizeH="0" baseline="0" dirty="0" smtClean="0">
              <a:ln>
                <a:noFill/>
              </a:ln>
              <a:solidFill>
                <a:schemeClr val="tx1"/>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1" name="Oval 10"/>
          <p:cNvSpPr/>
          <p:nvPr/>
        </p:nvSpPr>
        <p:spPr>
          <a:xfrm>
            <a:off x="138059" y="4943478"/>
            <a:ext cx="6098959" cy="4616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75963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2"/>
            <a:ext cx="11244309" cy="522642"/>
          </a:xfrm>
        </p:spPr>
        <p:txBody>
          <a:bodyPr>
            <a:noAutofit/>
          </a:bodyPr>
          <a:lstStyle/>
          <a:p>
            <a:r>
              <a:rPr lang="en-AU" sz="3200" dirty="0" smtClean="0"/>
              <a:t>Procedures with modification: Network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933460" y="1177294"/>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5.3.4.3 of TS 23.401 needs to be updated</a:t>
            </a:r>
          </a:p>
          <a:p>
            <a:pPr marL="285750" indent="-285750">
              <a:buFont typeface="Arial" panose="020B0604020202020204" pitchFamily="34" charset="0"/>
              <a:buChar char="•"/>
            </a:pPr>
            <a:r>
              <a:rPr lang="en-AU" sz="1600" dirty="0" smtClean="0"/>
              <a:t>There is no change needed, just clarification that the service request procedure may involve the release of some PDN connections and/or dedicated bearers as per 5.3.4.1</a:t>
            </a:r>
            <a:endParaRPr lang="en-AU" sz="1600" dirty="0"/>
          </a:p>
        </p:txBody>
      </p:sp>
      <p:sp>
        <p:nvSpPr>
          <p:cNvPr id="3" name="Rectangle 2"/>
          <p:cNvSpPr>
            <a:spLocks noChangeArrowheads="1"/>
          </p:cNvSpPr>
          <p:nvPr/>
        </p:nvSpPr>
        <p:spPr bwMode="auto">
          <a:xfrm>
            <a:off x="532660" y="126950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1339446876"/>
              </p:ext>
            </p:extLst>
          </p:nvPr>
        </p:nvGraphicFramePr>
        <p:xfrm>
          <a:off x="532660" y="1269507"/>
          <a:ext cx="5478463" cy="2987675"/>
        </p:xfrm>
        <a:graphic>
          <a:graphicData uri="http://schemas.openxmlformats.org/presentationml/2006/ole">
            <mc:AlternateContent xmlns:mc="http://schemas.openxmlformats.org/markup-compatibility/2006">
              <mc:Choice xmlns:v="urn:schemas-microsoft-com:vml" Requires="v">
                <p:oleObj spid="_x0000_s6183" name="Picture" r:id="rId3" imgW="5831111" imgH="3183798" progId="Word.Picture.8">
                  <p:embed/>
                </p:oleObj>
              </mc:Choice>
              <mc:Fallback>
                <p:oleObj name="Picture" r:id="rId3" imgW="5831111" imgH="3183798"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660" y="1269507"/>
                        <a:ext cx="5478463"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Oval 7"/>
          <p:cNvSpPr/>
          <p:nvPr/>
        </p:nvSpPr>
        <p:spPr>
          <a:xfrm>
            <a:off x="1731146" y="2778711"/>
            <a:ext cx="1988598" cy="3817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299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42250" y="1080873"/>
            <a:ext cx="5745388" cy="554556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UE requested PDN connectivity</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953087" y="1770946"/>
            <a:ext cx="1988598"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5.10.2 of </a:t>
            </a:r>
            <a:r>
              <a:rPr lang="en-AU" sz="1600" dirty="0"/>
              <a:t>TS 23.401 needs to be updated</a:t>
            </a:r>
            <a:endParaRPr lang="en-AU" sz="1600" dirty="0" smtClean="0"/>
          </a:p>
          <a:p>
            <a:pPr marL="285750" indent="-285750">
              <a:buFont typeface="Arial" panose="020B0604020202020204" pitchFamily="34" charset="0"/>
              <a:buChar char="•"/>
            </a:pPr>
            <a:r>
              <a:rPr lang="en-AU" sz="1600" dirty="0"/>
              <a:t>New conditional/alternative </a:t>
            </a:r>
            <a:r>
              <a:rPr lang="en-AU" sz="1600" dirty="0" smtClean="0"/>
              <a:t>step2a (</a:t>
            </a:r>
            <a:r>
              <a:rPr lang="en-AU" sz="1600" dirty="0" smtClean="0">
                <a:solidFill>
                  <a:srgbClr val="FF0000"/>
                </a:solidFill>
              </a:rPr>
              <a:t>to be added to the figure</a:t>
            </a:r>
            <a:r>
              <a:rPr lang="en-AU" sz="1600" dirty="0" smtClean="0"/>
              <a:t>): The MME may reject the request depending on the support of 15 bearers by eNB, the MME itself, and the SGW </a:t>
            </a:r>
          </a:p>
          <a:p>
            <a:pPr marL="285750" indent="-285750">
              <a:buFont typeface="Arial" panose="020B0604020202020204" pitchFamily="34" charset="0"/>
              <a:buChar char="•"/>
            </a:pPr>
            <a:r>
              <a:rPr lang="en-AU" sz="1600" dirty="0" smtClean="0"/>
              <a:t>Step5a – conditional/alternative, to be added: The PGW may reject the Create Session request depending on its support of 15 EPS bearers</a:t>
            </a:r>
          </a:p>
        </p:txBody>
      </p:sp>
      <p:sp>
        <p:nvSpPr>
          <p:cNvPr id="7" name="Oval 6"/>
          <p:cNvSpPr/>
          <p:nvPr/>
        </p:nvSpPr>
        <p:spPr>
          <a:xfrm>
            <a:off x="3364637" y="2471836"/>
            <a:ext cx="1359762"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895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2"/>
            <a:ext cx="10969101" cy="522642"/>
          </a:xfrm>
        </p:spPr>
        <p:txBody>
          <a:bodyPr>
            <a:noAutofit/>
          </a:bodyPr>
          <a:lstStyle/>
          <a:p>
            <a:r>
              <a:rPr lang="en-AU" sz="3200" dirty="0" smtClean="0"/>
              <a:t>Procedures with modification: </a:t>
            </a:r>
            <a:r>
              <a:rPr lang="en-GB" sz="3200" dirty="0"/>
              <a:t>UE Detectable Emergency Session</a:t>
            </a:r>
            <a:r>
              <a:rPr lang="en-AU" sz="3200" dirty="0" smtClean="0"/>
              <a:t> </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800767"/>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7.1.1 of </a:t>
            </a:r>
            <a:r>
              <a:rPr lang="en-AU" sz="1600" dirty="0"/>
              <a:t>TS 23.167 needs to be updated</a:t>
            </a:r>
            <a:endParaRPr lang="en-AU" sz="1600" dirty="0" smtClean="0"/>
          </a:p>
          <a:p>
            <a:pPr marL="285750" indent="-285750">
              <a:buFont typeface="Arial" panose="020B0604020202020204" pitchFamily="34" charset="0"/>
              <a:buChar char="•"/>
            </a:pPr>
            <a:r>
              <a:rPr lang="en-AU" sz="1600" dirty="0" smtClean="0"/>
              <a:t>Step2 tells that “</a:t>
            </a:r>
            <a:r>
              <a:rPr lang="en-GB" sz="1600" dirty="0"/>
              <a:t>In the case that the UE has insufficient resources or capabilities to establish an emergency call due to other ongoing sessions then the UE should terminate the ongoing communication and release reserved bearer </a:t>
            </a:r>
            <a:r>
              <a:rPr lang="en-GB" sz="1600" dirty="0" smtClean="0"/>
              <a:t>resources”</a:t>
            </a:r>
            <a:endParaRPr lang="en-AU" sz="1600" dirty="0"/>
          </a:p>
          <a:p>
            <a:pPr marL="285750" indent="-285750">
              <a:buFont typeface="Arial" panose="020B0604020202020204" pitchFamily="34" charset="0"/>
              <a:buChar char="•"/>
            </a:pPr>
            <a:r>
              <a:rPr lang="en-AU" sz="1600" dirty="0" smtClean="0"/>
              <a:t>A note shall be added here that here, the UE shall assume that the network does NOT support 15 bearers. </a:t>
            </a:r>
            <a:endParaRPr lang="en-AU" sz="1600" dirty="0"/>
          </a:p>
          <a:p>
            <a:pPr marL="285750" indent="-285750">
              <a:buFont typeface="Arial" panose="020B0604020202020204" pitchFamily="34" charset="0"/>
              <a:buChar char="•"/>
            </a:pPr>
            <a:r>
              <a:rPr lang="en-AU" sz="1600" dirty="0" smtClean="0"/>
              <a:t>This is needed as the UE will not receive network support indication, refer to key decision1.</a:t>
            </a:r>
          </a:p>
          <a:p>
            <a:pPr marL="285750" indent="-285750">
              <a:buFont typeface="Arial" panose="020B0604020202020204" pitchFamily="34" charset="0"/>
              <a:buChar char="•"/>
            </a:pPr>
            <a:endParaRPr lang="en-AU" sz="1600" dirty="0"/>
          </a:p>
        </p:txBody>
      </p:sp>
      <p:pic>
        <p:nvPicPr>
          <p:cNvPr id="6" name="Picture 5"/>
          <p:cNvPicPr>
            <a:picLocks noChangeAspect="1"/>
          </p:cNvPicPr>
          <p:nvPr/>
        </p:nvPicPr>
        <p:blipFill>
          <a:blip r:embed="rId2"/>
          <a:stretch>
            <a:fillRect/>
          </a:stretch>
        </p:blipFill>
        <p:spPr>
          <a:xfrm>
            <a:off x="793214" y="1355448"/>
            <a:ext cx="4373446" cy="3135575"/>
          </a:xfrm>
          <a:prstGeom prst="rect">
            <a:avLst/>
          </a:prstGeom>
        </p:spPr>
      </p:pic>
      <p:sp>
        <p:nvSpPr>
          <p:cNvPr id="8" name="Oval 7"/>
          <p:cNvSpPr/>
          <p:nvPr/>
        </p:nvSpPr>
        <p:spPr>
          <a:xfrm>
            <a:off x="612558" y="2175029"/>
            <a:ext cx="2663301"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59236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Dedicated bearer activation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5.4.1 of TS </a:t>
            </a:r>
            <a:r>
              <a:rPr lang="en-AU" sz="1600" dirty="0"/>
              <a:t>23.401 needs to be updated</a:t>
            </a:r>
            <a:endParaRPr lang="en-AU" sz="1600" dirty="0" smtClean="0"/>
          </a:p>
          <a:p>
            <a:pPr marL="285750" indent="-285750">
              <a:buFont typeface="Arial" panose="020B0604020202020204" pitchFamily="34" charset="0"/>
              <a:buChar char="•"/>
            </a:pPr>
            <a:r>
              <a:rPr lang="en-AU" sz="1600" dirty="0"/>
              <a:t>New alternative/conditional step4A </a:t>
            </a:r>
            <a:r>
              <a:rPr lang="en-AU" sz="1600" dirty="0" smtClean="0"/>
              <a:t> (</a:t>
            </a:r>
            <a:r>
              <a:rPr lang="en-AU" sz="1600" dirty="0" smtClean="0">
                <a:solidFill>
                  <a:srgbClr val="FF0000"/>
                </a:solidFill>
              </a:rPr>
              <a:t>to be added to the figure</a:t>
            </a:r>
            <a:r>
              <a:rPr lang="en-AU" sz="1600" dirty="0" smtClean="0"/>
              <a:t>): the MME may accept/reject the request depending on the UE, eNB, MME and SGW support for 15 bearers</a:t>
            </a:r>
          </a:p>
          <a:p>
            <a:pPr marL="285750" indent="-285750">
              <a:buFont typeface="Arial" panose="020B0604020202020204" pitchFamily="34" charset="0"/>
              <a:buChar char="•"/>
            </a:pPr>
            <a:r>
              <a:rPr lang="en-AU" sz="1600" dirty="0" smtClean="0"/>
              <a:t>Note: the MME is supposed to have received the relevant information about the support of all these nodes – see the other procedures</a:t>
            </a:r>
            <a:endParaRPr lang="en-AU" sz="1600" dirty="0"/>
          </a:p>
        </p:txBody>
      </p:sp>
      <p:pic>
        <p:nvPicPr>
          <p:cNvPr id="6" name="Picture 5"/>
          <p:cNvPicPr>
            <a:picLocks noChangeAspect="1"/>
          </p:cNvPicPr>
          <p:nvPr/>
        </p:nvPicPr>
        <p:blipFill>
          <a:blip r:embed="rId2"/>
          <a:stretch>
            <a:fillRect/>
          </a:stretch>
        </p:blipFill>
        <p:spPr>
          <a:xfrm>
            <a:off x="564528" y="1355448"/>
            <a:ext cx="5487768" cy="3611170"/>
          </a:xfrm>
          <a:prstGeom prst="rect">
            <a:avLst/>
          </a:prstGeom>
        </p:spPr>
      </p:pic>
      <p:sp>
        <p:nvSpPr>
          <p:cNvPr id="8" name="Oval 7"/>
          <p:cNvSpPr/>
          <p:nvPr/>
        </p:nvSpPr>
        <p:spPr>
          <a:xfrm>
            <a:off x="2314113" y="2996796"/>
            <a:ext cx="1988598"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35801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1111144" cy="522642"/>
          </a:xfrm>
        </p:spPr>
        <p:txBody>
          <a:bodyPr>
            <a:noAutofit/>
          </a:bodyPr>
          <a:lstStyle/>
          <a:p>
            <a:r>
              <a:rPr lang="en-AU" sz="2800" dirty="0" smtClean="0"/>
              <a:t>Procedures with modification: </a:t>
            </a:r>
            <a:r>
              <a:rPr lang="en-GB" sz="2800" dirty="0"/>
              <a:t>UE requested bearer resource modification</a:t>
            </a:r>
            <a:endParaRPr lang="en-AU" sz="28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5.4.5 of </a:t>
            </a:r>
            <a:r>
              <a:rPr lang="en-AU" sz="1600" dirty="0"/>
              <a:t>TS 23.401 needs to be updated</a:t>
            </a:r>
            <a:endParaRPr lang="en-AU" sz="1600" dirty="0" smtClean="0"/>
          </a:p>
          <a:p>
            <a:pPr marL="285750" indent="-285750">
              <a:buFont typeface="Arial" panose="020B0604020202020204" pitchFamily="34" charset="0"/>
              <a:buChar char="•"/>
            </a:pPr>
            <a:r>
              <a:rPr lang="en-AU" sz="1600" dirty="0" smtClean="0"/>
              <a:t>A note should be added (or alternative step?) </a:t>
            </a:r>
            <a:r>
              <a:rPr lang="en-AU" sz="1600" dirty="0"/>
              <a:t>that </a:t>
            </a:r>
            <a:r>
              <a:rPr lang="en-GB" altLang="en-US" sz="1600" dirty="0"/>
              <a:t>the </a:t>
            </a:r>
            <a:r>
              <a:rPr lang="en-GB" altLang="en-US" sz="1600" dirty="0" smtClean="0"/>
              <a:t>dedicated bearer setup may succeed or fail, depending on the UE, eNB, MME, SGW and PGW support for 15 EPS bearers. </a:t>
            </a:r>
            <a:endParaRPr lang="en-GB" altLang="en-US" sz="1600" dirty="0"/>
          </a:p>
        </p:txBody>
      </p:sp>
      <p:pic>
        <p:nvPicPr>
          <p:cNvPr id="3" name="Picture 2"/>
          <p:cNvPicPr>
            <a:picLocks noChangeAspect="1"/>
          </p:cNvPicPr>
          <p:nvPr/>
        </p:nvPicPr>
        <p:blipFill>
          <a:blip r:embed="rId2"/>
          <a:stretch>
            <a:fillRect/>
          </a:stretch>
        </p:blipFill>
        <p:spPr>
          <a:xfrm>
            <a:off x="546653" y="1292321"/>
            <a:ext cx="5754534" cy="2525837"/>
          </a:xfrm>
          <a:prstGeom prst="rect">
            <a:avLst/>
          </a:prstGeom>
        </p:spPr>
      </p:pic>
      <p:sp>
        <p:nvSpPr>
          <p:cNvPr id="8" name="Oval 7"/>
          <p:cNvSpPr/>
          <p:nvPr/>
        </p:nvSpPr>
        <p:spPr>
          <a:xfrm>
            <a:off x="260486" y="2524720"/>
            <a:ext cx="4971914"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77214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rmAutofit fontScale="90000"/>
          </a:bodyPr>
          <a:lstStyle/>
          <a:p>
            <a:r>
              <a:rPr lang="en-AU" dirty="0" smtClean="0"/>
              <a:t>Procedures with modification / X2 based handover</a:t>
            </a:r>
            <a:endParaRPr lang="en-AU"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7" name="Picture 6"/>
          <p:cNvPicPr>
            <a:picLocks noChangeAspect="1"/>
          </p:cNvPicPr>
          <p:nvPr/>
        </p:nvPicPr>
        <p:blipFill rotWithShape="1">
          <a:blip r:embed="rId2"/>
          <a:srcRect b="7163"/>
          <a:stretch/>
        </p:blipFill>
        <p:spPr>
          <a:xfrm>
            <a:off x="88777" y="759032"/>
            <a:ext cx="5690586" cy="6098968"/>
          </a:xfrm>
          <a:prstGeom prst="rect">
            <a:avLst/>
          </a:prstGeom>
        </p:spPr>
      </p:pic>
      <p:sp>
        <p:nvSpPr>
          <p:cNvPr id="8" name="Oval 7"/>
          <p:cNvSpPr/>
          <p:nvPr/>
        </p:nvSpPr>
        <p:spPr>
          <a:xfrm>
            <a:off x="1624614" y="2112885"/>
            <a:ext cx="1988598"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25275" y="887768"/>
            <a:ext cx="5841506" cy="5047536"/>
          </a:xfrm>
          <a:prstGeom prst="rect">
            <a:avLst/>
          </a:prstGeom>
          <a:noFill/>
        </p:spPr>
        <p:txBody>
          <a:bodyPr wrap="square" rtlCol="0">
            <a:spAutoFit/>
          </a:bodyPr>
          <a:lstStyle/>
          <a:p>
            <a:pPr marL="285750" indent="-285750">
              <a:buFont typeface="Arial" panose="020B0604020202020204" pitchFamily="34" charset="0"/>
              <a:buChar char="•"/>
            </a:pPr>
            <a:r>
              <a:rPr lang="en-AU" sz="1400" dirty="0" smtClean="0"/>
              <a:t>The handover is handled by the </a:t>
            </a:r>
            <a:r>
              <a:rPr lang="en-AU" sz="1400" dirty="0" err="1" smtClean="0"/>
              <a:t>eNBs</a:t>
            </a:r>
            <a:r>
              <a:rPr lang="en-AU" sz="1400" dirty="0" smtClean="0"/>
              <a:t> without core network involvement  i.e. any difference between the source and target eNB capabilities must be handled by the RAN between these </a:t>
            </a:r>
            <a:r>
              <a:rPr lang="en-AU" sz="1400" dirty="0" err="1" smtClean="0"/>
              <a:t>eNBs</a:t>
            </a:r>
            <a:endParaRPr lang="en-AU" sz="1400" dirty="0" smtClean="0"/>
          </a:p>
          <a:p>
            <a:pPr marL="285750" indent="-285750">
              <a:buFont typeface="Arial" panose="020B0604020202020204" pitchFamily="34" charset="0"/>
              <a:buChar char="•"/>
            </a:pPr>
            <a:r>
              <a:rPr lang="en-AU" sz="1400" dirty="0" smtClean="0">
                <a:solidFill>
                  <a:srgbClr val="7030A0"/>
                </a:solidFill>
              </a:rPr>
              <a:t>Section 10.1.2.1 in TS 36.300 (maintained by RAN2) describes the X2 based HO (the figure is from there), while </a:t>
            </a:r>
            <a:r>
              <a:rPr lang="en-AU" sz="1400" dirty="0">
                <a:solidFill>
                  <a:srgbClr val="7030A0"/>
                </a:solidFill>
              </a:rPr>
              <a:t>t</a:t>
            </a:r>
            <a:r>
              <a:rPr lang="en-AU" sz="1400" dirty="0" smtClean="0">
                <a:solidFill>
                  <a:srgbClr val="7030A0"/>
                </a:solidFill>
              </a:rPr>
              <a:t>he X2 interface protocol, however, is defined in TS 36.423 (by RAN3).  </a:t>
            </a:r>
          </a:p>
          <a:p>
            <a:pPr marL="285750" indent="-285750">
              <a:buFont typeface="Arial" panose="020B0604020202020204" pitchFamily="34" charset="0"/>
              <a:buChar char="•"/>
            </a:pPr>
            <a:r>
              <a:rPr lang="en-AU" sz="1400" dirty="0" smtClean="0">
                <a:solidFill>
                  <a:srgbClr val="7030A0"/>
                </a:solidFill>
              </a:rPr>
              <a:t>As the Handover request (see step4 in the diagram) is the first message for the procedure, and it carries the information for all the ERABs to be setup (see 9.1.1.1 of TSS36.423), there appears to be 2 options to handle the case where the target eNB cannot handle the ERAB list containing more than 8 bearers: </a:t>
            </a:r>
          </a:p>
          <a:p>
            <a:pPr lvl="1"/>
            <a:r>
              <a:rPr lang="en-AU" sz="1400" dirty="0" smtClean="0">
                <a:solidFill>
                  <a:srgbClr val="7030A0"/>
                </a:solidFill>
              </a:rPr>
              <a:t>a.) Source eNB to have a priory information – would require a capability discovery for supporting 15 bearers in the X2 setup. There are no similar capability indications provided today. </a:t>
            </a:r>
            <a:endParaRPr lang="en-AU" sz="1400" dirty="0">
              <a:solidFill>
                <a:srgbClr val="7030A0"/>
              </a:solidFill>
            </a:endParaRPr>
          </a:p>
          <a:p>
            <a:pPr lvl="1"/>
            <a:r>
              <a:rPr lang="en-AU" sz="1400" dirty="0" smtClean="0">
                <a:solidFill>
                  <a:srgbClr val="7030A0"/>
                </a:solidFill>
              </a:rPr>
              <a:t>b.) Fail and retry, i.e. source eNB figuring out from a cause for failure that it needs to send max. 8 bearers. As HO is time critical, this is going to increase the HO failure rate. </a:t>
            </a:r>
          </a:p>
          <a:p>
            <a:pPr marL="285750" indent="-285750">
              <a:buFont typeface="Arial" panose="020B0604020202020204" pitchFamily="34" charset="0"/>
              <a:buChar char="•"/>
            </a:pPr>
            <a:r>
              <a:rPr lang="en-AU" sz="1400" dirty="0" smtClean="0">
                <a:solidFill>
                  <a:srgbClr val="7030A0"/>
                </a:solidFill>
              </a:rPr>
              <a:t>RAN2 may decide to use a SIB to indicate to the UE whether the target cell (i.e. eNB) will support 15 bearers. </a:t>
            </a:r>
          </a:p>
          <a:p>
            <a:pPr marL="285750" indent="-285750">
              <a:buFont typeface="Arial" panose="020B0604020202020204" pitchFamily="34" charset="0"/>
              <a:buChar char="•"/>
            </a:pPr>
            <a:r>
              <a:rPr lang="en-AU" sz="1400" dirty="0" smtClean="0"/>
              <a:t>From the core network perspective, the outcome is that the path update (to SGW) is combined with bearer releases</a:t>
            </a:r>
          </a:p>
          <a:p>
            <a:pPr marL="285750" indent="-285750">
              <a:buFont typeface="Arial" panose="020B0604020202020204" pitchFamily="34" charset="0"/>
              <a:buChar char="•"/>
            </a:pPr>
            <a:r>
              <a:rPr lang="en-AU" sz="1400" dirty="0" smtClean="0"/>
              <a:t>Proposed action: SA2 to send LS to RAN2 and RAN3 to call out this impact.</a:t>
            </a:r>
          </a:p>
          <a:p>
            <a:pPr marL="285750" indent="-285750">
              <a:buFont typeface="Arial" panose="020B0604020202020204" pitchFamily="34" charset="0"/>
              <a:buChar char="•"/>
            </a:pPr>
            <a:r>
              <a:rPr lang="en-AU" sz="1400" dirty="0" smtClean="0"/>
              <a:t>See TS 23.401 related change for the same procedure in next slide</a:t>
            </a:r>
            <a:endParaRPr lang="en-AU" sz="1400" dirty="0"/>
          </a:p>
        </p:txBody>
      </p:sp>
    </p:spTree>
    <p:extLst>
      <p:ext uri="{BB962C8B-B14F-4D97-AF65-F5344CB8AC3E}">
        <p14:creationId xmlns:p14="http://schemas.microsoft.com/office/powerpoint/2010/main" val="3700458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9526" y="1355448"/>
            <a:ext cx="5563987" cy="4525776"/>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smtClean="0"/>
              <a:t>Procedures with modification: </a:t>
            </a:r>
            <a:r>
              <a:rPr lang="en-GB" sz="3200" dirty="0"/>
              <a:t>X2-based handover without Serving GW relocation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12558" y="1873187"/>
            <a:ext cx="1988598" cy="99429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329320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5.5.1.1.2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A note should be added that during the HO in RAN, some of the bearers may need to be released – when the target eNB does not support 15 bearers and the are more than 8 bearers in use or some ERABs utilise the values that were reserved earlier (introduced only in Rel-15/for 15 bearers)</a:t>
            </a:r>
          </a:p>
          <a:p>
            <a:pPr marL="285750" indent="-285750">
              <a:buFont typeface="Arial" panose="020B0604020202020204" pitchFamily="34" charset="0"/>
              <a:buChar char="•"/>
            </a:pPr>
            <a:r>
              <a:rPr lang="en-AU" sz="1600" dirty="0" smtClean="0"/>
              <a:t>New </a:t>
            </a:r>
            <a:r>
              <a:rPr lang="en-AU" sz="1600" dirty="0"/>
              <a:t>conditional </a:t>
            </a:r>
            <a:r>
              <a:rPr lang="en-AU" sz="1600" dirty="0" smtClean="0"/>
              <a:t>step / sub-procedure 7a shall be added to the handover completion, where the source eNB releases those bearers that it could not hand over.   </a:t>
            </a:r>
          </a:p>
          <a:p>
            <a:pPr marL="285750" indent="-285750">
              <a:buFont typeface="Arial" panose="020B0604020202020204" pitchFamily="34" charset="0"/>
              <a:buChar char="•"/>
            </a:pPr>
            <a:r>
              <a:rPr lang="en-AU" sz="1600" dirty="0" smtClean="0">
                <a:solidFill>
                  <a:srgbClr val="FF0000"/>
                </a:solidFill>
              </a:rPr>
              <a:t>Further discussion is needed, what is the best way to align the UE, RAN, EPC view of the bearers</a:t>
            </a:r>
            <a:endParaRPr lang="en-AU" sz="1600" dirty="0">
              <a:solidFill>
                <a:srgbClr val="FF0000"/>
              </a:solidFill>
            </a:endParaRPr>
          </a:p>
          <a:p>
            <a:pPr marL="285750" indent="-285750">
              <a:buFont typeface="Arial" panose="020B0604020202020204" pitchFamily="34" charset="0"/>
              <a:buChar char="•"/>
            </a:pPr>
            <a:endParaRPr lang="en-AU" sz="1600" dirty="0" smtClean="0">
              <a:solidFill>
                <a:srgbClr val="FF0000"/>
              </a:solidFill>
            </a:endParaRPr>
          </a:p>
        </p:txBody>
      </p:sp>
      <p:sp>
        <p:nvSpPr>
          <p:cNvPr id="7" name="Oval 6"/>
          <p:cNvSpPr/>
          <p:nvPr/>
        </p:nvSpPr>
        <p:spPr>
          <a:xfrm>
            <a:off x="489525" y="5397623"/>
            <a:ext cx="5405247" cy="14204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2487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8010" y="1186171"/>
            <a:ext cx="5878009" cy="4830645"/>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smtClean="0"/>
              <a:t>Procedures with modification: </a:t>
            </a:r>
            <a:r>
              <a:rPr lang="en-GB" sz="3200" dirty="0"/>
              <a:t>X2-based handover </a:t>
            </a:r>
            <a:r>
              <a:rPr lang="en-GB" sz="3200" dirty="0" smtClean="0"/>
              <a:t>with </a:t>
            </a:r>
            <a:r>
              <a:rPr lang="en-GB" sz="3200" dirty="0"/>
              <a:t>Serving GW relocation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08370" y="1704513"/>
            <a:ext cx="1988598"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66020" y="866576"/>
            <a:ext cx="5998734" cy="5693866"/>
          </a:xfrm>
          <a:prstGeom prst="rect">
            <a:avLst/>
          </a:prstGeom>
          <a:noFill/>
        </p:spPr>
        <p:txBody>
          <a:bodyPr wrap="square" rtlCol="0">
            <a:spAutoFit/>
          </a:bodyPr>
          <a:lstStyle/>
          <a:p>
            <a:pPr marL="285750" indent="-285750">
              <a:buFont typeface="Arial" panose="020B0604020202020204" pitchFamily="34" charset="0"/>
              <a:buChar char="•"/>
            </a:pPr>
            <a:r>
              <a:rPr lang="en-AU" sz="1400" dirty="0"/>
              <a:t>S</a:t>
            </a:r>
            <a:r>
              <a:rPr lang="en-AU" sz="1400" dirty="0" smtClean="0"/>
              <a:t>ection 5.5.1.1.3 of </a:t>
            </a:r>
            <a:r>
              <a:rPr lang="en-AU" sz="1400" dirty="0"/>
              <a:t>TS 23.401 needs to be </a:t>
            </a:r>
            <a:r>
              <a:rPr lang="en-AU" sz="1400" dirty="0" smtClean="0"/>
              <a:t>updated</a:t>
            </a:r>
          </a:p>
          <a:p>
            <a:pPr marL="285750" indent="-285750">
              <a:buFont typeface="Arial" panose="020B0604020202020204" pitchFamily="34" charset="0"/>
              <a:buChar char="•"/>
            </a:pPr>
            <a:r>
              <a:rPr lang="en-AU" sz="1400" dirty="0"/>
              <a:t>A note should be added that during the </a:t>
            </a:r>
            <a:r>
              <a:rPr lang="en-AU" sz="1400" dirty="0" smtClean="0"/>
              <a:t>HO preparation / execution </a:t>
            </a:r>
            <a:r>
              <a:rPr lang="en-AU" sz="1400" dirty="0"/>
              <a:t>in RAN, some of the bearers may need to be released – when the target eNB does not support 15 bearers and the are more than 8 bearers in use or some ERABs utilise the values that were reserved earlier (introduced only in Rel-15/for 15 bearers)</a:t>
            </a:r>
          </a:p>
          <a:p>
            <a:pPr marL="285750" indent="-285750">
              <a:buFont typeface="Arial" panose="020B0604020202020204" pitchFamily="34" charset="0"/>
              <a:buChar char="•"/>
            </a:pPr>
            <a:r>
              <a:rPr lang="en-AU" sz="1400" dirty="0" smtClean="0"/>
              <a:t>Step2: If the target SGW does not support 15 EPS bearers, the MME may not be able to execute all the </a:t>
            </a:r>
            <a:r>
              <a:rPr lang="en-AU" sz="1400" dirty="0"/>
              <a:t>C</a:t>
            </a:r>
            <a:r>
              <a:rPr lang="en-AU" sz="1400" dirty="0" smtClean="0"/>
              <a:t>reate </a:t>
            </a:r>
            <a:r>
              <a:rPr lang="en-AU" sz="1400" dirty="0"/>
              <a:t>S</a:t>
            </a:r>
            <a:r>
              <a:rPr lang="en-AU" sz="1400" dirty="0" smtClean="0"/>
              <a:t>ession requests. The SGW may reject some of the requests (e.g. with EBI values that were reserved earlier), and/or the MME can down-select the sessions / EPS bearers in the same way as described e.g. for the TAU procedure.</a:t>
            </a:r>
          </a:p>
          <a:p>
            <a:pPr marL="742950" lvl="1" indent="-285750">
              <a:buFont typeface="Arial" panose="020B0604020202020204" pitchFamily="34" charset="0"/>
              <a:buChar char="•"/>
            </a:pPr>
            <a:r>
              <a:rPr lang="en-AU" sz="1400" dirty="0" smtClean="0">
                <a:solidFill>
                  <a:srgbClr val="FF0000"/>
                </a:solidFill>
              </a:rPr>
              <a:t>To be clarified: what happens here if a dedicated bearer can’t be supported but the default bearer is supported by SGW?    </a:t>
            </a:r>
          </a:p>
          <a:p>
            <a:pPr marL="285750" indent="-285750">
              <a:buFont typeface="Arial" panose="020B0604020202020204" pitchFamily="34" charset="0"/>
              <a:buChar char="•"/>
            </a:pPr>
            <a:r>
              <a:rPr lang="en-AU" sz="1400" dirty="0" smtClean="0"/>
              <a:t>Steps 7a/b: a note should be added that these steps are relevant only for those sessions that have been successfully migrated to the new SGW</a:t>
            </a:r>
          </a:p>
          <a:p>
            <a:pPr marL="285750" indent="-285750">
              <a:buFont typeface="Arial" panose="020B0604020202020204" pitchFamily="34" charset="0"/>
              <a:buChar char="•"/>
            </a:pPr>
            <a:r>
              <a:rPr lang="en-AU" sz="1400" dirty="0" smtClean="0"/>
              <a:t>New step 7c (to be added to the figure): The MME </a:t>
            </a:r>
            <a:r>
              <a:rPr lang="en-AU" sz="1400" dirty="0"/>
              <a:t>shall release those </a:t>
            </a:r>
            <a:r>
              <a:rPr lang="en-AU" sz="1400" dirty="0" smtClean="0"/>
              <a:t>sessions </a:t>
            </a:r>
            <a:r>
              <a:rPr lang="en-AU" sz="1400" dirty="0"/>
              <a:t>and/or dedicated bearers that </a:t>
            </a:r>
            <a:r>
              <a:rPr lang="en-AU" sz="1400" dirty="0" smtClean="0"/>
              <a:t>have not been moved to the new SGW.  </a:t>
            </a:r>
            <a:endParaRPr lang="en-AU" sz="1400" dirty="0"/>
          </a:p>
          <a:p>
            <a:pPr marL="742950" lvl="1" indent="-285750">
              <a:buFont typeface="Arial" panose="020B0604020202020204" pitchFamily="34" charset="0"/>
              <a:buChar char="•"/>
            </a:pPr>
            <a:r>
              <a:rPr lang="en-AU" sz="1400" dirty="0"/>
              <a:t>This action can be done by a combination of  Delete Session Requests and Delete Bearer Commands (refer e.g. to RAU procedure later)</a:t>
            </a:r>
            <a:endParaRPr lang="en-AU" sz="1400" dirty="0">
              <a:solidFill>
                <a:srgbClr val="FF0000"/>
              </a:solidFill>
            </a:endParaRPr>
          </a:p>
          <a:p>
            <a:pPr marL="742950" lvl="1" indent="-285750">
              <a:buFont typeface="Arial" panose="020B0604020202020204" pitchFamily="34" charset="0"/>
              <a:buChar char="•"/>
            </a:pPr>
            <a:r>
              <a:rPr lang="en-AU" sz="1400" dirty="0"/>
              <a:t>Note: this should be shown logically separate steps, as in </a:t>
            </a:r>
            <a:r>
              <a:rPr lang="en-AU" sz="1400" dirty="0" smtClean="0"/>
              <a:t>steps 7a/b, </a:t>
            </a:r>
            <a:r>
              <a:rPr lang="en-AU" sz="1400" dirty="0"/>
              <a:t>the MME does set the Operation Indication flag (i.e. it is not a real deletion</a:t>
            </a:r>
            <a:r>
              <a:rPr lang="en-AU" sz="1400" dirty="0" smtClean="0"/>
              <a:t>)</a:t>
            </a:r>
          </a:p>
          <a:p>
            <a:pPr marL="285750" indent="-285750">
              <a:buFont typeface="Arial" panose="020B0604020202020204" pitchFamily="34" charset="0"/>
              <a:buChar char="•"/>
            </a:pPr>
            <a:r>
              <a:rPr lang="en-AU" sz="1400" dirty="0" smtClean="0"/>
              <a:t>New </a:t>
            </a:r>
            <a:r>
              <a:rPr lang="en-AU" sz="1400" dirty="0"/>
              <a:t>conditional </a:t>
            </a:r>
            <a:r>
              <a:rPr lang="en-AU" sz="1400" dirty="0" smtClean="0"/>
              <a:t>step </a:t>
            </a:r>
            <a:r>
              <a:rPr lang="en-AU" sz="1400" dirty="0"/>
              <a:t>/ sub-procedure </a:t>
            </a:r>
            <a:r>
              <a:rPr lang="en-AU" sz="1400" dirty="0" smtClean="0"/>
              <a:t>7d </a:t>
            </a:r>
            <a:r>
              <a:rPr lang="en-AU" sz="1400" dirty="0"/>
              <a:t>shall be added to the handover completion, where the source eNB releases those bearers that it could not hand over</a:t>
            </a:r>
            <a:r>
              <a:rPr lang="en-AU" sz="1400" dirty="0" smtClean="0"/>
              <a:t>.</a:t>
            </a:r>
          </a:p>
        </p:txBody>
      </p:sp>
      <p:sp>
        <p:nvSpPr>
          <p:cNvPr id="7" name="Oval 6"/>
          <p:cNvSpPr/>
          <p:nvPr/>
        </p:nvSpPr>
        <p:spPr>
          <a:xfrm>
            <a:off x="1589102" y="5433133"/>
            <a:ext cx="2920753" cy="17755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2668601" y="3212567"/>
            <a:ext cx="2401109" cy="10700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60875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704" y="231961"/>
            <a:ext cx="10515600" cy="522642"/>
          </a:xfrm>
        </p:spPr>
        <p:txBody>
          <a:bodyPr>
            <a:normAutofit fontScale="90000"/>
          </a:bodyPr>
          <a:lstStyle/>
          <a:p>
            <a:r>
              <a:rPr lang="en-AU" dirty="0" smtClean="0"/>
              <a:t>Procedures impacted - summary</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3597408"/>
              </p:ext>
            </p:extLst>
          </p:nvPr>
        </p:nvGraphicFramePr>
        <p:xfrm>
          <a:off x="569206" y="754603"/>
          <a:ext cx="11368794" cy="5770880"/>
        </p:xfrm>
        <a:graphic>
          <a:graphicData uri="http://schemas.openxmlformats.org/drawingml/2006/table">
            <a:tbl>
              <a:tblPr firstRow="1" bandRow="1">
                <a:tableStyleId>{5C22544A-7EE6-4342-B048-85BDC9FD1C3A}</a:tableStyleId>
              </a:tblPr>
              <a:tblGrid>
                <a:gridCol w="620883"/>
                <a:gridCol w="2863472"/>
                <a:gridCol w="3955893"/>
                <a:gridCol w="3928546"/>
              </a:tblGrid>
              <a:tr h="370840">
                <a:tc>
                  <a:txBody>
                    <a:bodyPr/>
                    <a:lstStyle/>
                    <a:p>
                      <a:endParaRPr lang="en-AU" sz="1200" dirty="0"/>
                    </a:p>
                  </a:txBody>
                  <a:tcPr/>
                </a:tc>
                <a:tc>
                  <a:txBody>
                    <a:bodyPr/>
                    <a:lstStyle/>
                    <a:p>
                      <a:r>
                        <a:rPr lang="en-AU" sz="1200" dirty="0" smtClean="0"/>
                        <a:t>Procedure</a:t>
                      </a:r>
                      <a:endParaRPr lang="en-AU" sz="1200" dirty="0"/>
                    </a:p>
                  </a:txBody>
                  <a:tcPr/>
                </a:tc>
                <a:tc>
                  <a:txBody>
                    <a:bodyPr/>
                    <a:lstStyle/>
                    <a:p>
                      <a:r>
                        <a:rPr lang="en-AU" sz="1200" dirty="0" smtClean="0"/>
                        <a:t>High level impact</a:t>
                      </a:r>
                      <a:endParaRPr lang="en-AU" sz="1200" dirty="0"/>
                    </a:p>
                  </a:txBody>
                  <a:tcPr/>
                </a:tc>
                <a:tc>
                  <a:txBody>
                    <a:bodyPr/>
                    <a:lstStyle/>
                    <a:p>
                      <a:r>
                        <a:rPr lang="en-AU" sz="1200" dirty="0" smtClean="0"/>
                        <a:t>Relevant stage2 TS(s) / section(s)</a:t>
                      </a:r>
                      <a:endParaRPr lang="en-AU" sz="1200" dirty="0"/>
                    </a:p>
                  </a:txBody>
                  <a:tcPr/>
                </a:tc>
              </a:tr>
              <a:tr h="370840">
                <a:tc rowSpan="4">
                  <a:txBody>
                    <a:bodyPr/>
                    <a:lstStyle/>
                    <a:p>
                      <a:pPr algn="ctr"/>
                      <a:r>
                        <a:rPr lang="en-AU" sz="1200" dirty="0" err="1" smtClean="0">
                          <a:solidFill>
                            <a:schemeClr val="tx1"/>
                          </a:solidFill>
                        </a:rPr>
                        <a:t>Auth</a:t>
                      </a:r>
                      <a:r>
                        <a:rPr lang="en-AU" sz="1200" dirty="0" smtClean="0">
                          <a:solidFill>
                            <a:schemeClr val="tx1"/>
                          </a:solidFill>
                        </a:rPr>
                        <a:t> &amp;</a:t>
                      </a:r>
                      <a:r>
                        <a:rPr lang="en-AU" sz="1200" baseline="0" dirty="0" smtClean="0">
                          <a:solidFill>
                            <a:schemeClr val="tx1"/>
                          </a:solidFill>
                        </a:rPr>
                        <a:t> location management</a:t>
                      </a:r>
                      <a:endParaRPr lang="en-AU" sz="1200" dirty="0">
                        <a:solidFill>
                          <a:schemeClr val="tx1"/>
                        </a:solidFill>
                      </a:endParaRPr>
                    </a:p>
                  </a:txBody>
                  <a:tcPr vert="vert270" anchor="ctr"/>
                </a:tc>
                <a:tc>
                  <a:txBody>
                    <a:bodyPr/>
                    <a:lstStyle/>
                    <a:p>
                      <a:r>
                        <a:rPr lang="en-AU" sz="1200" dirty="0" smtClean="0">
                          <a:solidFill>
                            <a:schemeClr val="tx1"/>
                          </a:solidFill>
                        </a:rPr>
                        <a:t>E-UTRAN attach</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a:t>
                      </a:r>
                      <a:r>
                        <a:rPr lang="en-AU" sz="1200" baseline="0" dirty="0" smtClean="0">
                          <a:solidFill>
                            <a:schemeClr val="tx1"/>
                          </a:solidFill>
                        </a:rPr>
                        <a:t> to indicate capability, internal network signalling to confirm support from various nodes</a:t>
                      </a:r>
                      <a:endParaRPr lang="en-AU" sz="1200" dirty="0" smtClean="0">
                        <a:solidFill>
                          <a:schemeClr val="tx1"/>
                        </a:solidFill>
                      </a:endParaRPr>
                    </a:p>
                  </a:txBody>
                  <a:tcPr/>
                </a:tc>
                <a:tc>
                  <a:txBody>
                    <a:bodyPr/>
                    <a:lstStyle/>
                    <a:p>
                      <a:r>
                        <a:rPr lang="en-AU" sz="1200" dirty="0" smtClean="0">
                          <a:solidFill>
                            <a:schemeClr val="tx1"/>
                          </a:solidFill>
                        </a:rPr>
                        <a:t>TS 23.401,</a:t>
                      </a:r>
                      <a:r>
                        <a:rPr lang="en-AU" sz="1200" baseline="0" dirty="0" smtClean="0">
                          <a:solidFill>
                            <a:schemeClr val="tx1"/>
                          </a:solidFill>
                        </a:rPr>
                        <a:t> section 5.3.2.1</a:t>
                      </a:r>
                      <a:endParaRPr lang="en-AU" sz="1200" dirty="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TAU procedure (Idle</a:t>
                      </a:r>
                      <a:r>
                        <a:rPr lang="en-AU" sz="1200" baseline="0" dirty="0" smtClean="0">
                          <a:solidFill>
                            <a:schemeClr val="tx1"/>
                          </a:solidFill>
                        </a:rPr>
                        <a:t> mode mobility within E-UTRAN)</a:t>
                      </a:r>
                      <a:endParaRPr lang="en-AU" sz="1200" dirty="0" smtClean="0">
                        <a:solidFill>
                          <a:schemeClr val="tx1"/>
                        </a:solidFill>
                      </a:endParaRPr>
                    </a:p>
                  </a:txBody>
                  <a:tcPr/>
                </a:tc>
                <a:tc>
                  <a:txBody>
                    <a:bodyPr/>
                    <a:lstStyle/>
                    <a:p>
                      <a:r>
                        <a:rPr lang="en-AU" sz="1200" dirty="0" smtClean="0">
                          <a:solidFill>
                            <a:schemeClr val="tx1"/>
                          </a:solidFill>
                        </a:rPr>
                        <a:t>Some bearers may not be retained if target nodes (MME, SGW) don’t support </a:t>
                      </a:r>
                      <a:r>
                        <a:rPr lang="en-AU" sz="1200" baseline="0" dirty="0" smtClean="0">
                          <a:solidFill>
                            <a:schemeClr val="tx1"/>
                          </a:solidFill>
                        </a:rPr>
                        <a:t>15 bearers</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sections 5.3.3.1 &amp; 5.3.3.2 (TAU with and w/o SGW change, respectively)</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RAU procedure (Idle mode mobility</a:t>
                      </a:r>
                      <a:r>
                        <a:rPr lang="en-AU" sz="1200" baseline="0" dirty="0" smtClean="0">
                          <a:solidFill>
                            <a:schemeClr val="tx1"/>
                          </a:solidFill>
                        </a:rPr>
                        <a:t> </a:t>
                      </a:r>
                      <a:r>
                        <a:rPr lang="en-AU" sz="1200" dirty="0" smtClean="0">
                          <a:solidFill>
                            <a:schemeClr val="tx1"/>
                          </a:solidFill>
                        </a:rPr>
                        <a:t>from E-UTRAN to UTRAN/GERAN)</a:t>
                      </a:r>
                    </a:p>
                  </a:txBody>
                  <a:tcPr/>
                </a:tc>
                <a:tc>
                  <a:txBody>
                    <a:bodyPr/>
                    <a:lstStyle/>
                    <a:p>
                      <a:r>
                        <a:rPr lang="en-AU" sz="1200" dirty="0" smtClean="0">
                          <a:solidFill>
                            <a:schemeClr val="tx1"/>
                          </a:solidFill>
                        </a:rPr>
                        <a:t>Only up to 8 bearers can be retained – but</a:t>
                      </a:r>
                      <a:r>
                        <a:rPr lang="en-AU" sz="1200" baseline="0" dirty="0" smtClean="0">
                          <a:solidFill>
                            <a:schemeClr val="tx1"/>
                          </a:solidFill>
                        </a:rPr>
                        <a:t> formally 11 can be handed over to SGSN.</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sections 5.3.3.3  (RAU to S4 SGSN); ) and D.3.5 (RAU to </a:t>
                      </a:r>
                      <a:r>
                        <a:rPr lang="en-AU" sz="1200" baseline="0" dirty="0" err="1" smtClean="0">
                          <a:solidFill>
                            <a:schemeClr val="tx1"/>
                          </a:solidFill>
                        </a:rPr>
                        <a:t>Gn</a:t>
                      </a:r>
                      <a:r>
                        <a:rPr lang="en-AU" sz="1200" baseline="0" dirty="0" smtClean="0">
                          <a:solidFill>
                            <a:schemeClr val="tx1"/>
                          </a:solidFill>
                        </a:rPr>
                        <a:t> SGSN)</a:t>
                      </a:r>
                      <a:endParaRPr lang="en-AU" sz="1200" dirty="0">
                        <a:solidFill>
                          <a:schemeClr val="tx1"/>
                        </a:solidFill>
                      </a:endParaRPr>
                    </a:p>
                  </a:txBody>
                  <a:tcPr/>
                </a:tc>
              </a:tr>
              <a:tr h="370840">
                <a:tc vMerge="1">
                  <a:txBody>
                    <a:bodyPr/>
                    <a:lstStyle/>
                    <a:p>
                      <a:pPr algn="ctr"/>
                      <a:endParaRPr lang="en-AU" sz="1400" dirty="0">
                        <a:solidFill>
                          <a:schemeClr val="tx1"/>
                        </a:solidFill>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a:t>
                      </a:r>
                      <a:r>
                        <a:rPr lang="en-AU" sz="1200" baseline="0" dirty="0" smtClean="0">
                          <a:solidFill>
                            <a:schemeClr val="tx1"/>
                          </a:solidFill>
                        </a:rPr>
                        <a:t> &amp; network triggered</a:t>
                      </a:r>
                      <a:r>
                        <a:rPr lang="en-AU" sz="1200" dirty="0" smtClean="0">
                          <a:solidFill>
                            <a:schemeClr val="tx1"/>
                          </a:solidFill>
                        </a:rPr>
                        <a:t> service</a:t>
                      </a:r>
                      <a:r>
                        <a:rPr lang="en-AU" sz="1200" baseline="0" dirty="0" smtClean="0">
                          <a:solidFill>
                            <a:schemeClr val="tx1"/>
                          </a:solidFill>
                        </a:rPr>
                        <a:t> requests</a:t>
                      </a:r>
                      <a:endParaRPr lang="en-AU" sz="1200" dirty="0" smtClean="0">
                        <a:solidFill>
                          <a:schemeClr val="tx1"/>
                        </a:solidFill>
                      </a:endParaRPr>
                    </a:p>
                  </a:txBody>
                  <a:tcPr/>
                </a:tc>
                <a:tc>
                  <a:txBody>
                    <a:bodyPr/>
                    <a:lstStyle/>
                    <a:p>
                      <a:r>
                        <a:rPr lang="en-AU" sz="1200" dirty="0" smtClean="0">
                          <a:solidFill>
                            <a:schemeClr val="tx1"/>
                          </a:solidFill>
                        </a:rPr>
                        <a:t>If the new eNB, where the UE connects to does not support 15 bearers, then some bearers may </a:t>
                      </a:r>
                      <a:r>
                        <a:rPr lang="en-AU" sz="1200" baseline="0" dirty="0" smtClean="0">
                          <a:solidFill>
                            <a:schemeClr val="tx1"/>
                          </a:solidFill>
                        </a:rPr>
                        <a:t>need to be released.</a:t>
                      </a:r>
                      <a:endParaRPr lang="en-AU" sz="1200" dirty="0">
                        <a:solidFill>
                          <a:schemeClr val="tx1"/>
                        </a:solidFill>
                      </a:endParaRPr>
                    </a:p>
                  </a:txBody>
                  <a:tcPr/>
                </a:tc>
                <a:tc>
                  <a:txBody>
                    <a:bodyPr/>
                    <a:lstStyle/>
                    <a:p>
                      <a:r>
                        <a:rPr lang="en-AU" sz="1200" dirty="0" smtClean="0">
                          <a:solidFill>
                            <a:schemeClr val="tx1"/>
                          </a:solidFill>
                        </a:rPr>
                        <a:t>TS 23.401, sections 5.3.4.1 and 5.3.4.3</a:t>
                      </a:r>
                      <a:endParaRPr lang="en-AU" sz="1200" dirty="0">
                        <a:solidFill>
                          <a:schemeClr val="tx1"/>
                        </a:solidFill>
                      </a:endParaRPr>
                    </a:p>
                  </a:txBody>
                  <a:tcPr/>
                </a:tc>
              </a:tr>
              <a:tr h="37084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Session management</a:t>
                      </a: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 requested </a:t>
                      </a:r>
                      <a:r>
                        <a:rPr lang="en-AU" sz="1200" baseline="0" dirty="0" smtClean="0">
                          <a:solidFill>
                            <a:schemeClr val="tx1"/>
                          </a:solidFill>
                        </a:rPr>
                        <a:t>PDN connectivity</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The</a:t>
                      </a:r>
                      <a:r>
                        <a:rPr lang="en-AU" sz="1200" baseline="0" dirty="0" smtClean="0">
                          <a:solidFill>
                            <a:schemeClr val="tx1"/>
                          </a:solidFill>
                        </a:rPr>
                        <a:t> UE’s request </a:t>
                      </a:r>
                      <a:r>
                        <a:rPr lang="en-AU" sz="1200" dirty="0" smtClean="0">
                          <a:solidFill>
                            <a:schemeClr val="tx1"/>
                          </a:solidFill>
                        </a:rPr>
                        <a:t>may be rejected, if some nodes (eNB, MME, SGW or PGW)</a:t>
                      </a:r>
                      <a:r>
                        <a:rPr lang="en-AU" sz="1200" baseline="0" dirty="0" smtClean="0">
                          <a:solidFill>
                            <a:schemeClr val="tx1"/>
                          </a:solidFill>
                        </a:rPr>
                        <a:t> </a:t>
                      </a:r>
                      <a:r>
                        <a:rPr lang="en-AU" sz="1200" dirty="0" smtClean="0">
                          <a:solidFill>
                            <a:schemeClr val="tx1"/>
                          </a:solidFill>
                        </a:rPr>
                        <a:t>do not support</a:t>
                      </a:r>
                      <a:r>
                        <a:rPr lang="en-AU" sz="1200" baseline="0" dirty="0" smtClean="0">
                          <a:solidFill>
                            <a:schemeClr val="tx1"/>
                          </a:solidFill>
                        </a:rPr>
                        <a:t> 15 bearers. </a:t>
                      </a:r>
                      <a:br>
                        <a:rPr lang="en-AU" sz="1200" baseline="0" dirty="0" smtClean="0">
                          <a:solidFill>
                            <a:schemeClr val="tx1"/>
                          </a:solidFill>
                        </a:rPr>
                      </a:br>
                      <a:r>
                        <a:rPr lang="en-AU" sz="1200" baseline="0" dirty="0" smtClean="0">
                          <a:solidFill>
                            <a:schemeClr val="tx1"/>
                          </a:solidFill>
                        </a:rPr>
                        <a:t>Special case for this can be bearers needed for UE detectable emergency session</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23.401,</a:t>
                      </a:r>
                      <a:r>
                        <a:rPr lang="en-AU" sz="1200" baseline="0" dirty="0" smtClean="0">
                          <a:solidFill>
                            <a:schemeClr val="tx1"/>
                          </a:solidFill>
                        </a:rPr>
                        <a:t> section 5.10.2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aseline="0"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23.167, section 7.1</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Dedicated bearer activation</a:t>
                      </a:r>
                    </a:p>
                  </a:txBody>
                  <a:tcPr/>
                </a:tc>
                <a:tc>
                  <a:txBody>
                    <a:bodyPr/>
                    <a:lstStyle/>
                    <a:p>
                      <a:r>
                        <a:rPr lang="en-AU" sz="1200" dirty="0" smtClean="0">
                          <a:solidFill>
                            <a:schemeClr val="tx1"/>
                          </a:solidFill>
                        </a:rPr>
                        <a:t>The</a:t>
                      </a:r>
                      <a:r>
                        <a:rPr lang="en-AU" sz="1200" baseline="0" dirty="0" smtClean="0">
                          <a:solidFill>
                            <a:schemeClr val="tx1"/>
                          </a:solidFill>
                        </a:rPr>
                        <a:t> bearer activation may succeed or fail depending on the capabilities of UE, eNB, MME, SGW and PGW support for 15 bearers</a:t>
                      </a:r>
                      <a:endParaRPr lang="en-AU" sz="1200" dirty="0">
                        <a:solidFill>
                          <a:schemeClr val="tx1"/>
                        </a:solidFill>
                      </a:endParaRPr>
                    </a:p>
                  </a:txBody>
                  <a:tcPr/>
                </a:tc>
                <a:tc>
                  <a:txBody>
                    <a:bodyPr/>
                    <a:lstStyle/>
                    <a:p>
                      <a:r>
                        <a:rPr lang="en-AU" sz="1200" dirty="0" smtClean="0">
                          <a:solidFill>
                            <a:schemeClr val="tx1"/>
                          </a:solidFill>
                        </a:rPr>
                        <a:t>TS 23.401, section 5.4.1</a:t>
                      </a:r>
                      <a:endParaRPr lang="en-AU" sz="1200" dirty="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UE requested bearer resource</a:t>
                      </a:r>
                      <a:r>
                        <a:rPr lang="en-AU" sz="1200" baseline="0" dirty="0" smtClean="0">
                          <a:solidFill>
                            <a:schemeClr val="tx1"/>
                          </a:solidFill>
                        </a:rPr>
                        <a:t> modification</a:t>
                      </a:r>
                      <a:endParaRPr lang="en-AU" sz="1200" dirty="0" smtClean="0">
                        <a:solidFill>
                          <a:schemeClr val="tx1"/>
                        </a:solidFill>
                      </a:endParaRPr>
                    </a:p>
                  </a:txBody>
                  <a:tcPr/>
                </a:tc>
                <a:tc>
                  <a:txBody>
                    <a:bodyPr/>
                    <a:lstStyle/>
                    <a:p>
                      <a:r>
                        <a:rPr lang="en-AU" sz="1200" dirty="0" smtClean="0">
                          <a:solidFill>
                            <a:schemeClr val="tx1"/>
                          </a:solidFill>
                        </a:rPr>
                        <a:t>See</a:t>
                      </a:r>
                      <a:r>
                        <a:rPr lang="en-AU" sz="1200" baseline="0" dirty="0" smtClean="0">
                          <a:solidFill>
                            <a:schemeClr val="tx1"/>
                          </a:solidFill>
                        </a:rPr>
                        <a:t> dedicated bearer activation (which is invoked)</a:t>
                      </a:r>
                      <a:endParaRPr lang="en-AU" sz="1200" dirty="0">
                        <a:solidFill>
                          <a:schemeClr val="tx1"/>
                        </a:solidFill>
                      </a:endParaRPr>
                    </a:p>
                  </a:txBody>
                  <a:tcPr/>
                </a:tc>
                <a:tc>
                  <a:txBody>
                    <a:bodyPr/>
                    <a:lstStyle/>
                    <a:p>
                      <a:r>
                        <a:rPr lang="en-AU" sz="1200" dirty="0" smtClean="0">
                          <a:solidFill>
                            <a:schemeClr val="tx1"/>
                          </a:solidFill>
                        </a:rPr>
                        <a:t>TS 23.401,</a:t>
                      </a:r>
                      <a:r>
                        <a:rPr lang="en-AU" sz="1200" baseline="0" dirty="0" smtClean="0">
                          <a:solidFill>
                            <a:schemeClr val="tx1"/>
                          </a:solidFill>
                        </a:rPr>
                        <a:t> section 5.4.5 </a:t>
                      </a:r>
                      <a:endParaRPr lang="en-AU" sz="1200" dirty="0">
                        <a:solidFill>
                          <a:schemeClr val="tx1"/>
                        </a:solidFill>
                      </a:endParaRPr>
                    </a:p>
                  </a:txBody>
                  <a:tcPr/>
                </a:tc>
              </a:tr>
              <a:tr h="370840">
                <a:tc rowSpan="3">
                  <a:txBody>
                    <a:bodyPr/>
                    <a:lstStyle/>
                    <a:p>
                      <a:pPr algn="ctr"/>
                      <a:r>
                        <a:rPr lang="en-AU" sz="1200" dirty="0" smtClean="0">
                          <a:solidFill>
                            <a:schemeClr val="tx1"/>
                          </a:solidFill>
                        </a:rPr>
                        <a:t>Handover</a:t>
                      </a:r>
                      <a:endParaRPr lang="en-AU" sz="1200" dirty="0">
                        <a:solidFill>
                          <a:schemeClr val="tx1"/>
                        </a:solidFill>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E-UTRAN handover – X2 and S1 based handover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Some bearers may not be retained if target nodes (eNB, MME, SGW) don’t support </a:t>
                      </a:r>
                      <a:r>
                        <a:rPr lang="en-AU" sz="1200" baseline="0" dirty="0" smtClean="0">
                          <a:solidFill>
                            <a:schemeClr val="tx1"/>
                          </a:solidFill>
                        </a:rPr>
                        <a:t>15 bearers</a:t>
                      </a:r>
                      <a:endParaRPr lang="en-AU" sz="12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36.300</a:t>
                      </a:r>
                      <a:r>
                        <a:rPr lang="en-AU" sz="1200" baseline="0" dirty="0" smtClean="0">
                          <a:solidFill>
                            <a:schemeClr val="tx1"/>
                          </a:solidFill>
                        </a:rPr>
                        <a:t>, section 10.1.2.1 (X2 based HO)</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23.401 sections 5.5.1.1.2&amp;3 (X2 based HO w/o and with SGW relocation); Section 5.5.1.2.2  (S1 based HO) </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E-UTRAN to UTRAN/GERAN handover</a:t>
                      </a:r>
                    </a:p>
                  </a:txBody>
                  <a:tcPr/>
                </a:tc>
                <a:tc>
                  <a:txBody>
                    <a:bodyPr/>
                    <a:lstStyle/>
                    <a:p>
                      <a:r>
                        <a:rPr lang="en-AU" sz="1200" dirty="0" smtClean="0">
                          <a:solidFill>
                            <a:schemeClr val="tx1"/>
                          </a:solidFill>
                        </a:rPr>
                        <a:t>Only up to 8 bearers can be preserved – but</a:t>
                      </a:r>
                      <a:r>
                        <a:rPr lang="en-AU" sz="1200" baseline="0" dirty="0" smtClean="0">
                          <a:solidFill>
                            <a:schemeClr val="tx1"/>
                          </a:solidFill>
                        </a:rPr>
                        <a:t> formally 11 can be handed over to SGSN</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rPr>
                        <a:t>TS 23.401 sections 5.5.2.1 (HO to UTRAN with S4 SGSN), 5.5.2.3 (HO to GERAN w/ S4 SGSN), D.3.3 (hard HO &amp; SNRS relocation), D.3.7 (HO to GERAN w/ </a:t>
                      </a:r>
                      <a:r>
                        <a:rPr lang="en-AU" sz="1200" baseline="0" dirty="0" err="1" smtClean="0">
                          <a:solidFill>
                            <a:schemeClr val="tx1"/>
                          </a:solidFill>
                        </a:rPr>
                        <a:t>Gn</a:t>
                      </a:r>
                      <a:r>
                        <a:rPr lang="en-AU" sz="1200" baseline="0" dirty="0" smtClean="0">
                          <a:solidFill>
                            <a:schemeClr val="tx1"/>
                          </a:solidFill>
                        </a:rPr>
                        <a:t>)</a:t>
                      </a:r>
                      <a:endParaRPr lang="en-AU" sz="1200" dirty="0" smtClean="0">
                        <a:solidFill>
                          <a:schemeClr val="tx1"/>
                        </a:solidFill>
                      </a:endParaRPr>
                    </a:p>
                  </a:txBody>
                  <a:tcPr/>
                </a:tc>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Mobility from E-UTRAN to non-3GPP access</a:t>
                      </a:r>
                    </a:p>
                  </a:txBody>
                  <a:tcPr/>
                </a:tc>
                <a:tc>
                  <a:txBody>
                    <a:bodyPr/>
                    <a:lstStyle/>
                    <a:p>
                      <a:r>
                        <a:rPr lang="en-AU" sz="1200" dirty="0" smtClean="0">
                          <a:solidFill>
                            <a:schemeClr val="tx1"/>
                          </a:solidFill>
                        </a:rPr>
                        <a:t>The</a:t>
                      </a:r>
                      <a:r>
                        <a:rPr lang="en-AU" sz="1200" baseline="0" dirty="0" smtClean="0">
                          <a:solidFill>
                            <a:schemeClr val="tx1"/>
                          </a:solidFill>
                        </a:rPr>
                        <a:t> new limit of 15 EPS bearers and the corresponding EPS bearer IDs present </a:t>
                      </a:r>
                      <a:endParaRPr lang="en-AU"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rPr>
                        <a:t>TS 23.402, section 8.1</a:t>
                      </a:r>
                      <a:r>
                        <a:rPr lang="en-AU" sz="1200" baseline="0" dirty="0" smtClean="0">
                          <a:solidFill>
                            <a:schemeClr val="tx1"/>
                          </a:solidFill>
                        </a:rPr>
                        <a:t> (generic aspects for HO w/o optimisations for multiple PDNs)</a:t>
                      </a:r>
                      <a:endParaRPr lang="en-AU" sz="1200" dirty="0" smtClean="0">
                        <a:solidFill>
                          <a:schemeClr val="tx1"/>
                        </a:solidFill>
                      </a:endParaRPr>
                    </a:p>
                  </a:txBody>
                  <a:tcPr/>
                </a:tc>
              </a:tr>
            </a:tbl>
          </a:graphicData>
        </a:graphic>
      </p:graphicFrame>
    </p:spTree>
    <p:extLst>
      <p:ext uri="{BB962C8B-B14F-4D97-AF65-F5344CB8AC3E}">
        <p14:creationId xmlns:p14="http://schemas.microsoft.com/office/powerpoint/2010/main" val="1024967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94435" y="694664"/>
            <a:ext cx="4100578" cy="597023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S1-based handover, normal</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531620" y="1280160"/>
            <a:ext cx="2489965" cy="11345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151120" y="796788"/>
            <a:ext cx="6665059" cy="4154984"/>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5.5.1.2.2 of </a:t>
            </a:r>
            <a:r>
              <a:rPr lang="en-AU" sz="1200" dirty="0"/>
              <a:t>TS 23.401 needs to be </a:t>
            </a:r>
            <a:r>
              <a:rPr lang="en-AU" sz="1200" dirty="0" smtClean="0"/>
              <a:t>updated</a:t>
            </a:r>
          </a:p>
          <a:p>
            <a:pPr marL="285750" indent="-285750">
              <a:buFont typeface="Arial" panose="020B0604020202020204" pitchFamily="34" charset="0"/>
              <a:buChar char="•"/>
            </a:pPr>
            <a:r>
              <a:rPr lang="en-AU" sz="1200" dirty="0" smtClean="0"/>
              <a:t>Step3: the MME may not be able to send all of the bearer contexts to the new MME.</a:t>
            </a:r>
          </a:p>
          <a:p>
            <a:pPr marL="742950" lvl="1" indent="-285750">
              <a:buFont typeface="Arial" panose="020B0604020202020204" pitchFamily="34" charset="0"/>
              <a:buChar char="•"/>
            </a:pPr>
            <a:r>
              <a:rPr lang="en-AU" sz="1200" dirty="0" smtClean="0"/>
              <a:t>As per the key decision 6, the MME will not select target MME for the particular, i.e. it may not know if it support 15 bearers</a:t>
            </a:r>
          </a:p>
          <a:p>
            <a:pPr marL="742950" lvl="1" indent="-285750">
              <a:buFont typeface="Arial" panose="020B0604020202020204" pitchFamily="34" charset="0"/>
              <a:buChar char="•"/>
            </a:pPr>
            <a:r>
              <a:rPr lang="en-AU" sz="1200" dirty="0" smtClean="0"/>
              <a:t>As per key decision 8, the MME will send the full list of bearer contexts.</a:t>
            </a:r>
          </a:p>
          <a:p>
            <a:pPr marL="742950" lvl="1" indent="-285750">
              <a:buFont typeface="Arial" panose="020B0604020202020204" pitchFamily="34" charset="0"/>
              <a:buChar char="•"/>
            </a:pPr>
            <a:r>
              <a:rPr lang="en-AU" sz="1200" dirty="0" smtClean="0"/>
              <a:t>Conditional Step 3A/3B may be needed, to resend the Forward Relocation Request. This may be covered only in stage3 specifications though.</a:t>
            </a:r>
          </a:p>
          <a:p>
            <a:pPr marL="285750" indent="-285750">
              <a:buFont typeface="Arial" panose="020B0604020202020204" pitchFamily="34" charset="0"/>
              <a:buChar char="•"/>
            </a:pPr>
            <a:r>
              <a:rPr lang="en-AU" sz="1200" dirty="0" smtClean="0"/>
              <a:t>Step4: the target SGW may not support 15 EPS bearers; </a:t>
            </a:r>
          </a:p>
          <a:p>
            <a:pPr marL="742950" lvl="1" indent="-285750">
              <a:buFont typeface="Arial" panose="020B0604020202020204" pitchFamily="34" charset="0"/>
              <a:buChar char="•"/>
            </a:pPr>
            <a:r>
              <a:rPr lang="en-AU" sz="1200" dirty="0" smtClean="0"/>
              <a:t>As in step4, the target MME (if it supports 15 bearers, i.e. it received the full list) shall send the full list. In this case some of the create session requests may fail / the target MME may need to down-select the sessions/bearers as described e.g. for TAU with SGW change and resend the relevant request(s).</a:t>
            </a:r>
          </a:p>
          <a:p>
            <a:pPr marL="285750" indent="-285750">
              <a:buFont typeface="Arial" panose="020B0604020202020204" pitchFamily="34" charset="0"/>
              <a:buChar char="•"/>
            </a:pPr>
            <a:r>
              <a:rPr lang="en-AU" sz="1200" dirty="0" smtClean="0"/>
              <a:t>Step5: the new eNB may not support 15 EPS bearers, and the may not have information about it</a:t>
            </a:r>
          </a:p>
          <a:p>
            <a:pPr marL="742950" lvl="1" indent="-285750">
              <a:buFont typeface="Arial" panose="020B0604020202020204" pitchFamily="34" charset="0"/>
              <a:buChar char="•"/>
            </a:pPr>
            <a:r>
              <a:rPr lang="en-AU" sz="1200" dirty="0" smtClean="0"/>
              <a:t>The MME may not have information about the eNB support. </a:t>
            </a:r>
          </a:p>
          <a:p>
            <a:pPr marL="742950" lvl="1" indent="-285750">
              <a:buFont typeface="Arial" panose="020B0604020202020204" pitchFamily="34" charset="0"/>
              <a:buChar char="•"/>
            </a:pPr>
            <a:r>
              <a:rPr lang="en-AU" sz="1200" dirty="0" smtClean="0"/>
              <a:t>As per key decision 8, it shall still send all the bearer contexts in the Handover Request. </a:t>
            </a:r>
          </a:p>
          <a:p>
            <a:pPr marL="742950" lvl="1" indent="-285750">
              <a:buFont typeface="Arial" panose="020B0604020202020204" pitchFamily="34" charset="0"/>
              <a:buChar char="•"/>
            </a:pPr>
            <a:r>
              <a:rPr lang="en-AU" sz="1200" dirty="0" smtClean="0"/>
              <a:t>Conditional steps may be needed for the to down-select the requested ERAB list and resend the Handover command to the target eNB.</a:t>
            </a:r>
          </a:p>
          <a:p>
            <a:pPr marL="285750" indent="-285750">
              <a:buFont typeface="Arial" panose="020B0604020202020204" pitchFamily="34" charset="0"/>
              <a:buChar char="•"/>
            </a:pPr>
            <a:r>
              <a:rPr lang="en-AU" sz="1200" dirty="0" smtClean="0"/>
              <a:t>Step 16-17: a note is to be added that these steps are relevant only for bearers that could be handed over</a:t>
            </a:r>
          </a:p>
          <a:p>
            <a:pPr marL="285750" indent="-285750">
              <a:buFont typeface="Arial" panose="020B0604020202020204" pitchFamily="34" charset="0"/>
              <a:buChar char="•"/>
            </a:pPr>
            <a:r>
              <a:rPr lang="en-AU" sz="1200" dirty="0"/>
              <a:t>New conditional </a:t>
            </a:r>
            <a:r>
              <a:rPr lang="en-AU" sz="1200" dirty="0" smtClean="0"/>
              <a:t>steps/sub-procedures 17a/b is needed (</a:t>
            </a:r>
            <a:r>
              <a:rPr lang="en-AU" sz="1200" dirty="0" smtClean="0">
                <a:solidFill>
                  <a:srgbClr val="FF0000"/>
                </a:solidFill>
              </a:rPr>
              <a:t>should be added to the figure</a:t>
            </a:r>
            <a:r>
              <a:rPr lang="en-AU" sz="1200" dirty="0" smtClean="0"/>
              <a:t>) where the source and/or target MME releases those sessions/bearers that could not be handed over. Refer to the TAU procedure / steps 19A/19B </a:t>
            </a:r>
          </a:p>
        </p:txBody>
      </p:sp>
      <p:sp>
        <p:nvSpPr>
          <p:cNvPr id="7" name="Oval 6"/>
          <p:cNvSpPr/>
          <p:nvPr/>
        </p:nvSpPr>
        <p:spPr>
          <a:xfrm>
            <a:off x="2002924" y="4910645"/>
            <a:ext cx="2130640" cy="1262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1185287" y="2325129"/>
            <a:ext cx="1115953" cy="3533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49721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0632" y="1186171"/>
            <a:ext cx="6097520" cy="3163013"/>
          </a:xfrm>
          <a:prstGeom prst="rect">
            <a:avLst/>
          </a:prstGeom>
        </p:spPr>
      </p:pic>
      <p:sp>
        <p:nvSpPr>
          <p:cNvPr id="2" name="Title 1"/>
          <p:cNvSpPr>
            <a:spLocks noGrp="1"/>
          </p:cNvSpPr>
          <p:nvPr>
            <p:ph type="title"/>
          </p:nvPr>
        </p:nvSpPr>
        <p:spPr>
          <a:xfrm>
            <a:off x="412072" y="172022"/>
            <a:ext cx="11282088" cy="522642"/>
          </a:xfrm>
        </p:spPr>
        <p:txBody>
          <a:bodyPr>
            <a:noAutofit/>
          </a:bodyPr>
          <a:lstStyle/>
          <a:p>
            <a:r>
              <a:rPr lang="en-AU" sz="3200" dirty="0" smtClean="0"/>
              <a:t>Procedures with modification: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375093" y="2017168"/>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Step3: The MME shall down-select the EPS bearer contexts, similarly to what is described for the RAU procedure and include in the Forward Relocation Request</a:t>
            </a:r>
            <a:r>
              <a:rPr lang="en-AU" sz="1600" dirty="0"/>
              <a:t> only those that can be retained </a:t>
            </a:r>
            <a:r>
              <a:rPr lang="en-AU" sz="1600" dirty="0" smtClean="0"/>
              <a:t/>
            </a:r>
            <a:br>
              <a:rPr lang="en-AU" sz="1600" dirty="0" smtClean="0"/>
            </a:br>
            <a:r>
              <a:rPr lang="en-AU" sz="1600" dirty="0" smtClean="0"/>
              <a:t>Also may add a note here that those that were filtered out will be released after the successful completion of the handover</a:t>
            </a:r>
          </a:p>
        </p:txBody>
      </p:sp>
    </p:spTree>
    <p:extLst>
      <p:ext uri="{BB962C8B-B14F-4D97-AF65-F5344CB8AC3E}">
        <p14:creationId xmlns:p14="http://schemas.microsoft.com/office/powerpoint/2010/main" val="3490727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6889" y="941858"/>
            <a:ext cx="5123511" cy="5916142"/>
          </a:xfrm>
          <a:prstGeom prst="rect">
            <a:avLst/>
          </a:prstGeom>
        </p:spPr>
      </p:pic>
      <p:sp>
        <p:nvSpPr>
          <p:cNvPr id="2" name="Title 1"/>
          <p:cNvSpPr>
            <a:spLocks noGrp="1"/>
          </p:cNvSpPr>
          <p:nvPr>
            <p:ph type="title"/>
          </p:nvPr>
        </p:nvSpPr>
        <p:spPr>
          <a:xfrm>
            <a:off x="412072" y="172022"/>
            <a:ext cx="11282088" cy="522642"/>
          </a:xfrm>
        </p:spPr>
        <p:txBody>
          <a:bodyPr>
            <a:noAutofit/>
          </a:bodyPr>
          <a:lstStyle/>
          <a:p>
            <a:r>
              <a:rPr lang="en-AU" sz="3200" dirty="0" smtClean="0"/>
              <a:t>Procedures with modification: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310719" y="5264458"/>
            <a:ext cx="5051394" cy="49715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422009" y="1080873"/>
            <a:ext cx="5122415" cy="1323439"/>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5.5.2.1.3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smtClean="0"/>
              <a:t>New conditional step/sub-procedure 11C is to be added: the source MME shall release those bearers that have not been handed over / have been filtered out by the MME during the handover preparation. </a:t>
            </a:r>
          </a:p>
        </p:txBody>
      </p:sp>
    </p:spTree>
    <p:extLst>
      <p:ext uri="{BB962C8B-B14F-4D97-AF65-F5344CB8AC3E}">
        <p14:creationId xmlns:p14="http://schemas.microsoft.com/office/powerpoint/2010/main" val="521655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handover</a:t>
            </a:r>
            <a:r>
              <a:rPr lang="en-GB" sz="3200" dirty="0" smtClean="0"/>
              <a:t> </a:t>
            </a:r>
            <a:r>
              <a:rPr lang="en-GB" sz="3200" dirty="0"/>
              <a:t>(</a:t>
            </a:r>
            <a:r>
              <a:rPr lang="en-GB" sz="3200" dirty="0" smtClean="0"/>
              <a:t>with S4 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5.5.2.3.2 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a:t>Step3: The MME shall down-select the EPS bearer contexts, similarly to what is described for the RAU </a:t>
            </a:r>
            <a:r>
              <a:rPr lang="en-AU" sz="1600" dirty="0" smtClean="0"/>
              <a:t>procedure, </a:t>
            </a:r>
            <a:r>
              <a:rPr lang="en-AU" sz="1600" dirty="0"/>
              <a:t>and include in the Forward Relocation Request only those that can be retained </a:t>
            </a:r>
            <a:br>
              <a:rPr lang="en-AU" sz="1600" dirty="0"/>
            </a:br>
            <a:r>
              <a:rPr lang="en-AU" sz="1600" dirty="0"/>
              <a:t>Also may add a note here that those that were filtered out will be released after the successful completion of the </a:t>
            </a:r>
            <a:r>
              <a:rPr lang="en-AU" sz="1600" dirty="0" smtClean="0"/>
              <a:t>handover</a:t>
            </a:r>
          </a:p>
        </p:txBody>
      </p:sp>
      <p:pic>
        <p:nvPicPr>
          <p:cNvPr id="6" name="Picture 5"/>
          <p:cNvPicPr>
            <a:picLocks noChangeAspect="1"/>
          </p:cNvPicPr>
          <p:nvPr/>
        </p:nvPicPr>
        <p:blipFill>
          <a:blip r:embed="rId2"/>
          <a:stretch>
            <a:fillRect/>
          </a:stretch>
        </p:blipFill>
        <p:spPr>
          <a:xfrm>
            <a:off x="330724" y="1275729"/>
            <a:ext cx="5983191" cy="3249901"/>
          </a:xfrm>
          <a:prstGeom prst="rect">
            <a:avLst/>
          </a:prstGeom>
        </p:spPr>
      </p:pic>
      <p:sp>
        <p:nvSpPr>
          <p:cNvPr id="7" name="Oval 6"/>
          <p:cNvSpPr/>
          <p:nvPr/>
        </p:nvSpPr>
        <p:spPr>
          <a:xfrm>
            <a:off x="2375093" y="2017168"/>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0768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a:t>
            </a:r>
            <a:r>
              <a:rPr lang="en-GB" sz="3200" dirty="0" smtClean="0"/>
              <a:t>handover (with S4 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3046988"/>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5.5.2.3.3 of </a:t>
            </a:r>
            <a:r>
              <a:rPr lang="en-AU" sz="1600" dirty="0"/>
              <a:t>TS 23.401 needs to be updated</a:t>
            </a:r>
            <a:endParaRPr lang="en-AU" sz="1600" dirty="0" smtClean="0"/>
          </a:p>
          <a:p>
            <a:pPr marL="285750" indent="-285750">
              <a:buFont typeface="Arial" panose="020B0604020202020204" pitchFamily="34" charset="0"/>
              <a:buChar char="•"/>
            </a:pPr>
            <a:r>
              <a:rPr lang="en-AU" sz="1600" dirty="0"/>
              <a:t>Step3: The MME shall down-select the EPS bearer contexts, similarly to what is described for the RAU procedure, and include in the Forward Relocation Request only those that can be retained </a:t>
            </a:r>
            <a:br>
              <a:rPr lang="en-AU" sz="1600" dirty="0"/>
            </a:br>
            <a:r>
              <a:rPr lang="en-AU" sz="1600" dirty="0"/>
              <a:t>Also may add a note here that those that were filtered out will be released after the successful completion of the handover</a:t>
            </a:r>
          </a:p>
          <a:p>
            <a:pPr marL="285750" indent="-285750">
              <a:buFont typeface="Arial" panose="020B0604020202020204" pitchFamily="34" charset="0"/>
              <a:buChar char="•"/>
            </a:pPr>
            <a:r>
              <a:rPr lang="en-AU" sz="1600" dirty="0" smtClean="0"/>
              <a:t>New </a:t>
            </a:r>
            <a:r>
              <a:rPr lang="en-AU" sz="1600" dirty="0"/>
              <a:t>conditional step/sub-procedure </a:t>
            </a:r>
            <a:r>
              <a:rPr lang="en-AU" sz="1600" dirty="0" smtClean="0"/>
              <a:t>14C </a:t>
            </a:r>
            <a:r>
              <a:rPr lang="en-AU" sz="1600" dirty="0"/>
              <a:t>is to be added: the source MME shall release those bearers that have not been handed over / have been filtered out by the MME during the handover preparation. </a:t>
            </a:r>
          </a:p>
        </p:txBody>
      </p:sp>
      <p:pic>
        <p:nvPicPr>
          <p:cNvPr id="7" name="Picture 6"/>
          <p:cNvPicPr>
            <a:picLocks noChangeAspect="1"/>
          </p:cNvPicPr>
          <p:nvPr/>
        </p:nvPicPr>
        <p:blipFill>
          <a:blip r:embed="rId2"/>
          <a:stretch>
            <a:fillRect/>
          </a:stretch>
        </p:blipFill>
        <p:spPr>
          <a:xfrm>
            <a:off x="737192" y="1080873"/>
            <a:ext cx="4231048" cy="5667393"/>
          </a:xfrm>
          <a:prstGeom prst="rect">
            <a:avLst/>
          </a:prstGeom>
        </p:spPr>
      </p:pic>
      <p:sp>
        <p:nvSpPr>
          <p:cNvPr id="8" name="Oval 7"/>
          <p:cNvSpPr/>
          <p:nvPr/>
        </p:nvSpPr>
        <p:spPr>
          <a:xfrm>
            <a:off x="412072" y="5262880"/>
            <a:ext cx="4352968" cy="41656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09617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50888" y="993130"/>
            <a:ext cx="4362118" cy="5671829"/>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MME to 3G SGSN combined hard handover and SRNS relocation procedure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558307" y="1716405"/>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360850" y="1206491"/>
            <a:ext cx="5122415" cy="1569660"/>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D.3.3 of </a:t>
            </a:r>
            <a:r>
              <a:rPr lang="en-AU" sz="1600" dirty="0"/>
              <a:t>TS 23.401 needs to be updated</a:t>
            </a:r>
            <a:endParaRPr lang="en-AU" sz="1600" dirty="0" smtClean="0"/>
          </a:p>
          <a:p>
            <a:pPr marL="285750" indent="-285750">
              <a:buFont typeface="Arial" panose="020B0604020202020204" pitchFamily="34" charset="0"/>
              <a:buChar char="•"/>
            </a:pPr>
            <a:r>
              <a:rPr lang="en-AU" sz="1600" dirty="0" smtClean="0"/>
              <a:t>New </a:t>
            </a:r>
            <a:r>
              <a:rPr lang="en-AU" sz="1600" dirty="0"/>
              <a:t>conditional step/sub-procedure </a:t>
            </a:r>
            <a:r>
              <a:rPr lang="en-AU" sz="1600" dirty="0" smtClean="0"/>
              <a:t>19 </a:t>
            </a:r>
            <a:r>
              <a:rPr lang="en-AU" sz="1600" dirty="0"/>
              <a:t>is to be added: the source MME shall release those bearers that have not been handed over / have been filtered out by the MME during the handover preparation. </a:t>
            </a:r>
            <a:r>
              <a:rPr lang="en-AU" sz="1600" dirty="0" smtClean="0"/>
              <a:t> </a:t>
            </a:r>
            <a:endParaRPr lang="en-AU" sz="1600" dirty="0"/>
          </a:p>
          <a:p>
            <a:pPr marL="285750" indent="-285750">
              <a:buFont typeface="Arial" panose="020B0604020202020204" pitchFamily="34" charset="0"/>
              <a:buChar char="•"/>
            </a:pPr>
            <a:endParaRPr lang="en-AU" sz="1600" dirty="0"/>
          </a:p>
        </p:txBody>
      </p:sp>
      <p:sp>
        <p:nvSpPr>
          <p:cNvPr id="7" name="Oval 6"/>
          <p:cNvSpPr/>
          <p:nvPr/>
        </p:nvSpPr>
        <p:spPr>
          <a:xfrm>
            <a:off x="847183" y="6128288"/>
            <a:ext cx="4315126" cy="5366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50808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1"/>
            <a:ext cx="10515600" cy="858125"/>
          </a:xfrm>
        </p:spPr>
        <p:txBody>
          <a:bodyPr>
            <a:noAutofit/>
          </a:bodyPr>
          <a:lstStyle/>
          <a:p>
            <a:r>
              <a:rPr lang="en-AU" sz="3200" dirty="0" smtClean="0"/>
              <a:t>Procedures with modification: </a:t>
            </a:r>
            <a:r>
              <a:rPr lang="en-GB" sz="3200" dirty="0"/>
              <a:t>E-UTRAN to GERAN A/Gb mode Inter RAT </a:t>
            </a:r>
            <a:r>
              <a:rPr lang="en-GB" sz="3200" dirty="0" smtClean="0"/>
              <a:t>handover (with </a:t>
            </a:r>
            <a:r>
              <a:rPr lang="en-GB" sz="3200" dirty="0" err="1" smtClean="0"/>
              <a:t>Gn</a:t>
            </a:r>
            <a:r>
              <a:rPr lang="en-GB" sz="3200" dirty="0" smtClean="0"/>
              <a:t> SGSN) / preparation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554545"/>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D.3.7.2 </a:t>
            </a:r>
            <a:r>
              <a:rPr lang="en-AU" sz="1600" dirty="0" smtClean="0"/>
              <a:t>of </a:t>
            </a:r>
            <a:r>
              <a:rPr lang="en-AU" sz="1600" dirty="0"/>
              <a:t>TS 23.401 needs to be </a:t>
            </a:r>
            <a:r>
              <a:rPr lang="en-AU" sz="1600" dirty="0" smtClean="0"/>
              <a:t>updated</a:t>
            </a:r>
          </a:p>
          <a:p>
            <a:pPr marL="285750" indent="-285750">
              <a:buFont typeface="Arial" panose="020B0604020202020204" pitchFamily="34" charset="0"/>
              <a:buChar char="•"/>
            </a:pPr>
            <a:r>
              <a:rPr lang="en-AU" sz="1600" dirty="0"/>
              <a:t>Step3: The MME shall down-select the EPS bearer contexts, similarly to what is described for the RAU procedure, and include in the Forward Relocation Request only those that can be retained </a:t>
            </a:r>
            <a:br>
              <a:rPr lang="en-AU" sz="1600" dirty="0"/>
            </a:br>
            <a:r>
              <a:rPr lang="en-AU" sz="1600" dirty="0"/>
              <a:t>Also may add a note here that those that were filtered out will be released after the successful completion of the handover</a:t>
            </a:r>
          </a:p>
          <a:p>
            <a:endParaRPr lang="en-AU" sz="1600" dirty="0"/>
          </a:p>
        </p:txBody>
      </p:sp>
      <p:pic>
        <p:nvPicPr>
          <p:cNvPr id="3" name="Picture 2"/>
          <p:cNvPicPr>
            <a:picLocks noChangeAspect="1"/>
          </p:cNvPicPr>
          <p:nvPr/>
        </p:nvPicPr>
        <p:blipFill>
          <a:blip r:embed="rId2"/>
          <a:stretch>
            <a:fillRect/>
          </a:stretch>
        </p:blipFill>
        <p:spPr>
          <a:xfrm>
            <a:off x="339619" y="1355448"/>
            <a:ext cx="5945082" cy="3124904"/>
          </a:xfrm>
          <a:prstGeom prst="rect">
            <a:avLst/>
          </a:prstGeom>
        </p:spPr>
      </p:pic>
      <p:sp>
        <p:nvSpPr>
          <p:cNvPr id="7" name="Oval 6"/>
          <p:cNvSpPr/>
          <p:nvPr/>
        </p:nvSpPr>
        <p:spPr>
          <a:xfrm>
            <a:off x="2317861" y="2234565"/>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5276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4269" y="1080873"/>
            <a:ext cx="5055011" cy="567884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E-UTRAN to GERAN A/Gb mode Inter RAT handover (with </a:t>
            </a:r>
            <a:r>
              <a:rPr lang="en-GB" sz="3200" dirty="0" err="1"/>
              <a:t>Gn</a:t>
            </a:r>
            <a:r>
              <a:rPr lang="en-GB" sz="3200" dirty="0"/>
              <a:t> SGSN) </a:t>
            </a:r>
            <a:r>
              <a:rPr lang="en-GB" sz="3200" dirty="0" smtClean="0"/>
              <a:t>/ execution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12072" y="5852159"/>
            <a:ext cx="5145448" cy="46974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D.3.7.3 </a:t>
            </a:r>
            <a:r>
              <a:rPr lang="en-AU" sz="1600" dirty="0" smtClean="0"/>
              <a:t>of </a:t>
            </a:r>
            <a:r>
              <a:rPr lang="en-AU" sz="1600" dirty="0"/>
              <a:t>TS 23.401 needs to be updated</a:t>
            </a:r>
            <a:endParaRPr lang="en-AU" sz="1600" dirty="0" smtClean="0"/>
          </a:p>
          <a:p>
            <a:pPr marL="285750" indent="-285750">
              <a:buFont typeface="Arial" panose="020B0604020202020204" pitchFamily="34" charset="0"/>
              <a:buChar char="•"/>
            </a:pPr>
            <a:r>
              <a:rPr lang="en-AU" sz="1600" dirty="0"/>
              <a:t>New conditional step/sub-procedure </a:t>
            </a:r>
            <a:r>
              <a:rPr lang="en-AU" sz="1600" dirty="0" smtClean="0"/>
              <a:t>15 </a:t>
            </a:r>
            <a:r>
              <a:rPr lang="en-AU" sz="1600" dirty="0"/>
              <a:t>is to be added: the source MME shall release those bearers that have not been handed over / have been filtered out by the MME during the handover preparation.  </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endParaRPr lang="en-AU" sz="1600" dirty="0"/>
          </a:p>
        </p:txBody>
      </p:sp>
    </p:spTree>
    <p:extLst>
      <p:ext uri="{BB962C8B-B14F-4D97-AF65-F5344CB8AC3E}">
        <p14:creationId xmlns:p14="http://schemas.microsoft.com/office/powerpoint/2010/main" val="2469054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smtClean="0"/>
              <a:t>Procedures with modification: </a:t>
            </a:r>
            <a:r>
              <a:rPr lang="en-GB" sz="3200" dirty="0"/>
              <a:t>Common Aspects for Handover without Optimizations for Multiple PDNs</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799682" y="1080873"/>
            <a:ext cx="10127990"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a:t>
            </a:r>
            <a:r>
              <a:rPr lang="en-GB" sz="1600" dirty="0" smtClean="0"/>
              <a:t>8.1</a:t>
            </a:r>
            <a:r>
              <a:rPr lang="en-AU" sz="1600" dirty="0" smtClean="0"/>
              <a:t>of TS 23.402 needs to be updated</a:t>
            </a:r>
          </a:p>
          <a:p>
            <a:pPr marL="285750" indent="-285750">
              <a:buFont typeface="Arial" panose="020B0604020202020204" pitchFamily="34" charset="0"/>
              <a:buChar char="•"/>
            </a:pPr>
            <a:r>
              <a:rPr lang="en-AU" sz="1600" dirty="0" smtClean="0"/>
              <a:t>The new text shall describe the following: </a:t>
            </a:r>
          </a:p>
          <a:p>
            <a:pPr marL="742950" lvl="1" indent="-285750">
              <a:buFont typeface="Arial" panose="020B0604020202020204" pitchFamily="34" charset="0"/>
              <a:buChar char="•"/>
            </a:pPr>
            <a:r>
              <a:rPr lang="en-AU" sz="1600" dirty="0" smtClean="0"/>
              <a:t>The UE supporting 15 bearers may have more bearers active than what can be handed over to the non-3GPP access </a:t>
            </a:r>
          </a:p>
          <a:p>
            <a:pPr marL="742950" lvl="1" indent="-285750">
              <a:buFont typeface="Arial" panose="020B0604020202020204" pitchFamily="34" charset="0"/>
              <a:buChar char="•"/>
            </a:pPr>
            <a:r>
              <a:rPr lang="en-AU" sz="1600" dirty="0" smtClean="0">
                <a:solidFill>
                  <a:srgbClr val="FF0000"/>
                </a:solidFill>
              </a:rPr>
              <a:t>It should define what the target is when handing over – but this is not very clear from the current text / from the earlier requirements</a:t>
            </a:r>
          </a:p>
          <a:p>
            <a:pPr marL="285750" indent="-285750">
              <a:buFont typeface="Arial" panose="020B0604020202020204" pitchFamily="34" charset="0"/>
              <a:buChar char="•"/>
            </a:pPr>
            <a:r>
              <a:rPr lang="en-AU" sz="1600" dirty="0" smtClean="0">
                <a:solidFill>
                  <a:srgbClr val="FF0000"/>
                </a:solidFill>
              </a:rPr>
              <a:t>Further discussion is needed to agree, where the limitations in the non-3GPP access really are </a:t>
            </a:r>
            <a:endParaRPr lang="en-AU" sz="1600" dirty="0">
              <a:solidFill>
                <a:srgbClr val="FF0000"/>
              </a:solidFill>
            </a:endParaRPr>
          </a:p>
          <a:p>
            <a:pPr marL="285750" indent="-285750">
              <a:buFont typeface="Arial" panose="020B0604020202020204" pitchFamily="34" charset="0"/>
              <a:buChar char="•"/>
            </a:pPr>
            <a:endParaRPr lang="en-AU" sz="1600" dirty="0"/>
          </a:p>
        </p:txBody>
      </p:sp>
    </p:spTree>
    <p:extLst>
      <p:ext uri="{BB962C8B-B14F-4D97-AF65-F5344CB8AC3E}">
        <p14:creationId xmlns:p14="http://schemas.microsoft.com/office/powerpoint/2010/main" val="1927070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704" y="231961"/>
            <a:ext cx="10515600" cy="522642"/>
          </a:xfrm>
        </p:spPr>
        <p:txBody>
          <a:bodyPr>
            <a:normAutofit fontScale="90000"/>
          </a:bodyPr>
          <a:lstStyle/>
          <a:p>
            <a:r>
              <a:rPr lang="en-AU" dirty="0" smtClean="0"/>
              <a:t>Other changes needed - summary</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95174788"/>
              </p:ext>
            </p:extLst>
          </p:nvPr>
        </p:nvGraphicFramePr>
        <p:xfrm>
          <a:off x="660646" y="1062145"/>
          <a:ext cx="9891655" cy="2656840"/>
        </p:xfrm>
        <a:graphic>
          <a:graphicData uri="http://schemas.openxmlformats.org/drawingml/2006/table">
            <a:tbl>
              <a:tblPr firstRow="1" bandRow="1">
                <a:tableStyleId>{5C22544A-7EE6-4342-B048-85BDC9FD1C3A}</a:tableStyleId>
              </a:tblPr>
              <a:tblGrid>
                <a:gridCol w="2635347"/>
                <a:gridCol w="3640738"/>
                <a:gridCol w="3615570"/>
              </a:tblGrid>
              <a:tr h="370840">
                <a:tc>
                  <a:txBody>
                    <a:bodyPr/>
                    <a:lstStyle/>
                    <a:p>
                      <a:r>
                        <a:rPr lang="en-AU" dirty="0" smtClean="0"/>
                        <a:t>Aspect </a:t>
                      </a:r>
                      <a:endParaRPr lang="en-AU" dirty="0"/>
                    </a:p>
                  </a:txBody>
                  <a:tcPr/>
                </a:tc>
                <a:tc>
                  <a:txBody>
                    <a:bodyPr/>
                    <a:lstStyle/>
                    <a:p>
                      <a:r>
                        <a:rPr lang="en-AU" dirty="0" smtClean="0"/>
                        <a:t>High level impact</a:t>
                      </a:r>
                      <a:endParaRPr lang="en-AU" dirty="0"/>
                    </a:p>
                  </a:txBody>
                  <a:tcPr/>
                </a:tc>
                <a:tc>
                  <a:txBody>
                    <a:bodyPr/>
                    <a:lstStyle/>
                    <a:p>
                      <a:r>
                        <a:rPr lang="en-AU" dirty="0" smtClean="0"/>
                        <a:t>Relevant stage2 TS(s) / section(s)</a:t>
                      </a:r>
                      <a:endParaRPr lang="en-AU" dirty="0"/>
                    </a:p>
                  </a:txBody>
                  <a:tcPr/>
                </a:tc>
              </a:tr>
              <a:tr h="370840">
                <a:tc>
                  <a:txBody>
                    <a:bodyPr/>
                    <a:lstStyle/>
                    <a:p>
                      <a:r>
                        <a:rPr lang="en-AU" sz="1400" dirty="0" smtClean="0">
                          <a:solidFill>
                            <a:schemeClr val="tx1"/>
                          </a:solidFill>
                        </a:rPr>
                        <a:t>Generic description</a:t>
                      </a:r>
                      <a:r>
                        <a:rPr lang="en-AU" sz="1400" baseline="0" dirty="0" smtClean="0">
                          <a:solidFill>
                            <a:schemeClr val="tx1"/>
                          </a:solidFill>
                        </a:rPr>
                        <a:t> of the handling multiple bearers / connected limitations </a:t>
                      </a:r>
                      <a:endParaRPr lang="en-AU"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Should describe on</a:t>
                      </a:r>
                      <a:r>
                        <a:rPr lang="en-AU" sz="1400" baseline="0" dirty="0" smtClean="0">
                          <a:solidFill>
                            <a:schemeClr val="tx1"/>
                          </a:solidFill>
                        </a:rPr>
                        <a:t> high level </a:t>
                      </a:r>
                      <a:r>
                        <a:rPr lang="en-AU" sz="1400" dirty="0" smtClean="0">
                          <a:solidFill>
                            <a:schemeClr val="tx1"/>
                          </a:solidFill>
                        </a:rPr>
                        <a:t>the impacts coming from INOBEAR / interworking with non-supporting nodes</a:t>
                      </a:r>
                    </a:p>
                  </a:txBody>
                  <a:tcPr/>
                </a:tc>
                <a:tc>
                  <a:txBody>
                    <a:bodyPr/>
                    <a:lstStyle/>
                    <a:p>
                      <a:r>
                        <a:rPr lang="en-AU" sz="1400" dirty="0" smtClean="0">
                          <a:solidFill>
                            <a:schemeClr val="tx1"/>
                          </a:solidFill>
                        </a:rPr>
                        <a:t>TS 23.401,</a:t>
                      </a:r>
                      <a:r>
                        <a:rPr lang="en-AU" sz="1400" baseline="0" dirty="0" smtClean="0">
                          <a:solidFill>
                            <a:schemeClr val="tx1"/>
                          </a:solidFill>
                        </a:rPr>
                        <a:t> could be somewhere under section 4.7.2 that describes the EPS bearers</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MME</a:t>
                      </a:r>
                      <a:r>
                        <a:rPr lang="en-AU" sz="1400" baseline="0" dirty="0" smtClean="0">
                          <a:solidFill>
                            <a:schemeClr val="tx1"/>
                          </a:solidFill>
                        </a:rPr>
                        <a:t> generic description</a:t>
                      </a:r>
                      <a:endParaRPr lang="en-AU" sz="1400" dirty="0" smtClean="0">
                        <a:solidFill>
                          <a:schemeClr val="tx1"/>
                        </a:solidFill>
                      </a:endParaRPr>
                    </a:p>
                  </a:txBody>
                  <a:tcPr/>
                </a:tc>
                <a:tc>
                  <a:txBody>
                    <a:bodyPr/>
                    <a:lstStyle/>
                    <a:p>
                      <a:r>
                        <a:rPr lang="en-AU" sz="1400" dirty="0" smtClean="0">
                          <a:solidFill>
                            <a:schemeClr val="tx1"/>
                          </a:solidFill>
                        </a:rPr>
                        <a:t>Add MME role in handling the bearers for</a:t>
                      </a:r>
                      <a:r>
                        <a:rPr lang="en-AU" sz="1400" baseline="0" dirty="0" smtClean="0">
                          <a:solidFill>
                            <a:schemeClr val="tx1"/>
                          </a:solidFill>
                        </a:rPr>
                        <a:t> mobility</a:t>
                      </a:r>
                      <a:endParaRPr lang="en-AU" sz="1400" dirty="0">
                        <a:solidFill>
                          <a:schemeClr val="tx1"/>
                        </a:solidFill>
                      </a:endParaRPr>
                    </a:p>
                  </a:txBody>
                  <a:tcPr/>
                </a:tc>
                <a:tc>
                  <a:txBody>
                    <a:bodyPr/>
                    <a:lstStyle/>
                    <a:p>
                      <a:r>
                        <a:rPr lang="en-AU" sz="1400" dirty="0" smtClean="0">
                          <a:solidFill>
                            <a:schemeClr val="tx1"/>
                          </a:solidFill>
                        </a:rPr>
                        <a:t>TS 23.401, section 4.4.2</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Information storage</a:t>
                      </a:r>
                    </a:p>
                  </a:txBody>
                  <a:tcPr/>
                </a:tc>
                <a:tc>
                  <a:txBody>
                    <a:bodyPr/>
                    <a:lstStyle/>
                    <a:p>
                      <a:r>
                        <a:rPr lang="en-AU" sz="1400" dirty="0" smtClean="0">
                          <a:solidFill>
                            <a:schemeClr val="tx1"/>
                          </a:solidFill>
                        </a:rPr>
                        <a:t>MME shall</a:t>
                      </a:r>
                      <a:r>
                        <a:rPr lang="en-AU" sz="1400" baseline="0" dirty="0" smtClean="0">
                          <a:solidFill>
                            <a:schemeClr val="tx1"/>
                          </a:solidFill>
                        </a:rPr>
                        <a:t> store information whether UE, eNB, SGW support 15 bearers</a:t>
                      </a:r>
                      <a:endParaRPr lang="en-AU" sz="1400" dirty="0">
                        <a:solidFill>
                          <a:schemeClr val="tx1"/>
                        </a:solidFill>
                      </a:endParaRPr>
                    </a:p>
                  </a:txBody>
                  <a:tcPr/>
                </a:tc>
                <a:tc>
                  <a:txBody>
                    <a:bodyPr/>
                    <a:lstStyle/>
                    <a:p>
                      <a:r>
                        <a:rPr lang="en-AU" sz="1400" dirty="0" smtClean="0">
                          <a:solidFill>
                            <a:schemeClr val="tx1"/>
                          </a:solidFill>
                        </a:rPr>
                        <a:t>TS 23.401, section 5.7.2</a:t>
                      </a:r>
                      <a:endParaRPr lang="en-AU" sz="1400" dirty="0">
                        <a:solidFill>
                          <a:schemeClr val="tx1"/>
                        </a:solidFill>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UE core network capability</a:t>
                      </a:r>
                    </a:p>
                  </a:txBody>
                  <a:tcPr/>
                </a:tc>
                <a:tc>
                  <a:txBody>
                    <a:bodyPr/>
                    <a:lstStyle/>
                    <a:p>
                      <a:r>
                        <a:rPr lang="en-AU" sz="1400" dirty="0" smtClean="0">
                          <a:solidFill>
                            <a:schemeClr val="tx1"/>
                          </a:solidFill>
                        </a:rPr>
                        <a:t>The UE capability for supporting 15 bearers shall be added</a:t>
                      </a:r>
                      <a:endParaRPr lang="en-AU"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rPr>
                        <a:t>TS 23.401, section 5.11.3</a:t>
                      </a:r>
                    </a:p>
                  </a:txBody>
                  <a:tcPr/>
                </a:tc>
              </a:tr>
            </a:tbl>
          </a:graphicData>
        </a:graphic>
      </p:graphicFrame>
    </p:spTree>
    <p:extLst>
      <p:ext uri="{BB962C8B-B14F-4D97-AF65-F5344CB8AC3E}">
        <p14:creationId xmlns:p14="http://schemas.microsoft.com/office/powerpoint/2010/main" val="940493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a:t>
            </a:r>
            <a:endParaRPr lang="en-AU" dirty="0"/>
          </a:p>
        </p:txBody>
      </p:sp>
      <p:sp>
        <p:nvSpPr>
          <p:cNvPr id="3" name="Content Placeholder 2"/>
          <p:cNvSpPr>
            <a:spLocks noGrp="1"/>
          </p:cNvSpPr>
          <p:nvPr>
            <p:ph idx="1"/>
          </p:nvPr>
        </p:nvSpPr>
        <p:spPr>
          <a:xfrm>
            <a:off x="580747" y="1017756"/>
            <a:ext cx="10960224" cy="5604985"/>
          </a:xfrm>
        </p:spPr>
        <p:txBody>
          <a:bodyPr>
            <a:normAutofit fontScale="92500" lnSpcReduction="20000"/>
          </a:bodyPr>
          <a:lstStyle/>
          <a:p>
            <a:r>
              <a:rPr lang="en-AU" sz="1800" dirty="0" smtClean="0"/>
              <a:t>E-UTRAN initial attach</a:t>
            </a:r>
          </a:p>
          <a:p>
            <a:pPr lvl="1"/>
            <a:r>
              <a:rPr lang="en-AU" sz="1600" dirty="0" smtClean="0"/>
              <a:t>Goal: Ensure that the UE capability can be taken into consideration later / during mobility and session management procedures </a:t>
            </a:r>
          </a:p>
          <a:p>
            <a:pPr lvl="1"/>
            <a:r>
              <a:rPr lang="en-AU" sz="1600" dirty="0" smtClean="0"/>
              <a:t>Required functional change: Add the handling of new UE capability indication for supporting 15 bearers: store in the MME (but no network support indication, thus no indication needed from SGW/PGW, see key decisions). MME to collect/store information on the other node’s support of 15 bearers. </a:t>
            </a:r>
          </a:p>
          <a:p>
            <a:pPr lvl="1"/>
            <a:r>
              <a:rPr lang="en-AU" sz="1600" dirty="0" smtClean="0"/>
              <a:t>Other change / clarification needed: none identified</a:t>
            </a:r>
          </a:p>
          <a:p>
            <a:r>
              <a:rPr lang="en-AU" sz="1800" dirty="0" smtClean="0"/>
              <a:t>Tracking area update</a:t>
            </a:r>
            <a:r>
              <a:rPr lang="en-AU" sz="1800" dirty="0"/>
              <a:t> </a:t>
            </a:r>
            <a:r>
              <a:rPr lang="en-AU" sz="1800" dirty="0" smtClean="0"/>
              <a:t>(idle mode mobility in E-UTRAN), involving MME and/or SGW change</a:t>
            </a:r>
          </a:p>
          <a:p>
            <a:pPr lvl="1"/>
            <a:r>
              <a:rPr lang="en-AU" sz="1600" dirty="0" smtClean="0"/>
              <a:t>Goal: Ensure that the TAU procedure is successful also in a network that has uneven node capabilities for supporting 15 EPS bearers, by retaining a selected subset of bearers that can be supported by the target nodes. </a:t>
            </a:r>
          </a:p>
          <a:p>
            <a:pPr lvl="2"/>
            <a:r>
              <a:rPr lang="en-AU" sz="1500" dirty="0"/>
              <a:t>W</a:t>
            </a:r>
            <a:r>
              <a:rPr lang="en-AU" sz="1500" dirty="0" smtClean="0"/>
              <a:t>hen UE has more than 8 bearers and the target eNB supports only 8 EPS bearers</a:t>
            </a:r>
          </a:p>
          <a:p>
            <a:pPr lvl="2"/>
            <a:r>
              <a:rPr lang="en-AU" sz="1500" dirty="0" smtClean="0"/>
              <a:t>When UE has more than 11 bearers and target MME and/or SGW only supports 11 </a:t>
            </a:r>
          </a:p>
          <a:p>
            <a:pPr lvl="1"/>
            <a:r>
              <a:rPr lang="en-AU" sz="1600" dirty="0" smtClean="0"/>
              <a:t>Required functional change: </a:t>
            </a:r>
          </a:p>
          <a:p>
            <a:pPr lvl="2"/>
            <a:r>
              <a:rPr lang="en-AU" sz="1500" dirty="0" smtClean="0"/>
              <a:t>The target MME shall indicate in the Context Request if it supports 15 bearers. </a:t>
            </a:r>
          </a:p>
          <a:p>
            <a:pPr lvl="2"/>
            <a:r>
              <a:rPr lang="en-AU" sz="1500" dirty="0" smtClean="0"/>
              <a:t>In the lack of that, the source MME shall select bearers to be retained, provide them in a “selective list” of EPS Bearer Contexts  to target MME, release the rest of the bearers at the and of the TAU procedure.</a:t>
            </a:r>
          </a:p>
          <a:p>
            <a:pPr lvl="2"/>
            <a:r>
              <a:rPr lang="en-AU" sz="1500" dirty="0" smtClean="0"/>
              <a:t>If there is an SGW change, and the UE supports 15 bearers, the target MME may need to s</a:t>
            </a:r>
          </a:p>
          <a:p>
            <a:pPr lvl="2"/>
            <a:r>
              <a:rPr lang="en-AU" sz="1500" dirty="0" smtClean="0"/>
              <a:t>The source or target MME may need to release bearers that it had to filter out/could not update.</a:t>
            </a:r>
          </a:p>
          <a:p>
            <a:pPr lvl="1"/>
            <a:r>
              <a:rPr lang="en-AU" sz="1600" dirty="0" smtClean="0"/>
              <a:t>Other change/clarification needed: none identified</a:t>
            </a:r>
          </a:p>
          <a:p>
            <a:r>
              <a:rPr lang="en-AU" sz="2000" dirty="0" smtClean="0"/>
              <a:t>RAU procedure (Idle mode mobility from E-UTRAN to UTRAN or GERAN)</a:t>
            </a:r>
          </a:p>
          <a:p>
            <a:pPr lvl="1"/>
            <a:r>
              <a:rPr lang="en-AU" sz="1600" dirty="0" smtClean="0"/>
              <a:t>Goal: Ensure that RAU procedure is successful and the maximum number of bearers is preserved</a:t>
            </a:r>
          </a:p>
          <a:p>
            <a:pPr lvl="1"/>
            <a:r>
              <a:rPr lang="en-AU" sz="1600" dirty="0" smtClean="0"/>
              <a:t>Required functional change: </a:t>
            </a:r>
          </a:p>
          <a:p>
            <a:pPr lvl="2"/>
            <a:r>
              <a:rPr lang="en-AU" sz="1500" dirty="0" smtClean="0"/>
              <a:t>Source MME to select EPS bearers to be retained/send restricted list of bearer contexts to SGSN; this shall be applied both for S10 or </a:t>
            </a:r>
            <a:r>
              <a:rPr lang="en-AU" sz="1500" dirty="0" err="1" smtClean="0"/>
              <a:t>Gn</a:t>
            </a:r>
            <a:r>
              <a:rPr lang="en-AU" sz="1500" dirty="0"/>
              <a:t> </a:t>
            </a:r>
            <a:r>
              <a:rPr lang="en-AU" sz="1500" dirty="0" smtClean="0"/>
              <a:t>interface. (The S4 SGSN is never expected to indicate support of 15 bearers). The MME shall release any bearers that used EPS bearer IDs that are reserved in GTPv1-C.</a:t>
            </a:r>
          </a:p>
          <a:p>
            <a:pPr lvl="1"/>
            <a:r>
              <a:rPr lang="en-AU" sz="1600" dirty="0" smtClean="0"/>
              <a:t>Other change/clarification needed: The existing text about SGSN releasing bearers that can’t be supported on UTRAN/GERAN remains relevant but may need to be changed/adjusted.</a:t>
            </a:r>
            <a:endParaRPr lang="en-AU" sz="1600" dirty="0"/>
          </a:p>
          <a:p>
            <a:pPr lvl="1"/>
            <a:endParaRPr lang="en-AU" sz="1600" dirty="0" smtClean="0"/>
          </a:p>
          <a:p>
            <a:pPr lvl="1"/>
            <a:endParaRPr lang="en-AU" sz="1600" dirty="0" smtClean="0"/>
          </a:p>
        </p:txBody>
      </p:sp>
    </p:spTree>
    <p:extLst>
      <p:ext uri="{BB962C8B-B14F-4D97-AF65-F5344CB8AC3E}">
        <p14:creationId xmlns:p14="http://schemas.microsoft.com/office/powerpoint/2010/main" val="1202470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 (cont.)</a:t>
            </a:r>
            <a:endParaRPr lang="en-AU" dirty="0"/>
          </a:p>
        </p:txBody>
      </p:sp>
      <p:sp>
        <p:nvSpPr>
          <p:cNvPr id="3" name="Content Placeholder 2"/>
          <p:cNvSpPr>
            <a:spLocks noGrp="1"/>
          </p:cNvSpPr>
          <p:nvPr>
            <p:ph idx="1"/>
          </p:nvPr>
        </p:nvSpPr>
        <p:spPr>
          <a:xfrm>
            <a:off x="580747" y="1017757"/>
            <a:ext cx="10515600" cy="5161100"/>
          </a:xfrm>
        </p:spPr>
        <p:txBody>
          <a:bodyPr>
            <a:noAutofit/>
          </a:bodyPr>
          <a:lstStyle/>
          <a:p>
            <a:r>
              <a:rPr lang="en-AU" sz="1200" dirty="0" smtClean="0"/>
              <a:t>UE or network initiated service request</a:t>
            </a:r>
          </a:p>
          <a:p>
            <a:pPr lvl="1"/>
            <a:r>
              <a:rPr lang="en-AU" sz="1200" dirty="0"/>
              <a:t>Goal: Ensure that the </a:t>
            </a:r>
            <a:r>
              <a:rPr lang="en-AU" sz="1200" dirty="0" smtClean="0"/>
              <a:t>procedure is successfully executed also when the eNB that the UE is connecting to does not support all the bearers that were active before the UE went into idle mode</a:t>
            </a:r>
            <a:endParaRPr lang="en-AU" sz="1200" dirty="0"/>
          </a:p>
          <a:p>
            <a:pPr lvl="1"/>
            <a:r>
              <a:rPr lang="en-AU" sz="1200" dirty="0"/>
              <a:t>Required functional change: </a:t>
            </a:r>
            <a:r>
              <a:rPr lang="en-AU" sz="1200" dirty="0" smtClean="0"/>
              <a:t>  The eNB shall indicate if it supports 15 bearers and if not, the MME shall down-select the bearers to be retained/activated as ERABs and S1 bearers. The MME shall release the rest of the bearers.</a:t>
            </a:r>
            <a:endParaRPr lang="en-AU" sz="1200" dirty="0"/>
          </a:p>
          <a:p>
            <a:pPr lvl="1"/>
            <a:r>
              <a:rPr lang="en-AU" sz="1200" dirty="0"/>
              <a:t>Other change/clarification needed in TS: </a:t>
            </a:r>
            <a:r>
              <a:rPr lang="en-AU" sz="1200" dirty="0" smtClean="0"/>
              <a:t>None</a:t>
            </a:r>
          </a:p>
          <a:p>
            <a:r>
              <a:rPr lang="en-AU" sz="1200" dirty="0" smtClean="0"/>
              <a:t>UE requested PDN connectivity</a:t>
            </a:r>
          </a:p>
          <a:p>
            <a:pPr lvl="1"/>
            <a:r>
              <a:rPr lang="en-AU" sz="1200" dirty="0" smtClean="0"/>
              <a:t>Goal: Ensure that the network supports the highest number of EPS bearers for a UE, subject to the EPC node capabilities</a:t>
            </a:r>
          </a:p>
          <a:p>
            <a:pPr lvl="1"/>
            <a:r>
              <a:rPr lang="en-AU" sz="1200" dirty="0" smtClean="0"/>
              <a:t>Required functional change: None (with the assumption that UE has no information about the network support for 15 bearers).  </a:t>
            </a:r>
          </a:p>
          <a:p>
            <a:pPr lvl="1"/>
            <a:r>
              <a:rPr lang="en-AU" sz="1200" dirty="0" smtClean="0"/>
              <a:t>Other change/clarification needed in TS: Describe the consequences of the UE having no information about the no. of bearers supported by the network: UE may initiate PDN connectivity that is rejected by the network due to the no. of bearers exhausted on the network side.</a:t>
            </a:r>
          </a:p>
          <a:p>
            <a:r>
              <a:rPr lang="en-AU" sz="1200" dirty="0" smtClean="0"/>
              <a:t>Dedicated bearer activation</a:t>
            </a:r>
          </a:p>
          <a:p>
            <a:pPr lvl="1"/>
            <a:r>
              <a:rPr lang="en-AU" sz="1200" dirty="0"/>
              <a:t>Goal</a:t>
            </a:r>
            <a:r>
              <a:rPr lang="en-AU" sz="1200" dirty="0" smtClean="0"/>
              <a:t>: The network shall support QoS by activating bearers beyond 8 if the UE supports it. </a:t>
            </a:r>
          </a:p>
          <a:p>
            <a:pPr lvl="2"/>
            <a:r>
              <a:rPr lang="en-AU" sz="1200" dirty="0" smtClean="0"/>
              <a:t>It is noted that any optimisation for the node selection must have happened before this procedure, at this stage the relevant limitations from the capabilities of the selected SGW</a:t>
            </a:r>
            <a:r>
              <a:rPr lang="en-AU" sz="1200" dirty="0"/>
              <a:t> </a:t>
            </a:r>
            <a:r>
              <a:rPr lang="en-AU" sz="1200" dirty="0" smtClean="0"/>
              <a:t>&amp; PGW will apply. </a:t>
            </a:r>
          </a:p>
          <a:p>
            <a:pPr lvl="1"/>
            <a:r>
              <a:rPr lang="en-AU" sz="1200" dirty="0" smtClean="0"/>
              <a:t>Required functional change: MME (which allocates the EPS bearer IDs for the new bearer) shall take </a:t>
            </a:r>
            <a:r>
              <a:rPr lang="en-AU" sz="1200" dirty="0"/>
              <a:t>into consideration whether the UE </a:t>
            </a:r>
            <a:r>
              <a:rPr lang="en-AU" sz="1200" dirty="0" smtClean="0"/>
              <a:t>and the involved nodes (SGW, PGW, eNB) support 15 bearers. For this, the MME is expected to have information received during the attach/TAU procedure and the setup of the relevant default bearer.  </a:t>
            </a:r>
          </a:p>
          <a:p>
            <a:pPr lvl="1"/>
            <a:r>
              <a:rPr lang="en-AU" sz="1200" dirty="0" smtClean="0"/>
              <a:t>Other </a:t>
            </a:r>
            <a:r>
              <a:rPr lang="en-AU" sz="1200" dirty="0"/>
              <a:t>change/clarification needed in TS</a:t>
            </a:r>
            <a:r>
              <a:rPr lang="en-AU" sz="1200" dirty="0" smtClean="0"/>
              <a:t>: None identified (some notes might be needed) </a:t>
            </a:r>
            <a:endParaRPr lang="en-AU" sz="1200" dirty="0"/>
          </a:p>
          <a:p>
            <a:r>
              <a:rPr lang="en-GB" sz="1200" dirty="0" smtClean="0"/>
              <a:t>UE </a:t>
            </a:r>
            <a:r>
              <a:rPr lang="en-GB" sz="1200" dirty="0"/>
              <a:t>requested bearer resource modification</a:t>
            </a:r>
            <a:endParaRPr lang="en-AU" sz="1200" dirty="0"/>
          </a:p>
          <a:p>
            <a:pPr lvl="1"/>
            <a:r>
              <a:rPr lang="en-AU" sz="1200" dirty="0"/>
              <a:t>Goal</a:t>
            </a:r>
            <a:r>
              <a:rPr lang="en-AU" sz="1200" dirty="0" smtClean="0"/>
              <a:t>: Refer to  dedicated bearer activation</a:t>
            </a:r>
            <a:endParaRPr lang="en-AU" sz="1200" dirty="0"/>
          </a:p>
          <a:p>
            <a:pPr lvl="1"/>
            <a:r>
              <a:rPr lang="en-AU" sz="1200" dirty="0"/>
              <a:t>Required functional change</a:t>
            </a:r>
            <a:r>
              <a:rPr lang="en-AU" sz="1200" dirty="0" smtClean="0"/>
              <a:t>: </a:t>
            </a:r>
            <a:r>
              <a:rPr lang="en-AU" sz="1200" dirty="0"/>
              <a:t>Refer to  dedicated bearer </a:t>
            </a:r>
            <a:r>
              <a:rPr lang="en-AU" sz="1200" dirty="0" smtClean="0"/>
              <a:t>activation</a:t>
            </a:r>
            <a:endParaRPr lang="en-AU" sz="1200" dirty="0"/>
          </a:p>
          <a:p>
            <a:pPr lvl="1"/>
            <a:r>
              <a:rPr lang="en-AU" sz="1200" dirty="0"/>
              <a:t>Other change/clarification needed in TS: </a:t>
            </a:r>
            <a:r>
              <a:rPr lang="en-AU" sz="1200" dirty="0" smtClean="0"/>
              <a:t>None identified</a:t>
            </a:r>
            <a:endParaRPr lang="en-AU" sz="1200" dirty="0"/>
          </a:p>
        </p:txBody>
      </p:sp>
    </p:spTree>
    <p:extLst>
      <p:ext uri="{BB962C8B-B14F-4D97-AF65-F5344CB8AC3E}">
        <p14:creationId xmlns:p14="http://schemas.microsoft.com/office/powerpoint/2010/main" val="4215131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747" y="258593"/>
            <a:ext cx="10515600" cy="602541"/>
          </a:xfrm>
        </p:spPr>
        <p:txBody>
          <a:bodyPr>
            <a:normAutofit fontScale="90000"/>
          </a:bodyPr>
          <a:lstStyle/>
          <a:p>
            <a:r>
              <a:rPr lang="en-AU" dirty="0" smtClean="0"/>
              <a:t>Procedures with modification / overview (cont.)</a:t>
            </a:r>
            <a:endParaRPr lang="en-AU" dirty="0"/>
          </a:p>
        </p:txBody>
      </p:sp>
      <p:sp>
        <p:nvSpPr>
          <p:cNvPr id="3" name="Content Placeholder 2"/>
          <p:cNvSpPr>
            <a:spLocks noGrp="1"/>
          </p:cNvSpPr>
          <p:nvPr>
            <p:ph idx="1"/>
          </p:nvPr>
        </p:nvSpPr>
        <p:spPr>
          <a:xfrm>
            <a:off x="580747" y="1017756"/>
            <a:ext cx="10515600" cy="5667523"/>
          </a:xfrm>
        </p:spPr>
        <p:txBody>
          <a:bodyPr>
            <a:normAutofit fontScale="62500" lnSpcReduction="20000"/>
          </a:bodyPr>
          <a:lstStyle/>
          <a:p>
            <a:r>
              <a:rPr lang="en-AU" dirty="0" smtClean="0"/>
              <a:t>Handover within </a:t>
            </a:r>
            <a:r>
              <a:rPr lang="en-AU" dirty="0"/>
              <a:t>E-UTRAN</a:t>
            </a:r>
          </a:p>
          <a:p>
            <a:pPr lvl="1"/>
            <a:r>
              <a:rPr lang="en-AU" dirty="0"/>
              <a:t>Goal: Ensure that the handover procedure is successful also in a network that has uneven node capabilities for the max. no of bearers, by retaining the selected subset of bearers that can be supported by the target nodes</a:t>
            </a:r>
          </a:p>
          <a:p>
            <a:pPr lvl="2"/>
            <a:r>
              <a:rPr lang="en-AU" dirty="0"/>
              <a:t>When UE has more than 8 bearers and the target eNB supports only 8 bearers</a:t>
            </a:r>
          </a:p>
          <a:p>
            <a:pPr lvl="2"/>
            <a:r>
              <a:rPr lang="en-AU" dirty="0"/>
              <a:t>When UE has more than 11 bearers and target MME and/or SGW only supports 11 </a:t>
            </a:r>
          </a:p>
          <a:p>
            <a:pPr lvl="1"/>
            <a:r>
              <a:rPr lang="en-AU" dirty="0"/>
              <a:t>Required </a:t>
            </a:r>
            <a:r>
              <a:rPr lang="en-AU" dirty="0" smtClean="0"/>
              <a:t>functional change</a:t>
            </a:r>
            <a:r>
              <a:rPr lang="en-AU" dirty="0"/>
              <a:t>: </a:t>
            </a:r>
          </a:p>
          <a:p>
            <a:pPr lvl="2"/>
            <a:r>
              <a:rPr lang="en-AU" dirty="0">
                <a:solidFill>
                  <a:srgbClr val="7030A0"/>
                </a:solidFill>
              </a:rPr>
              <a:t>For X2 based HO: </a:t>
            </a:r>
            <a:r>
              <a:rPr lang="en-AU" dirty="0" smtClean="0">
                <a:solidFill>
                  <a:srgbClr val="7030A0"/>
                </a:solidFill>
              </a:rPr>
              <a:t>Source </a:t>
            </a:r>
            <a:r>
              <a:rPr lang="en-AU" dirty="0">
                <a:solidFill>
                  <a:srgbClr val="7030A0"/>
                </a:solidFill>
              </a:rPr>
              <a:t>eNB to </a:t>
            </a:r>
            <a:r>
              <a:rPr lang="en-AU" dirty="0" smtClean="0">
                <a:solidFill>
                  <a:srgbClr val="7030A0"/>
                </a:solidFill>
              </a:rPr>
              <a:t>send </a:t>
            </a:r>
            <a:r>
              <a:rPr lang="en-AU" dirty="0">
                <a:solidFill>
                  <a:srgbClr val="7030A0"/>
                </a:solidFill>
              </a:rPr>
              <a:t>the </a:t>
            </a:r>
            <a:r>
              <a:rPr lang="en-AU" dirty="0" smtClean="0">
                <a:solidFill>
                  <a:srgbClr val="7030A0"/>
                </a:solidFill>
              </a:rPr>
              <a:t>set of ERAB bearers to the target </a:t>
            </a:r>
            <a:r>
              <a:rPr lang="en-AU" dirty="0">
                <a:solidFill>
                  <a:srgbClr val="7030A0"/>
                </a:solidFill>
              </a:rPr>
              <a:t>eNB </a:t>
            </a:r>
            <a:r>
              <a:rPr lang="en-AU" dirty="0" smtClean="0">
                <a:solidFill>
                  <a:srgbClr val="7030A0"/>
                </a:solidFill>
              </a:rPr>
              <a:t>which can be supported; </a:t>
            </a:r>
            <a:r>
              <a:rPr lang="en-AU" dirty="0">
                <a:solidFill>
                  <a:srgbClr val="7030A0"/>
                </a:solidFill>
              </a:rPr>
              <a:t>release the rest of bearers if the HO is completed successfully. </a:t>
            </a:r>
            <a:r>
              <a:rPr lang="en-AU" dirty="0" smtClean="0">
                <a:solidFill>
                  <a:srgbClr val="7030A0"/>
                </a:solidFill>
              </a:rPr>
              <a:t>The HO procedure does not provide any possibility for an indication from the target eNB on its capabilities, so RAN2 </a:t>
            </a:r>
            <a:r>
              <a:rPr lang="en-AU" dirty="0">
                <a:solidFill>
                  <a:srgbClr val="7030A0"/>
                </a:solidFill>
              </a:rPr>
              <a:t>/ RAN3 </a:t>
            </a:r>
            <a:r>
              <a:rPr lang="en-AU" dirty="0" smtClean="0">
                <a:solidFill>
                  <a:srgbClr val="7030A0"/>
                </a:solidFill>
              </a:rPr>
              <a:t>work is needed to decide how to achieve this. TS 36.300 and several stage3 RAN specifications may need to be updated.</a:t>
            </a:r>
          </a:p>
          <a:p>
            <a:pPr lvl="2"/>
            <a:r>
              <a:rPr lang="en-AU" dirty="0" smtClean="0"/>
              <a:t>If X2 handover requires SGW relocation, the MME shall ensure that those bearers as sent to the new SGW that can be supported there, if the new SGW selected does not support 15 bearers and it shall release the rest via the old SGW. As the procedure does not allow the MME to receive indication from the new SGW before the session setup to it, It needs to be agreed, how to achieve this goal.</a:t>
            </a:r>
          </a:p>
          <a:p>
            <a:pPr lvl="2"/>
            <a:r>
              <a:rPr lang="en-AU" dirty="0" smtClean="0"/>
              <a:t>For </a:t>
            </a:r>
            <a:r>
              <a:rPr lang="en-AU" dirty="0"/>
              <a:t>S1 based HO: </a:t>
            </a:r>
            <a:r>
              <a:rPr lang="en-AU" dirty="0" smtClean="0"/>
              <a:t>During the HO preparation phase, the source and target MMEs shall ensure that those bearers shall be retained that can be supported by the target MME, eNB and SGW. It needs to be agreed how to achieve this, as the procedure does not cater for capability indication from the target nodes. The MMEs then need to release </a:t>
            </a:r>
            <a:r>
              <a:rPr lang="en-AU" dirty="0"/>
              <a:t>the rest of the bearers if the HO is completed successfully</a:t>
            </a:r>
            <a:r>
              <a:rPr lang="en-AU" dirty="0" smtClean="0"/>
              <a:t>.</a:t>
            </a:r>
          </a:p>
          <a:p>
            <a:pPr lvl="1"/>
            <a:r>
              <a:rPr lang="en-AU" dirty="0" smtClean="0"/>
              <a:t>Other change/clarification needed: </a:t>
            </a:r>
          </a:p>
          <a:p>
            <a:pPr lvl="2"/>
            <a:r>
              <a:rPr lang="en-AU" dirty="0"/>
              <a:t>F</a:t>
            </a:r>
            <a:r>
              <a:rPr lang="en-AU" dirty="0" smtClean="0"/>
              <a:t>or X2 based HO, TS 23.401 should reflect the changes needed in TS 36.300.  </a:t>
            </a:r>
          </a:p>
          <a:p>
            <a:pPr lvl="2"/>
            <a:r>
              <a:rPr lang="en-AU" dirty="0" smtClean="0">
                <a:solidFill>
                  <a:srgbClr val="7030A0"/>
                </a:solidFill>
              </a:rPr>
              <a:t>LSs (or joint discussion) </a:t>
            </a:r>
            <a:r>
              <a:rPr lang="en-AU" dirty="0">
                <a:solidFill>
                  <a:srgbClr val="7030A0"/>
                </a:solidFill>
              </a:rPr>
              <a:t>will be needed to align </a:t>
            </a:r>
            <a:r>
              <a:rPr lang="en-AU" dirty="0" smtClean="0">
                <a:solidFill>
                  <a:srgbClr val="7030A0"/>
                </a:solidFill>
              </a:rPr>
              <a:t>TS 36.300 </a:t>
            </a:r>
            <a:r>
              <a:rPr lang="en-AU" dirty="0">
                <a:solidFill>
                  <a:srgbClr val="7030A0"/>
                </a:solidFill>
              </a:rPr>
              <a:t>and </a:t>
            </a:r>
            <a:r>
              <a:rPr lang="en-AU" dirty="0" smtClean="0">
                <a:solidFill>
                  <a:srgbClr val="7030A0"/>
                </a:solidFill>
              </a:rPr>
              <a:t>TS 23.401 </a:t>
            </a:r>
            <a:endParaRPr lang="en-AU" dirty="0"/>
          </a:p>
          <a:p>
            <a:r>
              <a:rPr lang="en-AU" dirty="0" smtClean="0"/>
              <a:t>Handover from E-UTRAN to UTRAN/GERAN</a:t>
            </a:r>
            <a:endParaRPr lang="en-AU" dirty="0"/>
          </a:p>
          <a:p>
            <a:pPr lvl="1"/>
            <a:r>
              <a:rPr lang="en-AU" dirty="0"/>
              <a:t>Goal: Ensure that the handover procedure is </a:t>
            </a:r>
            <a:r>
              <a:rPr lang="en-AU" dirty="0" smtClean="0"/>
              <a:t>successful and retains a </a:t>
            </a:r>
            <a:r>
              <a:rPr lang="en-AU" dirty="0"/>
              <a:t>selected subset of bearers that can be supported by the target </a:t>
            </a:r>
            <a:r>
              <a:rPr lang="en-AU" dirty="0" smtClean="0"/>
              <a:t>RAN and the GPRS core network</a:t>
            </a:r>
            <a:endParaRPr lang="en-AU" dirty="0" smtClean="0">
              <a:solidFill>
                <a:srgbClr val="FF0000"/>
              </a:solidFill>
            </a:endParaRPr>
          </a:p>
          <a:p>
            <a:pPr lvl="1"/>
            <a:r>
              <a:rPr lang="en-AU" dirty="0" smtClean="0"/>
              <a:t>Required functional change: </a:t>
            </a:r>
          </a:p>
          <a:p>
            <a:pPr lvl="2"/>
            <a:r>
              <a:rPr lang="en-AU" dirty="0" smtClean="0"/>
              <a:t>During the HO preparation phase, the MME shall include only 11 bearers in the Forward Relocation Request. Then if the HO is completed successfully, it shall release the rest of the bearers at the end of the handover execution phase.</a:t>
            </a:r>
          </a:p>
          <a:p>
            <a:pPr lvl="2"/>
            <a:r>
              <a:rPr lang="en-GB" dirty="0" smtClean="0"/>
              <a:t>While there are different variants of the procedure, depending on S10 or </a:t>
            </a:r>
            <a:r>
              <a:rPr lang="en-GB" dirty="0" err="1" smtClean="0"/>
              <a:t>Gn</a:t>
            </a:r>
            <a:r>
              <a:rPr lang="en-GB" dirty="0" smtClean="0"/>
              <a:t> being used, and UTRAN or GERAN being the target, these steps should be applicable for all. </a:t>
            </a:r>
            <a:endParaRPr lang="en-AU" dirty="0"/>
          </a:p>
          <a:p>
            <a:pPr lvl="1"/>
            <a:r>
              <a:rPr lang="en-AU" dirty="0"/>
              <a:t>Other change/clarification needed: </a:t>
            </a:r>
          </a:p>
          <a:p>
            <a:pPr lvl="2"/>
            <a:r>
              <a:rPr lang="en-AU" dirty="0" smtClean="0"/>
              <a:t>None identified</a:t>
            </a:r>
            <a:endParaRPr lang="en-AU" dirty="0"/>
          </a:p>
        </p:txBody>
      </p:sp>
    </p:spTree>
    <p:extLst>
      <p:ext uri="{BB962C8B-B14F-4D97-AF65-F5344CB8AC3E}">
        <p14:creationId xmlns:p14="http://schemas.microsoft.com/office/powerpoint/2010/main" val="1081860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srcRect b="28456"/>
          <a:stretch/>
        </p:blipFill>
        <p:spPr>
          <a:xfrm>
            <a:off x="412072" y="1016504"/>
            <a:ext cx="5530192" cy="5703891"/>
          </a:xfrm>
          <a:prstGeom prst="rect">
            <a:avLst/>
          </a:prstGeom>
        </p:spPr>
      </p:pic>
      <p:sp>
        <p:nvSpPr>
          <p:cNvPr id="2" name="Title 1"/>
          <p:cNvSpPr>
            <a:spLocks noGrp="1"/>
          </p:cNvSpPr>
          <p:nvPr>
            <p:ph type="title"/>
          </p:nvPr>
        </p:nvSpPr>
        <p:spPr>
          <a:xfrm>
            <a:off x="412072" y="172022"/>
            <a:ext cx="10515600" cy="522642"/>
          </a:xfrm>
        </p:spPr>
        <p:txBody>
          <a:bodyPr>
            <a:normAutofit fontScale="90000"/>
          </a:bodyPr>
          <a:lstStyle/>
          <a:p>
            <a:r>
              <a:rPr lang="en-AU" dirty="0" smtClean="0"/>
              <a:t>Procedures with modification: E-UTRAN attach </a:t>
            </a:r>
            <a:endParaRPr lang="en-AU"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12072" y="1264920"/>
            <a:ext cx="1988598" cy="4876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90082" y="976199"/>
            <a:ext cx="5841506" cy="5016758"/>
          </a:xfrm>
          <a:prstGeom prst="rect">
            <a:avLst/>
          </a:prstGeom>
          <a:noFill/>
        </p:spPr>
        <p:txBody>
          <a:bodyPr wrap="square" rtlCol="0">
            <a:spAutoFit/>
          </a:bodyPr>
          <a:lstStyle/>
          <a:p>
            <a:pPr marL="285750" indent="-285750">
              <a:buFont typeface="Arial" panose="020B0604020202020204" pitchFamily="34" charset="0"/>
              <a:buChar char="•"/>
            </a:pPr>
            <a:r>
              <a:rPr lang="en-AU" sz="1600" dirty="0"/>
              <a:t>This is section </a:t>
            </a:r>
            <a:r>
              <a:rPr lang="en-AU" sz="1600" dirty="0" smtClean="0"/>
              <a:t>5.3.2.1 </a:t>
            </a:r>
            <a:r>
              <a:rPr lang="en-AU" sz="1600" dirty="0"/>
              <a:t>in TS 23.401</a:t>
            </a:r>
          </a:p>
          <a:p>
            <a:pPr marL="285750" indent="-285750">
              <a:buFont typeface="Arial" panose="020B0604020202020204" pitchFamily="34" charset="0"/>
              <a:buChar char="•"/>
            </a:pPr>
            <a:r>
              <a:rPr lang="en-AU" sz="1600" dirty="0" smtClean="0"/>
              <a:t>Step1: The UE shall include a new capability of supporting 15 EPS bearers in the Attach request / the UE core network capability parameter</a:t>
            </a:r>
          </a:p>
          <a:p>
            <a:pPr marL="285750" indent="-285750">
              <a:buFont typeface="Arial" panose="020B0604020202020204" pitchFamily="34" charset="0"/>
              <a:buChar char="•"/>
            </a:pPr>
            <a:r>
              <a:rPr lang="en-AU" sz="1600" dirty="0" smtClean="0"/>
              <a:t>Step2: The eNB shall add indication of its support when it forwards the Attach Request. </a:t>
            </a:r>
          </a:p>
          <a:p>
            <a:pPr marL="742950" lvl="1" indent="-285750">
              <a:buFont typeface="Arial" panose="020B0604020202020204" pitchFamily="34" charset="0"/>
              <a:buChar char="•"/>
            </a:pPr>
            <a:r>
              <a:rPr lang="en-AU" sz="1600" dirty="0" smtClean="0"/>
              <a:t>The MME can use this information later e.g. in dedicated bearer setup procedure. It should not use EPS bearer IDs that were reserved earlier – even though they were not reserved for S1AP. This could be stage3 decision</a:t>
            </a:r>
          </a:p>
          <a:p>
            <a:pPr marL="285750" indent="-285750">
              <a:buFont typeface="Arial" panose="020B0604020202020204" pitchFamily="34" charset="0"/>
              <a:buChar char="•"/>
            </a:pPr>
            <a:r>
              <a:rPr lang="en-AU" sz="1600" dirty="0" smtClean="0"/>
              <a:t>Step13-16: During the setup of the initial PDN connection, the MME shall indicate the UE + MME supporting 15 bearers and the SGW and PGW shall return the indication of their support as well</a:t>
            </a:r>
          </a:p>
          <a:p>
            <a:pPr marL="742950" lvl="1" indent="-285750">
              <a:buFont typeface="Arial" panose="020B0604020202020204" pitchFamily="34" charset="0"/>
              <a:buChar char="•"/>
            </a:pPr>
            <a:r>
              <a:rPr lang="en-AU" sz="1600" dirty="0" smtClean="0"/>
              <a:t>This information shall be used by the MME later e.g. in dedicated bearer setup or UE initiated PDN connection. The MME shall not setup more than 11 bearers / use dedicated bearer ID values that were reserved earlier</a:t>
            </a:r>
          </a:p>
          <a:p>
            <a:pPr marL="285750" indent="-285750">
              <a:buFont typeface="Arial" panose="020B0604020202020204" pitchFamily="34" charset="0"/>
              <a:buChar char="•"/>
            </a:pPr>
            <a:r>
              <a:rPr lang="en-AU" sz="1600" dirty="0" smtClean="0"/>
              <a:t>Note: as per the proposal to key decision1, the MME does not provide any confirmation of the network support for 15 bearers to the UE </a:t>
            </a:r>
            <a:endParaRPr lang="en-AU" sz="1600" dirty="0"/>
          </a:p>
        </p:txBody>
      </p:sp>
      <p:sp>
        <p:nvSpPr>
          <p:cNvPr id="12" name="Oval 11"/>
          <p:cNvSpPr/>
          <p:nvPr/>
        </p:nvSpPr>
        <p:spPr>
          <a:xfrm>
            <a:off x="1704513" y="5039408"/>
            <a:ext cx="3000651" cy="14146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73131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88777" y="1410410"/>
            <a:ext cx="6088373" cy="4698027"/>
          </a:xfrm>
          <a:prstGeom prst="rect">
            <a:avLst/>
          </a:prstGeom>
        </p:spPr>
      </p:pic>
      <p:sp>
        <p:nvSpPr>
          <p:cNvPr id="2" name="Title 1"/>
          <p:cNvSpPr>
            <a:spLocks noGrp="1"/>
          </p:cNvSpPr>
          <p:nvPr>
            <p:ph type="title"/>
          </p:nvPr>
        </p:nvSpPr>
        <p:spPr>
          <a:xfrm>
            <a:off x="500848" y="470517"/>
            <a:ext cx="10515600" cy="522642"/>
          </a:xfrm>
        </p:spPr>
        <p:txBody>
          <a:bodyPr>
            <a:noAutofit/>
          </a:bodyPr>
          <a:lstStyle/>
          <a:p>
            <a:r>
              <a:rPr lang="en-AU" sz="3200" dirty="0" smtClean="0"/>
              <a:t>Procedures with modification: </a:t>
            </a:r>
            <a:r>
              <a:rPr lang="en-GB" sz="3200" dirty="0"/>
              <a:t>Tracking Area Update procedure with Serving GW 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372863" y="1864310"/>
            <a:ext cx="1988598"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852161" y="563969"/>
            <a:ext cx="6228080" cy="6294031"/>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5.3.3.1 </a:t>
            </a:r>
            <a:r>
              <a:rPr lang="en-AU" sz="1200" dirty="0"/>
              <a:t>in TS </a:t>
            </a:r>
            <a:r>
              <a:rPr lang="en-AU" sz="1200" dirty="0" smtClean="0"/>
              <a:t>23.401 has to be updated </a:t>
            </a:r>
            <a:endParaRPr lang="en-AU" sz="1200" dirty="0"/>
          </a:p>
          <a:p>
            <a:pPr marL="285750" indent="-285750">
              <a:buFont typeface="Arial" panose="020B0604020202020204" pitchFamily="34" charset="0"/>
              <a:buChar char="•"/>
            </a:pPr>
            <a:r>
              <a:rPr lang="en-AU" sz="1200" dirty="0" smtClean="0"/>
              <a:t>Step2: The UE shall indicate its support for 15 EPS bearers in the TAU request / UE network capability</a:t>
            </a:r>
          </a:p>
          <a:p>
            <a:pPr marL="285750" indent="-285750">
              <a:buFont typeface="Arial" panose="020B0604020202020204" pitchFamily="34" charset="0"/>
              <a:buChar char="•"/>
            </a:pPr>
            <a:r>
              <a:rPr lang="en-AU" sz="1200" dirty="0" smtClean="0"/>
              <a:t>Step3: The eNB shall include indication of its support of 15 bearer to the TAU request. </a:t>
            </a:r>
          </a:p>
          <a:p>
            <a:pPr marL="742950" lvl="1" indent="-285750">
              <a:buFont typeface="Arial" panose="020B0604020202020204" pitchFamily="34" charset="0"/>
              <a:buChar char="•"/>
            </a:pPr>
            <a:r>
              <a:rPr lang="en-AU" sz="1200" dirty="0" smtClean="0"/>
              <a:t>Note: The MME can use this in later procedures for this UE, see Attach description</a:t>
            </a:r>
          </a:p>
          <a:p>
            <a:pPr marL="285750" indent="-285750">
              <a:buFont typeface="Arial" panose="020B0604020202020204" pitchFamily="34" charset="0"/>
              <a:buChar char="•"/>
            </a:pPr>
            <a:r>
              <a:rPr lang="en-AU" sz="1200" dirty="0" smtClean="0"/>
              <a:t>Step4: The new MME shall include indication of its support of 15 bearer to the old MME</a:t>
            </a:r>
          </a:p>
          <a:p>
            <a:pPr marL="285750" indent="-285750">
              <a:buFont typeface="Arial" panose="020B0604020202020204" pitchFamily="34" charset="0"/>
              <a:buChar char="•"/>
            </a:pPr>
            <a:r>
              <a:rPr lang="en-AU" sz="1200" dirty="0" smtClean="0"/>
              <a:t>Step5: The old MME shall include more than 11 bearer context, or use any of the earlier reserved EPS bearer ID values in the Context Response only if it received this indication. If needed, it will down-select the bearers to 11 or further as needed due to backward compatibility in EPS bearer ID values</a:t>
            </a:r>
          </a:p>
          <a:p>
            <a:pPr marL="742950" lvl="1" indent="-285750">
              <a:buFont typeface="Arial" panose="020B0604020202020204" pitchFamily="34" charset="0"/>
              <a:buChar char="•"/>
            </a:pPr>
            <a:r>
              <a:rPr lang="en-AU" sz="1100" dirty="0" smtClean="0"/>
              <a:t>Note: As the UE and network may establish and subsequently release bearers, it will be possible to have some bearers using those EPS bearer IDs that were reserved earlier, even if there is less than 11 bearer active at this time</a:t>
            </a:r>
          </a:p>
          <a:p>
            <a:pPr marL="742950" lvl="1" indent="-285750">
              <a:buFont typeface="Arial" panose="020B0604020202020204" pitchFamily="34" charset="0"/>
              <a:buChar char="•"/>
            </a:pPr>
            <a:r>
              <a:rPr lang="en-AU" sz="1100" dirty="0" smtClean="0"/>
              <a:t>Note: If only such bearers are active that use these EBI values (1..4), the TAU will fail if some of the nodes don’t support 15 bearers – the MME shall send TAU reject. </a:t>
            </a:r>
          </a:p>
          <a:p>
            <a:pPr marL="285750" indent="-285750">
              <a:buFont typeface="Arial" panose="020B0604020202020204" pitchFamily="34" charset="0"/>
              <a:buChar char="•"/>
            </a:pPr>
            <a:r>
              <a:rPr lang="en-AU" sz="1200" dirty="0" smtClean="0"/>
              <a:t>Steps 8 -11: If the new MME supports 15 EPS bearers, it shall include indications of this in the Create Session Requests and it will receive indication from the SGW and PGW(s) on their support of 15 EPS bearers. In the lack of such indication, the new MME may need to down-select the EPS bearers for the UE, in line with step5. </a:t>
            </a:r>
          </a:p>
          <a:p>
            <a:pPr marL="742950" lvl="1" indent="-285750">
              <a:buFont typeface="Arial" panose="020B0604020202020204" pitchFamily="34" charset="0"/>
              <a:buChar char="•"/>
            </a:pPr>
            <a:r>
              <a:rPr lang="en-AU" sz="1100" dirty="0" smtClean="0"/>
              <a:t>Note: if the MME sends all the Create Session Requests in parallel, those that use the EBI values that were reserved earlier, will be rejected by SGW (which does not support the 15 EPS bearers)</a:t>
            </a:r>
          </a:p>
          <a:p>
            <a:pPr marL="742950" lvl="1" indent="-285750">
              <a:buFont typeface="Arial" panose="020B0604020202020204" pitchFamily="34" charset="0"/>
              <a:buChar char="•"/>
            </a:pPr>
            <a:r>
              <a:rPr lang="en-AU" sz="1100" dirty="0" smtClean="0"/>
              <a:t>Note: The MME can use the information on the SGW and PGW support later, e.g. in dedicated bearer setup procedure</a:t>
            </a:r>
          </a:p>
          <a:p>
            <a:pPr marL="742950" lvl="1" indent="-285750">
              <a:buFont typeface="Arial" panose="020B0604020202020204" pitchFamily="34" charset="0"/>
              <a:buChar char="•"/>
            </a:pPr>
            <a:r>
              <a:rPr lang="en-AU" sz="1100" dirty="0" smtClean="0"/>
              <a:t>Note: all EPS bearers may be preserved even if the new eNB does not indicate support for 15 bearers; they will be only be down-selected  when the UE goes to connected mode – see the UE &amp; network initiated Service Request procedures.</a:t>
            </a:r>
          </a:p>
          <a:p>
            <a:pPr marL="285750" indent="-285750">
              <a:buFont typeface="Arial" panose="020B0604020202020204" pitchFamily="34" charset="0"/>
              <a:buChar char="•"/>
            </a:pPr>
            <a:r>
              <a:rPr lang="en-AU" sz="1200" dirty="0" smtClean="0"/>
              <a:t>New conditional steps 19A/19B (</a:t>
            </a:r>
            <a:r>
              <a:rPr lang="en-AU" sz="1200" dirty="0" smtClean="0">
                <a:solidFill>
                  <a:srgbClr val="FF0000"/>
                </a:solidFill>
              </a:rPr>
              <a:t>to be added to the figure</a:t>
            </a:r>
            <a:r>
              <a:rPr lang="en-AU" sz="1200" dirty="0" smtClean="0"/>
              <a:t>): The old MME shall release those sessions PDN connections and/or dedicated bearers that it had to filter out in step 5. Alternatively, the new MME shall do the same for sessions/bearers it could not establish in steps 8-11. </a:t>
            </a:r>
          </a:p>
          <a:p>
            <a:pPr marL="742950" lvl="1" indent="-285750">
              <a:buFont typeface="Arial" panose="020B0604020202020204" pitchFamily="34" charset="0"/>
              <a:buChar char="•"/>
            </a:pPr>
            <a:r>
              <a:rPr lang="en-AU" sz="1100" dirty="0" smtClean="0"/>
              <a:t>This action can </a:t>
            </a:r>
            <a:r>
              <a:rPr lang="en-AU" sz="1100" dirty="0"/>
              <a:t>be </a:t>
            </a:r>
            <a:r>
              <a:rPr lang="en-AU" sz="1100" dirty="0" smtClean="0"/>
              <a:t>done by a combination </a:t>
            </a:r>
            <a:r>
              <a:rPr lang="en-AU" sz="1100" dirty="0"/>
              <a:t>of  Delete Session Requests and Delete Bearer </a:t>
            </a:r>
            <a:r>
              <a:rPr lang="en-AU" sz="1100" dirty="0" smtClean="0"/>
              <a:t>Commands (refer e.g. to RAU procedure later)</a:t>
            </a:r>
            <a:endParaRPr lang="en-AU" sz="1100" dirty="0">
              <a:solidFill>
                <a:srgbClr val="FF0000"/>
              </a:solidFill>
            </a:endParaRPr>
          </a:p>
          <a:p>
            <a:pPr marL="742950" lvl="1" indent="-285750">
              <a:buFont typeface="Arial" panose="020B0604020202020204" pitchFamily="34" charset="0"/>
              <a:buChar char="•"/>
            </a:pPr>
            <a:r>
              <a:rPr lang="en-AU" sz="1100" dirty="0" smtClean="0"/>
              <a:t>Note: this should be shown logically separate steps, as in step18, the MME does set the Operation Indication flag (i.e. it is not a real deletion)</a:t>
            </a:r>
          </a:p>
        </p:txBody>
      </p:sp>
      <p:sp>
        <p:nvSpPr>
          <p:cNvPr id="3" name="Rectangle 2"/>
          <p:cNvSpPr>
            <a:spLocks noChangeArrowheads="1"/>
          </p:cNvSpPr>
          <p:nvPr/>
        </p:nvSpPr>
        <p:spPr bwMode="auto">
          <a:xfrm>
            <a:off x="230820" y="13198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2096611" y="2106948"/>
            <a:ext cx="1383436"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500849" y="5592932"/>
            <a:ext cx="4843508" cy="26768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1926454" y="2983111"/>
            <a:ext cx="3346881" cy="13048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2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5" name="TextBox 14"/>
          <p:cNvSpPr txBox="1"/>
          <p:nvPr/>
        </p:nvSpPr>
        <p:spPr>
          <a:xfrm>
            <a:off x="372863" y="6206947"/>
            <a:ext cx="5346015" cy="307777"/>
          </a:xfrm>
          <a:prstGeom prst="rect">
            <a:avLst/>
          </a:prstGeom>
          <a:noFill/>
        </p:spPr>
        <p:txBody>
          <a:bodyPr wrap="none" rtlCol="0">
            <a:spAutoFit/>
          </a:bodyPr>
          <a:lstStyle/>
          <a:p>
            <a:r>
              <a:rPr lang="en-AU" sz="1400" dirty="0" smtClean="0">
                <a:solidFill>
                  <a:srgbClr val="FF0000"/>
                </a:solidFill>
              </a:rPr>
              <a:t>(Note: This figure is corrupt/broken in TS23.401, I could not update it)</a:t>
            </a:r>
            <a:endParaRPr lang="en-AU" sz="1400" dirty="0">
              <a:solidFill>
                <a:srgbClr val="FF0000"/>
              </a:solidFill>
            </a:endParaRPr>
          </a:p>
        </p:txBody>
      </p:sp>
    </p:spTree>
    <p:extLst>
      <p:ext uri="{BB962C8B-B14F-4D97-AF65-F5344CB8AC3E}">
        <p14:creationId xmlns:p14="http://schemas.microsoft.com/office/powerpoint/2010/main" val="1249891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8333"/>
          <a:stretch/>
        </p:blipFill>
        <p:spPr>
          <a:xfrm>
            <a:off x="238480" y="1028434"/>
            <a:ext cx="5511695" cy="5748286"/>
          </a:xfrm>
          <a:prstGeom prst="rect">
            <a:avLst/>
          </a:prstGeom>
        </p:spPr>
      </p:pic>
      <p:sp>
        <p:nvSpPr>
          <p:cNvPr id="2" name="Title 1"/>
          <p:cNvSpPr>
            <a:spLocks noGrp="1"/>
          </p:cNvSpPr>
          <p:nvPr>
            <p:ph type="title"/>
          </p:nvPr>
        </p:nvSpPr>
        <p:spPr>
          <a:xfrm>
            <a:off x="500848" y="470517"/>
            <a:ext cx="10515600" cy="522642"/>
          </a:xfrm>
        </p:spPr>
        <p:txBody>
          <a:bodyPr>
            <a:noAutofit/>
          </a:bodyPr>
          <a:lstStyle/>
          <a:p>
            <a:r>
              <a:rPr lang="en-AU" sz="3200" dirty="0" smtClean="0"/>
              <a:t>Procedures with modification: </a:t>
            </a:r>
            <a:r>
              <a:rPr lang="en-GB" sz="3200" dirty="0"/>
              <a:t>Tracking Area Update procedure with Serving GW </a:t>
            </a:r>
            <a:r>
              <a:rPr lang="en-GB" sz="3200" dirty="0" smtClean="0"/>
              <a:t>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92458" y="1862403"/>
            <a:ext cx="1358284" cy="47051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882936" y="1214468"/>
            <a:ext cx="5841506" cy="2308324"/>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5.3.3.2 in TS 23.401 needs to be updated</a:t>
            </a:r>
          </a:p>
          <a:p>
            <a:pPr marL="285750" indent="-285750">
              <a:buFont typeface="Arial" panose="020B0604020202020204" pitchFamily="34" charset="0"/>
              <a:buChar char="•"/>
            </a:pPr>
            <a:r>
              <a:rPr lang="en-AU" sz="1600" dirty="0" smtClean="0"/>
              <a:t>This is similar to the previous case (TAU w/ SGW change), the same additions/changes shall be repeated, except those for the new MME (that has no new actions)</a:t>
            </a:r>
          </a:p>
          <a:p>
            <a:pPr marL="285750" indent="-285750">
              <a:buFont typeface="Arial" panose="020B0604020202020204" pitchFamily="34" charset="0"/>
              <a:buChar char="•"/>
            </a:pPr>
            <a:r>
              <a:rPr lang="en-AU" sz="1600" dirty="0">
                <a:solidFill>
                  <a:srgbClr val="FF0000"/>
                </a:solidFill>
              </a:rPr>
              <a:t>T</a:t>
            </a:r>
            <a:r>
              <a:rPr lang="en-AU" sz="1600" dirty="0" smtClean="0">
                <a:solidFill>
                  <a:srgbClr val="FF0000"/>
                </a:solidFill>
              </a:rPr>
              <a:t>he diagram should be changed to add the steps that the old MME releases sessions and/or dedicated bearers (similar to the RAU step 17A)</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endParaRPr lang="en-AU" sz="1600" dirty="0"/>
          </a:p>
        </p:txBody>
      </p:sp>
      <p:sp>
        <p:nvSpPr>
          <p:cNvPr id="9" name="Oval 8"/>
          <p:cNvSpPr/>
          <p:nvPr/>
        </p:nvSpPr>
        <p:spPr>
          <a:xfrm>
            <a:off x="1638597" y="2295504"/>
            <a:ext cx="1610629" cy="5453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1638598" y="4749551"/>
            <a:ext cx="2711460" cy="19530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738400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extLst>
              <p:ext uri="{D42A27DB-BD31-4B8C-83A1-F6EECF244321}">
                <p14:modId xmlns:p14="http://schemas.microsoft.com/office/powerpoint/2010/main" val="1220622491"/>
              </p:ext>
            </p:extLst>
          </p:nvPr>
        </p:nvGraphicFramePr>
        <p:xfrm>
          <a:off x="822252" y="1057008"/>
          <a:ext cx="3642360" cy="5800992"/>
        </p:xfrm>
        <a:graphic>
          <a:graphicData uri="http://schemas.openxmlformats.org/presentationml/2006/ole">
            <mc:AlternateContent xmlns:mc="http://schemas.openxmlformats.org/markup-compatibility/2006">
              <mc:Choice xmlns:v="urn:schemas-microsoft-com:vml" Requires="v">
                <p:oleObj spid="_x0000_s7190" name="Picture" r:id="rId3" imgW="5439965" imgH="8654079" progId="Word.Picture.8">
                  <p:embed/>
                </p:oleObj>
              </mc:Choice>
              <mc:Fallback>
                <p:oleObj name="Picture" r:id="rId3" imgW="5439965" imgH="865407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252" y="1057008"/>
                        <a:ext cx="3642360" cy="5800992"/>
                      </a:xfrm>
                      <a:prstGeom prst="rect">
                        <a:avLst/>
                      </a:prstGeom>
                      <a:noFill/>
                    </p:spPr>
                  </p:pic>
                </p:oleObj>
              </mc:Fallback>
            </mc:AlternateContent>
          </a:graphicData>
        </a:graphic>
      </p:graphicFrame>
      <p:sp>
        <p:nvSpPr>
          <p:cNvPr id="2" name="Title 1"/>
          <p:cNvSpPr>
            <a:spLocks noGrp="1"/>
          </p:cNvSpPr>
          <p:nvPr>
            <p:ph type="title"/>
          </p:nvPr>
        </p:nvSpPr>
        <p:spPr>
          <a:xfrm>
            <a:off x="412072" y="172021"/>
            <a:ext cx="10515600" cy="937687"/>
          </a:xfrm>
        </p:spPr>
        <p:txBody>
          <a:bodyPr>
            <a:noAutofit/>
          </a:bodyPr>
          <a:lstStyle/>
          <a:p>
            <a:r>
              <a:rPr lang="en-AU" sz="3600" dirty="0" smtClean="0"/>
              <a:t>Procedures with modification: </a:t>
            </a:r>
            <a:r>
              <a:rPr lang="en-GB" sz="3600" dirty="0"/>
              <a:t>Routing Area Update with MME interaction and without S‑GW change</a:t>
            </a:r>
            <a:endParaRPr lang="en-AU" sz="36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17784" y="5242560"/>
            <a:ext cx="4285780" cy="31496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441439" y="1331050"/>
            <a:ext cx="5206063" cy="2554545"/>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5.3.3.3 in TS 23.401 needs to be updated</a:t>
            </a:r>
          </a:p>
          <a:p>
            <a:pPr marL="285750" indent="-285750">
              <a:buFont typeface="Arial" panose="020B0604020202020204" pitchFamily="34" charset="0"/>
              <a:buChar char="•"/>
            </a:pPr>
            <a:r>
              <a:rPr lang="en-AU" sz="1600" dirty="0" smtClean="0"/>
              <a:t>Step4: The MME shall execute the same type of down-selection as described for the TAU case when the new MME did not indicate support of 15 bearers</a:t>
            </a:r>
          </a:p>
          <a:p>
            <a:pPr marL="285750" indent="-285750">
              <a:buFont typeface="Arial" panose="020B0604020202020204" pitchFamily="34" charset="0"/>
              <a:buChar char="•"/>
            </a:pPr>
            <a:r>
              <a:rPr lang="en-AU" sz="1600" dirty="0" smtClean="0"/>
              <a:t>Steps 16-17: the MME processes here only those sessions that is has included in the Context Response (step4). </a:t>
            </a:r>
          </a:p>
          <a:p>
            <a:pPr marL="285750" indent="-285750">
              <a:buFont typeface="Arial" panose="020B0604020202020204" pitchFamily="34" charset="0"/>
              <a:buChar char="•"/>
            </a:pPr>
            <a:r>
              <a:rPr lang="en-AU" sz="1600" dirty="0"/>
              <a:t>N</a:t>
            </a:r>
            <a:r>
              <a:rPr lang="en-AU" sz="1600" dirty="0" smtClean="0"/>
              <a:t>ew conditional step 17A: the MME releases those bearers and corresponding sessions that it filtered out from the Context Response in step4. </a:t>
            </a:r>
            <a:endParaRPr lang="en-AU" sz="1600" dirty="0"/>
          </a:p>
        </p:txBody>
      </p:sp>
      <p:sp>
        <p:nvSpPr>
          <p:cNvPr id="11" name="Oval 10"/>
          <p:cNvSpPr/>
          <p:nvPr/>
        </p:nvSpPr>
        <p:spPr>
          <a:xfrm>
            <a:off x="1164454" y="2423604"/>
            <a:ext cx="1800688" cy="28408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2"/>
          <p:cNvSpPr>
            <a:spLocks noChangeArrowheads="1"/>
          </p:cNvSpPr>
          <p:nvPr/>
        </p:nvSpPr>
        <p:spPr bwMode="auto">
          <a:xfrm>
            <a:off x="822251" y="1057006"/>
            <a:ext cx="81626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505119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19116</TotalTime>
  <Words>4892</Words>
  <Application>Microsoft Office PowerPoint</Application>
  <PresentationFormat>Widescreen</PresentationFormat>
  <Paragraphs>248</Paragraphs>
  <Slides>29</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5" baseType="lpstr">
      <vt:lpstr>Arial</vt:lpstr>
      <vt:lpstr>Calibri</vt:lpstr>
      <vt:lpstr>Calibri Light</vt:lpstr>
      <vt:lpstr>Times New Roman</vt:lpstr>
      <vt:lpstr>Office Theme</vt:lpstr>
      <vt:lpstr>Picture</vt:lpstr>
      <vt:lpstr>Examples for impacted procedures for increasing the number of  LTE/EPS bearers to 15</vt:lpstr>
      <vt:lpstr>Procedures impacted - summary</vt:lpstr>
      <vt:lpstr>Procedures with modification / overview</vt:lpstr>
      <vt:lpstr>Procedures with modification / overview (cont.)</vt:lpstr>
      <vt:lpstr>Procedures with modification / overview (cont.)</vt:lpstr>
      <vt:lpstr>Procedures with modification: E-UTRAN attach </vt:lpstr>
      <vt:lpstr>Procedures with modification: Tracking Area Update procedure with Serving GW change </vt:lpstr>
      <vt:lpstr>Procedures with modification: Tracking Area Update procedure with Serving GW change </vt:lpstr>
      <vt:lpstr>Procedures with modification: Routing Area Update with MME interaction and without S‑GW change</vt:lpstr>
      <vt:lpstr>Procedures with modification: Routing Area Update  (from E-UTRAN, using Gn to SGSN)</vt:lpstr>
      <vt:lpstr>Procedures with modification: UE triggered service request</vt:lpstr>
      <vt:lpstr>Procedures with modification: Network triggered service request</vt:lpstr>
      <vt:lpstr>Procedures with modification: UE requested PDN connectivity</vt:lpstr>
      <vt:lpstr>Procedures with modification: UE Detectable Emergency Session </vt:lpstr>
      <vt:lpstr>Procedures with modification: Dedicated bearer activation</vt:lpstr>
      <vt:lpstr>Procedures with modification: UE requested bearer resource modification</vt:lpstr>
      <vt:lpstr>Procedures with modification / X2 based handover</vt:lpstr>
      <vt:lpstr>Procedures with modification: X2-based handover without Serving GW relocation</vt:lpstr>
      <vt:lpstr>Procedures with modification: X2-based handover with Serving GW relocation</vt:lpstr>
      <vt:lpstr>Procedures with modification: S1-based handover, normal</vt:lpstr>
      <vt:lpstr>Procedures with modification: E-UTRAN to UTRAN Iu mode Inter RAT handover (with S4 SGSN) / preparation phase</vt:lpstr>
      <vt:lpstr>Procedures with modification: E-UTRAN to UTRAN Iu mode Inter RAT handover (with S4 SGSN) / execution phase</vt:lpstr>
      <vt:lpstr>Procedures with modification: E-UTRAN to GERAN A/Gb mode Inter RAT handover (with S4 SGSN) / preparation phase</vt:lpstr>
      <vt:lpstr>Procedures with modification: E-UTRAN to GERAN A/Gb mode Inter RAT handover (with S4 SGSN) / execution phase</vt:lpstr>
      <vt:lpstr>Procedures with modification: MME to 3G SGSN combined hard handover and SRNS relocation procedure</vt:lpstr>
      <vt:lpstr>Procedures with modification: E-UTRAN to GERAN A/Gb mode Inter RAT handover (with Gn SGSN) / preparation phase</vt:lpstr>
      <vt:lpstr>Procedures with modification: E-UTRAN to GERAN A/Gb mode Inter RAT handover (with Gn SGSN) / execution phase</vt:lpstr>
      <vt:lpstr>Procedures with modification: Common Aspects for Handover without Optimizations for Multiple PDNs</vt:lpstr>
      <vt:lpstr>Other changes needed - summary</vt:lpstr>
    </vt:vector>
  </TitlesOfParts>
  <Company>Telstra Corporation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for the impacts of introducing up to 15 LTE/EPS bearers</dc:title>
  <dc:creator>Ropolyi, Robert</dc:creator>
  <cp:lastModifiedBy>Ropolyi, Robert</cp:lastModifiedBy>
  <cp:revision>168</cp:revision>
  <dcterms:created xsi:type="dcterms:W3CDTF">2018-01-01T23:25:24Z</dcterms:created>
  <dcterms:modified xsi:type="dcterms:W3CDTF">2018-01-24T09:42:43Z</dcterms:modified>
</cp:coreProperties>
</file>