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1"/>
    <p:sldMasterId id="2147483798" r:id="rId2"/>
    <p:sldMasterId id="2147483823" r:id="rId3"/>
    <p:sldMasterId id="2147483831" r:id="rId4"/>
    <p:sldMasterId id="2147483839" r:id="rId5"/>
  </p:sldMasterIdLst>
  <p:notesMasterIdLst>
    <p:notesMasterId r:id="rId17"/>
  </p:notesMasterIdLst>
  <p:handoutMasterIdLst>
    <p:handoutMasterId r:id="rId18"/>
  </p:handoutMasterIdLst>
  <p:sldIdLst>
    <p:sldId id="588" r:id="rId6"/>
    <p:sldId id="590" r:id="rId7"/>
    <p:sldId id="602" r:id="rId8"/>
    <p:sldId id="603" r:id="rId9"/>
    <p:sldId id="605" r:id="rId10"/>
    <p:sldId id="606" r:id="rId11"/>
    <p:sldId id="611" r:id="rId12"/>
    <p:sldId id="609" r:id="rId13"/>
    <p:sldId id="610" r:id="rId14"/>
    <p:sldId id="607" r:id="rId15"/>
    <p:sldId id="351" r:id="rId16"/>
  </p:sldIdLst>
  <p:sldSz cx="9144000" cy="5143500" type="screen16x9"/>
  <p:notesSz cx="6858000" cy="9144000"/>
  <p:defaultTextStyle>
    <a:defPPr>
      <a:defRPr lang="en-GB"/>
    </a:defPPr>
    <a:lvl1pPr algn="l" defTabSz="457200" rtl="0" fontAlgn="base">
      <a:spcBef>
        <a:spcPct val="0"/>
      </a:spcBef>
      <a:spcAft>
        <a:spcPct val="0"/>
      </a:spcAft>
      <a:defRPr kern="1200">
        <a:solidFill>
          <a:schemeClr val="tx1"/>
        </a:solidFill>
        <a:latin typeface="Arial" charset="0"/>
        <a:ea typeface="ヒラギノ角ゴ Pro W3"/>
        <a:cs typeface="ヒラギノ角ゴ Pro W3"/>
      </a:defRPr>
    </a:lvl1pPr>
    <a:lvl2pPr marL="457200" algn="l" defTabSz="457200" rtl="0" fontAlgn="base">
      <a:spcBef>
        <a:spcPct val="0"/>
      </a:spcBef>
      <a:spcAft>
        <a:spcPct val="0"/>
      </a:spcAft>
      <a:defRPr kern="1200">
        <a:solidFill>
          <a:schemeClr val="tx1"/>
        </a:solidFill>
        <a:latin typeface="Arial" charset="0"/>
        <a:ea typeface="ヒラギノ角ゴ Pro W3"/>
        <a:cs typeface="ヒラギノ角ゴ Pro W3"/>
      </a:defRPr>
    </a:lvl2pPr>
    <a:lvl3pPr marL="914400" algn="l" defTabSz="457200" rtl="0" fontAlgn="base">
      <a:spcBef>
        <a:spcPct val="0"/>
      </a:spcBef>
      <a:spcAft>
        <a:spcPct val="0"/>
      </a:spcAft>
      <a:defRPr kern="1200">
        <a:solidFill>
          <a:schemeClr val="tx1"/>
        </a:solidFill>
        <a:latin typeface="Arial" charset="0"/>
        <a:ea typeface="ヒラギノ角ゴ Pro W3"/>
        <a:cs typeface="ヒラギノ角ゴ Pro W3"/>
      </a:defRPr>
    </a:lvl3pPr>
    <a:lvl4pPr marL="1371600" algn="l" defTabSz="457200" rtl="0" fontAlgn="base">
      <a:spcBef>
        <a:spcPct val="0"/>
      </a:spcBef>
      <a:spcAft>
        <a:spcPct val="0"/>
      </a:spcAft>
      <a:defRPr kern="1200">
        <a:solidFill>
          <a:schemeClr val="tx1"/>
        </a:solidFill>
        <a:latin typeface="Arial" charset="0"/>
        <a:ea typeface="ヒラギノ角ゴ Pro W3"/>
        <a:cs typeface="ヒラギノ角ゴ Pro W3"/>
      </a:defRPr>
    </a:lvl4pPr>
    <a:lvl5pPr marL="1828800" algn="l" defTabSz="457200" rtl="0" fontAlgn="base">
      <a:spcBef>
        <a:spcPct val="0"/>
      </a:spcBef>
      <a:spcAft>
        <a:spcPct val="0"/>
      </a:spcAft>
      <a:defRPr kern="1200">
        <a:solidFill>
          <a:schemeClr val="tx1"/>
        </a:solidFill>
        <a:latin typeface="Arial" charset="0"/>
        <a:ea typeface="ヒラギノ角ゴ Pro W3"/>
        <a:cs typeface="ヒラギノ角ゴ Pro W3"/>
      </a:defRPr>
    </a:lvl5pPr>
    <a:lvl6pPr marL="2286000" algn="l" defTabSz="914400" rtl="0" eaLnBrk="1" latinLnBrk="0" hangingPunct="1">
      <a:defRPr kern="1200">
        <a:solidFill>
          <a:schemeClr val="tx1"/>
        </a:solidFill>
        <a:latin typeface="Arial" charset="0"/>
        <a:ea typeface="ヒラギノ角ゴ Pro W3"/>
        <a:cs typeface="ヒラギノ角ゴ Pro W3"/>
      </a:defRPr>
    </a:lvl6pPr>
    <a:lvl7pPr marL="2743200" algn="l" defTabSz="914400" rtl="0" eaLnBrk="1" latinLnBrk="0" hangingPunct="1">
      <a:defRPr kern="1200">
        <a:solidFill>
          <a:schemeClr val="tx1"/>
        </a:solidFill>
        <a:latin typeface="Arial" charset="0"/>
        <a:ea typeface="ヒラギノ角ゴ Pro W3"/>
        <a:cs typeface="ヒラギノ角ゴ Pro W3"/>
      </a:defRPr>
    </a:lvl7pPr>
    <a:lvl8pPr marL="3200400" algn="l" defTabSz="914400" rtl="0" eaLnBrk="1" latinLnBrk="0" hangingPunct="1">
      <a:defRPr kern="1200">
        <a:solidFill>
          <a:schemeClr val="tx1"/>
        </a:solidFill>
        <a:latin typeface="Arial" charset="0"/>
        <a:ea typeface="ヒラギノ角ゴ Pro W3"/>
        <a:cs typeface="ヒラギノ角ゴ Pro W3"/>
      </a:defRPr>
    </a:lvl8pPr>
    <a:lvl9pPr marL="3657600" algn="l" defTabSz="914400" rtl="0" eaLnBrk="1" latinLnBrk="0" hangingPunct="1">
      <a:defRPr kern="1200">
        <a:solidFill>
          <a:schemeClr val="tx1"/>
        </a:solidFill>
        <a:latin typeface="Arial" charset="0"/>
        <a:ea typeface="ヒラギノ角ゴ Pro W3"/>
        <a:cs typeface="ヒラギノ角ゴ Pro W3"/>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uth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24192"/>
    <a:srgbClr val="68717A"/>
    <a:srgbClr val="A8BB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1" autoAdjust="0"/>
    <p:restoredTop sz="91840" autoAdjust="0"/>
  </p:normalViewPr>
  <p:slideViewPr>
    <p:cSldViewPr snapToGrid="0">
      <p:cViewPr varScale="1">
        <p:scale>
          <a:sx n="104" d="100"/>
          <a:sy n="104" d="100"/>
        </p:scale>
        <p:origin x="930" y="108"/>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60" d="100"/>
        <a:sy n="60" d="100"/>
      </p:scale>
      <p:origin x="0" y="198"/>
    </p:cViewPr>
  </p:sorterViewPr>
  <p:notesViewPr>
    <p:cSldViewPr snapToGrid="0">
      <p:cViewPr varScale="1">
        <p:scale>
          <a:sx n="88" d="100"/>
          <a:sy n="88" d="100"/>
        </p:scale>
        <p:origin x="-3870"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5/10/relationships/revisionInfo" Target="revisionInfo.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E3A1A956-FBA6-4D44-9717-88B588F88EA2}" type="datetimeFigureOut">
              <a:rPr lang="en-US"/>
              <a:pPr>
                <a:defRPr/>
              </a:pPr>
              <a:t>11/27/2017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6EB7DA75-3119-461F-BBD9-15CADFA283A7}" type="slidenum">
              <a:rPr lang="en-US"/>
              <a:pPr>
                <a:defRPr/>
              </a:pPr>
              <a:t>‹#›</a:t>
            </a:fld>
            <a:endParaRPr lang="en-US"/>
          </a:p>
        </p:txBody>
      </p:sp>
    </p:spTree>
    <p:extLst>
      <p:ext uri="{BB962C8B-B14F-4D97-AF65-F5344CB8AC3E}">
        <p14:creationId xmlns:p14="http://schemas.microsoft.com/office/powerpoint/2010/main" val="38675986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32CF6B7E-5EE0-4686-A335-20EF82FA6D28}" type="datetimeFigureOut">
              <a:rPr lang="en-US"/>
              <a:pPr>
                <a:defRPr/>
              </a:pPr>
              <a:t>11/27/2017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26C2616F-011D-47B3-A2C1-4E16F11993E6}" type="slidenum">
              <a:rPr lang="en-US"/>
              <a:pPr>
                <a:defRPr/>
              </a:pPr>
              <a:t>‹#›</a:t>
            </a:fld>
            <a:endParaRPr lang="en-US"/>
          </a:p>
        </p:txBody>
      </p:sp>
    </p:spTree>
    <p:extLst>
      <p:ext uri="{BB962C8B-B14F-4D97-AF65-F5344CB8AC3E}">
        <p14:creationId xmlns:p14="http://schemas.microsoft.com/office/powerpoint/2010/main" val="977992471"/>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2pPr>
    <a:lvl3pPr marL="9144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3pPr>
    <a:lvl4pPr marL="13716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4pPr>
    <a:lvl5pPr marL="18288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u="none"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6</a:t>
            </a:fld>
            <a:endParaRPr lang="en-US"/>
          </a:p>
        </p:txBody>
      </p:sp>
    </p:spTree>
    <p:extLst>
      <p:ext uri="{BB962C8B-B14F-4D97-AF65-F5344CB8AC3E}">
        <p14:creationId xmlns:p14="http://schemas.microsoft.com/office/powerpoint/2010/main" val="3063209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1624711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1984933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de-DE" dirty="0"/>
          </a:p>
        </p:txBody>
      </p:sp>
    </p:spTree>
    <p:extLst>
      <p:ext uri="{BB962C8B-B14F-4D97-AF65-F5344CB8AC3E}">
        <p14:creationId xmlns:p14="http://schemas.microsoft.com/office/powerpoint/2010/main" val="347236029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SN Title Only 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tIns="0" bIns="0"/>
          <a:lstStyle>
            <a:lvl1pPr marL="0" indent="0">
              <a:buFont typeface="Arial"/>
              <a:buNone/>
              <a:defRPr>
                <a:solidFill>
                  <a:schemeClr val="bg2"/>
                </a:solidFill>
                <a:latin typeface="+mn-lt"/>
              </a:defRPr>
            </a:lvl1pPr>
          </a:lstStyle>
          <a:p>
            <a:pPr lvl="0"/>
            <a:r>
              <a:rPr lang="en-US"/>
              <a:t>Click to edit Master text styles</a:t>
            </a:r>
          </a:p>
        </p:txBody>
      </p:sp>
    </p:spTree>
    <p:extLst>
      <p:ext uri="{BB962C8B-B14F-4D97-AF65-F5344CB8AC3E}">
        <p14:creationId xmlns:p14="http://schemas.microsoft.com/office/powerpoint/2010/main" val="28694395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ection Colour">
    <p:spTree>
      <p:nvGrpSpPr>
        <p:cNvPr id="1" name=""/>
        <p:cNvGrpSpPr/>
        <p:nvPr/>
      </p:nvGrpSpPr>
      <p:grpSpPr>
        <a:xfrm>
          <a:off x="0" y="0"/>
          <a:ext cx="0" cy="0"/>
          <a:chOff x="0" y="0"/>
          <a:chExt cx="0" cy="0"/>
        </a:xfrm>
      </p:grpSpPr>
      <p:sp>
        <p:nvSpPr>
          <p:cNvPr id="8" name="Round Single Corner Rectangle 7"/>
          <p:cNvSpPr/>
          <p:nvPr userDrawn="1"/>
        </p:nvSpPr>
        <p:spPr>
          <a:xfrm>
            <a:off x="402615" y="429768"/>
            <a:ext cx="8338779" cy="3716212"/>
          </a:xfrm>
          <a:prstGeom prst="round1Rect">
            <a:avLst>
              <a:gd name="adj" fmla="val 10971"/>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16" tIns="45708" rIns="91416" bIns="45708" rtlCol="0" anchor="ctr"/>
          <a:lstStyle/>
          <a:p>
            <a:pPr algn="ctr" defTabSz="457083"/>
            <a:endParaRPr lang="en-US" dirty="0">
              <a:solidFill>
                <a:srgbClr val="FFFFFF"/>
              </a:solidFill>
            </a:endParaRPr>
          </a:p>
        </p:txBody>
      </p:sp>
      <p:sp>
        <p:nvSpPr>
          <p:cNvPr id="2" name="Title 1"/>
          <p:cNvSpPr>
            <a:spLocks noGrp="1"/>
          </p:cNvSpPr>
          <p:nvPr>
            <p:ph type="title" hasCustomPrompt="1"/>
          </p:nvPr>
        </p:nvSpPr>
        <p:spPr>
          <a:xfrm>
            <a:off x="564454" y="498916"/>
            <a:ext cx="7893748" cy="3639312"/>
          </a:xfrm>
        </p:spPr>
        <p:txBody>
          <a:bodyPr anchor="t"/>
          <a:lstStyle>
            <a:lvl1pPr algn="l">
              <a:defRPr sz="4500" b="0" cap="none">
                <a:solidFill>
                  <a:schemeClr val="bg2"/>
                </a:solidFill>
                <a:latin typeface="+mn-lt"/>
              </a:defRPr>
            </a:lvl1pPr>
          </a:lstStyle>
          <a:p>
            <a:r>
              <a:rPr lang="en-US" dirty="0"/>
              <a:t>Click to edit master title style</a:t>
            </a:r>
          </a:p>
        </p:txBody>
      </p:sp>
    </p:spTree>
    <p:extLst>
      <p:ext uri="{BB962C8B-B14F-4D97-AF65-F5344CB8AC3E}">
        <p14:creationId xmlns:p14="http://schemas.microsoft.com/office/powerpoint/2010/main" val="25700925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p:cNvSpPr>
            <a:spLocks noGrp="1"/>
          </p:cNvSpPr>
          <p:nvPr>
            <p:ph sz="quarter" idx="13"/>
          </p:nvPr>
        </p:nvSpPr>
        <p:spPr>
          <a:xfrm>
            <a:off x="418120" y="537790"/>
            <a:ext cx="8227649" cy="301625"/>
          </a:xfrm>
        </p:spPr>
        <p:txBody>
          <a:bodyPr/>
          <a:lstStyle>
            <a:lvl1pPr marL="0" indent="0">
              <a:buNone/>
              <a:defRPr>
                <a:solidFill>
                  <a:schemeClr val="accent5"/>
                </a:solidFill>
                <a:latin typeface="+mn-lt"/>
              </a:defRPr>
            </a:lvl1pPr>
          </a:lstStyle>
          <a:p>
            <a:pPr lvl="0"/>
            <a:r>
              <a:rPr lang="en-US"/>
              <a:t>Click to edit Master text styles</a:t>
            </a:r>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8076233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NSN title and content 2">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tIns="0" bIns="0"/>
          <a:lstStyle>
            <a:lvl1pPr>
              <a:defRPr baseline="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9"/>
          <p:cNvSpPr>
            <a:spLocks noGrp="1"/>
          </p:cNvSpPr>
          <p:nvPr>
            <p:ph type="title"/>
          </p:nvPr>
        </p:nvSpPr>
        <p:spPr/>
        <p:txBody>
          <a:bodyPr/>
          <a:lstStyle>
            <a:lvl1pPr>
              <a:defRPr baseline="0"/>
            </a:lvl1pPr>
          </a:lstStyle>
          <a:p>
            <a:r>
              <a:rPr lang="en-US"/>
              <a:t>Click to edit Master title style</a:t>
            </a:r>
            <a:endParaRPr lang="en-US" dirty="0"/>
          </a:p>
        </p:txBody>
      </p:sp>
      <p:sp>
        <p:nvSpPr>
          <p:cNvPr id="15" name="Text Placeholder 13"/>
          <p:cNvSpPr>
            <a:spLocks noGrp="1"/>
          </p:cNvSpPr>
          <p:nvPr>
            <p:ph type="body" sz="quarter" idx="16"/>
          </p:nvPr>
        </p:nvSpPr>
        <p:spPr>
          <a:xfrm>
            <a:off x="417513" y="536399"/>
            <a:ext cx="8229600" cy="302400"/>
          </a:xfrm>
        </p:spPr>
        <p:txBody>
          <a:bodyPr tIns="0" bIns="0"/>
          <a:lstStyle>
            <a:lvl1pPr>
              <a:buNone/>
              <a:defRPr baseline="0">
                <a:solidFill>
                  <a:schemeClr val="bg2"/>
                </a:solidFill>
              </a:defRPr>
            </a:lvl1pPr>
          </a:lstStyle>
          <a:p>
            <a:pPr lvl="0"/>
            <a:r>
              <a:rPr lang="en-US"/>
              <a:t>Click to edit Master text styles</a:t>
            </a:r>
          </a:p>
        </p:txBody>
      </p:sp>
    </p:spTree>
    <p:extLst>
      <p:ext uri="{BB962C8B-B14F-4D97-AF65-F5344CB8AC3E}">
        <p14:creationId xmlns:p14="http://schemas.microsoft.com/office/powerpoint/2010/main" val="9478702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Nokia White 4">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p:cNvSpPr>
            <a:spLocks noGrp="1"/>
          </p:cNvSpPr>
          <p:nvPr>
            <p:ph sz="quarter" idx="13"/>
          </p:nvPr>
        </p:nvSpPr>
        <p:spPr>
          <a:xfrm>
            <a:off x="418120" y="537790"/>
            <a:ext cx="8227649" cy="301625"/>
          </a:xfrm>
        </p:spPr>
        <p:txBody>
          <a:bodyPr/>
          <a:lstStyle>
            <a:lvl1pPr marL="0" indent="0">
              <a:buNone/>
              <a:defRPr>
                <a:solidFill>
                  <a:schemeClr val="accent5"/>
                </a:solidFill>
                <a:latin typeface="+mn-lt"/>
              </a:defRPr>
            </a:lvl1pPr>
          </a:lstStyle>
          <a:p>
            <a:pPr lvl="0"/>
            <a:r>
              <a:rPr lang="en-US"/>
              <a:t>Click to edit Master text styles</a:t>
            </a:r>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807623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Nokia White 4">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Section Colour">
    <p:spTree>
      <p:nvGrpSpPr>
        <p:cNvPr id="1" name=""/>
        <p:cNvGrpSpPr/>
        <p:nvPr/>
      </p:nvGrpSpPr>
      <p:grpSpPr>
        <a:xfrm>
          <a:off x="0" y="0"/>
          <a:ext cx="0" cy="0"/>
          <a:chOff x="0" y="0"/>
          <a:chExt cx="0" cy="0"/>
        </a:xfrm>
      </p:grpSpPr>
      <p:sp>
        <p:nvSpPr>
          <p:cNvPr id="8" name="Round Single Corner Rectangle 7"/>
          <p:cNvSpPr/>
          <p:nvPr userDrawn="1"/>
        </p:nvSpPr>
        <p:spPr>
          <a:xfrm>
            <a:off x="402615" y="429768"/>
            <a:ext cx="8338779" cy="3716212"/>
          </a:xfrm>
          <a:prstGeom prst="round1Rect">
            <a:avLst>
              <a:gd name="adj" fmla="val 10971"/>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16" tIns="45708" rIns="91416" bIns="45708" rtlCol="0" anchor="ctr"/>
          <a:lstStyle/>
          <a:p>
            <a:pPr algn="ctr" defTabSz="457083"/>
            <a:endParaRPr lang="en-US" dirty="0">
              <a:solidFill>
                <a:srgbClr val="FFFFFF"/>
              </a:solidFill>
            </a:endParaRPr>
          </a:p>
        </p:txBody>
      </p:sp>
      <p:sp>
        <p:nvSpPr>
          <p:cNvPr id="2" name="Title 1"/>
          <p:cNvSpPr>
            <a:spLocks noGrp="1"/>
          </p:cNvSpPr>
          <p:nvPr>
            <p:ph type="title" hasCustomPrompt="1"/>
          </p:nvPr>
        </p:nvSpPr>
        <p:spPr>
          <a:xfrm>
            <a:off x="564454" y="498916"/>
            <a:ext cx="7893748" cy="3639312"/>
          </a:xfrm>
        </p:spPr>
        <p:txBody>
          <a:bodyPr anchor="t"/>
          <a:lstStyle>
            <a:lvl1pPr algn="l">
              <a:defRPr sz="4500" b="0" cap="none">
                <a:solidFill>
                  <a:schemeClr val="bg2"/>
                </a:solidFill>
                <a:latin typeface="+mn-lt"/>
              </a:defRPr>
            </a:lvl1pPr>
          </a:lstStyle>
          <a:p>
            <a:r>
              <a:rPr lang="en-US" dirty="0"/>
              <a:t>Click to edit master title style</a:t>
            </a:r>
          </a:p>
        </p:txBody>
      </p:sp>
    </p:spTree>
    <p:extLst>
      <p:ext uri="{BB962C8B-B14F-4D97-AF65-F5344CB8AC3E}">
        <p14:creationId xmlns:p14="http://schemas.microsoft.com/office/powerpoint/2010/main" val="25700925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a:solidFill>
                  <a:schemeClr val="accent5"/>
                </a:solidFill>
                <a:latin typeface="+mn-lt"/>
              </a:defRPr>
            </a:lvl1pPr>
          </a:lstStyle>
          <a:p>
            <a:pPr lvl="0"/>
            <a:r>
              <a:rPr lang="en-US"/>
              <a:t>Click to edit Master text styles</a:t>
            </a:r>
          </a:p>
        </p:txBody>
      </p:sp>
    </p:spTree>
    <p:extLst>
      <p:ext uri="{BB962C8B-B14F-4D97-AF65-F5344CB8AC3E}">
        <p14:creationId xmlns:p14="http://schemas.microsoft.com/office/powerpoint/2010/main" val="27543736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de-DE" dirty="0"/>
          </a:p>
        </p:txBody>
      </p:sp>
    </p:spTree>
    <p:extLst>
      <p:ext uri="{BB962C8B-B14F-4D97-AF65-F5344CB8AC3E}">
        <p14:creationId xmlns:p14="http://schemas.microsoft.com/office/powerpoint/2010/main" val="2542949596"/>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3" name="TextBox 2"/>
          <p:cNvSpPr txBox="1"/>
          <p:nvPr userDrawn="1"/>
        </p:nvSpPr>
        <p:spPr>
          <a:xfrm rot="19526478">
            <a:off x="1384663" y="2433046"/>
            <a:ext cx="5233852" cy="369332"/>
          </a:xfrm>
          <a:prstGeom prst="rect">
            <a:avLst/>
          </a:prstGeom>
          <a:noFill/>
        </p:spPr>
        <p:txBody>
          <a:bodyPr wrap="square" rtlCol="0">
            <a:spAutoFit/>
          </a:bodyPr>
          <a:lstStyle/>
          <a:p>
            <a:pPr algn="ctr"/>
            <a:r>
              <a:rPr lang="en-US" dirty="0">
                <a:solidFill>
                  <a:schemeClr val="accent6">
                    <a:lumMod val="75000"/>
                  </a:schemeClr>
                </a:solidFill>
              </a:rPr>
              <a:t>CONFIDENTIAL! INTERNAL</a:t>
            </a:r>
            <a:r>
              <a:rPr lang="en-US" baseline="0" dirty="0">
                <a:solidFill>
                  <a:schemeClr val="accent6">
                    <a:lumMod val="75000"/>
                  </a:schemeClr>
                </a:solidFill>
              </a:rPr>
              <a:t> USE ONLY! </a:t>
            </a:r>
          </a:p>
        </p:txBody>
      </p:sp>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Nokia White 4">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Section Colour">
    <p:spTree>
      <p:nvGrpSpPr>
        <p:cNvPr id="1" name=""/>
        <p:cNvGrpSpPr/>
        <p:nvPr/>
      </p:nvGrpSpPr>
      <p:grpSpPr>
        <a:xfrm>
          <a:off x="0" y="0"/>
          <a:ext cx="0" cy="0"/>
          <a:chOff x="0" y="0"/>
          <a:chExt cx="0" cy="0"/>
        </a:xfrm>
      </p:grpSpPr>
      <p:sp>
        <p:nvSpPr>
          <p:cNvPr id="8" name="Round Single Corner Rectangle 7"/>
          <p:cNvSpPr/>
          <p:nvPr userDrawn="1"/>
        </p:nvSpPr>
        <p:spPr>
          <a:xfrm>
            <a:off x="402615" y="429768"/>
            <a:ext cx="8338779" cy="3716212"/>
          </a:xfrm>
          <a:prstGeom prst="round1Rect">
            <a:avLst>
              <a:gd name="adj" fmla="val 10971"/>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16" tIns="45708" rIns="91416" bIns="45708" rtlCol="0" anchor="ctr"/>
          <a:lstStyle/>
          <a:p>
            <a:pPr algn="ctr" defTabSz="457083"/>
            <a:endParaRPr lang="en-US" dirty="0">
              <a:solidFill>
                <a:srgbClr val="FFFFFF"/>
              </a:solidFill>
            </a:endParaRPr>
          </a:p>
        </p:txBody>
      </p:sp>
      <p:sp>
        <p:nvSpPr>
          <p:cNvPr id="2" name="Title 1"/>
          <p:cNvSpPr>
            <a:spLocks noGrp="1"/>
          </p:cNvSpPr>
          <p:nvPr>
            <p:ph type="title" hasCustomPrompt="1"/>
          </p:nvPr>
        </p:nvSpPr>
        <p:spPr>
          <a:xfrm>
            <a:off x="564454" y="498916"/>
            <a:ext cx="7893748" cy="3639312"/>
          </a:xfrm>
        </p:spPr>
        <p:txBody>
          <a:bodyPr anchor="t"/>
          <a:lstStyle>
            <a:lvl1pPr algn="l">
              <a:defRPr sz="4500" b="0" cap="none">
                <a:solidFill>
                  <a:schemeClr val="bg2"/>
                </a:solidFill>
                <a:latin typeface="+mn-lt"/>
              </a:defRPr>
            </a:lvl1pPr>
          </a:lstStyle>
          <a:p>
            <a:r>
              <a:rPr lang="en-US" dirty="0"/>
              <a:t>Click to edit master title style</a:t>
            </a:r>
          </a:p>
        </p:txBody>
      </p:sp>
    </p:spTree>
    <p:extLst>
      <p:ext uri="{BB962C8B-B14F-4D97-AF65-F5344CB8AC3E}">
        <p14:creationId xmlns:p14="http://schemas.microsoft.com/office/powerpoint/2010/main" val="25700925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de-DE" dirty="0"/>
          </a:p>
        </p:txBody>
      </p:sp>
    </p:spTree>
    <p:extLst>
      <p:ext uri="{BB962C8B-B14F-4D97-AF65-F5344CB8AC3E}">
        <p14:creationId xmlns:p14="http://schemas.microsoft.com/office/powerpoint/2010/main" val="2542949596"/>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a:t>Click to edit headline</a:t>
            </a:r>
          </a:p>
        </p:txBody>
      </p:sp>
      <p:sp>
        <p:nvSpPr>
          <p:cNvPr id="7" name="Text Placeholder 3"/>
          <p:cNvSpPr>
            <a:spLocks noGrp="1"/>
          </p:cNvSpPr>
          <p:nvPr>
            <p:ph type="body" sz="quarter" idx="12"/>
          </p:nvPr>
        </p:nvSpPr>
        <p:spPr>
          <a:xfrm>
            <a:off x="417600"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3275856"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6134400"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4794164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kia Blue Plain">
    <p:spTree>
      <p:nvGrpSpPr>
        <p:cNvPr id="1" name=""/>
        <p:cNvGrpSpPr/>
        <p:nvPr/>
      </p:nvGrpSpPr>
      <p:grpSpPr>
        <a:xfrm>
          <a:off x="0" y="0"/>
          <a:ext cx="0" cy="0"/>
          <a:chOff x="0" y="0"/>
          <a:chExt cx="0" cy="0"/>
        </a:xfrm>
      </p:grpSpPr>
      <p:pic>
        <p:nvPicPr>
          <p:cNvPr id="4"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hasCustomPrompt="1"/>
          </p:nvPr>
        </p:nvSpPr>
        <p:spPr>
          <a:xfrm>
            <a:off x="417600" y="180000"/>
            <a:ext cx="8244000" cy="2253600"/>
          </a:xfrm>
        </p:spPr>
        <p:txBody>
          <a:bodyPr/>
          <a:lstStyle>
            <a:lvl1pPr marL="0" indent="0">
              <a:buNone/>
              <a:defRPr sz="6600">
                <a:solidFill>
                  <a:schemeClr val="tx2"/>
                </a:solidFill>
                <a:latin typeface="Nokia Pure Headline Ultra Light" panose="020B0204020202020204" pitchFamily="34" charset="0"/>
              </a:defRPr>
            </a:lvl1pPr>
          </a:lstStyle>
          <a:p>
            <a:pPr lvl="0"/>
            <a:r>
              <a:rPr lang="en-US" dirty="0"/>
              <a:t>click to edit Master text styles</a:t>
            </a:r>
          </a:p>
        </p:txBody>
      </p:sp>
      <p:sp>
        <p:nvSpPr>
          <p:cNvPr id="8" name="Text Placeholder 7"/>
          <p:cNvSpPr>
            <a:spLocks noGrp="1"/>
          </p:cNvSpPr>
          <p:nvPr>
            <p:ph type="body" sz="quarter" idx="11"/>
          </p:nvPr>
        </p:nvSpPr>
        <p:spPr>
          <a:xfrm>
            <a:off x="417600" y="2217675"/>
            <a:ext cx="8244000" cy="2030400"/>
          </a:xfrm>
        </p:spPr>
        <p:txBody>
          <a:bodyPr/>
          <a:lstStyle>
            <a:lvl1pPr marL="324000" indent="-324000">
              <a:buFont typeface="Arial" pitchFamily="34" charset="0"/>
              <a:buChar char="•"/>
              <a:tabLst/>
              <a:defRPr>
                <a:latin typeface="+mn-lt"/>
              </a:defRPr>
            </a:lvl1pPr>
            <a:lvl2pPr marL="230188" indent="0">
              <a:buNone/>
              <a:defRPr>
                <a:latin typeface="+mn-lt"/>
              </a:defRPr>
            </a:lvl2pPr>
            <a:lvl3pPr>
              <a:defRPr>
                <a:latin typeface="+mn-lt"/>
              </a:defRPr>
            </a:lvl3pPr>
            <a:lvl4pPr>
              <a:defRPr>
                <a:latin typeface="+mn-lt"/>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Nokia Blue Plain">
    <p:spTree>
      <p:nvGrpSpPr>
        <p:cNvPr id="1" name=""/>
        <p:cNvGrpSpPr/>
        <p:nvPr/>
      </p:nvGrpSpPr>
      <p:grpSpPr>
        <a:xfrm>
          <a:off x="0" y="0"/>
          <a:ext cx="0" cy="0"/>
          <a:chOff x="0" y="0"/>
          <a:chExt cx="0" cy="0"/>
        </a:xfrm>
      </p:grpSpPr>
      <p:pic>
        <p:nvPicPr>
          <p:cNvPr id="3"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p:nvPr>
        </p:nvSpPr>
        <p:spPr>
          <a:xfrm>
            <a:off x="417600" y="288000"/>
            <a:ext cx="8244000" cy="2253600"/>
          </a:xfrm>
        </p:spPr>
        <p:txBody>
          <a:bodyPr/>
          <a:lstStyle>
            <a:lvl1pPr marL="0" indent="0">
              <a:spcAft>
                <a:spcPts val="1200"/>
              </a:spcAft>
              <a:buNone/>
              <a:defRPr sz="4400" baseline="0">
                <a:solidFill>
                  <a:schemeClr val="tx2"/>
                </a:solidFill>
                <a:latin typeface="+mj-lt"/>
              </a:defRPr>
            </a:lvl1pPr>
            <a:lvl2pPr>
              <a:defRPr>
                <a:latin typeface="+mj-lt"/>
              </a:defRPr>
            </a:lvl2pPr>
            <a:lvl3pPr>
              <a:defRPr>
                <a:latin typeface="+mj-lt"/>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Nokia Blue Plain">
    <p:spTree>
      <p:nvGrpSpPr>
        <p:cNvPr id="1" name=""/>
        <p:cNvGrpSpPr/>
        <p:nvPr/>
      </p:nvGrpSpPr>
      <p:grpSpPr>
        <a:xfrm>
          <a:off x="0" y="0"/>
          <a:ext cx="0" cy="0"/>
          <a:chOff x="0" y="0"/>
          <a:chExt cx="0" cy="0"/>
        </a:xfrm>
      </p:grpSpPr>
      <p:pic>
        <p:nvPicPr>
          <p:cNvPr id="2"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Nokia Blue Separator">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bwMode="auto">
          <a:xfrm>
            <a:off x="3708400" y="2430463"/>
            <a:ext cx="1727200" cy="282575"/>
          </a:xfrm>
          <a:prstGeom prst="rect">
            <a:avLst/>
          </a:prstGeom>
          <a:noFill/>
          <a:ln w="9525">
            <a:noFill/>
            <a:miter lim="800000"/>
            <a:headEnd/>
            <a:tailEnd/>
          </a:ln>
        </p:spPr>
      </p:pic>
      <p:pic>
        <p:nvPicPr>
          <p:cNvPr id="3" name="Picture 3"/>
          <p:cNvPicPr>
            <a:picLocks noChangeAspect="1"/>
          </p:cNvPicPr>
          <p:nvPr userDrawn="1"/>
        </p:nvPicPr>
        <p:blipFill>
          <a:blip r:embed="rId2"/>
          <a:srcRect/>
          <a:stretch>
            <a:fillRect/>
          </a:stretch>
        </p:blipFill>
        <p:spPr bwMode="auto">
          <a:xfrm>
            <a:off x="3708400" y="2430463"/>
            <a:ext cx="1727200" cy="282575"/>
          </a:xfrm>
          <a:prstGeom prst="rect">
            <a:avLst/>
          </a:prstGeom>
          <a:noFill/>
          <a:ln w="9525">
            <a:noFill/>
            <a:miter lim="800000"/>
            <a:headEnd/>
            <a:tailEnd/>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NSN Title Only 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29612188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1.png"/><Relationship Id="rId5" Type="http://schemas.openxmlformats.org/officeDocument/2006/relationships/theme" Target="../theme/theme3.xml"/><Relationship Id="rId4"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 Id="rId9"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29.xml"/><Relationship Id="rId7" Type="http://schemas.openxmlformats.org/officeDocument/2006/relationships/theme" Target="../theme/theme5.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5" Type="http://schemas.openxmlformats.org/officeDocument/2006/relationships/slideLayout" Target="../slideLayouts/slideLayout31.xml"/><Relationship Id="rId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a:extLst/>
        </p:spPr>
        <p:txBody>
          <a:bodyPr anchor="ctr"/>
          <a:lstStyle/>
          <a:p>
            <a:pPr>
              <a:defRPr/>
            </a:pPr>
            <a:endParaRPr lang="en-GB" dirty="0">
              <a:latin typeface="+mj-lt"/>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chemeClr val="accent1"/>
              </a:buClr>
              <a:defRPr/>
            </a:pPr>
            <a:r>
              <a:rPr lang="en-US" sz="1000" dirty="0">
                <a:solidFill>
                  <a:schemeClr val="tx2"/>
                </a:solidFill>
                <a:latin typeface="+mn-lt"/>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18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65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0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201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dirty="0">
                <a:solidFill>
                  <a:schemeClr val="tx2"/>
                </a:solidFill>
                <a:latin typeface="+mn-lt"/>
                <a:cs typeface="Arial" panose="020B0604020202020204" pitchFamily="34" charset="0"/>
              </a:rPr>
              <a:t>R 104</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G 113</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216</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217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168</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187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Core and </a:t>
            </a:r>
            <a:r>
              <a:rPr lang="en-GB" sz="500" b="1" dirty="0">
                <a:solidFill>
                  <a:schemeClr val="tx2"/>
                </a:solidFill>
                <a:latin typeface="+mn-lt"/>
                <a:cs typeface="Arial" panose="020B0604020202020204" pitchFamily="34" charset="0"/>
              </a:rPr>
              <a:t>background</a:t>
            </a:r>
            <a:r>
              <a:rPr lang="en-GB" sz="500" b="1" dirty="0">
                <a:solidFill>
                  <a:schemeClr val="tx2"/>
                </a:solidFill>
                <a:latin typeface="Arial" panose="020B0604020202020204" pitchFamily="34" charset="0"/>
                <a:cs typeface="Arial" panose="020B0604020202020204" pitchFamily="34" charset="0"/>
              </a:rPr>
              <a:t>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dirty="0">
              <a:solidFill>
                <a:schemeClr val="tx2"/>
              </a:solidFill>
              <a:latin typeface="+mn-l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dirty="0">
              <a:solidFill>
                <a:schemeClr val="tx2"/>
              </a:solidFill>
              <a:latin typeface="Arial" panose="020B0604020202020204" pitchFamily="34" charset="0"/>
              <a:cs typeface="Arial" panose="020B0604020202020204" pitchFamily="34" charset="0"/>
            </a:endParaRPr>
          </a:p>
        </p:txBody>
      </p:sp>
      <p:sp>
        <p:nvSpPr>
          <p:cNvPr id="52" name="Date Placeholder 3"/>
          <p:cNvSpPr txBox="1">
            <a:spLocks/>
          </p:cNvSpPr>
          <p:nvPr/>
        </p:nvSpPr>
        <p:spPr>
          <a:xfrm>
            <a:off x="722313" y="4643438"/>
            <a:ext cx="687387"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solidFill>
                  <a:schemeClr val="bg2"/>
                </a:solidFill>
                <a:latin typeface="+mn-lt"/>
                <a:cs typeface="Arial" panose="020B0604020202020204" pitchFamily="34" charset="0"/>
              </a:rPr>
              <a:pPr>
                <a:defRPr/>
              </a:pPr>
              <a:t>27/11/2017</a:t>
            </a:fld>
            <a:endParaRPr lang="en-GB" sz="800" dirty="0">
              <a:solidFill>
                <a:schemeClr val="bg2"/>
              </a:solidFill>
              <a:latin typeface="+mn-lt"/>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chemeClr val="bg2"/>
                </a:solidFill>
                <a:latin typeface="+mn-lt"/>
                <a:cs typeface="Arial" panose="020B0604020202020204" pitchFamily="34" charset="0"/>
              </a:rPr>
              <a:pPr>
                <a:defRPr/>
              </a:pPr>
              <a:t>‹#›</a:t>
            </a:fld>
            <a:endParaRPr lang="en-GB" dirty="0">
              <a:solidFill>
                <a:schemeClr val="bg2"/>
              </a:solidFill>
              <a:latin typeface="+mn-lt"/>
              <a:cs typeface="Arial" panose="020B0604020202020204" pitchFamily="34" charset="0"/>
            </a:endParaRPr>
          </a:p>
        </p:txBody>
      </p:sp>
      <p:pic>
        <p:nvPicPr>
          <p:cNvPr id="1050" name="Picture 1"/>
          <p:cNvPicPr>
            <a:picLocks/>
          </p:cNvPicPr>
          <p:nvPr/>
        </p:nvPicPr>
        <p:blipFill>
          <a:blip r:embed="rId6"/>
          <a:srcRect/>
          <a:stretch>
            <a:fillRect/>
          </a:stretch>
        </p:blipFill>
        <p:spPr bwMode="auto">
          <a:xfrm>
            <a:off x="7959725" y="4672013"/>
            <a:ext cx="701675" cy="115887"/>
          </a:xfrm>
          <a:prstGeom prst="rect">
            <a:avLst/>
          </a:prstGeom>
          <a:noFill/>
          <a:ln w="9525">
            <a:noFill/>
            <a:miter lim="800000"/>
            <a:headEnd/>
            <a:tailEnd/>
          </a:ln>
        </p:spPr>
      </p:pic>
      <p:sp>
        <p:nvSpPr>
          <p:cNvPr id="3" name="TextBox 2"/>
          <p:cNvSpPr txBox="1"/>
          <p:nvPr/>
        </p:nvSpPr>
        <p:spPr>
          <a:xfrm>
            <a:off x="1341438" y="4643438"/>
            <a:ext cx="6078537" cy="122237"/>
          </a:xfrm>
          <a:prstGeom prst="rect">
            <a:avLst/>
          </a:prstGeom>
          <a:noFill/>
        </p:spPr>
        <p:txBody>
          <a:bodyPr lIns="0" tIns="0" rIns="0" bIns="0">
            <a:spAutoFit/>
          </a:bodyPr>
          <a:lstStyle/>
          <a:p>
            <a:r>
              <a:rPr lang="en-GB" sz="800" dirty="0">
                <a:solidFill>
                  <a:schemeClr val="bg2"/>
                </a:solidFill>
                <a:latin typeface="+mn-lt"/>
                <a:cs typeface="Arial" charset="0"/>
              </a:rPr>
              <a:t>© Nokia 2014</a:t>
            </a:r>
          </a:p>
        </p:txBody>
      </p:sp>
      <p:sp>
        <p:nvSpPr>
          <p:cNvPr id="28" name="TextBox 27"/>
          <p:cNvSpPr txBox="1"/>
          <p:nvPr/>
        </p:nvSpPr>
        <p:spPr>
          <a:xfrm>
            <a:off x="1503363" y="4749800"/>
            <a:ext cx="6078537" cy="338138"/>
          </a:xfrm>
          <a:prstGeom prst="rect">
            <a:avLst/>
          </a:prstGeom>
          <a:noFill/>
        </p:spPr>
        <p:txBody>
          <a:bodyPr>
            <a:spAutoFit/>
          </a:bodyPr>
          <a:lstStyle/>
          <a:p>
            <a:pPr>
              <a:defRPr/>
            </a:pPr>
            <a:endParaRPr lang="en-GB" sz="800" dirty="0">
              <a:solidFill>
                <a:schemeClr val="bg2"/>
              </a:solidFill>
              <a:latin typeface="Arial" panose="020B0604020202020204" pitchFamily="34" charset="0"/>
              <a:ea typeface="+mn-ea"/>
              <a:cs typeface="Arial" panose="020B0604020202020204" pitchFamily="34" charset="0"/>
            </a:endParaRPr>
          </a:p>
          <a:p>
            <a:pPr>
              <a:defRPr/>
            </a:pPr>
            <a:endParaRPr lang="en-GB" sz="800" dirty="0">
              <a:solidFill>
                <a:schemeClr val="bg2"/>
              </a:solidFill>
              <a:latin typeface="Arial" panose="020B0604020202020204" pitchFamily="34" charset="0"/>
              <a:ea typeface="+mn-ea"/>
              <a:cs typeface="Arial" panose="020B0604020202020204" pitchFamily="34" charset="0"/>
            </a:endParaRPr>
          </a:p>
        </p:txBody>
      </p:sp>
      <p:sp>
        <p:nvSpPr>
          <p:cNvPr id="29" name="TextBox 28"/>
          <p:cNvSpPr txBox="1"/>
          <p:nvPr/>
        </p:nvSpPr>
        <p:spPr>
          <a:xfrm>
            <a:off x="432000" y="4787900"/>
            <a:ext cx="6078537" cy="123825"/>
          </a:xfrm>
          <a:prstGeom prst="rect">
            <a:avLst/>
          </a:prstGeom>
          <a:noFill/>
        </p:spPr>
        <p:txBody>
          <a:bodyPr lIns="0" tIns="0" rIns="0" bIns="0">
            <a:spAutoFit/>
          </a:bodyPr>
          <a:lstStyle/>
          <a:p>
            <a:pPr>
              <a:defRPr/>
            </a:pPr>
            <a:r>
              <a:rPr lang="en-GB" sz="800" dirty="0">
                <a:solidFill>
                  <a:schemeClr val="bg2"/>
                </a:solidFill>
                <a:latin typeface="+mn-lt"/>
                <a:cs typeface="Arial" charset="0"/>
              </a:rPr>
              <a:t>Nokia  Confidential</a:t>
            </a:r>
          </a:p>
        </p:txBody>
      </p:sp>
      <p:sp>
        <p:nvSpPr>
          <p:cNvPr id="31" name="TextBox 30"/>
          <p:cNvSpPr txBox="1"/>
          <p:nvPr/>
        </p:nvSpPr>
        <p:spPr>
          <a:xfrm>
            <a:off x="3760737" y="4805647"/>
            <a:ext cx="5048250" cy="123825"/>
          </a:xfrm>
          <a:prstGeom prst="rect">
            <a:avLst/>
          </a:prstGeom>
          <a:noFill/>
        </p:spPr>
        <p:txBody>
          <a:bodyPr lIns="0" tIns="0" rIns="0" bIns="0">
            <a:spAutoFit/>
          </a:bodyPr>
          <a:lstStyle/>
          <a:p>
            <a:pPr>
              <a:defRPr/>
            </a:pPr>
            <a:r>
              <a:rPr lang="en-GB" sz="800" dirty="0">
                <a:solidFill>
                  <a:schemeClr val="bg2"/>
                </a:solidFill>
                <a:latin typeface="+mn-lt"/>
                <a:ea typeface="+mn-ea"/>
                <a:cs typeface="Arial" panose="020B0604020202020204" pitchFamily="34" charset="0"/>
              </a:rPr>
              <a:t>5G –</a:t>
            </a:r>
            <a:r>
              <a:rPr lang="en-GB" sz="800" baseline="0" dirty="0">
                <a:solidFill>
                  <a:schemeClr val="bg2"/>
                </a:solidFill>
                <a:latin typeface="+mn-lt"/>
                <a:ea typeface="+mn-ea"/>
                <a:cs typeface="Arial" panose="020B0604020202020204" pitchFamily="34" charset="0"/>
              </a:rPr>
              <a:t> Network Architecture</a:t>
            </a:r>
            <a:endParaRPr lang="en-GB" sz="800" dirty="0">
              <a:solidFill>
                <a:schemeClr val="bg2"/>
              </a:solidFill>
              <a:latin typeface="+mn-lt"/>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06" r:id="rId1"/>
    <p:sldLayoutId id="2147483805" r:id="rId2"/>
    <p:sldLayoutId id="2147483804" r:id="rId3"/>
    <p:sldLayoutId id="2147483847" r:id="rId4"/>
  </p:sldLayoutIdLst>
  <p:hf sldNum="0" hdr="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6155" name="Title Placeholder 1"/>
          <p:cNvSpPr>
            <a:spLocks noGrp="1"/>
          </p:cNvSpPr>
          <p:nvPr>
            <p:ph type="title"/>
          </p:nvPr>
        </p:nvSpPr>
        <p:spPr bwMode="auto">
          <a:xfrm>
            <a:off x="417513" y="2880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6156"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chemeClr val="accent1"/>
              </a:buClr>
              <a:defRPr/>
            </a:pPr>
            <a:r>
              <a:rPr lang="en-US" sz="1000" dirty="0">
                <a:solidFill>
                  <a:schemeClr val="tx2"/>
                </a:solidFill>
                <a:latin typeface="+mn-lt"/>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bg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18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65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0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201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dirty="0">
                <a:solidFill>
                  <a:schemeClr val="tx2"/>
                </a:solidFill>
                <a:latin typeface="+mn-lt"/>
                <a:cs typeface="Arial" panose="020B0604020202020204" pitchFamily="34" charset="0"/>
              </a:rPr>
              <a:t>R 104</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G 113</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216</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217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168</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187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Core and background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dirty="0">
              <a:solidFill>
                <a:schemeClr val="tx2"/>
              </a:solidFill>
              <a:latin typeface="+mn-l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dirty="0">
              <a:solidFill>
                <a:schemeClr val="tx2"/>
              </a:solidFill>
              <a:latin typeface="+mn-lt"/>
              <a:cs typeface="Arial" panose="020B0604020202020204" pitchFamily="34" charset="0"/>
            </a:endParaRPr>
          </a:p>
        </p:txBody>
      </p:sp>
      <p:sp>
        <p:nvSpPr>
          <p:cNvPr id="52" name="Date Placeholder 3"/>
          <p:cNvSpPr txBox="1">
            <a:spLocks/>
          </p:cNvSpPr>
          <p:nvPr/>
        </p:nvSpPr>
        <p:spPr>
          <a:xfrm>
            <a:off x="722313" y="4643438"/>
            <a:ext cx="687387"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latin typeface="+mn-lt"/>
                <a:cs typeface="Arial" panose="020B0604020202020204" pitchFamily="34" charset="0"/>
              </a:rPr>
              <a:pPr>
                <a:defRPr/>
              </a:pPr>
              <a:t>27/11/2017</a:t>
            </a:fld>
            <a:endParaRPr lang="en-GB" sz="800" dirty="0">
              <a:latin typeface="+mn-lt"/>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latin typeface="+mn-lt"/>
                <a:cs typeface="Arial" panose="020B0604020202020204" pitchFamily="34" charset="0"/>
              </a:rPr>
              <a:pPr>
                <a:defRPr/>
              </a:pPr>
              <a:t>‹#›</a:t>
            </a:fld>
            <a:endParaRPr lang="en-GB" dirty="0">
              <a:latin typeface="+mn-lt"/>
              <a:cs typeface="Arial" panose="020B0604020202020204" pitchFamily="34" charset="0"/>
            </a:endParaRPr>
          </a:p>
        </p:txBody>
      </p:sp>
      <p:sp>
        <p:nvSpPr>
          <p:cNvPr id="27" name="TextBox 26"/>
          <p:cNvSpPr txBox="1"/>
          <p:nvPr/>
        </p:nvSpPr>
        <p:spPr>
          <a:xfrm>
            <a:off x="432000" y="4788000"/>
            <a:ext cx="5048250" cy="123825"/>
          </a:xfrm>
          <a:prstGeom prst="rect">
            <a:avLst/>
          </a:prstGeom>
          <a:noFill/>
        </p:spPr>
        <p:txBody>
          <a:bodyPr lIns="0" tIns="0" rIns="0" bIns="0">
            <a:spAutoFit/>
          </a:bodyPr>
          <a:lstStyle/>
          <a:p>
            <a:pPr>
              <a:defRPr/>
            </a:pPr>
            <a:r>
              <a:rPr lang="en-GB" sz="800" dirty="0">
                <a:solidFill>
                  <a:schemeClr val="bg1"/>
                </a:solidFill>
                <a:latin typeface="+mn-lt"/>
                <a:ea typeface="+mn-ea"/>
                <a:cs typeface="Arial" panose="020B0604020202020204" pitchFamily="34" charset="0"/>
              </a:rPr>
              <a:t>Nokia  Confidential</a:t>
            </a:r>
          </a:p>
        </p:txBody>
      </p:sp>
      <p:sp>
        <p:nvSpPr>
          <p:cNvPr id="28" name="TextBox 27"/>
          <p:cNvSpPr txBox="1"/>
          <p:nvPr/>
        </p:nvSpPr>
        <p:spPr>
          <a:xfrm>
            <a:off x="3760737" y="4805647"/>
            <a:ext cx="5048250" cy="123825"/>
          </a:xfrm>
          <a:prstGeom prst="rect">
            <a:avLst/>
          </a:prstGeom>
          <a:noFill/>
        </p:spPr>
        <p:txBody>
          <a:bodyPr lIns="0" tIns="0" rIns="0" bIns="0">
            <a:spAutoFit/>
          </a:bodyPr>
          <a:lstStyle/>
          <a:p>
            <a:pPr>
              <a:defRPr/>
            </a:pPr>
            <a:r>
              <a:rPr lang="en-GB" sz="800" dirty="0">
                <a:solidFill>
                  <a:schemeClr val="bg1"/>
                </a:solidFill>
                <a:latin typeface="+mn-lt"/>
                <a:ea typeface="+mn-ea"/>
                <a:cs typeface="Arial" panose="020B0604020202020204" pitchFamily="34" charset="0"/>
              </a:rPr>
              <a:t>5G  Network Architecture</a:t>
            </a:r>
          </a:p>
        </p:txBody>
      </p:sp>
    </p:spTree>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3" r:id="rId5"/>
    <p:sldLayoutId id="2147483814" r:id="rId6"/>
    <p:sldLayoutId id="2147483815" r:id="rId7"/>
    <p:sldLayoutId id="2147483816" r:id="rId8"/>
    <p:sldLayoutId id="2147483818" r:id="rId9"/>
    <p:sldLayoutId id="2147483819" r:id="rId10"/>
    <p:sldLayoutId id="2147483820" r:id="rId11"/>
  </p:sldLayoutIdLst>
  <p:hf sldNum="0" hdr="0"/>
  <p:txStyles>
    <p:titleStyle>
      <a:lvl1pPr algn="l" defTabSz="457200" rtl="0" eaLnBrk="0" fontAlgn="base" hangingPunct="0">
        <a:spcBef>
          <a:spcPct val="0"/>
        </a:spcBef>
        <a:spcAft>
          <a:spcPct val="0"/>
        </a:spcAft>
        <a:defRPr sz="1800" b="1" kern="1200">
          <a:solidFill>
            <a:schemeClr val="tx2"/>
          </a:solidFill>
          <a:latin typeface="+mj-lt"/>
          <a:ea typeface="ヒラギノ角ゴ Pro W3" charset="0"/>
          <a:cs typeface="Arial"/>
        </a:defRPr>
      </a:lvl1pPr>
      <a:lvl2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2pPr>
      <a:lvl3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3pPr>
      <a:lvl4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4pPr>
      <a:lvl5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charset="0"/>
        <a:buChar char="•"/>
        <a:defRPr sz="2400" kern="1200">
          <a:solidFill>
            <a:schemeClr val="tx2"/>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a:extLst/>
        </p:spPr>
        <p:txBody>
          <a:bodyPr anchor="ctr"/>
          <a:lstStyle/>
          <a:p>
            <a:pPr>
              <a:defRPr/>
            </a:pPr>
            <a:endParaRPr lang="en-GB" dirty="0">
              <a:solidFill>
                <a:srgbClr val="124191"/>
              </a:solidFill>
              <a:latin typeface="Nokia Pure Headline Light"/>
              <a:ea typeface="+mn-ea"/>
              <a:cs typeface="+mn-cs"/>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a typeface="+mn-ea"/>
              <a:cs typeface="+mn-cs"/>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a typeface="+mn-ea"/>
              <a:cs typeface="+mn-cs"/>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a typeface="+mn-ea"/>
              <a:cs typeface="+mn-cs"/>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a typeface="+mn-ea"/>
              <a:cs typeface="+mn-cs"/>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a typeface="+mn-ea"/>
              <a:cs typeface="+mn-cs"/>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a typeface="+mn-ea"/>
              <a:cs typeface="+mn-cs"/>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a typeface="+mn-ea"/>
              <a:cs typeface="+mn-cs"/>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a typeface="+mn-ea"/>
              <a:cs typeface="+mn-cs"/>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rgbClr val="00C9FF"/>
              </a:buClr>
              <a:defRPr/>
            </a:pPr>
            <a:r>
              <a:rPr lang="en-US" sz="1000" dirty="0">
                <a:solidFill>
                  <a:srgbClr val="FFFFFF"/>
                </a:solidFill>
                <a:latin typeface="Nokia Pure Text Light"/>
                <a:ea typeface="+mn-ea"/>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ea typeface="+mn-ea"/>
                <a:cs typeface="Arial" panose="020B0604020202020204" pitchFamily="34" charset="0"/>
              </a:rPr>
              <a:t>R 18 </a:t>
            </a:r>
            <a:br>
              <a:rPr lang="en-GB" sz="500" b="1" dirty="0">
                <a:solidFill>
                  <a:srgbClr val="FFFFFF"/>
                </a:solidFill>
                <a:latin typeface="Nokia Pure Text Light"/>
                <a:ea typeface="+mn-ea"/>
                <a:cs typeface="Arial" panose="020B0604020202020204" pitchFamily="34" charset="0"/>
              </a:rPr>
            </a:br>
            <a:r>
              <a:rPr lang="en-GB" sz="500" b="1" dirty="0">
                <a:solidFill>
                  <a:srgbClr val="FFFFFF"/>
                </a:solidFill>
                <a:latin typeface="Nokia Pure Text Light"/>
                <a:ea typeface="+mn-ea"/>
                <a:cs typeface="Arial" panose="020B0604020202020204" pitchFamily="34" charset="0"/>
              </a:rPr>
              <a:t>G 65 </a:t>
            </a:r>
            <a:br>
              <a:rPr lang="en-GB" sz="500" b="1" dirty="0">
                <a:solidFill>
                  <a:srgbClr val="FFFFFF"/>
                </a:solidFill>
                <a:latin typeface="Nokia Pure Text Light"/>
                <a:ea typeface="+mn-ea"/>
                <a:cs typeface="Arial" panose="020B0604020202020204" pitchFamily="34" charset="0"/>
              </a:rPr>
            </a:br>
            <a:r>
              <a:rPr lang="en-GB" sz="500" b="1" dirty="0">
                <a:solidFill>
                  <a:srgbClr val="FFFFFF"/>
                </a:solidFill>
                <a:latin typeface="Nokia Pure Text Light"/>
                <a:ea typeface="+mn-ea"/>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ea typeface="+mn-ea"/>
                <a:cs typeface="Arial" panose="020B0604020202020204" pitchFamily="34" charset="0"/>
              </a:rPr>
              <a:t>R 0 </a:t>
            </a:r>
            <a:br>
              <a:rPr lang="en-GB" sz="500" b="1" dirty="0">
                <a:solidFill>
                  <a:srgbClr val="FFFFFF"/>
                </a:solidFill>
                <a:latin typeface="Nokia Pure Text Light"/>
                <a:ea typeface="+mn-ea"/>
                <a:cs typeface="Arial" panose="020B0604020202020204" pitchFamily="34" charset="0"/>
              </a:rPr>
            </a:br>
            <a:r>
              <a:rPr lang="en-GB" sz="500" b="1" dirty="0">
                <a:solidFill>
                  <a:srgbClr val="FFFFFF"/>
                </a:solidFill>
                <a:latin typeface="Nokia Pure Text Light"/>
                <a:ea typeface="+mn-ea"/>
                <a:cs typeface="Arial" panose="020B0604020202020204" pitchFamily="34" charset="0"/>
              </a:rPr>
              <a:t>G 201 </a:t>
            </a:r>
            <a:br>
              <a:rPr lang="en-GB" sz="500" b="1" dirty="0">
                <a:solidFill>
                  <a:srgbClr val="FFFFFF"/>
                </a:solidFill>
                <a:latin typeface="Nokia Pure Text Light"/>
                <a:ea typeface="+mn-ea"/>
                <a:cs typeface="Arial" panose="020B0604020202020204" pitchFamily="34" charset="0"/>
              </a:rPr>
            </a:br>
            <a:r>
              <a:rPr lang="en-GB" sz="500" b="1" dirty="0">
                <a:solidFill>
                  <a:srgbClr val="FFFFFF"/>
                </a:solidFill>
                <a:latin typeface="Nokia Pure Text Light"/>
                <a:ea typeface="+mn-ea"/>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r>
              <a:rPr lang="en-US" sz="500" b="1" dirty="0">
                <a:solidFill>
                  <a:srgbClr val="FFFFFF"/>
                </a:solidFill>
                <a:latin typeface="Nokia Pure Text Light"/>
                <a:ea typeface="+mn-ea"/>
                <a:cs typeface="Arial" panose="020B0604020202020204" pitchFamily="34" charset="0"/>
              </a:rPr>
              <a:t>R 104</a:t>
            </a:r>
            <a:br>
              <a:rPr lang="en-US" sz="500" b="1" dirty="0">
                <a:solidFill>
                  <a:srgbClr val="FFFFFF"/>
                </a:solidFill>
                <a:latin typeface="Nokia Pure Text Light"/>
                <a:ea typeface="+mn-ea"/>
                <a:cs typeface="Arial" panose="020B0604020202020204" pitchFamily="34" charset="0"/>
              </a:rPr>
            </a:br>
            <a:r>
              <a:rPr lang="en-US" sz="500" b="1" dirty="0">
                <a:solidFill>
                  <a:srgbClr val="FFFFFF"/>
                </a:solidFill>
                <a:latin typeface="Nokia Pure Text Light"/>
                <a:ea typeface="+mn-ea"/>
                <a:cs typeface="Arial" panose="020B0604020202020204" pitchFamily="34" charset="0"/>
              </a:rPr>
              <a:t>G 113</a:t>
            </a:r>
            <a:br>
              <a:rPr lang="en-US" sz="500" b="1" dirty="0">
                <a:solidFill>
                  <a:srgbClr val="FFFFFF"/>
                </a:solidFill>
                <a:latin typeface="Nokia Pure Text Light"/>
                <a:ea typeface="+mn-ea"/>
                <a:cs typeface="Arial" panose="020B0604020202020204" pitchFamily="34" charset="0"/>
              </a:rPr>
            </a:br>
            <a:r>
              <a:rPr lang="en-US" sz="500" b="1" dirty="0">
                <a:solidFill>
                  <a:srgbClr val="FFFFFF"/>
                </a:solidFill>
                <a:latin typeface="Nokia Pure Text Light"/>
                <a:ea typeface="+mn-ea"/>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ea typeface="+mn-ea"/>
                <a:cs typeface="Arial" panose="020B0604020202020204" pitchFamily="34" charset="0"/>
              </a:rPr>
              <a:t>R 216</a:t>
            </a:r>
            <a:br>
              <a:rPr lang="en-GB" sz="500" b="1" dirty="0">
                <a:solidFill>
                  <a:srgbClr val="FFFFFF"/>
                </a:solidFill>
                <a:latin typeface="Nokia Pure Text Light"/>
                <a:ea typeface="+mn-ea"/>
                <a:cs typeface="Arial" panose="020B0604020202020204" pitchFamily="34" charset="0"/>
              </a:rPr>
            </a:br>
            <a:r>
              <a:rPr lang="en-GB" sz="500" b="1" dirty="0">
                <a:solidFill>
                  <a:srgbClr val="FFFFFF"/>
                </a:solidFill>
                <a:latin typeface="Nokia Pure Text Light"/>
                <a:ea typeface="+mn-ea"/>
                <a:cs typeface="Arial" panose="020B0604020202020204" pitchFamily="34" charset="0"/>
              </a:rPr>
              <a:t>G 217</a:t>
            </a:r>
            <a:br>
              <a:rPr lang="en-GB" sz="500" b="1" dirty="0">
                <a:solidFill>
                  <a:srgbClr val="FFFFFF"/>
                </a:solidFill>
                <a:latin typeface="Nokia Pure Text Light"/>
                <a:ea typeface="+mn-ea"/>
                <a:cs typeface="Arial" panose="020B0604020202020204" pitchFamily="34" charset="0"/>
              </a:rPr>
            </a:br>
            <a:r>
              <a:rPr lang="en-GB" sz="500" b="1" dirty="0">
                <a:solidFill>
                  <a:srgbClr val="FFFFFF"/>
                </a:solidFill>
                <a:latin typeface="Nokia Pure Text Light"/>
                <a:ea typeface="+mn-ea"/>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ea typeface="+mn-ea"/>
                <a:cs typeface="Arial" panose="020B0604020202020204" pitchFamily="34" charset="0"/>
              </a:rPr>
              <a:t>R 168</a:t>
            </a:r>
            <a:br>
              <a:rPr lang="en-GB" sz="500" b="1" dirty="0">
                <a:solidFill>
                  <a:srgbClr val="FFFFFF"/>
                </a:solidFill>
                <a:latin typeface="Nokia Pure Text Light"/>
                <a:ea typeface="+mn-ea"/>
                <a:cs typeface="Arial" panose="020B0604020202020204" pitchFamily="34" charset="0"/>
              </a:rPr>
            </a:br>
            <a:r>
              <a:rPr lang="en-GB" sz="500" b="1" dirty="0">
                <a:solidFill>
                  <a:srgbClr val="FFFFFF"/>
                </a:solidFill>
                <a:latin typeface="Nokia Pure Text Light"/>
                <a:ea typeface="+mn-ea"/>
                <a:cs typeface="Arial" panose="020B0604020202020204" pitchFamily="34" charset="0"/>
              </a:rPr>
              <a:t>G 187</a:t>
            </a:r>
            <a:br>
              <a:rPr lang="en-GB" sz="500" b="1" dirty="0">
                <a:solidFill>
                  <a:srgbClr val="FFFFFF"/>
                </a:solidFill>
                <a:latin typeface="Nokia Pure Text Light"/>
                <a:ea typeface="+mn-ea"/>
                <a:cs typeface="Arial" panose="020B0604020202020204" pitchFamily="34" charset="0"/>
              </a:rPr>
            </a:br>
            <a:r>
              <a:rPr lang="en-GB" sz="500" b="1" dirty="0">
                <a:solidFill>
                  <a:srgbClr val="FFFFFF"/>
                </a:solidFill>
                <a:latin typeface="Nokia Pure Text Light"/>
                <a:ea typeface="+mn-ea"/>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rgbClr val="00C9FF"/>
              </a:buClr>
              <a:defRPr/>
            </a:pPr>
            <a:r>
              <a:rPr lang="en-GB" sz="500" b="1" dirty="0">
                <a:solidFill>
                  <a:srgbClr val="FFFFFF"/>
                </a:solidFill>
                <a:latin typeface="Arial" panose="020B0604020202020204" pitchFamily="34" charset="0"/>
                <a:ea typeface="+mn-ea"/>
                <a:cs typeface="Arial" panose="020B0604020202020204" pitchFamily="34" charset="0"/>
              </a:rPr>
              <a:t>Core and </a:t>
            </a:r>
            <a:r>
              <a:rPr lang="en-GB" sz="500" b="1" dirty="0">
                <a:solidFill>
                  <a:srgbClr val="FFFFFF"/>
                </a:solidFill>
                <a:latin typeface="Nokia Pure Text Light"/>
                <a:ea typeface="+mn-ea"/>
                <a:cs typeface="Arial" panose="020B0604020202020204" pitchFamily="34" charset="0"/>
              </a:rPr>
              <a:t>background</a:t>
            </a:r>
            <a:r>
              <a:rPr lang="en-GB" sz="500" b="1" dirty="0">
                <a:solidFill>
                  <a:srgbClr val="FFFFFF"/>
                </a:solidFill>
                <a:latin typeface="Arial" panose="020B0604020202020204" pitchFamily="34" charset="0"/>
                <a:ea typeface="+mn-ea"/>
                <a:cs typeface="Arial" panose="020B0604020202020204" pitchFamily="34" charset="0"/>
              </a:rPr>
              <a:t>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a:solidFill>
                <a:srgbClr val="FFFFFF"/>
              </a:solidFill>
              <a:latin typeface="Nokia Pure Text Light"/>
              <a:ea typeface="+mn-ea"/>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a:solidFill>
                <a:srgbClr val="FFFFFF"/>
              </a:solidFill>
              <a:latin typeface="Nokia Pure Text Light"/>
              <a:ea typeface="+mn-ea"/>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endParaRPr lang="en-US" sz="500" b="1" dirty="0">
              <a:solidFill>
                <a:srgbClr val="FFFFFF"/>
              </a:solidFill>
              <a:latin typeface="Nokia Pure Text Ligh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rgbClr val="00C9FF"/>
              </a:buClr>
              <a:defRPr/>
            </a:pPr>
            <a:endParaRPr lang="en-GB" sz="500" b="1" dirty="0">
              <a:solidFill>
                <a:srgbClr val="FFFFFF"/>
              </a:solidFill>
              <a:latin typeface="Arial" panose="020B0604020202020204" pitchFamily="34" charset="0"/>
              <a:ea typeface="+mn-ea"/>
              <a:cs typeface="Arial" panose="020B0604020202020204" pitchFamily="34" charset="0"/>
            </a:endParaRPr>
          </a:p>
        </p:txBody>
      </p:sp>
      <p:sp>
        <p:nvSpPr>
          <p:cNvPr id="52" name="Date Placeholder 3"/>
          <p:cNvSpPr txBox="1">
            <a:spLocks/>
          </p:cNvSpPr>
          <p:nvPr/>
        </p:nvSpPr>
        <p:spPr>
          <a:xfrm>
            <a:off x="722313" y="4643438"/>
            <a:ext cx="687387"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solidFill>
                  <a:srgbClr val="68717A"/>
                </a:solidFill>
                <a:cs typeface="Arial" panose="020B0604020202020204" pitchFamily="34" charset="0"/>
              </a:rPr>
              <a:pPr>
                <a:defRPr/>
              </a:pPr>
              <a:t>27/11/2017</a:t>
            </a:fld>
            <a:endParaRPr lang="en-GB" sz="800" dirty="0">
              <a:solidFill>
                <a:srgbClr val="68717A"/>
              </a:solidFill>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rgbClr val="68717A"/>
                </a:solidFill>
                <a:cs typeface="Arial" panose="020B0604020202020204" pitchFamily="34" charset="0"/>
              </a:rPr>
              <a:pPr>
                <a:defRPr/>
              </a:pPr>
              <a:t>‹#›</a:t>
            </a:fld>
            <a:endParaRPr lang="en-GB" dirty="0">
              <a:solidFill>
                <a:srgbClr val="68717A"/>
              </a:solidFill>
              <a:cs typeface="Arial" panose="020B0604020202020204" pitchFamily="34" charset="0"/>
            </a:endParaRPr>
          </a:p>
        </p:txBody>
      </p:sp>
      <p:pic>
        <p:nvPicPr>
          <p:cNvPr id="1050" name="Picture 1"/>
          <p:cNvPicPr>
            <a:picLocks/>
          </p:cNvPicPr>
          <p:nvPr/>
        </p:nvPicPr>
        <p:blipFill>
          <a:blip r:embed="rId6"/>
          <a:srcRect/>
          <a:stretch>
            <a:fillRect/>
          </a:stretch>
        </p:blipFill>
        <p:spPr bwMode="auto">
          <a:xfrm>
            <a:off x="7959725" y="4672013"/>
            <a:ext cx="701675" cy="115887"/>
          </a:xfrm>
          <a:prstGeom prst="rect">
            <a:avLst/>
          </a:prstGeom>
          <a:noFill/>
          <a:ln w="9525">
            <a:noFill/>
            <a:miter lim="800000"/>
            <a:headEnd/>
            <a:tailEnd/>
          </a:ln>
        </p:spPr>
      </p:pic>
      <p:sp>
        <p:nvSpPr>
          <p:cNvPr id="28" name="TextBox 27"/>
          <p:cNvSpPr txBox="1"/>
          <p:nvPr/>
        </p:nvSpPr>
        <p:spPr>
          <a:xfrm>
            <a:off x="1503363" y="4749800"/>
            <a:ext cx="6078537" cy="338138"/>
          </a:xfrm>
          <a:prstGeom prst="rect">
            <a:avLst/>
          </a:prstGeom>
          <a:noFill/>
        </p:spPr>
        <p:txBody>
          <a:bodyPr>
            <a:spAutoFit/>
          </a:bodyPr>
          <a:lstStyle/>
          <a:p>
            <a:pPr>
              <a:defRPr/>
            </a:pPr>
            <a:endParaRPr lang="en-GB" sz="800" dirty="0">
              <a:solidFill>
                <a:srgbClr val="68717A"/>
              </a:solidFill>
              <a:latin typeface="Arial" panose="020B0604020202020204" pitchFamily="34" charset="0"/>
              <a:ea typeface="+mn-ea"/>
              <a:cs typeface="Arial" panose="020B0604020202020204" pitchFamily="34" charset="0"/>
            </a:endParaRPr>
          </a:p>
          <a:p>
            <a:pPr>
              <a:defRPr/>
            </a:pPr>
            <a:endParaRPr lang="en-GB" sz="800" dirty="0">
              <a:solidFill>
                <a:srgbClr val="68717A"/>
              </a:solidFill>
              <a:latin typeface="Arial" panose="020B0604020202020204" pitchFamily="34" charset="0"/>
              <a:ea typeface="+mn-ea"/>
              <a:cs typeface="Arial" panose="020B0604020202020204" pitchFamily="34" charset="0"/>
            </a:endParaRPr>
          </a:p>
        </p:txBody>
      </p:sp>
      <p:sp>
        <p:nvSpPr>
          <p:cNvPr id="29" name="TextBox 28"/>
          <p:cNvSpPr txBox="1"/>
          <p:nvPr/>
        </p:nvSpPr>
        <p:spPr>
          <a:xfrm>
            <a:off x="432000" y="4787900"/>
            <a:ext cx="6078537" cy="123825"/>
          </a:xfrm>
          <a:prstGeom prst="rect">
            <a:avLst/>
          </a:prstGeom>
          <a:noFill/>
        </p:spPr>
        <p:txBody>
          <a:bodyPr lIns="0" tIns="0" rIns="0" bIns="0">
            <a:spAutoFit/>
          </a:bodyPr>
          <a:lstStyle/>
          <a:p>
            <a:pPr>
              <a:defRPr/>
            </a:pPr>
            <a:r>
              <a:rPr lang="en-GB" sz="800">
                <a:solidFill>
                  <a:srgbClr val="68717A"/>
                </a:solidFill>
                <a:latin typeface="Nokia Pure Text Light"/>
                <a:ea typeface="+mn-ea"/>
                <a:cs typeface="Arial" charset="0"/>
              </a:rPr>
              <a:t>Confidential</a:t>
            </a:r>
            <a:endParaRPr lang="en-GB" sz="800" dirty="0">
              <a:solidFill>
                <a:srgbClr val="68717A"/>
              </a:solidFill>
              <a:latin typeface="Nokia Pure Text Light"/>
              <a:ea typeface="+mn-ea"/>
              <a:cs typeface="Arial" charset="0"/>
            </a:endParaRPr>
          </a:p>
        </p:txBody>
      </p:sp>
      <p:sp>
        <p:nvSpPr>
          <p:cNvPr id="30" name="TextBox 29"/>
          <p:cNvSpPr txBox="1"/>
          <p:nvPr userDrawn="1"/>
        </p:nvSpPr>
        <p:spPr>
          <a:xfrm rot="19526478">
            <a:off x="1384663" y="2433046"/>
            <a:ext cx="5233852" cy="369332"/>
          </a:xfrm>
          <a:prstGeom prst="rect">
            <a:avLst/>
          </a:prstGeom>
          <a:noFill/>
        </p:spPr>
        <p:txBody>
          <a:bodyPr wrap="square" rtlCol="0">
            <a:spAutoFit/>
          </a:bodyPr>
          <a:lstStyle/>
          <a:p>
            <a:pPr algn="ctr"/>
            <a:r>
              <a:rPr lang="en-US" dirty="0">
                <a:solidFill>
                  <a:schemeClr val="accent6">
                    <a:lumMod val="75000"/>
                  </a:schemeClr>
                </a:solidFill>
              </a:rPr>
              <a:t>CONFIDENTIAL! INTERNAL</a:t>
            </a:r>
            <a:r>
              <a:rPr lang="en-US" baseline="0" dirty="0">
                <a:solidFill>
                  <a:schemeClr val="accent6">
                    <a:lumMod val="75000"/>
                  </a:schemeClr>
                </a:solidFill>
              </a:rPr>
              <a:t> USE ONLY! </a:t>
            </a:r>
          </a:p>
        </p:txBody>
      </p:sp>
    </p:spTree>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8" r:id="rId4"/>
  </p:sldLayoutIdLst>
  <p:hf sldNum="0" hdr="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a:extLst/>
        </p:spPr>
        <p:txBody>
          <a:bodyPr anchor="ctr"/>
          <a:lstStyle/>
          <a:p>
            <a:pPr>
              <a:defRPr/>
            </a:pPr>
            <a:endParaRPr lang="en-GB" dirty="0">
              <a:solidFill>
                <a:srgbClr val="124191"/>
              </a:solidFill>
              <a:latin typeface="Nokia Pure Headline Light"/>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rgbClr val="00C9FF"/>
              </a:buClr>
              <a:defRPr/>
            </a:pPr>
            <a:r>
              <a:rPr lang="en-US" sz="1000" dirty="0">
                <a:solidFill>
                  <a:srgbClr val="FFFFFF"/>
                </a:solidFill>
                <a:latin typeface="Nokia Pure Text Light"/>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18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65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0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201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r>
              <a:rPr lang="en-US" sz="500" b="1" dirty="0">
                <a:solidFill>
                  <a:srgbClr val="FFFFFF"/>
                </a:solidFill>
                <a:latin typeface="Nokia Pure Text Light"/>
                <a:cs typeface="Arial" panose="020B0604020202020204" pitchFamily="34" charset="0"/>
              </a:rPr>
              <a:t>R 104</a:t>
            </a:r>
            <a:br>
              <a:rPr lang="en-US" sz="500" b="1" dirty="0">
                <a:solidFill>
                  <a:srgbClr val="FFFFFF"/>
                </a:solidFill>
                <a:latin typeface="Nokia Pure Text Light"/>
                <a:cs typeface="Arial" panose="020B0604020202020204" pitchFamily="34" charset="0"/>
              </a:rPr>
            </a:br>
            <a:r>
              <a:rPr lang="en-US" sz="500" b="1" dirty="0">
                <a:solidFill>
                  <a:srgbClr val="FFFFFF"/>
                </a:solidFill>
                <a:latin typeface="Nokia Pure Text Light"/>
                <a:cs typeface="Arial" panose="020B0604020202020204" pitchFamily="34" charset="0"/>
              </a:rPr>
              <a:t>G 113</a:t>
            </a:r>
            <a:br>
              <a:rPr lang="en-US" sz="500" b="1" dirty="0">
                <a:solidFill>
                  <a:srgbClr val="FFFFFF"/>
                </a:solidFill>
                <a:latin typeface="Nokia Pure Text Light"/>
                <a:cs typeface="Arial" panose="020B0604020202020204" pitchFamily="34" charset="0"/>
              </a:rPr>
            </a:br>
            <a:r>
              <a:rPr lang="en-US" sz="500" b="1" dirty="0">
                <a:solidFill>
                  <a:srgbClr val="FFFFFF"/>
                </a:solidFill>
                <a:latin typeface="Nokia Pure Text Ligh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216</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217</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168</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187</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rgbClr val="00C9FF"/>
              </a:buClr>
              <a:defRPr/>
            </a:pPr>
            <a:r>
              <a:rPr lang="en-GB" sz="500" b="1" dirty="0">
                <a:solidFill>
                  <a:srgbClr val="FFFFFF"/>
                </a:solidFill>
                <a:latin typeface="Arial" panose="020B0604020202020204" pitchFamily="34" charset="0"/>
                <a:cs typeface="Arial" panose="020B0604020202020204" pitchFamily="34" charset="0"/>
              </a:rPr>
              <a:t>Core and </a:t>
            </a:r>
            <a:r>
              <a:rPr lang="en-GB" sz="500" b="1" dirty="0">
                <a:solidFill>
                  <a:srgbClr val="FFFFFF"/>
                </a:solidFill>
                <a:latin typeface="Nokia Pure Text Light"/>
                <a:cs typeface="Arial" panose="020B0604020202020204" pitchFamily="34" charset="0"/>
              </a:rPr>
              <a:t>background</a:t>
            </a:r>
            <a:r>
              <a:rPr lang="en-GB" sz="500" b="1" dirty="0">
                <a:solidFill>
                  <a:srgbClr val="FFFFFF"/>
                </a:solidFill>
                <a:latin typeface="Arial" panose="020B0604020202020204" pitchFamily="34" charset="0"/>
                <a:cs typeface="Arial" panose="020B0604020202020204" pitchFamily="34" charset="0"/>
              </a:rPr>
              <a:t>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a:solidFill>
                <a:srgbClr val="FFFFFF"/>
              </a:solidFill>
              <a:latin typeface="Nokia Pure Text Ligh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a:solidFill>
                <a:srgbClr val="FFFFFF"/>
              </a:solidFill>
              <a:latin typeface="Nokia Pure Text Ligh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endParaRPr lang="en-US" sz="500" b="1" dirty="0">
              <a:solidFill>
                <a:srgbClr val="FFFFFF"/>
              </a:solidFill>
              <a:latin typeface="Nokia Pure Text Ligh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rgbClr val="00C9FF"/>
              </a:buClr>
              <a:defRPr/>
            </a:pPr>
            <a:endParaRPr lang="en-GB" sz="500" b="1" dirty="0">
              <a:solidFill>
                <a:srgbClr val="FFFFFF"/>
              </a:solidFill>
              <a:latin typeface="Arial" panose="020B0604020202020204" pitchFamily="34" charset="0"/>
              <a:cs typeface="Arial" panose="020B0604020202020204" pitchFamily="34" charset="0"/>
            </a:endParaRPr>
          </a:p>
        </p:txBody>
      </p:sp>
      <p:pic>
        <p:nvPicPr>
          <p:cNvPr id="1050" name="Picture 1"/>
          <p:cNvPicPr>
            <a:picLocks/>
          </p:cNvPicPr>
          <p:nvPr/>
        </p:nvPicPr>
        <p:blipFill>
          <a:blip r:embed="rId9"/>
          <a:srcRect/>
          <a:stretch>
            <a:fillRect/>
          </a:stretch>
        </p:blipFill>
        <p:spPr bwMode="auto">
          <a:xfrm>
            <a:off x="7959725" y="4672013"/>
            <a:ext cx="701675" cy="115887"/>
          </a:xfrm>
          <a:prstGeom prst="rect">
            <a:avLst/>
          </a:prstGeom>
          <a:noFill/>
          <a:ln w="9525">
            <a:noFill/>
            <a:miter lim="800000"/>
            <a:headEnd/>
            <a:tailEnd/>
          </a:ln>
        </p:spPr>
      </p:pic>
      <p:sp>
        <p:nvSpPr>
          <p:cNvPr id="28" name="TextBox 27"/>
          <p:cNvSpPr txBox="1"/>
          <p:nvPr/>
        </p:nvSpPr>
        <p:spPr>
          <a:xfrm>
            <a:off x="1503363" y="4749800"/>
            <a:ext cx="6078537" cy="338138"/>
          </a:xfrm>
          <a:prstGeom prst="rect">
            <a:avLst/>
          </a:prstGeom>
          <a:noFill/>
        </p:spPr>
        <p:txBody>
          <a:bodyPr>
            <a:spAutoFit/>
          </a:bodyPr>
          <a:lstStyle/>
          <a:p>
            <a:pPr>
              <a:defRPr/>
            </a:pPr>
            <a:endParaRPr lang="en-GB" sz="800" dirty="0">
              <a:solidFill>
                <a:srgbClr val="68717A"/>
              </a:solidFill>
              <a:latin typeface="Arial" panose="020B0604020202020204" pitchFamily="34" charset="0"/>
              <a:ea typeface="+mn-ea"/>
              <a:cs typeface="Arial" panose="020B0604020202020204" pitchFamily="34" charset="0"/>
            </a:endParaRPr>
          </a:p>
          <a:p>
            <a:pPr>
              <a:defRPr/>
            </a:pPr>
            <a:endParaRPr lang="en-GB" sz="800" dirty="0">
              <a:solidFill>
                <a:srgbClr val="68717A"/>
              </a:solidFill>
              <a:latin typeface="Arial" panose="020B0604020202020204" pitchFamily="34" charset="0"/>
              <a:ea typeface="+mn-ea"/>
              <a:cs typeface="Arial" panose="020B0604020202020204" pitchFamily="34" charset="0"/>
            </a:endParaRPr>
          </a:p>
        </p:txBody>
      </p:sp>
      <p:sp>
        <p:nvSpPr>
          <p:cNvPr id="34" name="Slide Number Placeholder 5"/>
          <p:cNvSpPr txBox="1">
            <a:spLocks/>
          </p:cNvSpPr>
          <p:nvPr userDrawn="1"/>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US" sz="800" smtClean="0">
                <a:solidFill>
                  <a:srgbClr val="68717A"/>
                </a:solidFill>
                <a:cs typeface="Nokia Pure Text Light"/>
              </a:rPr>
              <a:pPr>
                <a:defRPr/>
              </a:pPr>
              <a:t>‹#›</a:t>
            </a:fld>
            <a:endParaRPr lang="en-US" dirty="0">
              <a:solidFill>
                <a:srgbClr val="68717A"/>
              </a:solidFill>
              <a:cs typeface="Nokia Pure Text Light"/>
            </a:endParaRPr>
          </a:p>
        </p:txBody>
      </p:sp>
      <p:sp>
        <p:nvSpPr>
          <p:cNvPr id="35" name="TextBox 34"/>
          <p:cNvSpPr txBox="1"/>
          <p:nvPr userDrawn="1"/>
        </p:nvSpPr>
        <p:spPr>
          <a:xfrm>
            <a:off x="1341438" y="4643438"/>
            <a:ext cx="6078537" cy="122237"/>
          </a:xfrm>
          <a:prstGeom prst="rect">
            <a:avLst/>
          </a:prstGeom>
          <a:noFill/>
        </p:spPr>
        <p:txBody>
          <a:bodyPr lIns="0" tIns="0" rIns="0" bIns="0">
            <a:spAutoFit/>
          </a:bodyPr>
          <a:lstStyle/>
          <a:p>
            <a:r>
              <a:rPr lang="en-US" sz="800" dirty="0">
                <a:solidFill>
                  <a:srgbClr val="68717A"/>
                </a:solidFill>
                <a:latin typeface="Nokia Pure Text Light"/>
                <a:cs typeface="Nokia Pure Text Light"/>
              </a:rPr>
              <a:t>© Nokia Solutions and Networks 2014			Nokia and Deutsche Telekom CONFIDENTIAL</a:t>
            </a:r>
          </a:p>
        </p:txBody>
      </p:sp>
      <p:sp>
        <p:nvSpPr>
          <p:cNvPr id="29" name="TextBox 28"/>
          <p:cNvSpPr txBox="1"/>
          <p:nvPr userDrawn="1"/>
        </p:nvSpPr>
        <p:spPr>
          <a:xfrm rot="19526478">
            <a:off x="1384663" y="2433046"/>
            <a:ext cx="5233852" cy="369332"/>
          </a:xfrm>
          <a:prstGeom prst="rect">
            <a:avLst/>
          </a:prstGeom>
          <a:noFill/>
        </p:spPr>
        <p:txBody>
          <a:bodyPr wrap="square" rtlCol="0">
            <a:spAutoFit/>
          </a:bodyPr>
          <a:lstStyle/>
          <a:p>
            <a:pPr algn="ctr"/>
            <a:r>
              <a:rPr lang="en-US" dirty="0">
                <a:solidFill>
                  <a:schemeClr val="accent6">
                    <a:lumMod val="75000"/>
                  </a:schemeClr>
                </a:solidFill>
              </a:rPr>
              <a:t>CONFIDENTIAL! INTERNAL</a:t>
            </a:r>
            <a:r>
              <a:rPr lang="en-US" baseline="0" dirty="0">
                <a:solidFill>
                  <a:schemeClr val="accent6">
                    <a:lumMod val="75000"/>
                  </a:schemeClr>
                </a:solidFill>
              </a:rPr>
              <a:t> USE ONLY! </a:t>
            </a:r>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Lst>
  <p:hf sldNum="0" hdr="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a:extLst/>
        </p:spPr>
        <p:txBody>
          <a:bodyPr anchor="ctr"/>
          <a:lstStyle/>
          <a:p>
            <a:pPr>
              <a:defRPr/>
            </a:pPr>
            <a:endParaRPr lang="en-GB" dirty="0">
              <a:solidFill>
                <a:srgbClr val="124191"/>
              </a:solidFill>
              <a:latin typeface="Nokia Pure Headline Light"/>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rgbClr val="00C9FF"/>
              </a:buClr>
              <a:defRPr/>
            </a:pPr>
            <a:r>
              <a:rPr lang="en-US" sz="1000" dirty="0">
                <a:solidFill>
                  <a:srgbClr val="FFFFFF"/>
                </a:solidFill>
                <a:latin typeface="Nokia Pure Text Light"/>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18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65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0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201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r>
              <a:rPr lang="en-US" sz="500" b="1" dirty="0">
                <a:solidFill>
                  <a:srgbClr val="FFFFFF"/>
                </a:solidFill>
                <a:latin typeface="Nokia Pure Text Light"/>
                <a:cs typeface="Arial" panose="020B0604020202020204" pitchFamily="34" charset="0"/>
              </a:rPr>
              <a:t>R 104</a:t>
            </a:r>
            <a:br>
              <a:rPr lang="en-US" sz="500" b="1" dirty="0">
                <a:solidFill>
                  <a:srgbClr val="FFFFFF"/>
                </a:solidFill>
                <a:latin typeface="Nokia Pure Text Light"/>
                <a:cs typeface="Arial" panose="020B0604020202020204" pitchFamily="34" charset="0"/>
              </a:rPr>
            </a:br>
            <a:r>
              <a:rPr lang="en-US" sz="500" b="1" dirty="0">
                <a:solidFill>
                  <a:srgbClr val="FFFFFF"/>
                </a:solidFill>
                <a:latin typeface="Nokia Pure Text Light"/>
                <a:cs typeface="Arial" panose="020B0604020202020204" pitchFamily="34" charset="0"/>
              </a:rPr>
              <a:t>G 113</a:t>
            </a:r>
            <a:br>
              <a:rPr lang="en-US" sz="500" b="1" dirty="0">
                <a:solidFill>
                  <a:srgbClr val="FFFFFF"/>
                </a:solidFill>
                <a:latin typeface="Nokia Pure Text Light"/>
                <a:cs typeface="Arial" panose="020B0604020202020204" pitchFamily="34" charset="0"/>
              </a:rPr>
            </a:br>
            <a:r>
              <a:rPr lang="en-US" sz="500" b="1" dirty="0">
                <a:solidFill>
                  <a:srgbClr val="FFFFFF"/>
                </a:solidFill>
                <a:latin typeface="Nokia Pure Text Ligh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216</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217</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168</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187</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rgbClr val="00C9FF"/>
              </a:buClr>
              <a:defRPr/>
            </a:pPr>
            <a:r>
              <a:rPr lang="en-GB" sz="500" b="1" dirty="0">
                <a:solidFill>
                  <a:srgbClr val="FFFFFF"/>
                </a:solidFill>
                <a:latin typeface="Arial" panose="020B0604020202020204" pitchFamily="34" charset="0"/>
                <a:cs typeface="Arial" panose="020B0604020202020204" pitchFamily="34" charset="0"/>
              </a:rPr>
              <a:t>Core and </a:t>
            </a:r>
            <a:r>
              <a:rPr lang="en-GB" sz="500" b="1" dirty="0">
                <a:solidFill>
                  <a:srgbClr val="FFFFFF"/>
                </a:solidFill>
                <a:latin typeface="Nokia Pure Text Light"/>
                <a:cs typeface="Arial" panose="020B0604020202020204" pitchFamily="34" charset="0"/>
              </a:rPr>
              <a:t>background</a:t>
            </a:r>
            <a:r>
              <a:rPr lang="en-GB" sz="500" b="1" dirty="0">
                <a:solidFill>
                  <a:srgbClr val="FFFFFF"/>
                </a:solidFill>
                <a:latin typeface="Arial" panose="020B0604020202020204" pitchFamily="34" charset="0"/>
                <a:cs typeface="Arial" panose="020B0604020202020204" pitchFamily="34" charset="0"/>
              </a:rPr>
              <a:t>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a:solidFill>
                <a:srgbClr val="FFFFFF"/>
              </a:solidFill>
              <a:latin typeface="Nokia Pure Text Ligh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a:solidFill>
                <a:srgbClr val="FFFFFF"/>
              </a:solidFill>
              <a:latin typeface="Nokia Pure Text Ligh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endParaRPr lang="en-US" sz="500" b="1" dirty="0">
              <a:solidFill>
                <a:srgbClr val="FFFFFF"/>
              </a:solidFill>
              <a:latin typeface="Nokia Pure Text Ligh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rgbClr val="00C9FF"/>
              </a:buClr>
              <a:defRPr/>
            </a:pPr>
            <a:endParaRPr lang="en-GB" sz="500" b="1" dirty="0">
              <a:solidFill>
                <a:srgbClr val="FFFFFF"/>
              </a:solidFill>
              <a:latin typeface="Arial" panose="020B0604020202020204" pitchFamily="34" charset="0"/>
              <a:cs typeface="Arial" panose="020B0604020202020204" pitchFamily="34" charset="0"/>
            </a:endParaRPr>
          </a:p>
        </p:txBody>
      </p:sp>
      <p:pic>
        <p:nvPicPr>
          <p:cNvPr id="1050" name="Picture 1"/>
          <p:cNvPicPr>
            <a:picLocks/>
          </p:cNvPicPr>
          <p:nvPr/>
        </p:nvPicPr>
        <p:blipFill>
          <a:blip r:embed="rId8"/>
          <a:srcRect/>
          <a:stretch>
            <a:fillRect/>
          </a:stretch>
        </p:blipFill>
        <p:spPr bwMode="auto">
          <a:xfrm>
            <a:off x="7959725" y="4672013"/>
            <a:ext cx="701675" cy="115887"/>
          </a:xfrm>
          <a:prstGeom prst="rect">
            <a:avLst/>
          </a:prstGeom>
          <a:noFill/>
          <a:ln w="9525">
            <a:noFill/>
            <a:miter lim="800000"/>
            <a:headEnd/>
            <a:tailEnd/>
          </a:ln>
        </p:spPr>
      </p:pic>
      <p:sp>
        <p:nvSpPr>
          <p:cNvPr id="28" name="TextBox 27"/>
          <p:cNvSpPr txBox="1"/>
          <p:nvPr/>
        </p:nvSpPr>
        <p:spPr>
          <a:xfrm>
            <a:off x="1503363" y="4749800"/>
            <a:ext cx="6078537" cy="338138"/>
          </a:xfrm>
          <a:prstGeom prst="rect">
            <a:avLst/>
          </a:prstGeom>
          <a:noFill/>
        </p:spPr>
        <p:txBody>
          <a:bodyPr>
            <a:spAutoFit/>
          </a:bodyPr>
          <a:lstStyle/>
          <a:p>
            <a:pPr>
              <a:defRPr/>
            </a:pPr>
            <a:endParaRPr lang="en-GB" sz="800" dirty="0">
              <a:solidFill>
                <a:srgbClr val="68717A"/>
              </a:solidFill>
              <a:latin typeface="Arial" panose="020B0604020202020204" pitchFamily="34" charset="0"/>
              <a:ea typeface="+mn-ea"/>
              <a:cs typeface="Arial" panose="020B0604020202020204" pitchFamily="34" charset="0"/>
            </a:endParaRPr>
          </a:p>
          <a:p>
            <a:pPr>
              <a:defRPr/>
            </a:pPr>
            <a:endParaRPr lang="en-GB" sz="800" dirty="0">
              <a:solidFill>
                <a:srgbClr val="68717A"/>
              </a:solidFill>
              <a:latin typeface="Arial" panose="020B0604020202020204" pitchFamily="34" charset="0"/>
              <a:ea typeface="+mn-ea"/>
              <a:cs typeface="Arial" panose="020B0604020202020204" pitchFamily="34" charset="0"/>
            </a:endParaRPr>
          </a:p>
        </p:txBody>
      </p:sp>
      <p:sp>
        <p:nvSpPr>
          <p:cNvPr id="34" name="Slide Number Placeholder 5"/>
          <p:cNvSpPr txBox="1">
            <a:spLocks/>
          </p:cNvSpPr>
          <p:nvPr userDrawn="1"/>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US" sz="800" smtClean="0">
                <a:solidFill>
                  <a:srgbClr val="68717A"/>
                </a:solidFill>
                <a:cs typeface="Nokia Pure Text Light"/>
              </a:rPr>
              <a:pPr>
                <a:defRPr/>
              </a:pPr>
              <a:t>‹#›</a:t>
            </a:fld>
            <a:endParaRPr lang="en-US" dirty="0">
              <a:solidFill>
                <a:srgbClr val="68717A"/>
              </a:solidFill>
              <a:cs typeface="Nokia Pure Text Light"/>
            </a:endParaRPr>
          </a:p>
        </p:txBody>
      </p:sp>
      <p:sp>
        <p:nvSpPr>
          <p:cNvPr id="35" name="TextBox 34"/>
          <p:cNvSpPr txBox="1"/>
          <p:nvPr userDrawn="1"/>
        </p:nvSpPr>
        <p:spPr>
          <a:xfrm>
            <a:off x="1341438" y="4643438"/>
            <a:ext cx="6078537" cy="122237"/>
          </a:xfrm>
          <a:prstGeom prst="rect">
            <a:avLst/>
          </a:prstGeom>
          <a:noFill/>
        </p:spPr>
        <p:txBody>
          <a:bodyPr lIns="0" tIns="0" rIns="0" bIns="0">
            <a:spAutoFit/>
          </a:bodyPr>
          <a:lstStyle/>
          <a:p>
            <a:r>
              <a:rPr lang="en-US" sz="800" dirty="0">
                <a:solidFill>
                  <a:srgbClr val="68717A"/>
                </a:solidFill>
                <a:latin typeface="Nokia Pure Text Light"/>
                <a:cs typeface="Nokia Pure Text Light"/>
              </a:rPr>
              <a:t>© Nokia Solutions and Networks 2014			Nokia and Deutsche Telekom CONFIDENTIAL</a:t>
            </a:r>
          </a:p>
        </p:txBody>
      </p:sp>
      <p:sp>
        <p:nvSpPr>
          <p:cNvPr id="29" name="TextBox 28"/>
          <p:cNvSpPr txBox="1"/>
          <p:nvPr userDrawn="1"/>
        </p:nvSpPr>
        <p:spPr>
          <a:xfrm rot="19526478">
            <a:off x="1384663" y="2433046"/>
            <a:ext cx="5233852" cy="369332"/>
          </a:xfrm>
          <a:prstGeom prst="rect">
            <a:avLst/>
          </a:prstGeom>
          <a:noFill/>
        </p:spPr>
        <p:txBody>
          <a:bodyPr wrap="square" rtlCol="0">
            <a:spAutoFit/>
          </a:bodyPr>
          <a:lstStyle/>
          <a:p>
            <a:pPr algn="ctr"/>
            <a:r>
              <a:rPr lang="en-US" dirty="0">
                <a:solidFill>
                  <a:schemeClr val="accent6">
                    <a:lumMod val="75000"/>
                  </a:schemeClr>
                </a:solidFill>
              </a:rPr>
              <a:t>CONFIDENTIAL! INTERNAL</a:t>
            </a:r>
            <a:r>
              <a:rPr lang="en-US" baseline="0" dirty="0">
                <a:solidFill>
                  <a:schemeClr val="accent6">
                    <a:lumMod val="75000"/>
                  </a:schemeClr>
                </a:solidFill>
              </a:rPr>
              <a:t> USE ONLY! </a:t>
            </a:r>
          </a:p>
        </p:txBody>
      </p:sp>
    </p:spTree>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6" r:id="rId6"/>
  </p:sldLayoutIdLst>
  <p:hf sldNum="0" hdr="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4000" dirty="0"/>
              <a:t>Emergency services – </a:t>
            </a:r>
          </a:p>
          <a:p>
            <a:r>
              <a:rPr lang="en-US" sz="4000" dirty="0"/>
              <a:t>System/RAT fallback</a:t>
            </a:r>
          </a:p>
        </p:txBody>
      </p:sp>
      <p:sp>
        <p:nvSpPr>
          <p:cNvPr id="3" name="Text Placeholder 2"/>
          <p:cNvSpPr>
            <a:spLocks noGrp="1"/>
          </p:cNvSpPr>
          <p:nvPr>
            <p:ph type="body" sz="quarter" idx="11"/>
          </p:nvPr>
        </p:nvSpPr>
        <p:spPr/>
        <p:txBody>
          <a:bodyPr/>
          <a:lstStyle/>
          <a:p>
            <a:endParaRPr lang="en-US" sz="2000" dirty="0"/>
          </a:p>
          <a:p>
            <a:endParaRPr lang="en-US" sz="2000" dirty="0"/>
          </a:p>
          <a:p>
            <a:r>
              <a:rPr lang="en-US" sz="2000" dirty="0"/>
              <a:t>Devaki Chandramouli</a:t>
            </a:r>
          </a:p>
          <a:p>
            <a:r>
              <a:rPr lang="en-US" sz="2000" dirty="0"/>
              <a:t>Nokia, Nokia Shanghai Bell, Intel, Charter Communications, T-Mobile USA, Verizon, Motorola Mobility, Lenovo, AT&amp;T?</a:t>
            </a:r>
          </a:p>
        </p:txBody>
      </p:sp>
      <p:sp>
        <p:nvSpPr>
          <p:cNvPr id="4" name="TextBox 3">
            <a:extLst>
              <a:ext uri="{FF2B5EF4-FFF2-40B4-BE49-F238E27FC236}">
                <a16:creationId xmlns:a16="http://schemas.microsoft.com/office/drawing/2014/main" id="{D5B4DBA8-046B-41B2-95F8-F2064DB5EE97}"/>
              </a:ext>
            </a:extLst>
          </p:cNvPr>
          <p:cNvSpPr txBox="1"/>
          <p:nvPr/>
        </p:nvSpPr>
        <p:spPr>
          <a:xfrm>
            <a:off x="6037943" y="180000"/>
            <a:ext cx="2786743" cy="369332"/>
          </a:xfrm>
          <a:prstGeom prst="rect">
            <a:avLst/>
          </a:prstGeom>
          <a:noFill/>
        </p:spPr>
        <p:txBody>
          <a:bodyPr wrap="square" rtlCol="0">
            <a:spAutoFit/>
          </a:bodyPr>
          <a:lstStyle/>
          <a:p>
            <a:pPr algn="r"/>
            <a:r>
              <a:rPr lang="en-US" dirty="0">
                <a:latin typeface="+mn-lt"/>
              </a:rPr>
              <a:t>S</a:t>
            </a:r>
            <a:r>
              <a:rPr lang="en-US" dirty="0">
                <a:solidFill>
                  <a:schemeClr val="bg1"/>
                </a:solidFill>
                <a:latin typeface="+mn-lt"/>
              </a:rPr>
              <a:t>S2-179099</a:t>
            </a:r>
            <a:endParaRPr lang="en-US" dirty="0">
              <a:latin typeface="+mn-lt"/>
            </a:endParaRPr>
          </a:p>
        </p:txBody>
      </p:sp>
    </p:spTree>
    <p:extLst>
      <p:ext uri="{BB962C8B-B14F-4D97-AF65-F5344CB8AC3E}">
        <p14:creationId xmlns:p14="http://schemas.microsoft.com/office/powerpoint/2010/main" val="11556959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5B3943A-75BE-483D-ADF8-06CF0F6CE4FF}"/>
              </a:ext>
            </a:extLst>
          </p:cNvPr>
          <p:cNvSpPr>
            <a:spLocks noGrp="1"/>
          </p:cNvSpPr>
          <p:nvPr>
            <p:ph idx="1"/>
          </p:nvPr>
        </p:nvSpPr>
        <p:spPr>
          <a:xfrm>
            <a:off x="418120" y="811934"/>
            <a:ext cx="8229600" cy="3306763"/>
          </a:xfrm>
        </p:spPr>
        <p:txBody>
          <a:bodyPr/>
          <a:lstStyle/>
          <a:p>
            <a:r>
              <a:rPr lang="en-US" sz="1400" dirty="0"/>
              <a:t>Based on analysis of various solutions, we believe Solution 3 should be adopted as a way forward to support emergency services fallback in rel-15.</a:t>
            </a:r>
          </a:p>
        </p:txBody>
      </p:sp>
      <p:sp>
        <p:nvSpPr>
          <p:cNvPr id="3" name="Title 2">
            <a:extLst>
              <a:ext uri="{FF2B5EF4-FFF2-40B4-BE49-F238E27FC236}">
                <a16:creationId xmlns:a16="http://schemas.microsoft.com/office/drawing/2014/main" id="{572FEE12-47A6-4726-8ADC-7FE7C3401C84}"/>
              </a:ext>
            </a:extLst>
          </p:cNvPr>
          <p:cNvSpPr>
            <a:spLocks noGrp="1"/>
          </p:cNvSpPr>
          <p:nvPr>
            <p:ph type="title"/>
          </p:nvPr>
        </p:nvSpPr>
        <p:spPr/>
        <p:txBody>
          <a:bodyPr/>
          <a:lstStyle/>
          <a:p>
            <a:r>
              <a:rPr lang="en-US" dirty="0"/>
              <a:t>Way forward proposal</a:t>
            </a:r>
          </a:p>
        </p:txBody>
      </p:sp>
    </p:spTree>
    <p:extLst>
      <p:ext uri="{BB962C8B-B14F-4D97-AF65-F5344CB8AC3E}">
        <p14:creationId xmlns:p14="http://schemas.microsoft.com/office/powerpoint/2010/main" val="18318271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3009" name="Picture 3"/>
          <p:cNvPicPr>
            <a:picLocks noChangeAspect="1"/>
          </p:cNvPicPr>
          <p:nvPr/>
        </p:nvPicPr>
        <p:blipFill>
          <a:blip r:embed="rId2"/>
          <a:srcRect/>
          <a:stretch>
            <a:fillRect/>
          </a:stretch>
        </p:blipFill>
        <p:spPr bwMode="auto">
          <a:xfrm>
            <a:off x="3708400" y="2430463"/>
            <a:ext cx="1727200" cy="282575"/>
          </a:xfrm>
          <a:prstGeom prst="rect">
            <a:avLst/>
          </a:prstGeom>
          <a:noFill/>
          <a:ln w="9525">
            <a:noFill/>
            <a:miter lim="800000"/>
            <a:headEnd/>
            <a:tailEnd/>
          </a:ln>
        </p:spPr>
      </p:pic>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77A648-4DD0-43A2-A1CF-601EC26D221A}"/>
              </a:ext>
            </a:extLst>
          </p:cNvPr>
          <p:cNvSpPr>
            <a:spLocks noGrp="1"/>
          </p:cNvSpPr>
          <p:nvPr>
            <p:ph idx="1"/>
          </p:nvPr>
        </p:nvSpPr>
        <p:spPr>
          <a:xfrm>
            <a:off x="418120" y="717550"/>
            <a:ext cx="8229600" cy="3825875"/>
          </a:xfrm>
        </p:spPr>
        <p:txBody>
          <a:bodyPr/>
          <a:lstStyle/>
          <a:p>
            <a:pPr marL="0" indent="0">
              <a:buNone/>
            </a:pPr>
            <a:r>
              <a:rPr lang="en-GB" sz="1600" b="1" dirty="0"/>
              <a:t>SA2#122bis agreed to the following requirement for TS 23.501:</a:t>
            </a:r>
          </a:p>
          <a:p>
            <a:r>
              <a:rPr lang="en-GB" sz="1200" i="1" dirty="0">
                <a:solidFill>
                  <a:srgbClr val="FF0000"/>
                </a:solidFill>
              </a:rPr>
              <a:t>In order to support various deployment scenarios, the 5G System supports mechanism to direct or redirect the UE either towards E-UTRA (RAT fall back) or towards EPS (System fall back) for obtaining emergency services.</a:t>
            </a:r>
          </a:p>
          <a:p>
            <a:r>
              <a:rPr lang="en-GB" sz="1600" dirty="0"/>
              <a:t>RAT fall back = NR/5GC -&gt; E-UTRA/5GC</a:t>
            </a:r>
          </a:p>
          <a:p>
            <a:r>
              <a:rPr lang="en-GB" sz="1600" dirty="0"/>
              <a:t>System fall back = NG-RAN/5GC -&gt; E-UTRAN/EPC</a:t>
            </a:r>
          </a:p>
          <a:p>
            <a:r>
              <a:rPr lang="en-GB" sz="1600" b="1" dirty="0"/>
              <a:t>Triggers to initiate fall back and the method to support fall back is FFS!</a:t>
            </a:r>
          </a:p>
        </p:txBody>
      </p:sp>
      <p:sp>
        <p:nvSpPr>
          <p:cNvPr id="3" name="Title 2">
            <a:extLst>
              <a:ext uri="{FF2B5EF4-FFF2-40B4-BE49-F238E27FC236}">
                <a16:creationId xmlns:a16="http://schemas.microsoft.com/office/drawing/2014/main" id="{5DBBF0D2-A6E4-4FCB-A0A3-41643B4A9498}"/>
              </a:ext>
            </a:extLst>
          </p:cNvPr>
          <p:cNvSpPr>
            <a:spLocks noGrp="1"/>
          </p:cNvSpPr>
          <p:nvPr>
            <p:ph type="title"/>
          </p:nvPr>
        </p:nvSpPr>
        <p:spPr/>
        <p:txBody>
          <a:bodyPr/>
          <a:lstStyle/>
          <a:p>
            <a:r>
              <a:rPr lang="en-US" dirty="0"/>
              <a:t>Voice/Emergency services – Support for RAT/System fallback</a:t>
            </a:r>
          </a:p>
        </p:txBody>
      </p:sp>
    </p:spTree>
    <p:extLst>
      <p:ext uri="{BB962C8B-B14F-4D97-AF65-F5344CB8AC3E}">
        <p14:creationId xmlns:p14="http://schemas.microsoft.com/office/powerpoint/2010/main" val="36805933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759432-A5CC-426B-8591-328F03226EB1}"/>
              </a:ext>
            </a:extLst>
          </p:cNvPr>
          <p:cNvSpPr>
            <a:spLocks noGrp="1"/>
          </p:cNvSpPr>
          <p:nvPr>
            <p:ph idx="1"/>
          </p:nvPr>
        </p:nvSpPr>
        <p:spPr>
          <a:xfrm>
            <a:off x="418120" y="591038"/>
            <a:ext cx="8229600" cy="4082562"/>
          </a:xfrm>
        </p:spPr>
        <p:txBody>
          <a:bodyPr/>
          <a:lstStyle/>
          <a:p>
            <a:r>
              <a:rPr lang="en-US" sz="1400" dirty="0">
                <a:solidFill>
                  <a:schemeClr val="tx1"/>
                </a:solidFill>
              </a:rPr>
              <a:t>Network indicates IMS PS Voice supported</a:t>
            </a:r>
          </a:p>
          <a:p>
            <a:r>
              <a:rPr lang="en-US" sz="1400" dirty="0">
                <a:solidFill>
                  <a:schemeClr val="tx1"/>
                </a:solidFill>
              </a:rPr>
              <a:t>Solution assume that the selected PLMN (or its equivalent PLMN) supports emergency services either natively in NR/5GC or NR/5GC performs emergency services fallback to another RAT/System that supports Emergency services natively.</a:t>
            </a:r>
          </a:p>
          <a:p>
            <a:r>
              <a:rPr lang="en-US" sz="1400" dirty="0">
                <a:solidFill>
                  <a:schemeClr val="tx1"/>
                </a:solidFill>
              </a:rPr>
              <a:t>When network indicates that emergency services is not supported natively in NR/5GC, UE autonomous selection of a certain PLMN/RAT for emergency services is possible however network assisted redirection is faster, reliable and necessary for liability reasons (allows providing target information to the UE reducing measurement/selection time (no trial and error), allows preparation in the target side </a:t>
            </a:r>
            <a:r>
              <a:rPr lang="en-US" sz="1400" dirty="0" err="1">
                <a:solidFill>
                  <a:schemeClr val="tx1"/>
                </a:solidFill>
              </a:rPr>
              <a:t>etc</a:t>
            </a:r>
            <a:r>
              <a:rPr lang="en-US" sz="1400" dirty="0">
                <a:solidFill>
                  <a:schemeClr val="tx1"/>
                </a:solidFill>
              </a:rPr>
              <a:t>).</a:t>
            </a:r>
          </a:p>
          <a:p>
            <a:r>
              <a:rPr lang="en-US" sz="1400" dirty="0">
                <a:solidFill>
                  <a:schemeClr val="tx1"/>
                </a:solidFill>
              </a:rPr>
              <a:t>Solution for redirection to another RAT shall not require PLMN search</a:t>
            </a:r>
          </a:p>
          <a:p>
            <a:r>
              <a:rPr lang="en-US" sz="1400" dirty="0">
                <a:solidFill>
                  <a:schemeClr val="tx1"/>
                </a:solidFill>
              </a:rPr>
              <a:t>When full blown Emergency services is not supported in the NR/5GC, any of the following could be true:</a:t>
            </a:r>
          </a:p>
          <a:p>
            <a:pPr lvl="1"/>
            <a:r>
              <a:rPr lang="en-US" sz="1200" dirty="0">
                <a:solidFill>
                  <a:schemeClr val="tx1"/>
                </a:solidFill>
              </a:rPr>
              <a:t>NR/5GC do not support necessary location accuracy</a:t>
            </a:r>
          </a:p>
          <a:p>
            <a:pPr lvl="1"/>
            <a:r>
              <a:rPr lang="en-US" sz="1200" dirty="0">
                <a:solidFill>
                  <a:schemeClr val="tx1"/>
                </a:solidFill>
              </a:rPr>
              <a:t>NR/5GC do not support PDU session/DRB for emergency services, GBR </a:t>
            </a:r>
            <a:r>
              <a:rPr lang="en-US" sz="1200" dirty="0" err="1">
                <a:solidFill>
                  <a:schemeClr val="tx1"/>
                </a:solidFill>
              </a:rPr>
              <a:t>QoS</a:t>
            </a:r>
            <a:r>
              <a:rPr lang="en-US" sz="1200" dirty="0">
                <a:solidFill>
                  <a:schemeClr val="tx1"/>
                </a:solidFill>
              </a:rPr>
              <a:t> flows for voice/emergency services</a:t>
            </a:r>
          </a:p>
          <a:p>
            <a:pPr lvl="1"/>
            <a:r>
              <a:rPr lang="en-US" sz="1200" dirty="0">
                <a:solidFill>
                  <a:schemeClr val="tx1"/>
                </a:solidFill>
              </a:rPr>
              <a:t>NR/5GC do not support necessary ARP</a:t>
            </a:r>
          </a:p>
          <a:p>
            <a:pPr lvl="1"/>
            <a:r>
              <a:rPr lang="en-US" sz="1200" dirty="0">
                <a:solidFill>
                  <a:schemeClr val="tx1"/>
                </a:solidFill>
              </a:rPr>
              <a:t>AMF does not support selection of appropriate SMF selection</a:t>
            </a:r>
          </a:p>
          <a:p>
            <a:pPr lvl="1"/>
            <a:endParaRPr lang="en-US" sz="1000" dirty="0"/>
          </a:p>
        </p:txBody>
      </p:sp>
      <p:sp>
        <p:nvSpPr>
          <p:cNvPr id="3" name="Title 2">
            <a:extLst>
              <a:ext uri="{FF2B5EF4-FFF2-40B4-BE49-F238E27FC236}">
                <a16:creationId xmlns:a16="http://schemas.microsoft.com/office/drawing/2014/main" id="{214BD566-A355-4217-9E42-8E8F3433DF4F}"/>
              </a:ext>
            </a:extLst>
          </p:cNvPr>
          <p:cNvSpPr>
            <a:spLocks noGrp="1"/>
          </p:cNvSpPr>
          <p:nvPr>
            <p:ph type="title"/>
          </p:nvPr>
        </p:nvSpPr>
        <p:spPr/>
        <p:txBody>
          <a:bodyPr/>
          <a:lstStyle/>
          <a:p>
            <a:r>
              <a:rPr lang="en-US" dirty="0"/>
              <a:t>Assumptions</a:t>
            </a:r>
          </a:p>
        </p:txBody>
      </p:sp>
    </p:spTree>
    <p:extLst>
      <p:ext uri="{BB962C8B-B14F-4D97-AF65-F5344CB8AC3E}">
        <p14:creationId xmlns:p14="http://schemas.microsoft.com/office/powerpoint/2010/main" val="22751409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4617F0-826D-4C54-90E6-90661CE25AE1}"/>
              </a:ext>
            </a:extLst>
          </p:cNvPr>
          <p:cNvSpPr>
            <a:spLocks noGrp="1"/>
          </p:cNvSpPr>
          <p:nvPr>
            <p:ph idx="1"/>
          </p:nvPr>
        </p:nvSpPr>
        <p:spPr>
          <a:xfrm>
            <a:off x="417513" y="963757"/>
            <a:ext cx="8229600" cy="1607993"/>
          </a:xfrm>
        </p:spPr>
        <p:txBody>
          <a:bodyPr/>
          <a:lstStyle/>
          <a:p>
            <a:r>
              <a:rPr lang="en-US" sz="1200" dirty="0">
                <a:solidFill>
                  <a:schemeClr val="tx1"/>
                </a:solidFill>
                <a:cs typeface="Arial" panose="020B0604020202020204" pitchFamily="34" charset="0"/>
              </a:rPr>
              <a:t>Network always indicates support for emergency services</a:t>
            </a:r>
          </a:p>
          <a:p>
            <a:r>
              <a:rPr lang="en-US" sz="1200" dirty="0">
                <a:solidFill>
                  <a:schemeClr val="tx1"/>
                </a:solidFill>
                <a:cs typeface="Arial" panose="020B0604020202020204" pitchFamily="34" charset="0"/>
              </a:rPr>
              <a:t>UE indicates Emergency PDU session request for Emergency services</a:t>
            </a:r>
          </a:p>
          <a:p>
            <a:r>
              <a:rPr lang="en-US" sz="1200" dirty="0">
                <a:solidFill>
                  <a:schemeClr val="tx1"/>
                </a:solidFill>
                <a:cs typeface="Arial" panose="020B0604020202020204" pitchFamily="34" charset="0"/>
              </a:rPr>
              <a:t>UE performs IMS registration. </a:t>
            </a:r>
          </a:p>
          <a:p>
            <a:r>
              <a:rPr lang="en-US" sz="1200" dirty="0">
                <a:solidFill>
                  <a:schemeClr val="tx1"/>
                </a:solidFill>
                <a:cs typeface="Arial" panose="020B0604020202020204" pitchFamily="34" charset="0"/>
              </a:rPr>
              <a:t>Upon UP and </a:t>
            </a:r>
            <a:r>
              <a:rPr lang="en-US" sz="1200" dirty="0" err="1">
                <a:solidFill>
                  <a:schemeClr val="tx1"/>
                </a:solidFill>
                <a:cs typeface="Arial" panose="020B0604020202020204" pitchFamily="34" charset="0"/>
              </a:rPr>
              <a:t>QoS</a:t>
            </a:r>
            <a:r>
              <a:rPr lang="en-US" sz="1200" dirty="0">
                <a:solidFill>
                  <a:schemeClr val="tx1"/>
                </a:solidFill>
                <a:cs typeface="Arial" panose="020B0604020202020204" pitchFamily="34" charset="0"/>
              </a:rPr>
              <a:t> flow setup for voice, when traffic for E911 starts, RAN detects that the traffic is for Emer. Services based on QFI=5QI=1 and ARP=1.</a:t>
            </a:r>
          </a:p>
          <a:p>
            <a:r>
              <a:rPr lang="en-US" sz="1200" dirty="0">
                <a:solidFill>
                  <a:schemeClr val="tx1"/>
                </a:solidFill>
                <a:cs typeface="Arial" panose="020B0604020202020204" pitchFamily="34" charset="0"/>
              </a:rPr>
              <a:t>NG-RAN (NR) directs the UE towards E-UTRA/5GC or E-UTRA/EPC (depending on whether 5GC supports emergency services or not) </a:t>
            </a:r>
          </a:p>
        </p:txBody>
      </p:sp>
      <p:sp>
        <p:nvSpPr>
          <p:cNvPr id="3" name="Title 2">
            <a:extLst>
              <a:ext uri="{FF2B5EF4-FFF2-40B4-BE49-F238E27FC236}">
                <a16:creationId xmlns:a16="http://schemas.microsoft.com/office/drawing/2014/main" id="{B86AC19C-2317-4A75-995C-76D6D2AE1D34}"/>
              </a:ext>
            </a:extLst>
          </p:cNvPr>
          <p:cNvSpPr>
            <a:spLocks noGrp="1"/>
          </p:cNvSpPr>
          <p:nvPr>
            <p:ph type="title"/>
          </p:nvPr>
        </p:nvSpPr>
        <p:spPr/>
        <p:txBody>
          <a:bodyPr/>
          <a:lstStyle/>
          <a:p>
            <a:r>
              <a:rPr lang="en-US" dirty="0"/>
              <a:t>Solution option 1</a:t>
            </a:r>
          </a:p>
        </p:txBody>
      </p:sp>
      <p:sp>
        <p:nvSpPr>
          <p:cNvPr id="4" name="Content Placeholder 3">
            <a:extLst>
              <a:ext uri="{FF2B5EF4-FFF2-40B4-BE49-F238E27FC236}">
                <a16:creationId xmlns:a16="http://schemas.microsoft.com/office/drawing/2014/main" id="{8B76E490-B08B-4475-8D46-916D9C14E564}"/>
              </a:ext>
            </a:extLst>
          </p:cNvPr>
          <p:cNvSpPr>
            <a:spLocks noGrp="1"/>
          </p:cNvSpPr>
          <p:nvPr>
            <p:ph sz="quarter" idx="13"/>
          </p:nvPr>
        </p:nvSpPr>
        <p:spPr/>
        <p:txBody>
          <a:bodyPr/>
          <a:lstStyle/>
          <a:p>
            <a:r>
              <a:rPr lang="en-US" dirty="0"/>
              <a:t>S2-178745/S2-178746</a:t>
            </a:r>
          </a:p>
        </p:txBody>
      </p:sp>
      <p:sp>
        <p:nvSpPr>
          <p:cNvPr id="5" name="TextBox 4">
            <a:extLst>
              <a:ext uri="{FF2B5EF4-FFF2-40B4-BE49-F238E27FC236}">
                <a16:creationId xmlns:a16="http://schemas.microsoft.com/office/drawing/2014/main" id="{1BB1E58F-210B-4A17-9F2E-29A479C9D6F6}"/>
              </a:ext>
            </a:extLst>
          </p:cNvPr>
          <p:cNvSpPr txBox="1"/>
          <p:nvPr/>
        </p:nvSpPr>
        <p:spPr>
          <a:xfrm>
            <a:off x="674256" y="2863273"/>
            <a:ext cx="3528290" cy="369332"/>
          </a:xfrm>
          <a:prstGeom prst="rect">
            <a:avLst/>
          </a:prstGeom>
          <a:noFill/>
        </p:spPr>
        <p:txBody>
          <a:bodyPr wrap="square" rtlCol="0">
            <a:spAutoFit/>
          </a:bodyPr>
          <a:lstStyle/>
          <a:p>
            <a:pPr marL="285750" indent="-285750">
              <a:buFont typeface="Arial" panose="020B0604020202020204" pitchFamily="34" charset="0"/>
              <a:buChar char="•"/>
            </a:pPr>
            <a:endParaRPr lang="en-US" dirty="0"/>
          </a:p>
        </p:txBody>
      </p:sp>
      <p:sp>
        <p:nvSpPr>
          <p:cNvPr id="6" name="TextBox 5">
            <a:extLst>
              <a:ext uri="{FF2B5EF4-FFF2-40B4-BE49-F238E27FC236}">
                <a16:creationId xmlns:a16="http://schemas.microsoft.com/office/drawing/2014/main" id="{38E1020A-DABB-4909-B1F3-4AEBA1CA045E}"/>
              </a:ext>
            </a:extLst>
          </p:cNvPr>
          <p:cNvSpPr txBox="1"/>
          <p:nvPr/>
        </p:nvSpPr>
        <p:spPr>
          <a:xfrm>
            <a:off x="555689" y="2470150"/>
            <a:ext cx="7952509" cy="2308324"/>
          </a:xfrm>
          <a:prstGeom prst="rect">
            <a:avLst/>
          </a:prstGeom>
          <a:noFill/>
        </p:spPr>
        <p:txBody>
          <a:bodyPr wrap="square" rtlCol="0">
            <a:spAutoFit/>
          </a:bodyPr>
          <a:lstStyle/>
          <a:p>
            <a:r>
              <a:rPr lang="en-US" sz="1200" b="1" dirty="0">
                <a:latin typeface="+mn-lt"/>
              </a:rPr>
              <a:t>Pros:</a:t>
            </a:r>
          </a:p>
          <a:p>
            <a:pPr marL="285750" indent="-285750">
              <a:buFont typeface="Arial" panose="020B0604020202020204" pitchFamily="34" charset="0"/>
              <a:buChar char="•"/>
            </a:pPr>
            <a:r>
              <a:rPr lang="en-US" sz="1200" dirty="0">
                <a:latin typeface="+mn-lt"/>
              </a:rPr>
              <a:t>UE has to always initiate only PDU session request for obtaining emergency services support</a:t>
            </a:r>
          </a:p>
          <a:p>
            <a:r>
              <a:rPr lang="en-US" sz="1200" b="1" dirty="0">
                <a:latin typeface="+mn-lt"/>
              </a:rPr>
              <a:t>Cons:</a:t>
            </a:r>
          </a:p>
          <a:p>
            <a:pPr marL="285750" indent="-285750">
              <a:buFont typeface="Arial" panose="020B0604020202020204" pitchFamily="34" charset="0"/>
              <a:buChar char="•"/>
            </a:pPr>
            <a:r>
              <a:rPr lang="en-US" sz="1200" dirty="0">
                <a:latin typeface="+mn-lt"/>
              </a:rPr>
              <a:t>Requires NR/5GC to support pretty much all the features of emergency services anyhow. </a:t>
            </a:r>
          </a:p>
          <a:p>
            <a:pPr marL="285750" indent="-285750">
              <a:buFont typeface="Arial" panose="020B0604020202020204" pitchFamily="34" charset="0"/>
              <a:buChar char="•"/>
            </a:pPr>
            <a:r>
              <a:rPr lang="en-US" sz="1200" dirty="0">
                <a:latin typeface="+mn-lt"/>
              </a:rPr>
              <a:t>Redirection performed quite late. </a:t>
            </a:r>
          </a:p>
          <a:p>
            <a:pPr marL="285750" indent="-285750">
              <a:buFont typeface="Arial" panose="020B0604020202020204" pitchFamily="34" charset="0"/>
              <a:buChar char="•"/>
            </a:pPr>
            <a:r>
              <a:rPr lang="en-US" sz="1200" dirty="0">
                <a:latin typeface="+mn-lt"/>
              </a:rPr>
              <a:t>Network indicates Emergency services support even though it is not supported natively</a:t>
            </a:r>
          </a:p>
          <a:p>
            <a:pPr marL="285750" indent="-285750">
              <a:buFont typeface="Arial" panose="020B0604020202020204" pitchFamily="34" charset="0"/>
              <a:buChar char="•"/>
            </a:pPr>
            <a:r>
              <a:rPr lang="en-US" sz="1200" dirty="0">
                <a:latin typeface="+mn-lt"/>
              </a:rPr>
              <a:t>Requires selection of combo node. Service break would be non-seamless in absence of N26; Requires IP address service continuity</a:t>
            </a:r>
          </a:p>
          <a:p>
            <a:pPr marL="285750" indent="-285750">
              <a:buFont typeface="Arial" panose="020B0604020202020204" pitchFamily="34" charset="0"/>
              <a:buChar char="•"/>
            </a:pPr>
            <a:r>
              <a:rPr lang="en-US" sz="1200" dirty="0">
                <a:latin typeface="+mn-lt"/>
              </a:rPr>
              <a:t>LCS initiated late thus this impacts the accuracy of network location at emergency call setup. Also, it requires LCS support in 5G System thus the need to perform fallback in this case, is questionable.</a:t>
            </a:r>
          </a:p>
          <a:p>
            <a:pPr marL="285750" indent="-285750">
              <a:buFont typeface="Arial" panose="020B0604020202020204" pitchFamily="34" charset="0"/>
              <a:buChar char="•"/>
            </a:pPr>
            <a:r>
              <a:rPr lang="en-US" sz="1200" dirty="0">
                <a:latin typeface="+mn-lt"/>
              </a:rPr>
              <a:t>If the solution is extended for “no N26” scenario, it disrupts voice session quite late during the setup (requires re-establishment of IMS session in the EPS network)</a:t>
            </a:r>
          </a:p>
        </p:txBody>
      </p:sp>
    </p:spTree>
    <p:extLst>
      <p:ext uri="{BB962C8B-B14F-4D97-AF65-F5344CB8AC3E}">
        <p14:creationId xmlns:p14="http://schemas.microsoft.com/office/powerpoint/2010/main" val="22851588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4617F0-826D-4C54-90E6-90661CE25AE1}"/>
              </a:ext>
            </a:extLst>
          </p:cNvPr>
          <p:cNvSpPr>
            <a:spLocks noGrp="1"/>
          </p:cNvSpPr>
          <p:nvPr>
            <p:ph idx="1"/>
          </p:nvPr>
        </p:nvSpPr>
        <p:spPr>
          <a:xfrm>
            <a:off x="417513" y="1089026"/>
            <a:ext cx="8229600" cy="1234348"/>
          </a:xfrm>
        </p:spPr>
        <p:txBody>
          <a:bodyPr/>
          <a:lstStyle/>
          <a:p>
            <a:r>
              <a:rPr lang="en-US" sz="1200" dirty="0">
                <a:solidFill>
                  <a:schemeClr val="tx1"/>
                </a:solidFill>
                <a:cs typeface="Arial" panose="020B0604020202020204" pitchFamily="34" charset="0"/>
              </a:rPr>
              <a:t>Network always indicates support for emergency services</a:t>
            </a:r>
          </a:p>
          <a:p>
            <a:r>
              <a:rPr lang="en-US" sz="1200" dirty="0">
                <a:solidFill>
                  <a:schemeClr val="tx1"/>
                </a:solidFill>
                <a:cs typeface="Arial" panose="020B0604020202020204" pitchFamily="34" charset="0"/>
              </a:rPr>
              <a:t>UE indicates Emergency PDU session request for Emergency services</a:t>
            </a:r>
          </a:p>
          <a:p>
            <a:r>
              <a:rPr lang="en-US" sz="1200" dirty="0">
                <a:solidFill>
                  <a:schemeClr val="tx1"/>
                </a:solidFill>
                <a:cs typeface="Arial" panose="020B0604020202020204" pitchFamily="34" charset="0"/>
              </a:rPr>
              <a:t>When SMF detects that the PDU session request is for Emergency services, SMF initiates request towards NG-RAN (via AMF) for redirection towards E-UTRA/5GC or E-UTRA/EPC (depending on whether 5GS supports emergency services or not). NG-RAN determines the method to perform redirection.</a:t>
            </a:r>
          </a:p>
        </p:txBody>
      </p:sp>
      <p:sp>
        <p:nvSpPr>
          <p:cNvPr id="3" name="Title 2">
            <a:extLst>
              <a:ext uri="{FF2B5EF4-FFF2-40B4-BE49-F238E27FC236}">
                <a16:creationId xmlns:a16="http://schemas.microsoft.com/office/drawing/2014/main" id="{B86AC19C-2317-4A75-995C-76D6D2AE1D34}"/>
              </a:ext>
            </a:extLst>
          </p:cNvPr>
          <p:cNvSpPr>
            <a:spLocks noGrp="1"/>
          </p:cNvSpPr>
          <p:nvPr>
            <p:ph type="title"/>
          </p:nvPr>
        </p:nvSpPr>
        <p:spPr/>
        <p:txBody>
          <a:bodyPr/>
          <a:lstStyle/>
          <a:p>
            <a:r>
              <a:rPr lang="en-US" dirty="0"/>
              <a:t>Solution option 2</a:t>
            </a:r>
          </a:p>
        </p:txBody>
      </p:sp>
      <p:sp>
        <p:nvSpPr>
          <p:cNvPr id="4" name="Content Placeholder 3">
            <a:extLst>
              <a:ext uri="{FF2B5EF4-FFF2-40B4-BE49-F238E27FC236}">
                <a16:creationId xmlns:a16="http://schemas.microsoft.com/office/drawing/2014/main" id="{8B76E490-B08B-4475-8D46-916D9C14E564}"/>
              </a:ext>
            </a:extLst>
          </p:cNvPr>
          <p:cNvSpPr>
            <a:spLocks noGrp="1"/>
          </p:cNvSpPr>
          <p:nvPr>
            <p:ph sz="quarter" idx="13"/>
          </p:nvPr>
        </p:nvSpPr>
        <p:spPr/>
        <p:txBody>
          <a:bodyPr/>
          <a:lstStyle/>
          <a:p>
            <a:r>
              <a:rPr lang="en-US" dirty="0"/>
              <a:t>S2-178675/S2-178677</a:t>
            </a:r>
          </a:p>
        </p:txBody>
      </p:sp>
      <p:sp>
        <p:nvSpPr>
          <p:cNvPr id="5" name="TextBox 4">
            <a:extLst>
              <a:ext uri="{FF2B5EF4-FFF2-40B4-BE49-F238E27FC236}">
                <a16:creationId xmlns:a16="http://schemas.microsoft.com/office/drawing/2014/main" id="{1BB1E58F-210B-4A17-9F2E-29A479C9D6F6}"/>
              </a:ext>
            </a:extLst>
          </p:cNvPr>
          <p:cNvSpPr txBox="1"/>
          <p:nvPr/>
        </p:nvSpPr>
        <p:spPr>
          <a:xfrm>
            <a:off x="674256" y="2863273"/>
            <a:ext cx="3528290" cy="369332"/>
          </a:xfrm>
          <a:prstGeom prst="rect">
            <a:avLst/>
          </a:prstGeom>
          <a:noFill/>
        </p:spPr>
        <p:txBody>
          <a:bodyPr wrap="square" rtlCol="0">
            <a:spAutoFit/>
          </a:bodyPr>
          <a:lstStyle/>
          <a:p>
            <a:pPr marL="285750" indent="-285750">
              <a:buFont typeface="Arial" panose="020B0604020202020204" pitchFamily="34" charset="0"/>
              <a:buChar char="•"/>
            </a:pPr>
            <a:endParaRPr lang="en-US" dirty="0"/>
          </a:p>
        </p:txBody>
      </p:sp>
      <p:sp>
        <p:nvSpPr>
          <p:cNvPr id="6" name="TextBox 5">
            <a:extLst>
              <a:ext uri="{FF2B5EF4-FFF2-40B4-BE49-F238E27FC236}">
                <a16:creationId xmlns:a16="http://schemas.microsoft.com/office/drawing/2014/main" id="{38E1020A-DABB-4909-B1F3-4AEBA1CA045E}"/>
              </a:ext>
            </a:extLst>
          </p:cNvPr>
          <p:cNvSpPr txBox="1"/>
          <p:nvPr/>
        </p:nvSpPr>
        <p:spPr>
          <a:xfrm>
            <a:off x="595745" y="2392070"/>
            <a:ext cx="7952509" cy="2492990"/>
          </a:xfrm>
          <a:prstGeom prst="rect">
            <a:avLst/>
          </a:prstGeom>
          <a:noFill/>
        </p:spPr>
        <p:txBody>
          <a:bodyPr wrap="square" rtlCol="0">
            <a:spAutoFit/>
          </a:bodyPr>
          <a:lstStyle/>
          <a:p>
            <a:r>
              <a:rPr lang="en-US" sz="1200" b="1" dirty="0">
                <a:latin typeface="+mn-lt"/>
              </a:rPr>
              <a:t>Pros:</a:t>
            </a:r>
          </a:p>
          <a:p>
            <a:pPr marL="285750" indent="-285750">
              <a:buFont typeface="Arial" panose="020B0604020202020204" pitchFamily="34" charset="0"/>
              <a:buChar char="•"/>
            </a:pPr>
            <a:r>
              <a:rPr lang="en-US" sz="1200" dirty="0">
                <a:latin typeface="+mn-lt"/>
              </a:rPr>
              <a:t>UE has to always initiate only PDU session request for obtaining emergency services support.</a:t>
            </a:r>
          </a:p>
          <a:p>
            <a:r>
              <a:rPr lang="en-US" sz="1200" b="1" dirty="0">
                <a:latin typeface="+mn-lt"/>
              </a:rPr>
              <a:t>Cons:</a:t>
            </a:r>
          </a:p>
          <a:p>
            <a:pPr marL="285750" indent="-285750">
              <a:buFont typeface="Arial" panose="020B0604020202020204" pitchFamily="34" charset="0"/>
              <a:buChar char="•"/>
            </a:pPr>
            <a:r>
              <a:rPr lang="en-US" sz="1200" dirty="0">
                <a:latin typeface="+mn-lt"/>
              </a:rPr>
              <a:t>Requires AMF to support SMF selection for emergency services.</a:t>
            </a:r>
          </a:p>
          <a:p>
            <a:pPr marL="285750" indent="-285750">
              <a:buFont typeface="Arial" panose="020B0604020202020204" pitchFamily="34" charset="0"/>
              <a:buChar char="•"/>
            </a:pPr>
            <a:r>
              <a:rPr lang="en-US" sz="1200" dirty="0">
                <a:latin typeface="+mn-lt"/>
              </a:rPr>
              <a:t>Requires SMF to know about NR and target RAT/System capabilities to determine whether redirection should be supported or Emergency PDU session can be served natively.</a:t>
            </a:r>
          </a:p>
          <a:p>
            <a:pPr marL="285750" indent="-285750">
              <a:buFont typeface="Arial" panose="020B0604020202020204" pitchFamily="34" charset="0"/>
              <a:buChar char="•"/>
            </a:pPr>
            <a:r>
              <a:rPr lang="en-US" sz="1200" dirty="0">
                <a:latin typeface="+mn-lt"/>
              </a:rPr>
              <a:t>Network indicates Emergency services support even though it is not supported natively</a:t>
            </a:r>
          </a:p>
          <a:p>
            <a:pPr marL="285750" indent="-285750">
              <a:buFont typeface="Arial" panose="020B0604020202020204" pitchFamily="34" charset="0"/>
              <a:buChar char="•"/>
            </a:pPr>
            <a:r>
              <a:rPr lang="en-US" sz="1200" dirty="0">
                <a:latin typeface="+mn-lt"/>
              </a:rPr>
              <a:t>Requires selection of combo node. Service break would be non-seamless in absence of N26; Requires IP address service continuity (actually unclear whether this approach assumes IP address setup in the source).</a:t>
            </a:r>
          </a:p>
          <a:p>
            <a:pPr marL="285750" indent="-285750">
              <a:buFont typeface="Arial" panose="020B0604020202020204" pitchFamily="34" charset="0"/>
              <a:buChar char="•"/>
            </a:pPr>
            <a:r>
              <a:rPr lang="en-US" sz="1200" dirty="0">
                <a:latin typeface="+mn-lt"/>
              </a:rPr>
              <a:t>Unclear what network should respond to PDU Session request sent in 5GS? Also unclear how UE would perceive the lack of response i.e. differentiate failed request versus redirection being performed.</a:t>
            </a:r>
          </a:p>
          <a:p>
            <a:pPr marL="285750" indent="-285750">
              <a:buFont typeface="Arial" panose="020B0604020202020204" pitchFamily="34" charset="0"/>
              <a:buChar char="•"/>
            </a:pPr>
            <a:endParaRPr lang="en-US" sz="1200" dirty="0">
              <a:latin typeface="+mn-lt"/>
            </a:endParaRPr>
          </a:p>
          <a:p>
            <a:pPr marL="285750" indent="-285750">
              <a:buFont typeface="Arial" panose="020B0604020202020204" pitchFamily="34" charset="0"/>
              <a:buChar char="•"/>
            </a:pPr>
            <a:endParaRPr lang="en-US" sz="1200" dirty="0"/>
          </a:p>
        </p:txBody>
      </p:sp>
    </p:spTree>
    <p:extLst>
      <p:ext uri="{BB962C8B-B14F-4D97-AF65-F5344CB8AC3E}">
        <p14:creationId xmlns:p14="http://schemas.microsoft.com/office/powerpoint/2010/main" val="11323404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4617F0-826D-4C54-90E6-90661CE25AE1}"/>
              </a:ext>
            </a:extLst>
          </p:cNvPr>
          <p:cNvSpPr>
            <a:spLocks noGrp="1"/>
          </p:cNvSpPr>
          <p:nvPr>
            <p:ph idx="1"/>
          </p:nvPr>
        </p:nvSpPr>
        <p:spPr>
          <a:xfrm>
            <a:off x="417513" y="1089025"/>
            <a:ext cx="8229600" cy="1525871"/>
          </a:xfrm>
        </p:spPr>
        <p:txBody>
          <a:bodyPr/>
          <a:lstStyle/>
          <a:p>
            <a:r>
              <a:rPr lang="en-GB" sz="1400" dirty="0">
                <a:solidFill>
                  <a:schemeClr val="tx1"/>
                </a:solidFill>
              </a:rPr>
              <a:t>If the network indicates support for IMS PS voice support (= YES) and no support Emergency services (= NO), then in order to initiate Emergency call, normal UE should initiate Service request with service type emergency towards 5GC; Network will then redirect the UE to the appropriate RAT/System.</a:t>
            </a:r>
            <a:endParaRPr lang="en-US" sz="1400" dirty="0"/>
          </a:p>
          <a:p>
            <a:r>
              <a:rPr lang="en-US" sz="1400" dirty="0">
                <a:solidFill>
                  <a:schemeClr val="tx1"/>
                </a:solidFill>
                <a:cs typeface="Arial" panose="020B0604020202020204" pitchFamily="34" charset="0"/>
              </a:rPr>
              <a:t>When AMF detects that the Service request is for Emergency services, AMF initiates request towards NG-RAN for redirection towards E-UTRA/5GC or E-UTRA/EPC (depending on whether 5GS supports emergency services or not). NG-RAN determines the method to perform redirection.</a:t>
            </a:r>
          </a:p>
          <a:p>
            <a:r>
              <a:rPr lang="en-US" sz="1400" b="1" dirty="0">
                <a:solidFill>
                  <a:schemeClr val="tx1"/>
                </a:solidFill>
                <a:latin typeface="Arial" panose="020B0604020202020204" pitchFamily="34" charset="0"/>
                <a:cs typeface="Arial" panose="020B0604020202020204" pitchFamily="34" charset="0"/>
              </a:rPr>
              <a:t> </a:t>
            </a:r>
          </a:p>
        </p:txBody>
      </p:sp>
      <p:sp>
        <p:nvSpPr>
          <p:cNvPr id="3" name="Title 2">
            <a:extLst>
              <a:ext uri="{FF2B5EF4-FFF2-40B4-BE49-F238E27FC236}">
                <a16:creationId xmlns:a16="http://schemas.microsoft.com/office/drawing/2014/main" id="{B86AC19C-2317-4A75-995C-76D6D2AE1D34}"/>
              </a:ext>
            </a:extLst>
          </p:cNvPr>
          <p:cNvSpPr>
            <a:spLocks noGrp="1"/>
          </p:cNvSpPr>
          <p:nvPr>
            <p:ph type="title"/>
          </p:nvPr>
        </p:nvSpPr>
        <p:spPr/>
        <p:txBody>
          <a:bodyPr/>
          <a:lstStyle/>
          <a:p>
            <a:r>
              <a:rPr lang="en-US" dirty="0"/>
              <a:t>Solution option 3</a:t>
            </a:r>
          </a:p>
        </p:txBody>
      </p:sp>
      <p:sp>
        <p:nvSpPr>
          <p:cNvPr id="4" name="Content Placeholder 3">
            <a:extLst>
              <a:ext uri="{FF2B5EF4-FFF2-40B4-BE49-F238E27FC236}">
                <a16:creationId xmlns:a16="http://schemas.microsoft.com/office/drawing/2014/main" id="{8B76E490-B08B-4475-8D46-916D9C14E564}"/>
              </a:ext>
            </a:extLst>
          </p:cNvPr>
          <p:cNvSpPr>
            <a:spLocks noGrp="1"/>
          </p:cNvSpPr>
          <p:nvPr>
            <p:ph sz="quarter" idx="13"/>
          </p:nvPr>
        </p:nvSpPr>
        <p:spPr/>
        <p:txBody>
          <a:bodyPr/>
          <a:lstStyle/>
          <a:p>
            <a:r>
              <a:rPr lang="en-US" dirty="0"/>
              <a:t>S2-178667/S2-178304</a:t>
            </a:r>
          </a:p>
        </p:txBody>
      </p:sp>
      <p:sp>
        <p:nvSpPr>
          <p:cNvPr id="5" name="TextBox 4">
            <a:extLst>
              <a:ext uri="{FF2B5EF4-FFF2-40B4-BE49-F238E27FC236}">
                <a16:creationId xmlns:a16="http://schemas.microsoft.com/office/drawing/2014/main" id="{1BB1E58F-210B-4A17-9F2E-29A479C9D6F6}"/>
              </a:ext>
            </a:extLst>
          </p:cNvPr>
          <p:cNvSpPr txBox="1"/>
          <p:nvPr/>
        </p:nvSpPr>
        <p:spPr>
          <a:xfrm>
            <a:off x="674256" y="2863273"/>
            <a:ext cx="3528290" cy="369332"/>
          </a:xfrm>
          <a:prstGeom prst="rect">
            <a:avLst/>
          </a:prstGeom>
          <a:noFill/>
        </p:spPr>
        <p:txBody>
          <a:bodyPr wrap="square" rtlCol="0">
            <a:spAutoFit/>
          </a:bodyPr>
          <a:lstStyle/>
          <a:p>
            <a:pPr marL="285750" indent="-285750">
              <a:buFont typeface="Arial" panose="020B0604020202020204" pitchFamily="34" charset="0"/>
              <a:buChar char="•"/>
            </a:pPr>
            <a:endParaRPr lang="en-US" dirty="0"/>
          </a:p>
        </p:txBody>
      </p:sp>
      <p:sp>
        <p:nvSpPr>
          <p:cNvPr id="6" name="TextBox 5">
            <a:extLst>
              <a:ext uri="{FF2B5EF4-FFF2-40B4-BE49-F238E27FC236}">
                <a16:creationId xmlns:a16="http://schemas.microsoft.com/office/drawing/2014/main" id="{38E1020A-DABB-4909-B1F3-4AEBA1CA045E}"/>
              </a:ext>
            </a:extLst>
          </p:cNvPr>
          <p:cNvSpPr txBox="1"/>
          <p:nvPr/>
        </p:nvSpPr>
        <p:spPr>
          <a:xfrm>
            <a:off x="595745" y="2453865"/>
            <a:ext cx="7952509" cy="2031325"/>
          </a:xfrm>
          <a:prstGeom prst="rect">
            <a:avLst/>
          </a:prstGeom>
          <a:noFill/>
        </p:spPr>
        <p:txBody>
          <a:bodyPr wrap="square" rtlCol="0">
            <a:spAutoFit/>
          </a:bodyPr>
          <a:lstStyle/>
          <a:p>
            <a:r>
              <a:rPr lang="en-US" sz="1400" b="1" dirty="0">
                <a:latin typeface="+mn-lt"/>
              </a:rPr>
              <a:t>Pros:</a:t>
            </a:r>
          </a:p>
          <a:p>
            <a:pPr marL="285750" indent="-285750">
              <a:buFont typeface="Arial" panose="020B0604020202020204" pitchFamily="34" charset="0"/>
              <a:buChar char="•"/>
            </a:pPr>
            <a:r>
              <a:rPr lang="en-US" sz="1400" dirty="0">
                <a:latin typeface="+mn-lt"/>
              </a:rPr>
              <a:t>Allows notifying target information, preparation in the target RAT/system to enable faster redirection of UE to provide support for emergency services</a:t>
            </a:r>
          </a:p>
          <a:p>
            <a:pPr marL="285750" indent="-285750">
              <a:buFont typeface="Arial" panose="020B0604020202020204" pitchFamily="34" charset="0"/>
              <a:buChar char="•"/>
            </a:pPr>
            <a:r>
              <a:rPr lang="en-US" sz="1400" dirty="0">
                <a:latin typeface="+mn-lt"/>
              </a:rPr>
              <a:t>Requires no emergency related feature  to be supported in NR, AMF, SMF</a:t>
            </a:r>
          </a:p>
          <a:p>
            <a:r>
              <a:rPr lang="en-US" sz="1400" b="1" dirty="0">
                <a:latin typeface="+mn-lt"/>
              </a:rPr>
              <a:t>Cons:</a:t>
            </a:r>
          </a:p>
          <a:p>
            <a:pPr marL="285750" indent="-285750">
              <a:buFont typeface="Arial" panose="020B0604020202020204" pitchFamily="34" charset="0"/>
              <a:buChar char="•"/>
            </a:pPr>
            <a:r>
              <a:rPr lang="en-US" sz="1400" dirty="0">
                <a:latin typeface="+mn-lt"/>
              </a:rPr>
              <a:t>Requires UE to initiate “emergency registration (limited services) and/or PDU session request for emergency services to perform emergency call” when network indicates emergency support (= YES) or initiate Service request with service type emergency when network indicates no support for emergency services (= NO) but indicates IMS voice support (= YES)</a:t>
            </a:r>
          </a:p>
        </p:txBody>
      </p:sp>
    </p:spTree>
    <p:extLst>
      <p:ext uri="{BB962C8B-B14F-4D97-AF65-F5344CB8AC3E}">
        <p14:creationId xmlns:p14="http://schemas.microsoft.com/office/powerpoint/2010/main" val="16434074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D583264-7ECF-4C16-9668-570BC4C9115C}"/>
              </a:ext>
            </a:extLst>
          </p:cNvPr>
          <p:cNvSpPr>
            <a:spLocks noGrp="1"/>
          </p:cNvSpPr>
          <p:nvPr>
            <p:ph type="title"/>
          </p:nvPr>
        </p:nvSpPr>
        <p:spPr/>
        <p:txBody>
          <a:bodyPr/>
          <a:lstStyle/>
          <a:p>
            <a:r>
              <a:rPr lang="en-US" dirty="0"/>
              <a:t>Emergency and voice support indicators</a:t>
            </a:r>
          </a:p>
        </p:txBody>
      </p:sp>
      <p:graphicFrame>
        <p:nvGraphicFramePr>
          <p:cNvPr id="5" name="Content Placeholder 4">
            <a:extLst>
              <a:ext uri="{FF2B5EF4-FFF2-40B4-BE49-F238E27FC236}">
                <a16:creationId xmlns:a16="http://schemas.microsoft.com/office/drawing/2014/main" id="{5690C773-B73A-4C04-9FFE-42AF355BFB99}"/>
              </a:ext>
            </a:extLst>
          </p:cNvPr>
          <p:cNvGraphicFramePr>
            <a:graphicFrameLocks noGrp="1"/>
          </p:cNvGraphicFramePr>
          <p:nvPr>
            <p:ph sz="quarter" idx="13"/>
            <p:extLst>
              <p:ext uri="{D42A27DB-BD31-4B8C-83A1-F6EECF244321}">
                <p14:modId xmlns:p14="http://schemas.microsoft.com/office/powerpoint/2010/main" val="3876271698"/>
              </p:ext>
            </p:extLst>
          </p:nvPr>
        </p:nvGraphicFramePr>
        <p:xfrm>
          <a:off x="457994" y="944563"/>
          <a:ext cx="8228012" cy="3114040"/>
        </p:xfrm>
        <a:graphic>
          <a:graphicData uri="http://schemas.openxmlformats.org/drawingml/2006/table">
            <a:tbl>
              <a:tblPr firstRow="1" bandRow="1">
                <a:tableStyleId>{5C22544A-7EE6-4342-B048-85BDC9FD1C3A}</a:tableStyleId>
              </a:tblPr>
              <a:tblGrid>
                <a:gridCol w="2057003">
                  <a:extLst>
                    <a:ext uri="{9D8B030D-6E8A-4147-A177-3AD203B41FA5}">
                      <a16:colId xmlns:a16="http://schemas.microsoft.com/office/drawing/2014/main" val="1761004128"/>
                    </a:ext>
                  </a:extLst>
                </a:gridCol>
                <a:gridCol w="2057003">
                  <a:extLst>
                    <a:ext uri="{9D8B030D-6E8A-4147-A177-3AD203B41FA5}">
                      <a16:colId xmlns:a16="http://schemas.microsoft.com/office/drawing/2014/main" val="833017959"/>
                    </a:ext>
                  </a:extLst>
                </a:gridCol>
                <a:gridCol w="2057003">
                  <a:extLst>
                    <a:ext uri="{9D8B030D-6E8A-4147-A177-3AD203B41FA5}">
                      <a16:colId xmlns:a16="http://schemas.microsoft.com/office/drawing/2014/main" val="3035349379"/>
                    </a:ext>
                  </a:extLst>
                </a:gridCol>
                <a:gridCol w="2057003">
                  <a:extLst>
                    <a:ext uri="{9D8B030D-6E8A-4147-A177-3AD203B41FA5}">
                      <a16:colId xmlns:a16="http://schemas.microsoft.com/office/drawing/2014/main" val="2889248350"/>
                    </a:ext>
                  </a:extLst>
                </a:gridCol>
              </a:tblGrid>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IMS PS Voice in 5GS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Emergency Support in 5GS</a:t>
                      </a:r>
                    </a:p>
                  </a:txBody>
                  <a:tcPr/>
                </a:tc>
                <a:tc>
                  <a:txBody>
                    <a:bodyPr/>
                    <a:lstStyle/>
                    <a:p>
                      <a:r>
                        <a:rPr lang="en-US" sz="1200" dirty="0"/>
                        <a:t>How is Voice supported?</a:t>
                      </a:r>
                    </a:p>
                  </a:txBody>
                  <a:tcPr/>
                </a:tc>
                <a:tc>
                  <a:txBody>
                    <a:bodyPr/>
                    <a:lstStyle/>
                    <a:p>
                      <a:r>
                        <a:rPr lang="en-US" sz="1200" dirty="0"/>
                        <a:t>How is Emergency Supported? </a:t>
                      </a:r>
                    </a:p>
                  </a:txBody>
                  <a:tcPr/>
                </a:tc>
                <a:extLst>
                  <a:ext uri="{0D108BD9-81ED-4DB2-BD59-A6C34878D82A}">
                    <a16:rowId xmlns:a16="http://schemas.microsoft.com/office/drawing/2014/main" val="2738480239"/>
                  </a:ext>
                </a:extLst>
              </a:tr>
              <a:tr h="370840">
                <a:tc>
                  <a:txBody>
                    <a:bodyPr/>
                    <a:lstStyle/>
                    <a:p>
                      <a:r>
                        <a:rPr lang="en-US" sz="1200" dirty="0"/>
                        <a:t>Yes</a:t>
                      </a:r>
                    </a:p>
                  </a:txBody>
                  <a:tcPr/>
                </a:tc>
                <a:tc>
                  <a:txBody>
                    <a:bodyPr/>
                    <a:lstStyle/>
                    <a:p>
                      <a:r>
                        <a:rPr lang="en-US" sz="1200" dirty="0"/>
                        <a:t>No</a:t>
                      </a:r>
                    </a:p>
                  </a:txBody>
                  <a:tcPr/>
                </a:tc>
                <a:tc>
                  <a:txBody>
                    <a:bodyPr/>
                    <a:lstStyle/>
                    <a:p>
                      <a:r>
                        <a:rPr lang="en-US" sz="1200" dirty="0"/>
                        <a:t>Natively in 5GS</a:t>
                      </a:r>
                    </a:p>
                  </a:txBody>
                  <a:tcPr/>
                </a:tc>
                <a:tc>
                  <a:txBody>
                    <a:bodyPr/>
                    <a:lstStyle/>
                    <a:p>
                      <a:r>
                        <a:rPr lang="en-US" sz="1200" dirty="0"/>
                        <a:t>Fallback to another RAT/System</a:t>
                      </a:r>
                    </a:p>
                  </a:txBody>
                  <a:tcPr/>
                </a:tc>
                <a:extLst>
                  <a:ext uri="{0D108BD9-81ED-4DB2-BD59-A6C34878D82A}">
                    <a16:rowId xmlns:a16="http://schemas.microsoft.com/office/drawing/2014/main" val="3641082261"/>
                  </a:ext>
                </a:extLst>
              </a:tr>
              <a:tr h="370840">
                <a:tc>
                  <a:txBody>
                    <a:bodyPr/>
                    <a:lstStyle/>
                    <a:p>
                      <a:r>
                        <a:rPr lang="en-US" sz="1200" dirty="0"/>
                        <a:t>Yes</a:t>
                      </a:r>
                    </a:p>
                  </a:txBody>
                  <a:tcPr/>
                </a:tc>
                <a:tc>
                  <a:txBody>
                    <a:bodyPr/>
                    <a:lstStyle/>
                    <a:p>
                      <a:r>
                        <a:rPr lang="en-US" sz="1200" dirty="0"/>
                        <a:t>Yes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Natively in 5GS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Natively in 5GS</a:t>
                      </a:r>
                    </a:p>
                  </a:txBody>
                  <a:tcPr/>
                </a:tc>
                <a:extLst>
                  <a:ext uri="{0D108BD9-81ED-4DB2-BD59-A6C34878D82A}">
                    <a16:rowId xmlns:a16="http://schemas.microsoft.com/office/drawing/2014/main" val="2792860036"/>
                  </a:ext>
                </a:extLst>
              </a:tr>
              <a:tr h="370840">
                <a:tc>
                  <a:txBody>
                    <a:bodyPr/>
                    <a:lstStyle/>
                    <a:p>
                      <a:r>
                        <a:rPr lang="en-US" sz="1200" dirty="0"/>
                        <a:t>Fallback to EPS</a:t>
                      </a:r>
                    </a:p>
                  </a:txBody>
                  <a:tcPr/>
                </a:tc>
                <a:tc>
                  <a:txBody>
                    <a:bodyPr/>
                    <a:lstStyle/>
                    <a:p>
                      <a:r>
                        <a:rPr lang="en-US" sz="1200" dirty="0"/>
                        <a:t>No</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Fallback to another RAT/System</a:t>
                      </a:r>
                    </a:p>
                  </a:txBody>
                  <a:tcPr/>
                </a:tc>
                <a:tc>
                  <a:txBody>
                    <a:bodyPr/>
                    <a:lstStyle/>
                    <a:p>
                      <a:r>
                        <a:rPr lang="en-US" sz="1200" dirty="0"/>
                        <a:t>Fallback to another RAT/System</a:t>
                      </a:r>
                    </a:p>
                  </a:txBody>
                  <a:tcPr/>
                </a:tc>
                <a:extLst>
                  <a:ext uri="{0D108BD9-81ED-4DB2-BD59-A6C34878D82A}">
                    <a16:rowId xmlns:a16="http://schemas.microsoft.com/office/drawing/2014/main" val="2282436278"/>
                  </a:ext>
                </a:extLst>
              </a:tr>
              <a:tr h="370840">
                <a:tc>
                  <a:txBody>
                    <a:bodyPr/>
                    <a:lstStyle/>
                    <a:p>
                      <a:r>
                        <a:rPr lang="en-US" sz="1200" dirty="0"/>
                        <a:t>No</a:t>
                      </a:r>
                    </a:p>
                  </a:txBody>
                  <a:tcPr/>
                </a:tc>
                <a:tc>
                  <a:txBody>
                    <a:bodyPr/>
                    <a:lstStyle/>
                    <a:p>
                      <a:r>
                        <a:rPr lang="en-US" sz="1200" dirty="0"/>
                        <a:t>Yes</a:t>
                      </a:r>
                    </a:p>
                  </a:txBody>
                  <a:tcPr/>
                </a:tc>
                <a:tc>
                  <a:txBody>
                    <a:bodyPr/>
                    <a:lstStyle/>
                    <a:p>
                      <a:r>
                        <a:rPr lang="en-US" sz="1200" dirty="0">
                          <a:solidFill>
                            <a:srgbClr val="FF0000"/>
                          </a:solidFill>
                        </a:rPr>
                        <a:t>Invalid combination, network shall not set this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FF0000"/>
                          </a:solidFill>
                        </a:rPr>
                        <a:t>Invalid combination, network shall not set this</a:t>
                      </a:r>
                    </a:p>
                  </a:txBody>
                  <a:tcPr/>
                </a:tc>
                <a:extLst>
                  <a:ext uri="{0D108BD9-81ED-4DB2-BD59-A6C34878D82A}">
                    <a16:rowId xmlns:a16="http://schemas.microsoft.com/office/drawing/2014/main" val="1428200509"/>
                  </a:ext>
                </a:extLst>
              </a:tr>
              <a:tr h="370840">
                <a:tc>
                  <a:txBody>
                    <a:bodyPr/>
                    <a:lstStyle/>
                    <a:p>
                      <a:r>
                        <a:rPr lang="en-US" sz="1200" dirty="0"/>
                        <a:t>Fallback to EPS</a:t>
                      </a:r>
                    </a:p>
                  </a:txBody>
                  <a:tcPr/>
                </a:tc>
                <a:tc>
                  <a:txBody>
                    <a:bodyPr/>
                    <a:lstStyle/>
                    <a:p>
                      <a:r>
                        <a:rPr lang="en-US" sz="1200" dirty="0"/>
                        <a:t>Yes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FF0000"/>
                          </a:solidFill>
                        </a:rPr>
                        <a:t>Invalid combination, network shall not set this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FF0000"/>
                          </a:solidFill>
                        </a:rPr>
                        <a:t>Invalid combination, network shall not set this</a:t>
                      </a:r>
                    </a:p>
                  </a:txBody>
                  <a:tcPr/>
                </a:tc>
                <a:extLst>
                  <a:ext uri="{0D108BD9-81ED-4DB2-BD59-A6C34878D82A}">
                    <a16:rowId xmlns:a16="http://schemas.microsoft.com/office/drawing/2014/main" val="3582559638"/>
                  </a:ext>
                </a:extLst>
              </a:tr>
              <a:tr h="370840">
                <a:tc>
                  <a:txBody>
                    <a:bodyPr/>
                    <a:lstStyle/>
                    <a:p>
                      <a:r>
                        <a:rPr lang="en-US" sz="1200" dirty="0"/>
                        <a:t>No</a:t>
                      </a:r>
                    </a:p>
                  </a:txBody>
                  <a:tcPr/>
                </a:tc>
                <a:tc>
                  <a:txBody>
                    <a:bodyPr/>
                    <a:lstStyle/>
                    <a:p>
                      <a:r>
                        <a:rPr lang="en-US" sz="1200" dirty="0"/>
                        <a:t>No</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FF0000"/>
                          </a:solidFill>
                        </a:rPr>
                        <a:t>Voice centric UE moves to another RAT/System</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FF0000"/>
                          </a:solidFill>
                        </a:rPr>
                        <a:t>Voice centric UE moves to another RAT/System</a:t>
                      </a:r>
                    </a:p>
                  </a:txBody>
                  <a:tcPr/>
                </a:tc>
                <a:extLst>
                  <a:ext uri="{0D108BD9-81ED-4DB2-BD59-A6C34878D82A}">
                    <a16:rowId xmlns:a16="http://schemas.microsoft.com/office/drawing/2014/main" val="3387519090"/>
                  </a:ext>
                </a:extLst>
              </a:tr>
            </a:tbl>
          </a:graphicData>
        </a:graphic>
      </p:graphicFrame>
    </p:spTree>
    <p:extLst>
      <p:ext uri="{BB962C8B-B14F-4D97-AF65-F5344CB8AC3E}">
        <p14:creationId xmlns:p14="http://schemas.microsoft.com/office/powerpoint/2010/main" val="40502602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5CB4F82-FF26-49CD-A116-7CFA2EFDD755}"/>
              </a:ext>
            </a:extLst>
          </p:cNvPr>
          <p:cNvSpPr>
            <a:spLocks noGrp="1"/>
          </p:cNvSpPr>
          <p:nvPr>
            <p:ph type="body" sz="quarter" idx="11"/>
          </p:nvPr>
        </p:nvSpPr>
        <p:spPr>
          <a:xfrm>
            <a:off x="417600" y="225384"/>
            <a:ext cx="8308800" cy="309600"/>
          </a:xfrm>
        </p:spPr>
        <p:txBody>
          <a:bodyPr/>
          <a:lstStyle/>
          <a:p>
            <a:r>
              <a:rPr lang="en-US" dirty="0"/>
              <a:t>Summary of the solution options</a:t>
            </a:r>
          </a:p>
        </p:txBody>
      </p:sp>
      <p:graphicFrame>
        <p:nvGraphicFramePr>
          <p:cNvPr id="14" name="Table 13">
            <a:extLst>
              <a:ext uri="{FF2B5EF4-FFF2-40B4-BE49-F238E27FC236}">
                <a16:creationId xmlns:a16="http://schemas.microsoft.com/office/drawing/2014/main" id="{CC2D1B80-B5DC-44A9-A5F5-87760B22A6CA}"/>
              </a:ext>
            </a:extLst>
          </p:cNvPr>
          <p:cNvGraphicFramePr>
            <a:graphicFrameLocks noGrp="1"/>
          </p:cNvGraphicFramePr>
          <p:nvPr>
            <p:extLst>
              <p:ext uri="{D42A27DB-BD31-4B8C-83A1-F6EECF244321}">
                <p14:modId xmlns:p14="http://schemas.microsoft.com/office/powerpoint/2010/main" val="3189037733"/>
              </p:ext>
            </p:extLst>
          </p:nvPr>
        </p:nvGraphicFramePr>
        <p:xfrm>
          <a:off x="417599" y="488078"/>
          <a:ext cx="8560146" cy="4647792"/>
        </p:xfrm>
        <a:graphic>
          <a:graphicData uri="http://schemas.openxmlformats.org/drawingml/2006/table">
            <a:tbl>
              <a:tblPr firstRow="1" bandRow="1">
                <a:tableStyleId>{5C22544A-7EE6-4342-B048-85BDC9FD1C3A}</a:tableStyleId>
              </a:tblPr>
              <a:tblGrid>
                <a:gridCol w="2414982">
                  <a:extLst>
                    <a:ext uri="{9D8B030D-6E8A-4147-A177-3AD203B41FA5}">
                      <a16:colId xmlns:a16="http://schemas.microsoft.com/office/drawing/2014/main" val="3178276556"/>
                    </a:ext>
                  </a:extLst>
                </a:gridCol>
                <a:gridCol w="1969764">
                  <a:extLst>
                    <a:ext uri="{9D8B030D-6E8A-4147-A177-3AD203B41FA5}">
                      <a16:colId xmlns:a16="http://schemas.microsoft.com/office/drawing/2014/main" val="1607381972"/>
                    </a:ext>
                  </a:extLst>
                </a:gridCol>
                <a:gridCol w="2035363">
                  <a:extLst>
                    <a:ext uri="{9D8B030D-6E8A-4147-A177-3AD203B41FA5}">
                      <a16:colId xmlns:a16="http://schemas.microsoft.com/office/drawing/2014/main" val="1391823108"/>
                    </a:ext>
                  </a:extLst>
                </a:gridCol>
                <a:gridCol w="2140037">
                  <a:extLst>
                    <a:ext uri="{9D8B030D-6E8A-4147-A177-3AD203B41FA5}">
                      <a16:colId xmlns:a16="http://schemas.microsoft.com/office/drawing/2014/main" val="1247066677"/>
                    </a:ext>
                  </a:extLst>
                </a:gridCol>
              </a:tblGrid>
              <a:tr h="500312">
                <a:tc>
                  <a:txBody>
                    <a:bodyPr/>
                    <a:lstStyle/>
                    <a:p>
                      <a:r>
                        <a:rPr lang="en-US" sz="1200" dirty="0"/>
                        <a:t>Characteristics</a:t>
                      </a:r>
                    </a:p>
                  </a:txBody>
                  <a:tcPr/>
                </a:tc>
                <a:tc>
                  <a:txBody>
                    <a:bodyPr/>
                    <a:lstStyle/>
                    <a:p>
                      <a:r>
                        <a:rPr lang="en-US" sz="1200" dirty="0"/>
                        <a:t>Option #1</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S2-178745/S2-178746</a:t>
                      </a:r>
                    </a:p>
                  </a:txBody>
                  <a:tcPr/>
                </a:tc>
                <a:tc>
                  <a:txBody>
                    <a:bodyPr/>
                    <a:lstStyle/>
                    <a:p>
                      <a:r>
                        <a:rPr lang="en-US" sz="1200" dirty="0"/>
                        <a:t>Option #2</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S2-178675/S2-178677</a:t>
                      </a:r>
                    </a:p>
                  </a:txBody>
                  <a:tcPr/>
                </a:tc>
                <a:tc>
                  <a:txBody>
                    <a:bodyPr/>
                    <a:lstStyle/>
                    <a:p>
                      <a:r>
                        <a:rPr lang="en-US" sz="1200" dirty="0"/>
                        <a:t>Option #3</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S2-178667/S2-178304</a:t>
                      </a:r>
                    </a:p>
                  </a:txBody>
                  <a:tcPr/>
                </a:tc>
                <a:extLst>
                  <a:ext uri="{0D108BD9-81ED-4DB2-BD59-A6C34878D82A}">
                    <a16:rowId xmlns:a16="http://schemas.microsoft.com/office/drawing/2014/main" val="236306554"/>
                  </a:ext>
                </a:extLst>
              </a:tr>
              <a:tr h="500312">
                <a:tc>
                  <a:txBody>
                    <a:bodyPr/>
                    <a:lstStyle/>
                    <a:p>
                      <a:r>
                        <a:rPr lang="en-US" sz="1200" dirty="0"/>
                        <a:t>Is redirection allowed?</a:t>
                      </a:r>
                    </a:p>
                  </a:txBody>
                  <a:tcPr/>
                </a:tc>
                <a:tc>
                  <a:txBody>
                    <a:bodyPr/>
                    <a:lstStyle/>
                    <a:p>
                      <a:r>
                        <a:rPr lang="en-US" sz="1200" dirty="0"/>
                        <a:t>Yes, non-seamless service break.</a:t>
                      </a:r>
                    </a:p>
                  </a:txBody>
                  <a:tcPr/>
                </a:tc>
                <a:tc>
                  <a:txBody>
                    <a:bodyPr/>
                    <a:lstStyle/>
                    <a:p>
                      <a:r>
                        <a:rPr lang="en-US" sz="1200" dirty="0"/>
                        <a:t>Yes</a:t>
                      </a:r>
                    </a:p>
                  </a:txBody>
                  <a:tcPr/>
                </a:tc>
                <a:tc>
                  <a:txBody>
                    <a:bodyPr/>
                    <a:lstStyle/>
                    <a:p>
                      <a:r>
                        <a:rPr lang="en-US" sz="1200" dirty="0"/>
                        <a:t>Yes</a:t>
                      </a:r>
                    </a:p>
                  </a:txBody>
                  <a:tcPr/>
                </a:tc>
                <a:extLst>
                  <a:ext uri="{0D108BD9-81ED-4DB2-BD59-A6C34878D82A}">
                    <a16:rowId xmlns:a16="http://schemas.microsoft.com/office/drawing/2014/main" val="2887914823"/>
                  </a:ext>
                </a:extLst>
              </a:tr>
              <a:tr h="500312">
                <a:tc>
                  <a:txBody>
                    <a:bodyPr/>
                    <a:lstStyle/>
                    <a:p>
                      <a:r>
                        <a:rPr lang="en-US" sz="1200" dirty="0"/>
                        <a:t>Trigger for redirection</a:t>
                      </a:r>
                    </a:p>
                  </a:txBody>
                  <a:tcPr/>
                </a:tc>
                <a:tc>
                  <a:txBody>
                    <a:bodyPr/>
                    <a:lstStyle/>
                    <a:p>
                      <a:r>
                        <a:rPr lang="en-US" sz="1200" dirty="0" err="1"/>
                        <a:t>QoS</a:t>
                      </a:r>
                      <a:r>
                        <a:rPr lang="en-US" sz="1200" dirty="0"/>
                        <a:t> flow setup</a:t>
                      </a:r>
                    </a:p>
                  </a:txBody>
                  <a:tcPr/>
                </a:tc>
                <a:tc>
                  <a:txBody>
                    <a:bodyPr/>
                    <a:lstStyle/>
                    <a:p>
                      <a:r>
                        <a:rPr lang="en-US" sz="1200" dirty="0"/>
                        <a:t>PDU Session Setup request with Emergency request type</a:t>
                      </a:r>
                    </a:p>
                  </a:txBody>
                  <a:tcPr/>
                </a:tc>
                <a:tc>
                  <a:txBody>
                    <a:bodyPr/>
                    <a:lstStyle/>
                    <a:p>
                      <a:r>
                        <a:rPr lang="en-US" sz="1200" dirty="0"/>
                        <a:t>Service request with Emergency service type</a:t>
                      </a:r>
                    </a:p>
                  </a:txBody>
                  <a:tcPr/>
                </a:tc>
                <a:extLst>
                  <a:ext uri="{0D108BD9-81ED-4DB2-BD59-A6C34878D82A}">
                    <a16:rowId xmlns:a16="http://schemas.microsoft.com/office/drawing/2014/main" val="2303246984"/>
                  </a:ext>
                </a:extLst>
              </a:tr>
              <a:tr h="500312">
                <a:tc>
                  <a:txBody>
                    <a:bodyPr/>
                    <a:lstStyle/>
                    <a:p>
                      <a:r>
                        <a:rPr lang="en-US" sz="1200" dirty="0"/>
                        <a:t>How is redirection supported?</a:t>
                      </a:r>
                    </a:p>
                  </a:txBody>
                  <a:tcPr/>
                </a:tc>
                <a:tc>
                  <a:txBody>
                    <a:bodyPr/>
                    <a:lstStyle/>
                    <a:p>
                      <a:r>
                        <a:rPr lang="en-US" sz="1200" dirty="0"/>
                        <a:t>With HO or RRC release with redirection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With HO or RRC release with redirection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With HO or RRC release with redirection</a:t>
                      </a:r>
                    </a:p>
                  </a:txBody>
                  <a:tcPr/>
                </a:tc>
                <a:extLst>
                  <a:ext uri="{0D108BD9-81ED-4DB2-BD59-A6C34878D82A}">
                    <a16:rowId xmlns:a16="http://schemas.microsoft.com/office/drawing/2014/main" val="3980226083"/>
                  </a:ext>
                </a:extLst>
              </a:tr>
              <a:tr h="500312">
                <a:tc>
                  <a:txBody>
                    <a:bodyPr/>
                    <a:lstStyle/>
                    <a:p>
                      <a:r>
                        <a:rPr lang="en-US" sz="1200" dirty="0"/>
                        <a:t>When is LCS performed?</a:t>
                      </a:r>
                    </a:p>
                  </a:txBody>
                  <a:tcPr/>
                </a:tc>
                <a:tc>
                  <a:txBody>
                    <a:bodyPr/>
                    <a:lstStyle/>
                    <a:p>
                      <a:r>
                        <a:rPr lang="en-US" sz="1200" dirty="0"/>
                        <a:t>Early and Late. potential impact on LCS accuracy</a:t>
                      </a:r>
                    </a:p>
                  </a:txBody>
                  <a:tcPr/>
                </a:tc>
                <a:tc>
                  <a:txBody>
                    <a:bodyPr/>
                    <a:lstStyle/>
                    <a:p>
                      <a:r>
                        <a:rPr lang="en-US" sz="1200" dirty="0"/>
                        <a:t>Not clear</a:t>
                      </a:r>
                    </a:p>
                  </a:txBody>
                  <a:tcPr/>
                </a:tc>
                <a:tc>
                  <a:txBody>
                    <a:bodyPr/>
                    <a:lstStyle/>
                    <a:p>
                      <a:r>
                        <a:rPr lang="en-US" sz="1200" dirty="0"/>
                        <a:t>Early, no impact on LCS accuracy</a:t>
                      </a:r>
                    </a:p>
                  </a:txBody>
                  <a:tcPr/>
                </a:tc>
                <a:extLst>
                  <a:ext uri="{0D108BD9-81ED-4DB2-BD59-A6C34878D82A}">
                    <a16:rowId xmlns:a16="http://schemas.microsoft.com/office/drawing/2014/main" val="3087761685"/>
                  </a:ext>
                </a:extLst>
              </a:tr>
              <a:tr h="618681">
                <a:tc>
                  <a:txBody>
                    <a:bodyPr/>
                    <a:lstStyle/>
                    <a:p>
                      <a:r>
                        <a:rPr lang="en-US" sz="1200" dirty="0"/>
                        <a:t>Need for N26 to preserve IP@</a:t>
                      </a:r>
                    </a:p>
                  </a:txBody>
                  <a:tcPr/>
                </a:tc>
                <a:tc>
                  <a:txBody>
                    <a:bodyPr/>
                    <a:lstStyle/>
                    <a:p>
                      <a:r>
                        <a:rPr lang="en-US" sz="1200" dirty="0"/>
                        <a:t>Yes for IP@ continuity</a:t>
                      </a:r>
                    </a:p>
                  </a:txBody>
                  <a:tcPr/>
                </a:tc>
                <a:tc>
                  <a:txBody>
                    <a:bodyPr/>
                    <a:lstStyle/>
                    <a:p>
                      <a:r>
                        <a:rPr lang="en-US" sz="1200" dirty="0"/>
                        <a:t>Unclear when the IP@ establishment happens and how it is preserved. Need to preserve depends on that.</a:t>
                      </a:r>
                    </a:p>
                  </a:txBody>
                  <a:tcPr/>
                </a:tc>
                <a:tc>
                  <a:txBody>
                    <a:bodyPr/>
                    <a:lstStyle/>
                    <a:p>
                      <a:r>
                        <a:rPr lang="en-US" sz="1200" dirty="0"/>
                        <a:t>No, as target assigns IP@</a:t>
                      </a:r>
                    </a:p>
                  </a:txBody>
                  <a:tcPr/>
                </a:tc>
                <a:extLst>
                  <a:ext uri="{0D108BD9-81ED-4DB2-BD59-A6C34878D82A}">
                    <a16:rowId xmlns:a16="http://schemas.microsoft.com/office/drawing/2014/main" val="3981218966"/>
                  </a:ext>
                </a:extLst>
              </a:tr>
              <a:tr h="500312">
                <a:tc>
                  <a:txBody>
                    <a:bodyPr/>
                    <a:lstStyle/>
                    <a:p>
                      <a:r>
                        <a:rPr lang="en-US" sz="1200" dirty="0"/>
                        <a:t>Need for combo node to preserve IP@</a:t>
                      </a:r>
                    </a:p>
                  </a:txBody>
                  <a:tcPr/>
                </a:tc>
                <a:tc>
                  <a:txBody>
                    <a:bodyPr/>
                    <a:lstStyle/>
                    <a:p>
                      <a:r>
                        <a:rPr lang="en-US" sz="1200" dirty="0"/>
                        <a:t>Needs Combo SMF/P-GW-C selection </a:t>
                      </a:r>
                    </a:p>
                  </a:txBody>
                  <a:tcPr/>
                </a:tc>
                <a:tc>
                  <a:txBody>
                    <a:bodyPr/>
                    <a:lstStyle/>
                    <a:p>
                      <a:r>
                        <a:rPr lang="en-US" sz="1200" dirty="0"/>
                        <a:t>Unclear when the selection happens?</a:t>
                      </a:r>
                    </a:p>
                  </a:txBody>
                  <a:tcPr/>
                </a:tc>
                <a:tc>
                  <a:txBody>
                    <a:bodyPr/>
                    <a:lstStyle/>
                    <a:p>
                      <a:r>
                        <a:rPr lang="en-US" sz="1200" dirty="0"/>
                        <a:t>No need for combo node selection in 5GS</a:t>
                      </a:r>
                    </a:p>
                  </a:txBody>
                  <a:tcPr/>
                </a:tc>
                <a:extLst>
                  <a:ext uri="{0D108BD9-81ED-4DB2-BD59-A6C34878D82A}">
                    <a16:rowId xmlns:a16="http://schemas.microsoft.com/office/drawing/2014/main" val="843515481"/>
                  </a:ext>
                </a:extLst>
              </a:tr>
              <a:tr h="500312">
                <a:tc>
                  <a:txBody>
                    <a:bodyPr/>
                    <a:lstStyle/>
                    <a:p>
                      <a:r>
                        <a:rPr lang="en-US" sz="1200" dirty="0"/>
                        <a:t>Need to support LCS in NR/5GC for emergency services</a:t>
                      </a:r>
                    </a:p>
                  </a:txBody>
                  <a:tcPr/>
                </a:tc>
                <a:tc>
                  <a:txBody>
                    <a:bodyPr/>
                    <a:lstStyle/>
                    <a:p>
                      <a:r>
                        <a:rPr lang="en-US" sz="1200" dirty="0"/>
                        <a:t>Might need LCS support if it happens early e.g. NAM</a:t>
                      </a:r>
                    </a:p>
                  </a:txBody>
                  <a:tcPr/>
                </a:tc>
                <a:tc>
                  <a:txBody>
                    <a:bodyPr/>
                    <a:lstStyle/>
                    <a:p>
                      <a:r>
                        <a:rPr lang="en-US" sz="1200" dirty="0"/>
                        <a:t>Not sure</a:t>
                      </a:r>
                    </a:p>
                  </a:txBody>
                  <a:tcPr/>
                </a:tc>
                <a:tc>
                  <a:txBody>
                    <a:bodyPr/>
                    <a:lstStyle/>
                    <a:p>
                      <a:r>
                        <a:rPr lang="en-US" sz="1200" dirty="0"/>
                        <a:t>No, LCS happens only in the target.</a:t>
                      </a:r>
                    </a:p>
                  </a:txBody>
                  <a:tcPr/>
                </a:tc>
                <a:extLst>
                  <a:ext uri="{0D108BD9-81ED-4DB2-BD59-A6C34878D82A}">
                    <a16:rowId xmlns:a16="http://schemas.microsoft.com/office/drawing/2014/main" val="1598608888"/>
                  </a:ext>
                </a:extLst>
              </a:tr>
            </a:tbl>
          </a:graphicData>
        </a:graphic>
      </p:graphicFrame>
    </p:spTree>
    <p:extLst>
      <p:ext uri="{BB962C8B-B14F-4D97-AF65-F5344CB8AC3E}">
        <p14:creationId xmlns:p14="http://schemas.microsoft.com/office/powerpoint/2010/main" val="5641937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5CB4F82-FF26-49CD-A116-7CFA2EFDD755}"/>
              </a:ext>
            </a:extLst>
          </p:cNvPr>
          <p:cNvSpPr>
            <a:spLocks noGrp="1"/>
          </p:cNvSpPr>
          <p:nvPr>
            <p:ph type="body" sz="quarter" idx="11"/>
          </p:nvPr>
        </p:nvSpPr>
        <p:spPr>
          <a:xfrm>
            <a:off x="417600" y="225384"/>
            <a:ext cx="8308800" cy="309600"/>
          </a:xfrm>
        </p:spPr>
        <p:txBody>
          <a:bodyPr/>
          <a:lstStyle/>
          <a:p>
            <a:r>
              <a:rPr lang="en-US" dirty="0"/>
              <a:t>Summary of the solution options</a:t>
            </a:r>
          </a:p>
        </p:txBody>
      </p:sp>
      <p:graphicFrame>
        <p:nvGraphicFramePr>
          <p:cNvPr id="14" name="Table 13">
            <a:extLst>
              <a:ext uri="{FF2B5EF4-FFF2-40B4-BE49-F238E27FC236}">
                <a16:creationId xmlns:a16="http://schemas.microsoft.com/office/drawing/2014/main" id="{CC2D1B80-B5DC-44A9-A5F5-87760B22A6CA}"/>
              </a:ext>
            </a:extLst>
          </p:cNvPr>
          <p:cNvGraphicFramePr>
            <a:graphicFrameLocks noGrp="1"/>
          </p:cNvGraphicFramePr>
          <p:nvPr>
            <p:extLst>
              <p:ext uri="{D42A27DB-BD31-4B8C-83A1-F6EECF244321}">
                <p14:modId xmlns:p14="http://schemas.microsoft.com/office/powerpoint/2010/main" val="2426733297"/>
              </p:ext>
            </p:extLst>
          </p:nvPr>
        </p:nvGraphicFramePr>
        <p:xfrm>
          <a:off x="417600" y="598913"/>
          <a:ext cx="8560146" cy="1500936"/>
        </p:xfrm>
        <a:graphic>
          <a:graphicData uri="http://schemas.openxmlformats.org/drawingml/2006/table">
            <a:tbl>
              <a:tblPr firstRow="1" bandRow="1">
                <a:tableStyleId>{5C22544A-7EE6-4342-B048-85BDC9FD1C3A}</a:tableStyleId>
              </a:tblPr>
              <a:tblGrid>
                <a:gridCol w="2414982">
                  <a:extLst>
                    <a:ext uri="{9D8B030D-6E8A-4147-A177-3AD203B41FA5}">
                      <a16:colId xmlns:a16="http://schemas.microsoft.com/office/drawing/2014/main" val="3178276556"/>
                    </a:ext>
                  </a:extLst>
                </a:gridCol>
                <a:gridCol w="1969764">
                  <a:extLst>
                    <a:ext uri="{9D8B030D-6E8A-4147-A177-3AD203B41FA5}">
                      <a16:colId xmlns:a16="http://schemas.microsoft.com/office/drawing/2014/main" val="1607381972"/>
                    </a:ext>
                  </a:extLst>
                </a:gridCol>
                <a:gridCol w="2035363">
                  <a:extLst>
                    <a:ext uri="{9D8B030D-6E8A-4147-A177-3AD203B41FA5}">
                      <a16:colId xmlns:a16="http://schemas.microsoft.com/office/drawing/2014/main" val="1391823108"/>
                    </a:ext>
                  </a:extLst>
                </a:gridCol>
                <a:gridCol w="2140037">
                  <a:extLst>
                    <a:ext uri="{9D8B030D-6E8A-4147-A177-3AD203B41FA5}">
                      <a16:colId xmlns:a16="http://schemas.microsoft.com/office/drawing/2014/main" val="1247066677"/>
                    </a:ext>
                  </a:extLst>
                </a:gridCol>
              </a:tblGrid>
              <a:tr h="500312">
                <a:tc>
                  <a:txBody>
                    <a:bodyPr/>
                    <a:lstStyle/>
                    <a:p>
                      <a:r>
                        <a:rPr lang="en-US" sz="1200" dirty="0"/>
                        <a:t>Characteristics</a:t>
                      </a:r>
                    </a:p>
                  </a:txBody>
                  <a:tcPr/>
                </a:tc>
                <a:tc>
                  <a:txBody>
                    <a:bodyPr/>
                    <a:lstStyle/>
                    <a:p>
                      <a:r>
                        <a:rPr lang="en-US" sz="1200" dirty="0"/>
                        <a:t>Option #1</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S2-178745/S2-178746</a:t>
                      </a:r>
                    </a:p>
                  </a:txBody>
                  <a:tcPr/>
                </a:tc>
                <a:tc>
                  <a:txBody>
                    <a:bodyPr/>
                    <a:lstStyle/>
                    <a:p>
                      <a:r>
                        <a:rPr lang="en-US" sz="1200" dirty="0"/>
                        <a:t>Option #2</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S2-178675/S2-178677</a:t>
                      </a:r>
                    </a:p>
                  </a:txBody>
                  <a:tcPr/>
                </a:tc>
                <a:tc>
                  <a:txBody>
                    <a:bodyPr/>
                    <a:lstStyle/>
                    <a:p>
                      <a:r>
                        <a:rPr lang="en-US" sz="1200" dirty="0"/>
                        <a:t>Option #3</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S2-178667/S2-178304</a:t>
                      </a:r>
                    </a:p>
                  </a:txBody>
                  <a:tcPr/>
                </a:tc>
                <a:extLst>
                  <a:ext uri="{0D108BD9-81ED-4DB2-BD59-A6C34878D82A}">
                    <a16:rowId xmlns:a16="http://schemas.microsoft.com/office/drawing/2014/main" val="236306554"/>
                  </a:ext>
                </a:extLst>
              </a:tr>
              <a:tr h="500312">
                <a:tc>
                  <a:txBody>
                    <a:bodyPr/>
                    <a:lstStyle/>
                    <a:p>
                      <a:r>
                        <a:rPr lang="en-US" sz="1200" dirty="0"/>
                        <a:t>Same solution applicability to Voice</a:t>
                      </a:r>
                    </a:p>
                  </a:txBody>
                  <a:tcPr/>
                </a:tc>
                <a:tc>
                  <a:txBody>
                    <a:bodyPr/>
                    <a:lstStyle/>
                    <a:p>
                      <a:r>
                        <a:rPr lang="en-US" sz="1200" dirty="0"/>
                        <a:t>Same solution for voice/EMC</a:t>
                      </a:r>
                    </a:p>
                  </a:txBody>
                  <a:tcPr/>
                </a:tc>
                <a:tc>
                  <a:txBody>
                    <a:bodyPr/>
                    <a:lstStyle/>
                    <a:p>
                      <a:r>
                        <a:rPr lang="en-US" sz="1200" dirty="0"/>
                        <a:t>No</a:t>
                      </a:r>
                    </a:p>
                  </a:txBody>
                  <a:tcPr/>
                </a:tc>
                <a:tc>
                  <a:txBody>
                    <a:bodyPr/>
                    <a:lstStyle/>
                    <a:p>
                      <a:r>
                        <a:rPr lang="en-US" sz="1200" dirty="0"/>
                        <a:t>Same solution for voice/EMC</a:t>
                      </a:r>
                    </a:p>
                  </a:txBody>
                  <a:tcPr/>
                </a:tc>
                <a:extLst>
                  <a:ext uri="{0D108BD9-81ED-4DB2-BD59-A6C34878D82A}">
                    <a16:rowId xmlns:a16="http://schemas.microsoft.com/office/drawing/2014/main" val="2887914823"/>
                  </a:ext>
                </a:extLst>
              </a:tr>
              <a:tr h="500312">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extLst>
                  <a:ext uri="{0D108BD9-81ED-4DB2-BD59-A6C34878D82A}">
                    <a16:rowId xmlns:a16="http://schemas.microsoft.com/office/drawing/2014/main" val="2303246984"/>
                  </a:ext>
                </a:extLst>
              </a:tr>
            </a:tbl>
          </a:graphicData>
        </a:graphic>
      </p:graphicFrame>
    </p:spTree>
    <p:extLst>
      <p:ext uri="{BB962C8B-B14F-4D97-AF65-F5344CB8AC3E}">
        <p14:creationId xmlns:p14="http://schemas.microsoft.com/office/powerpoint/2010/main" val="1251672285"/>
      </p:ext>
    </p:extLst>
  </p:cSld>
  <p:clrMapOvr>
    <a:masterClrMapping/>
  </p:clrMapOvr>
</p:sld>
</file>

<file path=ppt/theme/theme1.xml><?xml version="1.0" encoding="utf-8"?>
<a:theme xmlns:a="http://schemas.openxmlformats.org/drawingml/2006/main" name="Nokia-Vodafonet-5G-Workshop">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Nokia Pure v12" id="{7AC05BEF-BBDF-4CF1-AA23-A676535EABCE}" vid="{991539CA-B441-4AED-8339-F6770207F6A2}"/>
    </a:ext>
  </a:extLst>
</a:theme>
</file>

<file path=ppt/theme/theme2.xml><?xml version="1.0" encoding="utf-8"?>
<a:theme xmlns:a="http://schemas.openxmlformats.org/drawingml/2006/main" name="Nokia Master Blue Background">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err="1" smtClean="0">
            <a:latin typeface="+mn-lt"/>
          </a:defRPr>
        </a:defPPr>
      </a:lstStyle>
    </a:txDef>
  </a:objectDefaults>
  <a:extraClrSchemeLst/>
  <a:extLst>
    <a:ext uri="{05A4C25C-085E-4340-85A3-A5531E510DB2}">
      <thm15:themeFamily xmlns:thm15="http://schemas.microsoft.com/office/thememl/2012/main" name="Nokia PowerPoint Template Nokia Pure v12" id="{7AC05BEF-BBDF-4CF1-AA23-A676535EABCE}" vid="{AF106B15-0C1E-44CE-A53A-F2CB8A6EA7E7}"/>
    </a:ext>
  </a:extLst>
</a:theme>
</file>

<file path=ppt/theme/theme3.xml><?xml version="1.0" encoding="utf-8"?>
<a:theme xmlns:a="http://schemas.openxmlformats.org/drawingml/2006/main" name="Nokia PowerPoint Template Nokia Pure v13">
  <a:themeElements>
    <a:clrScheme name="Custom 3">
      <a:dk1>
        <a:srgbClr val="124191"/>
      </a:dk1>
      <a:lt1>
        <a:srgbClr val="FFFFFF"/>
      </a:lt1>
      <a:dk2>
        <a:srgbClr val="FFFFFF"/>
      </a:dk2>
      <a:lt2>
        <a:srgbClr val="68717A"/>
      </a:lt2>
      <a:accent1>
        <a:srgbClr val="35D3FF"/>
      </a:accent1>
      <a:accent2>
        <a:srgbClr val="0096BF"/>
      </a:accent2>
      <a:accent3>
        <a:srgbClr val="4581E8"/>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ctr" anchorCtr="0"/>
      <a:lstStyle>
        <a:defPPr algn="ctr" fontAlgn="auto">
          <a:spcBef>
            <a:spcPts val="0"/>
          </a:spcBef>
          <a:spcAft>
            <a:spcPts val="0"/>
          </a:spcAft>
          <a:defRPr sz="1400" dirty="0" smtClean="0">
            <a:solidFill>
              <a:schemeClr val="bg1"/>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Nokia Pure v12" id="{7AC05BEF-BBDF-4CF1-AA23-A676535EABCE}" vid="{991539CA-B441-4AED-8339-F6770207F6A2}"/>
    </a:ext>
  </a:extLst>
</a:theme>
</file>

<file path=ppt/theme/theme4.xml><?xml version="1.0" encoding="utf-8"?>
<a:theme xmlns:a="http://schemas.openxmlformats.org/drawingml/2006/main" name="1_Nokia-Vodafonet-5G-Workshop">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Nokia Pure v12" id="{7AC05BEF-BBDF-4CF1-AA23-A676535EABCE}" vid="{991539CA-B441-4AED-8339-F6770207F6A2}"/>
    </a:ext>
  </a:extLst>
</a:theme>
</file>

<file path=ppt/theme/theme5.xml><?xml version="1.0" encoding="utf-8"?>
<a:theme xmlns:a="http://schemas.openxmlformats.org/drawingml/2006/main" name="2_Nokia-Vodafonet-5G-Workshop">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Nokia Pure v12" id="{7AC05BEF-BBDF-4CF1-AA23-A676535EABCE}" vid="{991539CA-B441-4AED-8339-F6770207F6A2}"/>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Nokia-Vodafonet-5G-Workshop</Template>
  <TotalTime>0</TotalTime>
  <Words>1380</Words>
  <Application>Microsoft Office PowerPoint</Application>
  <PresentationFormat>On-screen Show (16:9)</PresentationFormat>
  <Paragraphs>142</Paragraphs>
  <Slides>11</Slides>
  <Notes>3</Notes>
  <HiddenSlides>1</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11</vt:i4>
      </vt:variant>
    </vt:vector>
  </HeadingPairs>
  <TitlesOfParts>
    <vt:vector size="24" baseType="lpstr">
      <vt:lpstr>Arial</vt:lpstr>
      <vt:lpstr>Calibri</vt:lpstr>
      <vt:lpstr>Lucida Grande</vt:lpstr>
      <vt:lpstr>Nokia Pure Headline Light</vt:lpstr>
      <vt:lpstr>Nokia Pure Headline Ultra Light</vt:lpstr>
      <vt:lpstr>Nokia Pure Text</vt:lpstr>
      <vt:lpstr>Nokia Pure Text Light</vt:lpstr>
      <vt:lpstr>ヒラギノ角ゴ Pro W3</vt:lpstr>
      <vt:lpstr>Nokia-Vodafonet-5G-Workshop</vt:lpstr>
      <vt:lpstr>Nokia Master Blue Background</vt:lpstr>
      <vt:lpstr>Nokia PowerPoint Template Nokia Pure v13</vt:lpstr>
      <vt:lpstr>1_Nokia-Vodafonet-5G-Workshop</vt:lpstr>
      <vt:lpstr>2_Nokia-Vodafonet-5G-Workshop</vt:lpstr>
      <vt:lpstr>PowerPoint Presentation</vt:lpstr>
      <vt:lpstr>Voice/Emergency services – Support for RAT/System fallback</vt:lpstr>
      <vt:lpstr>Assumptions</vt:lpstr>
      <vt:lpstr>Solution option 1</vt:lpstr>
      <vt:lpstr>Solution option 2</vt:lpstr>
      <vt:lpstr>Solution option 3</vt:lpstr>
      <vt:lpstr>Emergency and voice support indicators</vt:lpstr>
      <vt:lpstr>PowerPoint Presentation</vt:lpstr>
      <vt:lpstr>PowerPoint Presentation</vt:lpstr>
      <vt:lpstr>Way forward proposal</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2014-07-07T21:35:33Z</dcterms:created>
  <dcterms:modified xsi:type="dcterms:W3CDTF">2017-11-27T21:43:24Z</dcterms:modified>
</cp:coreProperties>
</file>