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5"/>
    <p:sldMasterId id="2147483798" r:id="rId6"/>
    <p:sldMasterId id="2147483812" r:id="rId7"/>
    <p:sldMasterId id="2147483821" r:id="rId8"/>
    <p:sldMasterId id="2147483861" r:id="rId9"/>
  </p:sldMasterIdLst>
  <p:notesMasterIdLst>
    <p:notesMasterId r:id="rId18"/>
  </p:notesMasterIdLst>
  <p:handoutMasterIdLst>
    <p:handoutMasterId r:id="rId19"/>
  </p:handoutMasterIdLst>
  <p:sldIdLst>
    <p:sldId id="518" r:id="rId10"/>
    <p:sldId id="520" r:id="rId11"/>
    <p:sldId id="521" r:id="rId12"/>
    <p:sldId id="522" r:id="rId13"/>
    <p:sldId id="524" r:id="rId14"/>
    <p:sldId id="525" r:id="rId15"/>
    <p:sldId id="526" r:id="rId16"/>
    <p:sldId id="527" r:id="rId17"/>
  </p:sldIdLst>
  <p:sldSz cx="9144000" cy="5143500" type="screen16x9"/>
  <p:notesSz cx="7315200" cy="9601200"/>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32">
          <p15:clr>
            <a:srgbClr val="A4A3A4"/>
          </p15:clr>
        </p15:guide>
        <p15:guide id="4" pos="2145">
          <p15:clr>
            <a:srgbClr val="A4A3A4"/>
          </p15:clr>
        </p15:guide>
        <p15:guide id="5" orient="horz" pos="2781">
          <p15:clr>
            <a:srgbClr val="A4A3A4"/>
          </p15:clr>
        </p15:guide>
        <p15:guide id="6" orient="horz" pos="3024">
          <p15:clr>
            <a:srgbClr val="A4A3A4"/>
          </p15:clr>
        </p15:guide>
        <p15:guide id="7" pos="2320">
          <p15:clr>
            <a:srgbClr val="A4A3A4"/>
          </p15:clr>
        </p15:guide>
        <p15:guide id="8"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00C9FF"/>
    <a:srgbClr val="000000"/>
    <a:srgbClr val="99CCFF"/>
    <a:srgbClr val="CCFFCC"/>
    <a:srgbClr val="FFCCCC"/>
    <a:srgbClr val="F8F8F8"/>
    <a:srgbClr val="D0D8E8"/>
    <a:srgbClr val="A8BBC0"/>
    <a:srgbClr val="1241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53" autoAdjust="0"/>
    <p:restoredTop sz="86410" autoAdjust="0"/>
  </p:normalViewPr>
  <p:slideViewPr>
    <p:cSldViewPr snapToGrid="0">
      <p:cViewPr varScale="1">
        <p:scale>
          <a:sx n="63" d="100"/>
          <a:sy n="63" d="100"/>
        </p:scale>
        <p:origin x="1446" y="6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930"/>
    </p:cViewPr>
  </p:sorterViewPr>
  <p:notesViewPr>
    <p:cSldViewPr snapToGrid="0">
      <p:cViewPr varScale="1">
        <p:scale>
          <a:sx n="96" d="100"/>
          <a:sy n="96" d="100"/>
        </p:scale>
        <p:origin x="3504" y="84"/>
      </p:cViewPr>
      <p:guideLst>
        <p:guide orient="horz" pos="2880"/>
        <p:guide pos="2160"/>
        <p:guide orient="horz" pos="3132"/>
        <p:guide pos="2145"/>
        <p:guide orient="horz" pos="2781"/>
        <p:guide orient="horz" pos="3024"/>
        <p:guide pos="2320"/>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4.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1" cy="48006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4143587" y="0"/>
            <a:ext cx="3169921" cy="48006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10/25/2017</a:t>
            </a:fld>
            <a:endParaRPr lang="en-US"/>
          </a:p>
        </p:txBody>
      </p:sp>
      <p:sp>
        <p:nvSpPr>
          <p:cNvPr id="4" name="Footer Placeholder 3"/>
          <p:cNvSpPr>
            <a:spLocks noGrp="1"/>
          </p:cNvSpPr>
          <p:nvPr>
            <p:ph type="ftr" sz="quarter" idx="2"/>
          </p:nvPr>
        </p:nvSpPr>
        <p:spPr>
          <a:xfrm>
            <a:off x="0" y="9119474"/>
            <a:ext cx="3169921" cy="48006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4143587" y="9119474"/>
            <a:ext cx="3169921" cy="48006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a:p>
        </p:txBody>
      </p:sp>
    </p:spTree>
    <p:extLst>
      <p:ext uri="{BB962C8B-B14F-4D97-AF65-F5344CB8AC3E}">
        <p14:creationId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1" cy="48006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4143587" y="0"/>
            <a:ext cx="3169921" cy="48006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10/25/2017</a:t>
            </a:fld>
            <a:endParaRPr lang="en-US"/>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31521" y="4560571"/>
            <a:ext cx="5852160" cy="4320540"/>
          </a:xfrm>
          <a:prstGeom prst="rect">
            <a:avLst/>
          </a:prstGeom>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Footer Placeholder 5"/>
          <p:cNvSpPr>
            <a:spLocks noGrp="1"/>
          </p:cNvSpPr>
          <p:nvPr>
            <p:ph type="ftr" sz="quarter" idx="4"/>
          </p:nvPr>
        </p:nvSpPr>
        <p:spPr>
          <a:xfrm>
            <a:off x="0" y="9119474"/>
            <a:ext cx="3169921" cy="48006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4143587" y="9119474"/>
            <a:ext cx="3169921" cy="48006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a:p>
        </p:txBody>
      </p:sp>
    </p:spTree>
    <p:extLst>
      <p:ext uri="{BB962C8B-B14F-4D97-AF65-F5344CB8AC3E}">
        <p14:creationId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a:lstStyle/>
          <a:p>
            <a:endParaRPr lang="en-US">
              <a:ea typeface="ヒラギノ角ゴ Pro W3"/>
              <a:cs typeface="ヒラギノ角ゴ Pro W3"/>
            </a:endParaRPr>
          </a:p>
        </p:txBody>
      </p:sp>
      <p:sp>
        <p:nvSpPr>
          <p:cNvPr id="4" name="Slide Number Placeholder 3"/>
          <p:cNvSpPr>
            <a:spLocks noGrp="1"/>
          </p:cNvSpPr>
          <p:nvPr>
            <p:ph type="sldNum" sz="quarter" idx="5"/>
          </p:nvPr>
        </p:nvSpPr>
        <p:spPr/>
        <p:txBody>
          <a:bodyPr/>
          <a:lstStyle/>
          <a:p>
            <a:pPr>
              <a:defRPr/>
            </a:pPr>
            <a:fld id="{BCF1E334-DD0D-44F1-B379-F6C65B92AF59}" type="slidenum">
              <a:rPr lang="en-US" smtClean="0">
                <a:solidFill>
                  <a:prstClr val="black"/>
                </a:solidFill>
              </a:rPr>
              <a:pPr>
                <a:defRPr/>
              </a:pPr>
              <a:t>1</a:t>
            </a:fld>
            <a:endParaRPr lang="en-US">
              <a:solidFill>
                <a:prstClr val="black"/>
              </a:solidFill>
            </a:endParaRPr>
          </a:p>
        </p:txBody>
      </p:sp>
    </p:spTree>
    <p:extLst>
      <p:ext uri="{BB962C8B-B14F-4D97-AF65-F5344CB8AC3E}">
        <p14:creationId xmlns:p14="http://schemas.microsoft.com/office/powerpoint/2010/main" val="3768294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9"/>
          <p:cNvSpPr>
            <a:spLocks noGrp="1"/>
          </p:cNvSpPr>
          <p:nvPr>
            <p:ph type="title"/>
          </p:nvPr>
        </p:nvSpPr>
        <p:spPr/>
        <p:txBody>
          <a:bodyPr/>
          <a:lstStyle>
            <a:lvl1pPr>
              <a:defRPr baseline="0">
                <a:latin typeface="+mj-lt"/>
              </a:defRPr>
            </a:lvl1pPr>
          </a:lstStyle>
          <a:p>
            <a:r>
              <a:rPr lang="en-US"/>
              <a:t>Click to edit Master title style</a:t>
            </a:r>
            <a:endParaRPr lang="en-US" dirty="0"/>
          </a:p>
        </p:txBody>
      </p:sp>
      <p:sp>
        <p:nvSpPr>
          <p:cNvPr id="15" name="Text Placeholder 13"/>
          <p:cNvSpPr>
            <a:spLocks noGrp="1"/>
          </p:cNvSpPr>
          <p:nvPr>
            <p:ph type="body" sz="quarter" idx="16"/>
          </p:nvPr>
        </p:nvSpPr>
        <p:spPr>
          <a:xfrm>
            <a:off x="417513" y="536399"/>
            <a:ext cx="8229600" cy="302400"/>
          </a:xfrm>
        </p:spPr>
        <p:txBody>
          <a:bodyPr/>
          <a:lstStyle>
            <a:lvl1pPr>
              <a:buNone/>
              <a:defRPr sz="1800" baseline="0">
                <a:solidFill>
                  <a:schemeClr val="bg2"/>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798882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atin typeface="+mj-lt"/>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dirty="0"/>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dirty="0"/>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8174919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957581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22363" y="563044"/>
            <a:ext cx="8244000" cy="2253600"/>
          </a:xfrm>
        </p:spPr>
        <p:txBody>
          <a:bodyPr/>
          <a:lstStyle>
            <a:lvl1pPr marL="0" indent="0">
              <a:buNone/>
              <a:defRPr sz="6600">
                <a:solidFill>
                  <a:schemeClr val="tx2"/>
                </a:solidFill>
                <a:latin typeface="+mj-lt"/>
              </a:defRPr>
            </a:lvl1pPr>
          </a:lstStyle>
          <a:p>
            <a:pPr eaLnBrk="1" hangingPunct="1"/>
            <a:r>
              <a:rPr lang="en-US" dirty="0">
                <a:ea typeface="ヒラギノ角ゴ Pro W3"/>
                <a:cs typeface="ヒラギノ角ゴ Pro W3"/>
              </a:rPr>
              <a:t>main headline in</a:t>
            </a:r>
            <a:br>
              <a:rPr lang="en-US" dirty="0">
                <a:ea typeface="ヒラギノ角ゴ Pro W3"/>
                <a:cs typeface="ヒラギノ角ゴ Pro W3"/>
              </a:rPr>
            </a:br>
            <a:r>
              <a:rPr lang="en-US" dirty="0">
                <a:ea typeface="ヒラギノ角ゴ Pro W3"/>
                <a:cs typeface="ヒラギノ角ゴ Pro W3"/>
              </a:rPr>
              <a:t>lower case here</a:t>
            </a:r>
          </a:p>
        </p:txBody>
      </p:sp>
      <p:sp>
        <p:nvSpPr>
          <p:cNvPr id="7" name="Text Placeholder 7"/>
          <p:cNvSpPr>
            <a:spLocks noGrp="1"/>
          </p:cNvSpPr>
          <p:nvPr>
            <p:ph type="body" sz="quarter" idx="13"/>
          </p:nvPr>
        </p:nvSpPr>
        <p:spPr>
          <a:xfrm>
            <a:off x="422276" y="2659314"/>
            <a:ext cx="8243887" cy="1697037"/>
          </a:xfrm>
        </p:spPr>
        <p:txBody>
          <a:bodyPr/>
          <a:lstStyle/>
          <a:p>
            <a:pPr marL="0" indent="0" eaLnBrk="1" hangingPunct="1">
              <a:buFont typeface="Arial" pitchFamily="34" charset="0"/>
              <a:buNone/>
              <a:defRPr/>
            </a:pPr>
            <a:r>
              <a:rPr lang="en-US" sz="1800" dirty="0"/>
              <a:t>Supporting headline in sentence case here</a:t>
            </a:r>
          </a:p>
          <a:p>
            <a:pPr eaLnBrk="1" hangingPunct="1">
              <a:defRPr/>
            </a:pPr>
            <a:r>
              <a:rPr lang="en-US" sz="1800" dirty="0"/>
              <a:t>Author/Presenter</a:t>
            </a:r>
          </a:p>
          <a:p>
            <a:pPr eaLnBrk="1" hangingPunct="1">
              <a:defRPr/>
            </a:pPr>
            <a:r>
              <a:rPr lang="en-GB" sz="1800" dirty="0"/>
              <a:t>DD-MM-YYYY</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9220" y="39903"/>
            <a:ext cx="1567485" cy="660474"/>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latin typeface="+mj-lt"/>
              </a:defRPr>
            </a:lvl1pPr>
            <a:lvl2pPr>
              <a:defRPr>
                <a:latin typeface="+mj-lt"/>
              </a:defRPr>
            </a:lvl2pPr>
            <a:lvl3pPr>
              <a:defRPr>
                <a:latin typeface="+mj-lt"/>
              </a:defRPr>
            </a:lvl3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latin typeface="+mj-l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Core and </a:t>
            </a:r>
            <a:r>
              <a:rPr lang="en-GB" sz="500" b="1" dirty="0">
                <a:solidFill>
                  <a:schemeClr val="tx2"/>
                </a:solidFill>
                <a:latin typeface="+mn-lt"/>
                <a:cs typeface="Arial" panose="020B0604020202020204" pitchFamily="34" charset="0"/>
              </a:rPr>
              <a:t>background</a:t>
            </a:r>
            <a:r>
              <a:rPr lang="en-GB" sz="500" b="1" dirty="0">
                <a:solidFill>
                  <a:schemeClr val="tx2"/>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Arial" panose="020B0604020202020204" pitchFamily="34" charset="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US" sz="800" noProof="0" smtClean="0">
                <a:solidFill>
                  <a:schemeClr val="bg2"/>
                </a:solidFill>
                <a:latin typeface="+mn-lt"/>
                <a:cs typeface="Arial" panose="020B0604020202020204" pitchFamily="34" charset="0"/>
              </a:rPr>
              <a:pPr>
                <a:defRPr/>
              </a:pPr>
              <a:t>‹#›</a:t>
            </a:fld>
            <a:endParaRPr lang="en-US" noProof="0" dirty="0">
              <a:solidFill>
                <a:schemeClr val="bg2"/>
              </a:solidFill>
              <a:latin typeface="+mn-lt"/>
              <a:cs typeface="Arial" panose="020B0604020202020204" pitchFamily="34" charset="0"/>
            </a:endParaRPr>
          </a:p>
        </p:txBody>
      </p:sp>
      <p:pic>
        <p:nvPicPr>
          <p:cNvPr id="1050" name="Picture 1"/>
          <p:cNvPicPr>
            <a:picLocks/>
          </p:cNvPicPr>
          <p:nvPr/>
        </p:nvPicPr>
        <p:blipFill>
          <a:blip r:embed="rId5"/>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p:nvSpPr>
        <p:spPr>
          <a:xfrm>
            <a:off x="407779" y="4855194"/>
            <a:ext cx="6078537" cy="122237"/>
          </a:xfrm>
          <a:prstGeom prst="rect">
            <a:avLst/>
          </a:prstGeom>
          <a:noFill/>
        </p:spPr>
        <p:txBody>
          <a:bodyPr lIns="0" tIns="0" rIns="0" bIns="0">
            <a:spAutoFit/>
          </a:bodyPr>
          <a:lstStyle/>
          <a:p>
            <a:r>
              <a:rPr lang="en-US" sz="800" noProof="0" dirty="0">
                <a:solidFill>
                  <a:schemeClr val="bg2"/>
                </a:solidFill>
                <a:latin typeface="+mn-lt"/>
                <a:cs typeface="Arial" charset="0"/>
              </a:rPr>
              <a:t>© Nokia 2017</a:t>
            </a:r>
          </a:p>
        </p:txBody>
      </p:sp>
    </p:spTree>
  </p:cSld>
  <p:clrMap bg1="lt1" tx1="dk1" bg2="lt2" tx2="dk2" accent1="accent1" accent2="accent2" accent3="accent3" accent4="accent4" accent5="accent5" accent6="accent6" hlink="hlink" folHlink="folHlink"/>
  <p:sldLayoutIdLst>
    <p:sldLayoutId id="2147483806" r:id="rId1"/>
    <p:sldLayoutId id="2147483805" r:id="rId2"/>
    <p:sldLayoutId id="2147483804" r:id="rId3"/>
  </p:sldLayoutIdLst>
  <p:hf sldNum="0" hdr="0" dt="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6155" name="Title Placeholder 1"/>
          <p:cNvSpPr>
            <a:spLocks noGrp="1"/>
          </p:cNvSpPr>
          <p:nvPr>
            <p:ph type="title"/>
          </p:nvPr>
        </p:nvSpPr>
        <p:spPr bwMode="auto">
          <a:xfrm>
            <a:off x="417513" y="2880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mn-lt"/>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latin typeface="+mn-lt"/>
                <a:cs typeface="Arial" panose="020B0604020202020204" pitchFamily="34" charset="0"/>
              </a:rPr>
              <a:pPr>
                <a:defRPr/>
              </a:pPr>
              <a:t>‹#›</a:t>
            </a:fld>
            <a:endParaRPr lang="en-US" noProof="0" dirty="0">
              <a:latin typeface="+mn-lt"/>
              <a:cs typeface="Arial" panose="020B0604020202020204" pitchFamily="34" charset="0"/>
            </a:endParaRPr>
          </a:p>
        </p:txBody>
      </p:sp>
      <p:sp>
        <p:nvSpPr>
          <p:cNvPr id="2" name="TextBox 1"/>
          <p:cNvSpPr txBox="1"/>
          <p:nvPr/>
        </p:nvSpPr>
        <p:spPr>
          <a:xfrm>
            <a:off x="428404" y="4840950"/>
            <a:ext cx="5048250" cy="122237"/>
          </a:xfrm>
          <a:prstGeom prst="rect">
            <a:avLst/>
          </a:prstGeom>
          <a:noFill/>
        </p:spPr>
        <p:txBody>
          <a:bodyPr lIns="0" tIns="0" rIns="0" bIns="0">
            <a:spAutoFit/>
          </a:bodyPr>
          <a:lstStyle/>
          <a:p>
            <a:r>
              <a:rPr lang="en-US" sz="800" noProof="0" dirty="0">
                <a:solidFill>
                  <a:schemeClr val="bg1"/>
                </a:solidFill>
                <a:latin typeface="+mn-lt"/>
                <a:cs typeface="Arial" charset="0"/>
              </a:rPr>
              <a:t>© Nokia 2017</a:t>
            </a: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Lst>
  <p:hf sldNum="0" hdr="0" dt="0"/>
  <p:txStyles>
    <p:titleStyle>
      <a:lvl1pPr algn="l" defTabSz="457200" rtl="0" eaLnBrk="0" fontAlgn="base" hangingPunct="0">
        <a:spcBef>
          <a:spcPct val="0"/>
        </a:spcBef>
        <a:spcAft>
          <a:spcPct val="0"/>
        </a:spcAft>
        <a:defRPr sz="1800" b="1" kern="1200">
          <a:solidFill>
            <a:schemeClr val="tx2"/>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124192"/>
        </a:solidFill>
        <a:effectLst/>
      </p:bgPr>
    </p:bg>
    <p:spTree>
      <p:nvGrpSpPr>
        <p:cNvPr id="1" name=""/>
        <p:cNvGrpSpPr/>
        <p:nvPr/>
      </p:nvGrpSpPr>
      <p:grpSpPr>
        <a:xfrm>
          <a:off x="0" y="0"/>
          <a:ext cx="0" cy="0"/>
          <a:chOff x="0" y="0"/>
          <a:chExt cx="0" cy="0"/>
        </a:xfrm>
      </p:grpSpPr>
      <p:pic>
        <p:nvPicPr>
          <p:cNvPr id="7" name="Picture 2"/>
          <p:cNvPicPr>
            <a:picLocks noChangeAspect="1"/>
          </p:cNvPicPr>
          <p:nvPr/>
        </p:nvPicPr>
        <p:blipFill>
          <a:blip r:embed="rId3"/>
          <a:srcRect/>
          <a:stretch>
            <a:fillRect/>
          </a:stretch>
        </p:blipFill>
        <p:spPr bwMode="auto">
          <a:xfrm>
            <a:off x="3708400" y="2430463"/>
            <a:ext cx="1727200" cy="282575"/>
          </a:xfrm>
          <a:prstGeom prst="rect">
            <a:avLst/>
          </a:prstGeom>
          <a:noFill/>
          <a:ln w="9525">
            <a:noFill/>
            <a:miter lim="800000"/>
            <a:headEnd/>
            <a:tailEnd/>
          </a:ln>
        </p:spPr>
      </p:pic>
      <p:pic>
        <p:nvPicPr>
          <p:cNvPr id="8" name="Picture 3"/>
          <p:cNvPicPr>
            <a:picLocks noChangeAspect="1"/>
          </p:cNvPicPr>
          <p:nvPr/>
        </p:nvPicPr>
        <p:blipFill>
          <a:blip r:embed="rId3"/>
          <a:srcRect/>
          <a:stretch>
            <a:fillRect/>
          </a:stretch>
        </p:blipFill>
        <p:spPr bwMode="auto">
          <a:xfrm>
            <a:off x="3708400" y="2430463"/>
            <a:ext cx="1727200" cy="2825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13" r:id="rId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solidFill>
                <a:srgbClr val="124191"/>
              </a:solidFill>
              <a:latin typeface="Arial"/>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a:cs typeface="Arial" panose="020B0604020202020204" pitchFamily="34" charset="0"/>
              </a:rPr>
              <a:t>R 18 </a:t>
            </a:r>
            <a:br>
              <a:rPr lang="en-GB" sz="500" b="1" dirty="0">
                <a:solidFill>
                  <a:srgbClr val="FFFFFF"/>
                </a:solidFill>
                <a:latin typeface="Arial"/>
                <a:cs typeface="Arial" panose="020B0604020202020204" pitchFamily="34" charset="0"/>
              </a:rPr>
            </a:br>
            <a:r>
              <a:rPr lang="en-GB" sz="500" b="1" dirty="0">
                <a:solidFill>
                  <a:srgbClr val="FFFFFF"/>
                </a:solidFill>
                <a:latin typeface="Arial"/>
                <a:cs typeface="Arial" panose="020B0604020202020204" pitchFamily="34" charset="0"/>
              </a:rPr>
              <a:t>G 65 </a:t>
            </a:r>
            <a:br>
              <a:rPr lang="en-GB" sz="500" b="1" dirty="0">
                <a:solidFill>
                  <a:srgbClr val="FFFFFF"/>
                </a:solidFill>
                <a:latin typeface="Arial"/>
                <a:cs typeface="Arial" panose="020B0604020202020204" pitchFamily="34" charset="0"/>
              </a:rPr>
            </a:br>
            <a:r>
              <a:rPr lang="en-GB" sz="500" b="1" dirty="0">
                <a:solidFill>
                  <a:srgbClr val="FFFFFF"/>
                </a:solidFill>
                <a:latin typeface="Arial"/>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a:cs typeface="Arial" panose="020B0604020202020204" pitchFamily="34" charset="0"/>
              </a:rPr>
              <a:t>R 0 </a:t>
            </a:r>
            <a:br>
              <a:rPr lang="en-GB" sz="500" b="1" dirty="0">
                <a:solidFill>
                  <a:srgbClr val="FFFFFF"/>
                </a:solidFill>
                <a:latin typeface="Arial"/>
                <a:cs typeface="Arial" panose="020B0604020202020204" pitchFamily="34" charset="0"/>
              </a:rPr>
            </a:br>
            <a:r>
              <a:rPr lang="en-GB" sz="500" b="1" dirty="0">
                <a:solidFill>
                  <a:srgbClr val="FFFFFF"/>
                </a:solidFill>
                <a:latin typeface="Arial"/>
                <a:cs typeface="Arial" panose="020B0604020202020204" pitchFamily="34" charset="0"/>
              </a:rPr>
              <a:t>G 201 </a:t>
            </a:r>
            <a:br>
              <a:rPr lang="en-GB" sz="500" b="1" dirty="0">
                <a:solidFill>
                  <a:srgbClr val="FFFFFF"/>
                </a:solidFill>
                <a:latin typeface="Arial"/>
                <a:cs typeface="Arial" panose="020B0604020202020204" pitchFamily="34" charset="0"/>
              </a:rPr>
            </a:br>
            <a:r>
              <a:rPr lang="en-GB" sz="500" b="1" dirty="0">
                <a:solidFill>
                  <a:srgbClr val="FFFFFF"/>
                </a:solidFill>
                <a:latin typeface="Arial"/>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dirty="0">
                <a:solidFill>
                  <a:srgbClr val="FFFFFF"/>
                </a:solidFill>
                <a:latin typeface="Arial"/>
                <a:cs typeface="Arial" panose="020B0604020202020204" pitchFamily="34" charset="0"/>
              </a:rPr>
              <a:t>R 104</a:t>
            </a:r>
            <a:br>
              <a:rPr lang="en-US" sz="500" b="1" dirty="0">
                <a:solidFill>
                  <a:srgbClr val="FFFFFF"/>
                </a:solidFill>
                <a:latin typeface="Arial"/>
                <a:cs typeface="Arial" panose="020B0604020202020204" pitchFamily="34" charset="0"/>
              </a:rPr>
            </a:br>
            <a:r>
              <a:rPr lang="en-US" sz="500" b="1" dirty="0">
                <a:solidFill>
                  <a:srgbClr val="FFFFFF"/>
                </a:solidFill>
                <a:latin typeface="Arial"/>
                <a:cs typeface="Arial" panose="020B0604020202020204" pitchFamily="34" charset="0"/>
              </a:rPr>
              <a:t>G 113</a:t>
            </a:r>
            <a:br>
              <a:rPr lang="en-US" sz="500" b="1" dirty="0">
                <a:solidFill>
                  <a:srgbClr val="FFFFFF"/>
                </a:solidFill>
                <a:latin typeface="Arial"/>
                <a:cs typeface="Arial" panose="020B0604020202020204" pitchFamily="34" charset="0"/>
              </a:rPr>
            </a:br>
            <a:r>
              <a:rPr lang="en-US" sz="500" b="1" dirty="0">
                <a:solidFill>
                  <a:srgbClr val="FFFFFF"/>
                </a:solidFill>
                <a:latin typeface="Arial"/>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a:cs typeface="Arial" panose="020B0604020202020204" pitchFamily="34" charset="0"/>
              </a:rPr>
              <a:t>R 216</a:t>
            </a:r>
            <a:br>
              <a:rPr lang="en-GB" sz="500" b="1" dirty="0">
                <a:solidFill>
                  <a:srgbClr val="FFFFFF"/>
                </a:solidFill>
                <a:latin typeface="Arial"/>
                <a:cs typeface="Arial" panose="020B0604020202020204" pitchFamily="34" charset="0"/>
              </a:rPr>
            </a:br>
            <a:r>
              <a:rPr lang="en-GB" sz="500" b="1" dirty="0">
                <a:solidFill>
                  <a:srgbClr val="FFFFFF"/>
                </a:solidFill>
                <a:latin typeface="Arial"/>
                <a:cs typeface="Arial" panose="020B0604020202020204" pitchFamily="34" charset="0"/>
              </a:rPr>
              <a:t>G 217</a:t>
            </a:r>
            <a:br>
              <a:rPr lang="en-GB" sz="500" b="1" dirty="0">
                <a:solidFill>
                  <a:srgbClr val="FFFFFF"/>
                </a:solidFill>
                <a:latin typeface="Arial"/>
                <a:cs typeface="Arial" panose="020B0604020202020204" pitchFamily="34" charset="0"/>
              </a:rPr>
            </a:br>
            <a:r>
              <a:rPr lang="en-GB" sz="500" b="1" dirty="0">
                <a:solidFill>
                  <a:srgbClr val="FFFFFF"/>
                </a:solidFill>
                <a:latin typeface="Arial"/>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a:cs typeface="Arial" panose="020B0604020202020204" pitchFamily="34" charset="0"/>
              </a:rPr>
              <a:t>R 168</a:t>
            </a:r>
            <a:br>
              <a:rPr lang="en-GB" sz="500" b="1" dirty="0">
                <a:solidFill>
                  <a:srgbClr val="FFFFFF"/>
                </a:solidFill>
                <a:latin typeface="Arial"/>
                <a:cs typeface="Arial" panose="020B0604020202020204" pitchFamily="34" charset="0"/>
              </a:rPr>
            </a:br>
            <a:r>
              <a:rPr lang="en-GB" sz="500" b="1" dirty="0">
                <a:solidFill>
                  <a:srgbClr val="FFFFFF"/>
                </a:solidFill>
                <a:latin typeface="Arial"/>
                <a:cs typeface="Arial" panose="020B0604020202020204" pitchFamily="34" charset="0"/>
              </a:rPr>
              <a:t>G 187</a:t>
            </a:r>
            <a:br>
              <a:rPr lang="en-GB" sz="500" b="1" dirty="0">
                <a:solidFill>
                  <a:srgbClr val="FFFFFF"/>
                </a:solidFill>
                <a:latin typeface="Arial"/>
                <a:cs typeface="Arial" panose="020B0604020202020204" pitchFamily="34" charset="0"/>
              </a:rPr>
            </a:br>
            <a:r>
              <a:rPr lang="en-GB" sz="500" b="1" dirty="0">
                <a:solidFill>
                  <a:srgbClr val="FFFFFF"/>
                </a:solidFill>
                <a:latin typeface="Arial"/>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Arial" panose="020B0604020202020204" pitchFamily="34" charset="0"/>
                <a:cs typeface="Arial" panose="020B0604020202020204" pitchFamily="34" charset="0"/>
              </a:rPr>
              <a:t>Core and </a:t>
            </a:r>
            <a:r>
              <a:rPr lang="en-GB" sz="500" b="1" dirty="0">
                <a:solidFill>
                  <a:srgbClr val="FFFFFF"/>
                </a:solidFill>
                <a:latin typeface="Arial"/>
                <a:cs typeface="Arial" panose="020B0604020202020204" pitchFamily="34" charset="0"/>
              </a:rPr>
              <a:t>background</a:t>
            </a:r>
            <a:r>
              <a:rPr lang="en-GB" sz="500" b="1" dirty="0">
                <a:solidFill>
                  <a:srgbClr val="FFFFFF"/>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Arial"/>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Arial"/>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dirty="0">
              <a:solidFill>
                <a:srgbClr val="FFFFFF"/>
              </a:solidFill>
              <a:latin typeface="Arial"/>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Arial" panose="020B0604020202020204" pitchFamily="34" charset="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US" sz="800" smtClean="0">
                <a:solidFill>
                  <a:srgbClr val="68717A"/>
                </a:solidFill>
                <a:cs typeface="Arial" panose="020B0604020202020204" pitchFamily="34" charset="0"/>
              </a:rPr>
              <a:pPr>
                <a:defRPr/>
              </a:pPr>
              <a:t>‹#›</a:t>
            </a:fld>
            <a:endParaRPr lang="en-US" dirty="0">
              <a:solidFill>
                <a:srgbClr val="68717A"/>
              </a:solidFill>
              <a:cs typeface="Arial" panose="020B0604020202020204" pitchFamily="34" charset="0"/>
            </a:endParaRPr>
          </a:p>
        </p:txBody>
      </p:sp>
      <p:pic>
        <p:nvPicPr>
          <p:cNvPr id="1050" name="Picture 1"/>
          <p:cNvPicPr>
            <a:picLocks/>
          </p:cNvPicPr>
          <p:nvPr/>
        </p:nvPicPr>
        <p:blipFill>
          <a:blip r:embed="rId5"/>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p:nvSpPr>
        <p:spPr>
          <a:xfrm>
            <a:off x="1341438" y="4643438"/>
            <a:ext cx="6078537" cy="122237"/>
          </a:xfrm>
          <a:prstGeom prst="rect">
            <a:avLst/>
          </a:prstGeom>
          <a:noFill/>
        </p:spPr>
        <p:txBody>
          <a:bodyPr lIns="0" tIns="0" rIns="0" bIns="0">
            <a:spAutoFit/>
          </a:bodyPr>
          <a:lstStyle/>
          <a:p>
            <a:r>
              <a:rPr lang="en-US" sz="800" dirty="0">
                <a:solidFill>
                  <a:srgbClr val="68717A"/>
                </a:solidFill>
                <a:latin typeface="Arial"/>
                <a:cs typeface="Arial" charset="0"/>
              </a:rPr>
              <a:t>© Nokia 2017</a:t>
            </a:r>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Lst>
  <p:hf sldNum="0" hdr="0" dt="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solidFill>
                <a:srgbClr val="124191"/>
              </a:solidFill>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rgbClr val="00C9FF"/>
              </a:buClr>
              <a:defRPr/>
            </a:pPr>
            <a:r>
              <a:rPr lang="en-US" sz="1000"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18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65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0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201 </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r>
              <a:rPr lang="en-US" sz="500" b="1" dirty="0">
                <a:solidFill>
                  <a:srgbClr val="FFFFFF"/>
                </a:solidFill>
                <a:latin typeface="Nokia Pure Text Light"/>
                <a:cs typeface="Arial" panose="020B0604020202020204" pitchFamily="34" charset="0"/>
              </a:rPr>
              <a:t>R 104</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G 113</a:t>
            </a:r>
            <a:br>
              <a:rPr lang="en-US" sz="500" b="1" dirty="0">
                <a:solidFill>
                  <a:srgbClr val="FFFFFF"/>
                </a:solidFill>
                <a:latin typeface="Nokia Pure Text Light"/>
                <a:cs typeface="Arial" panose="020B0604020202020204" pitchFamily="34" charset="0"/>
              </a:rPr>
            </a:br>
            <a:r>
              <a:rPr lang="en-US" sz="500" b="1" dirty="0">
                <a:solidFill>
                  <a:srgbClr val="FFFFFF"/>
                </a:solidFill>
                <a:latin typeface="Nokia Pure Text Ligh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216</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217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R 168</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G 187</a:t>
            </a:r>
            <a:br>
              <a:rPr lang="en-GB" sz="500" b="1" dirty="0">
                <a:solidFill>
                  <a:srgbClr val="FFFFFF"/>
                </a:solidFill>
                <a:latin typeface="Nokia Pure Text Light"/>
                <a:cs typeface="Arial" panose="020B0604020202020204" pitchFamily="34" charset="0"/>
              </a:rPr>
            </a:br>
            <a:r>
              <a:rPr lang="en-GB" sz="500" b="1" dirty="0">
                <a:solidFill>
                  <a:srgbClr val="FFFFFF"/>
                </a:solidFill>
                <a:latin typeface="Nokia Pure Text Ligh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Nokia Pure Text Light"/>
                <a:cs typeface="Arial" panose="020B0604020202020204" pitchFamily="34" charset="0"/>
              </a:rPr>
              <a:t>Core and background </a:t>
            </a:r>
            <a:r>
              <a:rPr lang="en-GB" sz="500" b="1" dirty="0" err="1">
                <a:solidFill>
                  <a:srgbClr val="FFFFFF"/>
                </a:solidFill>
                <a:latin typeface="Nokia Pure Text Light"/>
                <a:cs typeface="Arial" panose="020B0604020202020204" pitchFamily="34" charset="0"/>
              </a:rPr>
              <a:t>colors</a:t>
            </a:r>
            <a:r>
              <a:rPr lang="en-GB" sz="500" b="1" dirty="0">
                <a:solidFill>
                  <a:srgbClr val="FFFFFF"/>
                </a:solidFill>
                <a:latin typeface="Nokia Pure Text Light"/>
                <a:cs typeface="Arial" panose="020B0604020202020204" pitchFamily="34" charset="0"/>
              </a:rPr>
              <a:t>:</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rgbClr val="00C9FF"/>
              </a:buClr>
              <a:defRPr/>
            </a:pPr>
            <a:endParaRPr lang="en-US" sz="500" b="1">
              <a:solidFill>
                <a:srgbClr val="FFFFFF"/>
              </a:solidFill>
              <a:latin typeface="Nokia Pure Text Ligh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rgbClr val="00C9FF"/>
              </a:buClr>
              <a:defRPr/>
            </a:pPr>
            <a:endParaRPr lang="en-US" sz="500" b="1" dirty="0">
              <a:solidFill>
                <a:srgbClr val="FFFFFF"/>
              </a:solidFill>
              <a:latin typeface="Nokia Pure Text Ligh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Nokia Pure Text Light"/>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5"/>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userDrawn="1"/>
        </p:nvSpPr>
        <p:spPr>
          <a:xfrm>
            <a:off x="449263" y="4877078"/>
            <a:ext cx="6078537" cy="123111"/>
          </a:xfrm>
          <a:prstGeom prst="rect">
            <a:avLst/>
          </a:prstGeom>
          <a:noFill/>
        </p:spPr>
        <p:txBody>
          <a:bodyPr lIns="0" tIns="0" rIns="0" bIns="0">
            <a:spAutoFit/>
          </a:bodyPr>
          <a:lstStyle/>
          <a:p>
            <a:r>
              <a:rPr lang="pt-BR" sz="800" dirty="0">
                <a:solidFill>
                  <a:srgbClr val="68717A"/>
                </a:solidFill>
                <a:latin typeface="Nokia Pure Text Light"/>
                <a:cs typeface="Arial" charset="0"/>
              </a:rPr>
              <a:t>© Nokia 2017</a:t>
            </a:r>
            <a:endParaRPr lang="en-GB" sz="800" dirty="0">
              <a:solidFill>
                <a:srgbClr val="68717A"/>
              </a:solidFill>
              <a:latin typeface="Nokia Pure Text Light"/>
              <a:cs typeface="Arial" charset="0"/>
            </a:endParaRPr>
          </a:p>
        </p:txBody>
      </p:sp>
      <p:sp>
        <p:nvSpPr>
          <p:cNvPr id="28" name="TextBox 27"/>
          <p:cNvSpPr txBox="1"/>
          <p:nvPr userDrawn="1"/>
        </p:nvSpPr>
        <p:spPr>
          <a:xfrm>
            <a:off x="1503363" y="4749800"/>
            <a:ext cx="6078537" cy="338138"/>
          </a:xfrm>
          <a:prstGeom prst="rect">
            <a:avLst/>
          </a:prstGeom>
          <a:noFill/>
        </p:spPr>
        <p:txBody>
          <a:bodyPr>
            <a:spAutoFit/>
          </a:bodyPr>
          <a:lstStyle/>
          <a:p>
            <a:pPr>
              <a:defRPr/>
            </a:pPr>
            <a:endParaRPr lang="en-GB" sz="800" dirty="0">
              <a:solidFill>
                <a:srgbClr val="68717A"/>
              </a:solidFill>
              <a:latin typeface="Arial" panose="020B0604020202020204" pitchFamily="34" charset="0"/>
              <a:ea typeface="+mn-ea"/>
              <a:cs typeface="Arial" panose="020B0604020202020204" pitchFamily="34" charset="0"/>
            </a:endParaRPr>
          </a:p>
          <a:p>
            <a:pPr>
              <a:defRPr/>
            </a:pPr>
            <a:endParaRPr lang="en-GB" sz="800" dirty="0">
              <a:solidFill>
                <a:srgbClr val="68717A"/>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93564742"/>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Lst>
  <p:hf sldNum="0" hdr="0" dt="0"/>
  <p:txStyles>
    <p:titleStyle>
      <a:lvl1pPr algn="l" defTabSz="457200" rtl="0" eaLnBrk="0" fontAlgn="base" hangingPunct="0">
        <a:spcBef>
          <a:spcPct val="0"/>
        </a:spcBef>
        <a:spcAft>
          <a:spcPct val="0"/>
        </a:spcAft>
        <a:defRPr sz="1800" b="1" kern="1200">
          <a:solidFill>
            <a:schemeClr val="tx1"/>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Placeholder 5"/>
          <p:cNvSpPr>
            <a:spLocks noGrp="1"/>
          </p:cNvSpPr>
          <p:nvPr>
            <p:ph type="body" sz="quarter" idx="10"/>
          </p:nvPr>
        </p:nvSpPr>
        <p:spPr>
          <a:xfrm>
            <a:off x="422363" y="1461682"/>
            <a:ext cx="8244000" cy="2253600"/>
          </a:xfrm>
        </p:spPr>
        <p:txBody>
          <a:bodyPr/>
          <a:lstStyle/>
          <a:p>
            <a:pPr eaLnBrk="1" hangingPunct="1"/>
            <a:r>
              <a:rPr lang="en-US" sz="4000" dirty="0">
                <a:ea typeface="ヒラギノ角ゴ Pro W3"/>
                <a:cs typeface="ヒラギノ角ゴ Pro W3"/>
              </a:rPr>
              <a:t>Slicing drafting SA2#123</a:t>
            </a:r>
          </a:p>
          <a:p>
            <a:pPr eaLnBrk="1" hangingPunct="1"/>
            <a:endParaRPr lang="en-US" sz="4000" dirty="0">
              <a:ea typeface="ヒラギノ角ゴ Pro W3"/>
              <a:cs typeface="ヒラギノ角ゴ Pro W3"/>
            </a:endParaRPr>
          </a:p>
          <a:p>
            <a:pPr eaLnBrk="1" hangingPunct="1"/>
            <a:r>
              <a:rPr lang="en-US" sz="4000" dirty="0" err="1">
                <a:ea typeface="ヒラギノ角ゴ Pro W3"/>
                <a:cs typeface="ヒラギノ角ゴ Pro W3"/>
              </a:rPr>
              <a:t>Tdoc</a:t>
            </a:r>
            <a:r>
              <a:rPr lang="en-US" sz="4000" dirty="0">
                <a:ea typeface="ヒラギノ角ゴ Pro W3"/>
                <a:cs typeface="ヒラギノ角ゴ Pro W3"/>
              </a:rPr>
              <a:t> S2-177888</a:t>
            </a:r>
          </a:p>
          <a:p>
            <a:pPr eaLnBrk="1" hangingPunct="1"/>
            <a:r>
              <a:rPr lang="en-US" sz="4000" dirty="0">
                <a:ea typeface="ヒラギノ角ゴ Pro W3"/>
                <a:cs typeface="ヒラギノ角ゴ Pro W3"/>
              </a:rPr>
              <a:t>Agenda Item: 6.5.1</a:t>
            </a:r>
          </a:p>
          <a:p>
            <a:pPr eaLnBrk="1" hangingPunct="1"/>
            <a:r>
              <a:rPr lang="en-US" sz="4000" dirty="0" err="1">
                <a:ea typeface="ヒラギノ角ゴ Pro W3"/>
                <a:cs typeface="ヒラギノ角ゴ Pro W3"/>
              </a:rPr>
              <a:t>Tdoc</a:t>
            </a:r>
            <a:r>
              <a:rPr lang="en-US" sz="4000" dirty="0">
                <a:ea typeface="ヒラギノ角ゴ Pro W3"/>
                <a:cs typeface="ヒラギノ角ゴ Pro W3"/>
              </a:rPr>
              <a:t> for Information </a:t>
            </a:r>
          </a:p>
        </p:txBody>
      </p:sp>
    </p:spTree>
    <p:extLst>
      <p:ext uri="{BB962C8B-B14F-4D97-AF65-F5344CB8AC3E}">
        <p14:creationId xmlns:p14="http://schemas.microsoft.com/office/powerpoint/2010/main" val="39242995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505477-B186-4947-BD4A-623A986619EF}"/>
              </a:ext>
            </a:extLst>
          </p:cNvPr>
          <p:cNvSpPr>
            <a:spLocks noGrp="1"/>
          </p:cNvSpPr>
          <p:nvPr>
            <p:ph idx="1"/>
          </p:nvPr>
        </p:nvSpPr>
        <p:spPr>
          <a:xfrm>
            <a:off x="418120" y="723265"/>
            <a:ext cx="8229600" cy="3306763"/>
          </a:xfrm>
        </p:spPr>
        <p:txBody>
          <a:bodyPr/>
          <a:lstStyle/>
          <a:p>
            <a:r>
              <a:rPr lang="en-GB" sz="1400" u="sng" dirty="0">
                <a:solidFill>
                  <a:srgbClr val="00B050"/>
                </a:solidFill>
              </a:rPr>
              <a:t>[NW&gt;UE]</a:t>
            </a:r>
            <a:r>
              <a:rPr lang="en-GB" sz="1400" dirty="0">
                <a:solidFill>
                  <a:srgbClr val="00B050"/>
                </a:solidFill>
              </a:rPr>
              <a:t> </a:t>
            </a:r>
            <a:r>
              <a:rPr lang="en-GB" sz="1400" dirty="0"/>
              <a:t>Configured NSSAI - Per PLMN with PLMN specific </a:t>
            </a:r>
            <a:r>
              <a:rPr lang="en-GB" sz="1400" strike="sngStrike" dirty="0">
                <a:solidFill>
                  <a:srgbClr val="00B050"/>
                </a:solidFill>
              </a:rPr>
              <a:t>values </a:t>
            </a:r>
            <a:r>
              <a:rPr lang="en-GB" sz="1400" u="sng" dirty="0">
                <a:solidFill>
                  <a:srgbClr val="00B050"/>
                </a:solidFill>
              </a:rPr>
              <a:t>S-NSSAIs </a:t>
            </a:r>
            <a:r>
              <a:rPr lang="en-GB" sz="1400" i="1" u="sng" dirty="0">
                <a:solidFill>
                  <a:srgbClr val="00B050"/>
                </a:solidFill>
              </a:rPr>
              <a:t>(Optional)</a:t>
            </a:r>
          </a:p>
          <a:p>
            <a:pPr lvl="1"/>
            <a:r>
              <a:rPr lang="en-GB" sz="1200" u="sng" dirty="0">
                <a:solidFill>
                  <a:srgbClr val="00B050"/>
                </a:solidFill>
              </a:rPr>
              <a:t>h-S-NSSAIs for HPLMN 		</a:t>
            </a:r>
            <a:r>
              <a:rPr lang="en-GB" sz="1200" i="1" u="sng" dirty="0">
                <a:solidFill>
                  <a:srgbClr val="00B050"/>
                </a:solidFill>
              </a:rPr>
              <a:t>(Mandatory)</a:t>
            </a:r>
          </a:p>
          <a:p>
            <a:pPr lvl="1"/>
            <a:r>
              <a:rPr lang="en-GB" sz="1200" u="sng" dirty="0">
                <a:solidFill>
                  <a:srgbClr val="00B050"/>
                </a:solidFill>
              </a:rPr>
              <a:t>v-S-NSSAIs for other PLMNs 	</a:t>
            </a:r>
            <a:r>
              <a:rPr lang="en-GB" sz="1200" i="1" u="sng" dirty="0">
                <a:solidFill>
                  <a:srgbClr val="00B050"/>
                </a:solidFill>
              </a:rPr>
              <a:t>(Optional)</a:t>
            </a:r>
            <a:endParaRPr lang="en-GB" sz="1400" i="1" u="sng" dirty="0">
              <a:solidFill>
                <a:srgbClr val="00B050"/>
              </a:solidFill>
            </a:endParaRPr>
          </a:p>
          <a:p>
            <a:r>
              <a:rPr lang="en-GB" sz="1400" u="sng" dirty="0">
                <a:solidFill>
                  <a:srgbClr val="00B050"/>
                </a:solidFill>
              </a:rPr>
              <a:t>[NW&gt;UE] </a:t>
            </a:r>
            <a:r>
              <a:rPr lang="en-GB" sz="1400" dirty="0"/>
              <a:t>NSSP - defined by HPLMN	</a:t>
            </a:r>
            <a:r>
              <a:rPr lang="en-GB" sz="1400" i="1" dirty="0">
                <a:solidFill>
                  <a:srgbClr val="00B050"/>
                </a:solidFill>
              </a:rPr>
              <a:t>(Optional)</a:t>
            </a:r>
          </a:p>
          <a:p>
            <a:pPr lvl="1"/>
            <a:r>
              <a:rPr lang="en-GB" sz="1200" u="sng" dirty="0">
                <a:solidFill>
                  <a:srgbClr val="00B050"/>
                </a:solidFill>
              </a:rPr>
              <a:t>One or more h-S-NSSAIs (</a:t>
            </a:r>
            <a:r>
              <a:rPr lang="en-GB" sz="1200" u="sng" dirty="0">
                <a:solidFill>
                  <a:srgbClr val="00B050"/>
                </a:solidFill>
                <a:sym typeface="Symbol"/>
              </a:rPr>
              <a:t> </a:t>
            </a:r>
            <a:r>
              <a:rPr lang="en-GB" sz="1200" u="sng" dirty="0">
                <a:solidFill>
                  <a:srgbClr val="00B050"/>
                </a:solidFill>
              </a:rPr>
              <a:t>Configured NSSAI) each with {APP ID} </a:t>
            </a:r>
          </a:p>
          <a:p>
            <a:r>
              <a:rPr lang="en-GB" sz="1400" u="sng" dirty="0">
                <a:solidFill>
                  <a:srgbClr val="00B050"/>
                </a:solidFill>
              </a:rPr>
              <a:t>[UE&gt;NW] Requested NSSAI </a:t>
            </a:r>
            <a:r>
              <a:rPr lang="en-GB" sz="1400" i="1" u="sng" dirty="0">
                <a:solidFill>
                  <a:srgbClr val="00B050"/>
                </a:solidFill>
              </a:rPr>
              <a:t>(Conditional i.e. if Configured / Allowed NSSAI available)</a:t>
            </a:r>
          </a:p>
          <a:p>
            <a:pPr lvl="1"/>
            <a:r>
              <a:rPr lang="en-GB" sz="1200" u="sng" dirty="0">
                <a:solidFill>
                  <a:srgbClr val="00B050"/>
                </a:solidFill>
              </a:rPr>
              <a:t>One or more h-S-NSSAIs (non-roaming); or</a:t>
            </a:r>
          </a:p>
          <a:p>
            <a:pPr lvl="1"/>
            <a:r>
              <a:rPr lang="en-GB" sz="1200" u="sng" dirty="0">
                <a:solidFill>
                  <a:srgbClr val="00B050"/>
                </a:solidFill>
              </a:rPr>
              <a:t>One or more v-S-NSSAIs (roaming)</a:t>
            </a:r>
          </a:p>
          <a:p>
            <a:pPr lvl="1"/>
            <a:r>
              <a:rPr lang="en-GB" sz="1200" u="sng" dirty="0">
                <a:solidFill>
                  <a:srgbClr val="00B050"/>
                </a:solidFill>
                <a:sym typeface="Symbol"/>
              </a:rPr>
              <a:t> </a:t>
            </a:r>
            <a:r>
              <a:rPr lang="en-GB" sz="1200" u="sng" dirty="0">
                <a:solidFill>
                  <a:srgbClr val="00B050"/>
                </a:solidFill>
              </a:rPr>
              <a:t>Allowed NSSAI if available, or if not, Configured NSSAI. NO Rejected S-NSSAI</a:t>
            </a:r>
          </a:p>
          <a:p>
            <a:r>
              <a:rPr lang="en-GB" sz="1400" u="sng" dirty="0">
                <a:solidFill>
                  <a:srgbClr val="00B050"/>
                </a:solidFill>
              </a:rPr>
              <a:t>[NW&gt;UE]</a:t>
            </a:r>
            <a:r>
              <a:rPr lang="en-GB" sz="1400" dirty="0">
                <a:solidFill>
                  <a:srgbClr val="00B050"/>
                </a:solidFill>
              </a:rPr>
              <a:t> </a:t>
            </a:r>
            <a:r>
              <a:rPr lang="en-GB" sz="1400" dirty="0"/>
              <a:t>Allowed NSSAI</a:t>
            </a:r>
          </a:p>
          <a:p>
            <a:pPr lvl="1"/>
            <a:r>
              <a:rPr lang="en-GB" sz="1200" u="sng" dirty="0">
                <a:solidFill>
                  <a:srgbClr val="00B050"/>
                </a:solidFill>
              </a:rPr>
              <a:t>One or more h-S-NSSAIs (non-roaming) or v-S-NSSAIs (roaming), </a:t>
            </a:r>
          </a:p>
          <a:p>
            <a:pPr lvl="1"/>
            <a:r>
              <a:rPr lang="en-GB" sz="1200" dirty="0"/>
              <a:t>Per serving PLMN </a:t>
            </a:r>
            <a:r>
              <a:rPr lang="en-GB" sz="1200" strike="sngStrike" dirty="0">
                <a:solidFill>
                  <a:srgbClr val="00B050"/>
                </a:solidFill>
              </a:rPr>
              <a:t>/</a:t>
            </a:r>
            <a:r>
              <a:rPr lang="en-GB" sz="1200" u="sng" dirty="0">
                <a:solidFill>
                  <a:srgbClr val="00B050"/>
                </a:solidFill>
              </a:rPr>
              <a:t>and</a:t>
            </a:r>
            <a:r>
              <a:rPr lang="en-GB" sz="1200" dirty="0">
                <a:solidFill>
                  <a:srgbClr val="00B050"/>
                </a:solidFill>
              </a:rPr>
              <a:t> </a:t>
            </a:r>
            <a:r>
              <a:rPr lang="en-GB" sz="1200" dirty="0"/>
              <a:t>RA (set by serving PLMN and permanently stored)</a:t>
            </a:r>
            <a:endParaRPr lang="en-GB" sz="1200" u="sng" dirty="0">
              <a:solidFill>
                <a:srgbClr val="FF0000"/>
              </a:solidFill>
            </a:endParaRPr>
          </a:p>
          <a:p>
            <a:pPr lvl="1"/>
            <a:r>
              <a:rPr lang="en-GB" sz="1200" u="sng" dirty="0">
                <a:solidFill>
                  <a:srgbClr val="00B050"/>
                </a:solidFill>
              </a:rPr>
              <a:t>(Optional, roaming only) </a:t>
            </a:r>
            <a:r>
              <a:rPr lang="en-GB" sz="1200" dirty="0"/>
              <a:t>Mapping of </a:t>
            </a:r>
            <a:r>
              <a:rPr lang="en-GB" sz="1200" u="sng" dirty="0">
                <a:solidFill>
                  <a:srgbClr val="00B050"/>
                </a:solidFill>
              </a:rPr>
              <a:t>v-</a:t>
            </a:r>
            <a:r>
              <a:rPr lang="en-GB" sz="1200" dirty="0"/>
              <a:t>S-NSSAI</a:t>
            </a:r>
            <a:r>
              <a:rPr lang="en-GB" sz="1200" u="sng" dirty="0">
                <a:solidFill>
                  <a:srgbClr val="00B050"/>
                </a:solidFill>
              </a:rPr>
              <a:t>s</a:t>
            </a:r>
            <a:r>
              <a:rPr lang="en-GB" sz="1200" dirty="0"/>
              <a:t> in a PLMN to </a:t>
            </a:r>
            <a:r>
              <a:rPr lang="en-GB" sz="1200" u="sng" dirty="0">
                <a:solidFill>
                  <a:srgbClr val="00B050"/>
                </a:solidFill>
              </a:rPr>
              <a:t>h-</a:t>
            </a:r>
            <a:r>
              <a:rPr lang="en-GB" sz="1200" dirty="0"/>
              <a:t>S-NSSAI</a:t>
            </a:r>
            <a:r>
              <a:rPr lang="en-GB" sz="1200" u="sng" dirty="0">
                <a:solidFill>
                  <a:srgbClr val="00B050"/>
                </a:solidFill>
              </a:rPr>
              <a:t>s</a:t>
            </a:r>
            <a:r>
              <a:rPr lang="en-GB" sz="1200" dirty="0">
                <a:solidFill>
                  <a:srgbClr val="00B050"/>
                </a:solidFill>
              </a:rPr>
              <a:t> </a:t>
            </a:r>
            <a:r>
              <a:rPr lang="en-GB" sz="1200" dirty="0"/>
              <a:t>in HPLMN</a:t>
            </a:r>
          </a:p>
          <a:p>
            <a:r>
              <a:rPr lang="en-GB" sz="1400" u="sng" dirty="0">
                <a:solidFill>
                  <a:srgbClr val="00B050"/>
                </a:solidFill>
              </a:rPr>
              <a:t>[NW&gt;UE] Rejected S-NSSAIs</a:t>
            </a:r>
          </a:p>
          <a:p>
            <a:pPr lvl="1"/>
            <a:r>
              <a:rPr lang="en-GB" sz="1200" u="sng" dirty="0">
                <a:solidFill>
                  <a:srgbClr val="00B050"/>
                </a:solidFill>
              </a:rPr>
              <a:t>One or more h-S-NSSAIs (non-roaming) or v-S-NSSAIs (roaming)</a:t>
            </a:r>
          </a:p>
        </p:txBody>
      </p:sp>
      <p:sp>
        <p:nvSpPr>
          <p:cNvPr id="3" name="Title 2">
            <a:extLst>
              <a:ext uri="{FF2B5EF4-FFF2-40B4-BE49-F238E27FC236}">
                <a16:creationId xmlns:a16="http://schemas.microsoft.com/office/drawing/2014/main" id="{4216BD2C-907A-4905-A3BE-4AD5732AE22B}"/>
              </a:ext>
            </a:extLst>
          </p:cNvPr>
          <p:cNvSpPr>
            <a:spLocks noGrp="1"/>
          </p:cNvSpPr>
          <p:nvPr>
            <p:ph type="title"/>
          </p:nvPr>
        </p:nvSpPr>
        <p:spPr/>
        <p:txBody>
          <a:bodyPr/>
          <a:lstStyle/>
          <a:p>
            <a:r>
              <a:rPr lang="en-US" u="sng" dirty="0">
                <a:solidFill>
                  <a:srgbClr val="00B050"/>
                </a:solidFill>
              </a:rPr>
              <a:t>UE&lt;&gt;NW Information Exchange</a:t>
            </a:r>
            <a:r>
              <a:rPr lang="en-US" dirty="0">
                <a:solidFill>
                  <a:srgbClr val="00B050"/>
                </a:solidFill>
              </a:rPr>
              <a:t> </a:t>
            </a:r>
            <a:r>
              <a:rPr lang="en-US" dirty="0"/>
              <a:t>for Slicing</a:t>
            </a:r>
            <a:endParaRPr lang="en-GB" dirty="0"/>
          </a:p>
        </p:txBody>
      </p:sp>
    </p:spTree>
    <p:extLst>
      <p:ext uri="{BB962C8B-B14F-4D97-AF65-F5344CB8AC3E}">
        <p14:creationId xmlns:p14="http://schemas.microsoft.com/office/powerpoint/2010/main" val="1022534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D86AC14-B108-4538-AFB6-DA15163BAA19}"/>
              </a:ext>
            </a:extLst>
          </p:cNvPr>
          <p:cNvSpPr>
            <a:spLocks noGrp="1"/>
          </p:cNvSpPr>
          <p:nvPr>
            <p:ph idx="1"/>
          </p:nvPr>
        </p:nvSpPr>
        <p:spPr>
          <a:xfrm>
            <a:off x="418120" y="884629"/>
            <a:ext cx="8500576" cy="3306763"/>
          </a:xfrm>
        </p:spPr>
        <p:txBody>
          <a:bodyPr/>
          <a:lstStyle/>
          <a:p>
            <a:r>
              <a:rPr lang="en-GB" sz="2400" dirty="0"/>
              <a:t>Configuration by HPLMN (for Configured NSSAI and NSSP) and/or</a:t>
            </a:r>
          </a:p>
          <a:p>
            <a:r>
              <a:rPr lang="en-GB" sz="2400" dirty="0"/>
              <a:t>Registration Accept, if the UE sends no Requested NSSAI or a Requested NSSAI that cannot be fully accepted by the AMF and/or</a:t>
            </a:r>
          </a:p>
          <a:p>
            <a:r>
              <a:rPr lang="en-GB" sz="2400" dirty="0"/>
              <a:t>UE configuration update from Serving PLMN</a:t>
            </a:r>
          </a:p>
          <a:p>
            <a:endParaRPr lang="en-GB" sz="2400" dirty="0"/>
          </a:p>
        </p:txBody>
      </p:sp>
      <p:sp>
        <p:nvSpPr>
          <p:cNvPr id="3" name="Title 2">
            <a:extLst>
              <a:ext uri="{FF2B5EF4-FFF2-40B4-BE49-F238E27FC236}">
                <a16:creationId xmlns:a16="http://schemas.microsoft.com/office/drawing/2014/main" id="{6C1D19AE-9EEA-49D9-921E-CCBD7FFA381D}"/>
              </a:ext>
            </a:extLst>
          </p:cNvPr>
          <p:cNvSpPr>
            <a:spLocks noGrp="1"/>
          </p:cNvSpPr>
          <p:nvPr>
            <p:ph type="title"/>
          </p:nvPr>
        </p:nvSpPr>
        <p:spPr/>
        <p:txBody>
          <a:bodyPr/>
          <a:lstStyle/>
          <a:p>
            <a:r>
              <a:rPr lang="en-GB" dirty="0"/>
              <a:t>How does the UE obtain information it needs to operate slicing </a:t>
            </a:r>
          </a:p>
        </p:txBody>
      </p:sp>
    </p:spTree>
    <p:extLst>
      <p:ext uri="{BB962C8B-B14F-4D97-AF65-F5344CB8AC3E}">
        <p14:creationId xmlns:p14="http://schemas.microsoft.com/office/powerpoint/2010/main" val="470843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0B6BA6-4025-43CF-A9D4-7FDB9E6D3BF3}"/>
              </a:ext>
            </a:extLst>
          </p:cNvPr>
          <p:cNvSpPr>
            <a:spLocks noGrp="1"/>
          </p:cNvSpPr>
          <p:nvPr>
            <p:ph idx="1"/>
          </p:nvPr>
        </p:nvSpPr>
        <p:spPr>
          <a:xfrm>
            <a:off x="239905" y="591038"/>
            <a:ext cx="8586030" cy="3939064"/>
          </a:xfrm>
        </p:spPr>
        <p:txBody>
          <a:bodyPr/>
          <a:lstStyle/>
          <a:p>
            <a:r>
              <a:rPr lang="en-GB" sz="1600" dirty="0"/>
              <a:t>If the UE included a Requested NSSAI that is fully accepted</a:t>
            </a:r>
          </a:p>
          <a:p>
            <a:pPr lvl="1"/>
            <a:r>
              <a:rPr lang="en-GB" sz="1200" dirty="0"/>
              <a:t>Allowed NSSAI and</a:t>
            </a:r>
            <a:r>
              <a:rPr lang="en-GB" sz="1200" u="sng" dirty="0">
                <a:solidFill>
                  <a:srgbClr val="00B050"/>
                </a:solidFill>
              </a:rPr>
              <a:t>, for the roaming case,</a:t>
            </a:r>
            <a:r>
              <a:rPr lang="en-GB" sz="1200" dirty="0"/>
              <a:t> mapping to corresponding </a:t>
            </a:r>
            <a:r>
              <a:rPr lang="en-GB" sz="1200" u="sng" dirty="0">
                <a:solidFill>
                  <a:srgbClr val="00B050"/>
                </a:solidFill>
              </a:rPr>
              <a:t>h-</a:t>
            </a:r>
            <a:r>
              <a:rPr lang="en-GB" sz="1200" dirty="0"/>
              <a:t>S-NSSAIs values.</a:t>
            </a:r>
          </a:p>
          <a:p>
            <a:r>
              <a:rPr lang="en-GB" sz="1600" dirty="0"/>
              <a:t>If the UE included no Requested NSSAI (i.e. it has no configured or allowed NSSAI for serving PLMN) :</a:t>
            </a:r>
          </a:p>
          <a:p>
            <a:pPr lvl="1"/>
            <a:r>
              <a:rPr lang="en-GB" sz="1400" dirty="0"/>
              <a:t> Allowed NSSAI and </a:t>
            </a:r>
            <a:r>
              <a:rPr lang="en-GB" sz="1400" u="sng" dirty="0">
                <a:solidFill>
                  <a:srgbClr val="00B050"/>
                </a:solidFill>
              </a:rPr>
              <a:t>for the roaming case, </a:t>
            </a:r>
            <a:r>
              <a:rPr lang="en-GB" sz="1400" dirty="0"/>
              <a:t>mapping to </a:t>
            </a:r>
            <a:r>
              <a:rPr lang="en-GB" sz="1400" dirty="0">
                <a:solidFill>
                  <a:srgbClr val="00B050"/>
                </a:solidFill>
              </a:rPr>
              <a:t>h-</a:t>
            </a:r>
            <a:r>
              <a:rPr lang="en-GB" sz="1400" dirty="0"/>
              <a:t>S-NSSAIs. The Allowed NSSAI is comprised </a:t>
            </a:r>
            <a:r>
              <a:rPr lang="en-GB" sz="1400" u="sng" dirty="0">
                <a:solidFill>
                  <a:srgbClr val="00B050"/>
                </a:solidFill>
              </a:rPr>
              <a:t>only</a:t>
            </a:r>
            <a:r>
              <a:rPr lang="en-GB" sz="1400" u="sng" dirty="0">
                <a:solidFill>
                  <a:srgbClr val="FF0000"/>
                </a:solidFill>
              </a:rPr>
              <a:t> </a:t>
            </a:r>
            <a:r>
              <a:rPr lang="en-GB" sz="1400" dirty="0"/>
              <a:t>of the Default S-NSSAIs that are supported in the RA</a:t>
            </a:r>
          </a:p>
          <a:p>
            <a:pPr lvl="1"/>
            <a:r>
              <a:rPr lang="en-GB" sz="1400" dirty="0">
                <a:solidFill>
                  <a:srgbClr val="FF0000"/>
                </a:solidFill>
              </a:rPr>
              <a:t>other S-NSSAIs that the UE can use in the PLMN. Temporarily rejected S-NSSAIs are included in the list also. This list and the Allowed NSSAI are stored in the Configured NSSAI for the UE for the PLMN</a:t>
            </a:r>
          </a:p>
          <a:p>
            <a:pPr lvl="1"/>
            <a:r>
              <a:rPr lang="en-GB" sz="1400" dirty="0">
                <a:solidFill>
                  <a:srgbClr val="FF0000"/>
                </a:solidFill>
              </a:rPr>
              <a:t>NSSP (the UE receives NSSP from the AMF in the Registration Accept (FFS if retrieved from PCF or from UDM, see EN in 23.503, clause A.3.1.8.1) OR the HPLMN is assumed to configure</a:t>
            </a:r>
          </a:p>
          <a:p>
            <a:r>
              <a:rPr lang="en-GB" sz="1600" dirty="0"/>
              <a:t>If the UE included a Requested NSSAI that is not fully accepted by AMF :</a:t>
            </a:r>
          </a:p>
          <a:p>
            <a:pPr lvl="1"/>
            <a:r>
              <a:rPr lang="en-GB" sz="1400" dirty="0"/>
              <a:t>The Allowed NSSAI and</a:t>
            </a:r>
            <a:r>
              <a:rPr lang="en-GB" sz="1400" u="sng" dirty="0">
                <a:solidFill>
                  <a:srgbClr val="00B050"/>
                </a:solidFill>
              </a:rPr>
              <a:t>, for the roaming case, </a:t>
            </a:r>
            <a:r>
              <a:rPr lang="en-GB" sz="1400" dirty="0"/>
              <a:t>mapping to corresponding </a:t>
            </a:r>
            <a:r>
              <a:rPr lang="en-GB" sz="1400" strike="sngStrike" dirty="0">
                <a:solidFill>
                  <a:srgbClr val="00B050"/>
                </a:solidFill>
              </a:rPr>
              <a:t>HPLMN </a:t>
            </a:r>
            <a:r>
              <a:rPr lang="en-GB" sz="1400" u="sng" dirty="0">
                <a:solidFill>
                  <a:srgbClr val="00B050"/>
                </a:solidFill>
              </a:rPr>
              <a:t>h-</a:t>
            </a:r>
            <a:r>
              <a:rPr lang="en-GB" sz="1400" dirty="0"/>
              <a:t>S-NSSAIs.</a:t>
            </a:r>
          </a:p>
          <a:p>
            <a:pPr lvl="2"/>
            <a:r>
              <a:rPr lang="en-GB" sz="1000" dirty="0"/>
              <a:t>The Allowed NSSAI is comprised of A subset of the S-NSSAIs from requested NSSAI based on operator policy. </a:t>
            </a:r>
          </a:p>
          <a:p>
            <a:pPr lvl="1"/>
            <a:r>
              <a:rPr lang="en-GB" sz="1400" dirty="0"/>
              <a:t>other S-NSSAIs that the UE can use in the PLMN. Temporarily rejected S-NSSAIs are included in the list also. This list is updating the Configured NSSAI for the UE for the PLMN</a:t>
            </a:r>
          </a:p>
          <a:p>
            <a:pPr lvl="1"/>
            <a:r>
              <a:rPr lang="en-GB" sz="1400" dirty="0"/>
              <a:t>The Rejected S-NSSAIs from the Requested NSSAI with any rejection condition. </a:t>
            </a:r>
          </a:p>
          <a:p>
            <a:pPr lvl="1"/>
            <a:endParaRPr lang="en-GB" sz="1400" dirty="0"/>
          </a:p>
          <a:p>
            <a:pPr lvl="1"/>
            <a:endParaRPr lang="en-GB" sz="1400" dirty="0"/>
          </a:p>
        </p:txBody>
      </p:sp>
      <p:sp>
        <p:nvSpPr>
          <p:cNvPr id="3" name="Title 2">
            <a:extLst>
              <a:ext uri="{FF2B5EF4-FFF2-40B4-BE49-F238E27FC236}">
                <a16:creationId xmlns:a16="http://schemas.microsoft.com/office/drawing/2014/main" id="{D4A3E027-4B64-4617-B20F-3053E5F19CCF}"/>
              </a:ext>
            </a:extLst>
          </p:cNvPr>
          <p:cNvSpPr>
            <a:spLocks noGrp="1"/>
          </p:cNvSpPr>
          <p:nvPr>
            <p:ph type="title"/>
          </p:nvPr>
        </p:nvSpPr>
        <p:spPr/>
        <p:txBody>
          <a:bodyPr/>
          <a:lstStyle/>
          <a:p>
            <a:r>
              <a:rPr lang="en-GB" dirty="0"/>
              <a:t>Registration accept </a:t>
            </a:r>
            <a:r>
              <a:rPr lang="en-GB" u="sng" dirty="0">
                <a:solidFill>
                  <a:srgbClr val="00B050"/>
                </a:solidFill>
              </a:rPr>
              <a:t>content</a:t>
            </a:r>
          </a:p>
        </p:txBody>
      </p:sp>
      <p:sp>
        <p:nvSpPr>
          <p:cNvPr id="6" name="TextBox 5"/>
          <p:cNvSpPr txBox="1"/>
          <p:nvPr/>
        </p:nvSpPr>
        <p:spPr>
          <a:xfrm>
            <a:off x="3090981" y="3292628"/>
            <a:ext cx="5556739" cy="261610"/>
          </a:xfrm>
          <a:prstGeom prst="rect">
            <a:avLst/>
          </a:prstGeom>
          <a:solidFill>
            <a:srgbClr val="FFFF00">
              <a:alpha val="54902"/>
            </a:srgbClr>
          </a:solidFill>
        </p:spPr>
        <p:txBody>
          <a:bodyPr wrap="square" rtlCol="0">
            <a:spAutoFit/>
          </a:bodyPr>
          <a:lstStyle/>
          <a:p>
            <a:r>
              <a:rPr lang="fi-FI" sz="1100" dirty="0">
                <a:latin typeface="+mn-lt"/>
              </a:rPr>
              <a:t>ONLY applicable in the UE if the UE already has a Configured NSSAI with h-S-NSSAIs</a:t>
            </a:r>
            <a:endParaRPr lang="en-US" sz="1100" dirty="0" err="1">
              <a:latin typeface="+mn-lt"/>
            </a:endParaRPr>
          </a:p>
        </p:txBody>
      </p:sp>
    </p:spTree>
    <p:extLst>
      <p:ext uri="{BB962C8B-B14F-4D97-AF65-F5344CB8AC3E}">
        <p14:creationId xmlns:p14="http://schemas.microsoft.com/office/powerpoint/2010/main" val="20209397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0B6BA6-4025-43CF-A9D4-7FDB9E6D3BF3}"/>
              </a:ext>
            </a:extLst>
          </p:cNvPr>
          <p:cNvSpPr>
            <a:spLocks noGrp="1"/>
          </p:cNvSpPr>
          <p:nvPr>
            <p:ph idx="1"/>
          </p:nvPr>
        </p:nvSpPr>
        <p:spPr>
          <a:xfrm>
            <a:off x="418120" y="1021344"/>
            <a:ext cx="8229600" cy="3306763"/>
          </a:xfrm>
        </p:spPr>
        <p:txBody>
          <a:bodyPr/>
          <a:lstStyle/>
          <a:p>
            <a:r>
              <a:rPr lang="en-GB" sz="2000" dirty="0"/>
              <a:t>At any time the AMF may provide the UE with a new list of S-NSSAIs the UE can use in the PLMN alongside their mapping to the respective S-NSSAI values in the H-PLMN. This result to changes in the Configured NSSAI for the PLMN.</a:t>
            </a:r>
          </a:p>
          <a:p>
            <a:r>
              <a:rPr lang="en-GB" sz="2000" dirty="0"/>
              <a:t>If the HPLMN is performing the configuration update, this will result in changes to NSSP and Configured NSSAI in HPLMN. The HPLMN and only the HPLMN may also update Configuration for other PLMNs using the Configuration Update method.</a:t>
            </a:r>
            <a:endParaRPr lang="en-GB" sz="1800" dirty="0"/>
          </a:p>
          <a:p>
            <a:pPr lvl="1"/>
            <a:endParaRPr lang="en-GB" sz="1800" dirty="0"/>
          </a:p>
          <a:p>
            <a:pPr lvl="1"/>
            <a:endParaRPr lang="en-GB" sz="1800" dirty="0"/>
          </a:p>
        </p:txBody>
      </p:sp>
      <p:sp>
        <p:nvSpPr>
          <p:cNvPr id="3" name="Title 2">
            <a:extLst>
              <a:ext uri="{FF2B5EF4-FFF2-40B4-BE49-F238E27FC236}">
                <a16:creationId xmlns:a16="http://schemas.microsoft.com/office/drawing/2014/main" id="{D4A3E027-4B64-4617-B20F-3053E5F19CCF}"/>
              </a:ext>
            </a:extLst>
          </p:cNvPr>
          <p:cNvSpPr>
            <a:spLocks noGrp="1"/>
          </p:cNvSpPr>
          <p:nvPr>
            <p:ph type="title"/>
          </p:nvPr>
        </p:nvSpPr>
        <p:spPr/>
        <p:txBody>
          <a:bodyPr/>
          <a:lstStyle/>
          <a:p>
            <a:r>
              <a:rPr lang="en-GB" dirty="0"/>
              <a:t>UE Configuration update</a:t>
            </a:r>
          </a:p>
        </p:txBody>
      </p:sp>
    </p:spTree>
    <p:extLst>
      <p:ext uri="{BB962C8B-B14F-4D97-AF65-F5344CB8AC3E}">
        <p14:creationId xmlns:p14="http://schemas.microsoft.com/office/powerpoint/2010/main" val="2522746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9C842E-5C65-4C8D-8F9D-45C0CFD3924B}"/>
              </a:ext>
            </a:extLst>
          </p:cNvPr>
          <p:cNvSpPr>
            <a:spLocks noGrp="1"/>
          </p:cNvSpPr>
          <p:nvPr>
            <p:ph idx="1"/>
          </p:nvPr>
        </p:nvSpPr>
        <p:spPr/>
        <p:txBody>
          <a:bodyPr/>
          <a:lstStyle/>
          <a:p>
            <a:r>
              <a:rPr lang="en-GB" dirty="0"/>
              <a:t>The DNN</a:t>
            </a:r>
          </a:p>
          <a:p>
            <a:r>
              <a:rPr lang="en-GB" dirty="0"/>
              <a:t>The S-NSSAIs values of the applicable serving PLMN and HPLMN slice based on the mapping information.</a:t>
            </a:r>
          </a:p>
        </p:txBody>
      </p:sp>
      <p:sp>
        <p:nvSpPr>
          <p:cNvPr id="3" name="Title 2">
            <a:extLst>
              <a:ext uri="{FF2B5EF4-FFF2-40B4-BE49-F238E27FC236}">
                <a16:creationId xmlns:a16="http://schemas.microsoft.com/office/drawing/2014/main" id="{5F7FC010-2889-4A34-97CB-50A7C6866ACA}"/>
              </a:ext>
            </a:extLst>
          </p:cNvPr>
          <p:cNvSpPr>
            <a:spLocks noGrp="1"/>
          </p:cNvSpPr>
          <p:nvPr>
            <p:ph type="title"/>
          </p:nvPr>
        </p:nvSpPr>
        <p:spPr/>
        <p:txBody>
          <a:bodyPr/>
          <a:lstStyle/>
          <a:p>
            <a:r>
              <a:rPr lang="en-GB" dirty="0"/>
              <a:t>What does the UE include in SM</a:t>
            </a:r>
          </a:p>
        </p:txBody>
      </p:sp>
    </p:spTree>
    <p:extLst>
      <p:ext uri="{BB962C8B-B14F-4D97-AF65-F5344CB8AC3E}">
        <p14:creationId xmlns:p14="http://schemas.microsoft.com/office/powerpoint/2010/main" val="4264495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9C842E-5C65-4C8D-8F9D-45C0CFD3924B}"/>
              </a:ext>
            </a:extLst>
          </p:cNvPr>
          <p:cNvSpPr>
            <a:spLocks noGrp="1"/>
          </p:cNvSpPr>
          <p:nvPr>
            <p:ph idx="1"/>
          </p:nvPr>
        </p:nvSpPr>
        <p:spPr/>
        <p:txBody>
          <a:bodyPr/>
          <a:lstStyle/>
          <a:p>
            <a:r>
              <a:rPr lang="en-GB" dirty="0"/>
              <a:t>If available, a Requested NSSAI with VPLMN values, as per current spec.</a:t>
            </a:r>
          </a:p>
        </p:txBody>
      </p:sp>
      <p:sp>
        <p:nvSpPr>
          <p:cNvPr id="3" name="Title 2">
            <a:extLst>
              <a:ext uri="{FF2B5EF4-FFF2-40B4-BE49-F238E27FC236}">
                <a16:creationId xmlns:a16="http://schemas.microsoft.com/office/drawing/2014/main" id="{5F7FC010-2889-4A34-97CB-50A7C6866ACA}"/>
              </a:ext>
            </a:extLst>
          </p:cNvPr>
          <p:cNvSpPr>
            <a:spLocks noGrp="1"/>
          </p:cNvSpPr>
          <p:nvPr>
            <p:ph type="title"/>
          </p:nvPr>
        </p:nvSpPr>
        <p:spPr/>
        <p:txBody>
          <a:bodyPr/>
          <a:lstStyle/>
          <a:p>
            <a:r>
              <a:rPr lang="en-GB" dirty="0"/>
              <a:t>What does the UE include in Registration request</a:t>
            </a:r>
          </a:p>
        </p:txBody>
      </p:sp>
    </p:spTree>
    <p:extLst>
      <p:ext uri="{BB962C8B-B14F-4D97-AF65-F5344CB8AC3E}">
        <p14:creationId xmlns:p14="http://schemas.microsoft.com/office/powerpoint/2010/main" val="3435907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34143C-6456-4860-A716-51355DCB340A}"/>
              </a:ext>
            </a:extLst>
          </p:cNvPr>
          <p:cNvSpPr>
            <a:spLocks noGrp="1"/>
          </p:cNvSpPr>
          <p:nvPr>
            <p:ph idx="1"/>
          </p:nvPr>
        </p:nvSpPr>
        <p:spPr/>
        <p:txBody>
          <a:bodyPr/>
          <a:lstStyle/>
          <a:p>
            <a:r>
              <a:rPr lang="en-GB" dirty="0"/>
              <a:t>AMF or AMF assisted by NSSF.</a:t>
            </a:r>
          </a:p>
        </p:txBody>
      </p:sp>
      <p:sp>
        <p:nvSpPr>
          <p:cNvPr id="3" name="Title 2">
            <a:extLst>
              <a:ext uri="{FF2B5EF4-FFF2-40B4-BE49-F238E27FC236}">
                <a16:creationId xmlns:a16="http://schemas.microsoft.com/office/drawing/2014/main" id="{A1B986D4-1EC4-4B40-8CEA-2B0794AF4FB6}"/>
              </a:ext>
            </a:extLst>
          </p:cNvPr>
          <p:cNvSpPr>
            <a:spLocks noGrp="1"/>
          </p:cNvSpPr>
          <p:nvPr>
            <p:ph type="title"/>
          </p:nvPr>
        </p:nvSpPr>
        <p:spPr/>
        <p:txBody>
          <a:bodyPr/>
          <a:lstStyle/>
          <a:p>
            <a:r>
              <a:rPr lang="en-GB" dirty="0"/>
              <a:t>Which function provides the mapping of S-NSSAIs</a:t>
            </a:r>
          </a:p>
        </p:txBody>
      </p:sp>
    </p:spTree>
    <p:extLst>
      <p:ext uri="{BB962C8B-B14F-4D97-AF65-F5344CB8AC3E}">
        <p14:creationId xmlns:p14="http://schemas.microsoft.com/office/powerpoint/2010/main" val="11587510"/>
      </p:ext>
    </p:extLst>
  </p:cSld>
  <p:clrMapOvr>
    <a:masterClrMapping/>
  </p:clrMapOvr>
</p:sld>
</file>

<file path=ppt/theme/theme1.xml><?xml version="1.0" encoding="utf-8"?>
<a:theme xmlns:a="http://schemas.openxmlformats.org/drawingml/2006/main" name="NET_PPT_Temp_Arial_Macro_Free_v5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NET_PPT_Temp_Arial_Macro_Free_v51" id="{8D803308-784A-4915-9600-984AB2AA7C57}" vid="{40DA430F-9525-450C-A1C3-970D65CC2B3B}"/>
    </a:ext>
  </a:extLst>
</a:theme>
</file>

<file path=ppt/theme/theme2.xml><?xml version="1.0" encoding="utf-8"?>
<a:theme xmlns:a="http://schemas.openxmlformats.org/drawingml/2006/main" name="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NET_PPT_Temp_Arial_Macro_Free_v51" id="{8D803308-784A-4915-9600-984AB2AA7C57}" vid="{4A425527-96A3-4A84-9E4D-BF967562125A}"/>
    </a:ext>
  </a:extLst>
</a:theme>
</file>

<file path=ppt/theme/theme3.xml><?xml version="1.0" encoding="utf-8"?>
<a:theme xmlns:a="http://schemas.openxmlformats.org/drawingml/2006/main" name="Final Slide">
  <a:themeElements>
    <a:clrScheme name="Custom 18">
      <a:dk1>
        <a:srgbClr val="124191"/>
      </a:dk1>
      <a:lt1>
        <a:srgbClr val="FFFFFF"/>
      </a:lt1>
      <a:dk2>
        <a:srgbClr val="FFFFFF"/>
      </a:dk2>
      <a:lt2>
        <a:srgbClr val="687170"/>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NET_PPT_Temp_Arial_Macro_Free_v51" id="{8D803308-784A-4915-9600-984AB2AA7C57}" vid="{390ADDEA-1B99-4A1B-B179-A2DD6FC18865}"/>
    </a:ext>
  </a:extLst>
</a:theme>
</file>

<file path=ppt/theme/theme4.xml><?xml version="1.0" encoding="utf-8"?>
<a:theme xmlns:a="http://schemas.openxmlformats.org/drawingml/2006/main" name="1_NET_PPT_Temp_Arial_Macro_Free_v5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NET_PPT_Temp_Arial_Macro_Free_v51" id="{8D803308-784A-4915-9600-984AB2AA7C57}" vid="{40DA430F-9525-450C-A1C3-970D65CC2B3B}"/>
    </a:ext>
  </a:extLst>
</a:theme>
</file>

<file path=ppt/theme/theme5.xml><?xml version="1.0" encoding="utf-8"?>
<a:theme xmlns:a="http://schemas.openxmlformats.org/drawingml/2006/main" name="Nokia Master Whit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B82721952339BD4AA67475AA1B500C36" ma:contentTypeVersion="6" ma:contentTypeDescription="Create a new document." ma:contentTypeScope="" ma:versionID="41a8248392da97957af5afcda8a8d061">
  <xsd:schema xmlns:xsd="http://www.w3.org/2001/XMLSchema" xmlns:xs="http://www.w3.org/2001/XMLSchema" xmlns:p="http://schemas.microsoft.com/office/2006/metadata/properties" xmlns:ns2="71c5aaf6-e6ce-465b-b873-5148d2a4c105" xmlns:ns3="3b34c8f0-1ef5-4d1e-bb66-517ce7fe7356" xmlns:ns4="f659f8e2-1f61-4f73-8f5e-1b768c00d15a" xmlns:ns5="a3840f4f-04be-43d1-b2ef-6ff1382503c7" targetNamespace="http://schemas.microsoft.com/office/2006/metadata/properties" ma:root="true" ma:fieldsID="807b99e51d994da1ff9d7ed014251c85" ns2:_="" ns3:_="" ns4:_="" ns5:_="">
    <xsd:import namespace="71c5aaf6-e6ce-465b-b873-5148d2a4c105"/>
    <xsd:import namespace="3b34c8f0-1ef5-4d1e-bb66-517ce7fe7356"/>
    <xsd:import namespace="f659f8e2-1f61-4f73-8f5e-1b768c00d15a"/>
    <xsd:import namespace="a3840f4f-04be-43d1-b2ef-6ff1382503c7"/>
    <xsd:element name="properties">
      <xsd:complexType>
        <xsd:sequence>
          <xsd:element name="documentManagement">
            <xsd:complexType>
              <xsd:all>
                <xsd:element ref="ns2:_dlc_DocId" minOccurs="0"/>
                <xsd:element ref="ns2:_dlc_DocIdUrl" minOccurs="0"/>
                <xsd:element ref="ns2:_dlc_DocIdPersistId" minOccurs="0"/>
                <xsd:element ref="ns3:Associated_x0020_Task" minOccurs="0"/>
                <xsd:element ref="ns3:Information" minOccurs="0"/>
                <xsd:element ref="ns4:MediaServiceMetadata" minOccurs="0"/>
                <xsd:element ref="ns4:MediaServiceFastMetadata" minOccurs="0"/>
                <xsd:element ref="ns5:SharedWithUsers" minOccurs="0"/>
                <xsd:element ref="ns5: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Associated_x0020_Task" ma:index="11"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659f8e2-1f61-4f73-8f5e-1b768c00d15a"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3840f4f-04be-43d1-b2ef-6ff1382503c7" elementFormDefault="qualified">
    <xsd:import namespace="http://schemas.microsoft.com/office/2006/documentManagement/types"/>
    <xsd:import namespace="http://schemas.microsoft.com/office/infopath/2007/PartnerControls"/>
    <xsd:element name="SharedWithUsers" ma:index="15"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Information xmlns="3b34c8f0-1ef5-4d1e-bb66-517ce7fe7356" xsi:nil="true"/>
    <Associated_x0020_Task xmlns="3b34c8f0-1ef5-4d1e-bb66-517ce7fe7356"/>
    <_dlc_DocId xmlns="71c5aaf6-e6ce-465b-b873-5148d2a4c105">SP-5AIRPNAIUNRU-2028481721-40</_dlc_DocId>
    <_dlc_DocIdUrl xmlns="71c5aaf6-e6ce-465b-b873-5148d2a4c105">
      <Url>https://nokia.sharepoint.com/sites/c5g/e2earch/_layouts/15/DocIdRedir.aspx?ID=SP-5AIRPNAIUNRU-2028481721-40</Url>
      <Description>SP-5AIRPNAIUNRU-2028481721-40</Description>
    </_dlc_DocIdUrl>
  </documentManagement>
</p:properties>
</file>

<file path=customXml/itemProps1.xml><?xml version="1.0" encoding="utf-8"?>
<ds:datastoreItem xmlns:ds="http://schemas.openxmlformats.org/officeDocument/2006/customXml" ds:itemID="{0E09905B-4DA2-477D-9850-9344B3124617}">
  <ds:schemaRefs>
    <ds:schemaRef ds:uri="http://schemas.microsoft.com/sharepoint/events"/>
  </ds:schemaRefs>
</ds:datastoreItem>
</file>

<file path=customXml/itemProps2.xml><?xml version="1.0" encoding="utf-8"?>
<ds:datastoreItem xmlns:ds="http://schemas.openxmlformats.org/officeDocument/2006/customXml" ds:itemID="{671F0005-BB0B-4473-B2BA-1564F53013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b34c8f0-1ef5-4d1e-bb66-517ce7fe7356"/>
    <ds:schemaRef ds:uri="f659f8e2-1f61-4f73-8f5e-1b768c00d15a"/>
    <ds:schemaRef ds:uri="a3840f4f-04be-43d1-b2ef-6ff1382503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AE59AA3-58CA-44AF-A23B-A742B5A72B24}">
  <ds:schemaRefs>
    <ds:schemaRef ds:uri="http://schemas.microsoft.com/sharepoint/v3/contenttype/forms"/>
  </ds:schemaRefs>
</ds:datastoreItem>
</file>

<file path=customXml/itemProps4.xml><?xml version="1.0" encoding="utf-8"?>
<ds:datastoreItem xmlns:ds="http://schemas.openxmlformats.org/officeDocument/2006/customXml" ds:itemID="{207BF7DC-094F-423D-8636-3990A105D490}">
  <ds:schemaRefs>
    <ds:schemaRef ds:uri="a3840f4f-04be-43d1-b2ef-6ff1382503c7"/>
    <ds:schemaRef ds:uri="http://schemas.microsoft.com/office/infopath/2007/PartnerControls"/>
    <ds:schemaRef ds:uri="http://www.w3.org/XML/1998/namespace"/>
    <ds:schemaRef ds:uri="http://purl.org/dc/elements/1.1/"/>
    <ds:schemaRef ds:uri="http://schemas.microsoft.com/office/2006/metadata/properties"/>
    <ds:schemaRef ds:uri="http://purl.org/dc/dcmitype/"/>
    <ds:schemaRef ds:uri="http://schemas.microsoft.com/office/2006/documentManagement/types"/>
    <ds:schemaRef ds:uri="71c5aaf6-e6ce-465b-b873-5148d2a4c105"/>
    <ds:schemaRef ds:uri="http://schemas.openxmlformats.org/package/2006/metadata/core-properties"/>
    <ds:schemaRef ds:uri="f659f8e2-1f61-4f73-8f5e-1b768c00d15a"/>
    <ds:schemaRef ds:uri="3b34c8f0-1ef5-4d1e-bb66-517ce7fe7356"/>
    <ds:schemaRef ds:uri="http://purl.org/dc/terms/"/>
  </ds:schemaRefs>
</ds:datastoreItem>
</file>

<file path=docProps/app.xml><?xml version="1.0" encoding="utf-8"?>
<Properties xmlns="http://schemas.openxmlformats.org/officeDocument/2006/extended-properties" xmlns:vt="http://schemas.openxmlformats.org/officeDocument/2006/docPropsVTypes">
  <Template>NET_PPT_Temp_Arial_Macro_Free_v53</Template>
  <TotalTime>0</TotalTime>
  <Words>521</Words>
  <Application>Microsoft Office PowerPoint</Application>
  <PresentationFormat>On-screen Show (16:9)</PresentationFormat>
  <Paragraphs>49</Paragraphs>
  <Slides>8</Slides>
  <Notes>1</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8</vt:i4>
      </vt:variant>
    </vt:vector>
  </HeadingPairs>
  <TitlesOfParts>
    <vt:vector size="20" baseType="lpstr">
      <vt:lpstr>Arial</vt:lpstr>
      <vt:lpstr>Calibri</vt:lpstr>
      <vt:lpstr>Lucida Grande</vt:lpstr>
      <vt:lpstr>Nokia Pure Headline Light</vt:lpstr>
      <vt:lpstr>Nokia Pure Text Light</vt:lpstr>
      <vt:lpstr>Symbol</vt:lpstr>
      <vt:lpstr>ヒラギノ角ゴ Pro W3</vt:lpstr>
      <vt:lpstr>NET_PPT_Temp_Arial_Macro_Free_v53</vt:lpstr>
      <vt:lpstr>Nokia Master Blue Background</vt:lpstr>
      <vt:lpstr>Final Slide</vt:lpstr>
      <vt:lpstr>1_NET_PPT_Temp_Arial_Macro_Free_v53</vt:lpstr>
      <vt:lpstr>Nokia Master White Background</vt:lpstr>
      <vt:lpstr>PowerPoint Presentation</vt:lpstr>
      <vt:lpstr>UE&lt;&gt;NW Information Exchange for Slicing</vt:lpstr>
      <vt:lpstr>How does the UE obtain information it needs to operate slicing </vt:lpstr>
      <vt:lpstr>Registration accept content</vt:lpstr>
      <vt:lpstr>UE Configuration update</vt:lpstr>
      <vt:lpstr>What does the UE include in SM</vt:lpstr>
      <vt:lpstr>What does the UE include in Registration request</vt:lpstr>
      <vt:lpstr>Which function provides the mapping of S-NSSAIs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2015-02-02T07:27:22Z</dcterms:created>
  <dcterms:modified xsi:type="dcterms:W3CDTF">2017-10-25T06:03:06Z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0x010100B82721952339BD4AA67475AA1B500C36</vt:lpwstr>
  </property>
  <property fmtid="{D5CDD505-2E9C-101B-9397-08002B2CF9AE}" pid="4" name="_dlc_DocIdItemGuid">
    <vt:lpwstr>9a7da7fa-74ae-4553-a382-7cb4b79c9d1d</vt:lpwstr>
  </property>
  <property fmtid="{D5CDD505-2E9C-101B-9397-08002B2CF9AE}" pid="5" name="_AdHocReviewCycleID">
    <vt:i4>547779314</vt:i4>
  </property>
</Properties>
</file>