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3" r:id="rId7"/>
    <p:sldId id="262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yungjune@LGE r2" initials="a" lastIdx="2" clrIdx="0">
    <p:extLst/>
  </p:cmAuthor>
  <p:cmAuthor id="2" name="rev6" initials="a" lastIdx="3" clrIdx="1">
    <p:extLst>
      <p:ext uri="{19B8F6BF-5375-455C-9EA6-DF929625EA0E}">
        <p15:presenceInfo xmlns:p15="http://schemas.microsoft.com/office/powerpoint/2012/main" userId="rev6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008000"/>
    <a:srgbClr val="FF00FF"/>
    <a:srgbClr val="CC00CC"/>
    <a:srgbClr val="FF8F8F"/>
    <a:srgbClr val="FFCCFF"/>
    <a:srgbClr val="F26300"/>
    <a:srgbClr val="FF6600"/>
    <a:srgbClr val="CC66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67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중간 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0000"/>
            <a:ext cx="7772400" cy="1468800"/>
          </a:xfrm>
        </p:spPr>
        <p:txBody>
          <a:bodyPr anchor="ctr">
            <a:normAutofit/>
          </a:bodyPr>
          <a:lstStyle>
            <a:lvl1pPr algn="ctr">
              <a:defRPr sz="3200" baseline="0"/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782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0" y="763588"/>
            <a:ext cx="9144000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8"/>
          <p:cNvSpPr txBox="1">
            <a:spLocks/>
          </p:cNvSpPr>
          <p:nvPr userDrawn="1"/>
        </p:nvSpPr>
        <p:spPr bwMode="auto">
          <a:xfrm>
            <a:off x="8770938" y="0"/>
            <a:ext cx="3873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Clr>
                <a:srgbClr val="008000"/>
              </a:buClr>
              <a:buSzPct val="80000"/>
              <a:buFont typeface="Wingdings" panose="05000000000000000000" pitchFamily="2" charset="2"/>
              <a:buChar char="q"/>
              <a:defRPr sz="2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20000"/>
              </a:spcBef>
              <a:buChar char="–"/>
              <a:defRPr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2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  <a:defRPr sz="16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20000"/>
              </a:spcBef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r" eaLnBrk="1" latinLnBrk="0" hangingPunct="1">
              <a:spcBef>
                <a:spcPct val="0"/>
              </a:spcBef>
              <a:buClrTx/>
              <a:buSzTx/>
              <a:buFontTx/>
              <a:buNone/>
            </a:pPr>
            <a:fld id="{54B02C11-47D2-45B4-B0DE-27E05D5DD105}" type="slidenum">
              <a:rPr kumimoji="1" lang="en-US" altLang="ko-KR" sz="1100" b="1">
                <a:solidFill>
                  <a:schemeClr val="tx1"/>
                </a:solidFill>
                <a:latin typeface="Trebuchet MS" panose="020B0603020202020204" pitchFamily="34" charset="0"/>
                <a:ea typeface="굴림" panose="020B0600000101010101" pitchFamily="50" charset="-127"/>
              </a:rPr>
              <a:pPr algn="r" eaLnBrk="1" latinLnBrk="0" hangingPunct="1">
                <a:spcBef>
                  <a:spcPct val="0"/>
                </a:spcBef>
                <a:buClrTx/>
                <a:buSzTx/>
                <a:buFontTx/>
                <a:buNone/>
              </a:pPr>
              <a:t>‹#›</a:t>
            </a:fld>
            <a:endParaRPr kumimoji="1" lang="en-US" altLang="ko-KR" sz="1100" b="1">
              <a:solidFill>
                <a:schemeClr val="tx1"/>
              </a:solidFill>
              <a:latin typeface="Trebuchet MS" panose="020B0603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39797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4"/>
          <p:cNvSpPr>
            <a:spLocks noChangeShapeType="1"/>
          </p:cNvSpPr>
          <p:nvPr userDrawn="1"/>
        </p:nvSpPr>
        <p:spPr bwMode="auto">
          <a:xfrm>
            <a:off x="0" y="763588"/>
            <a:ext cx="9144000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슬라이드 번호 개체 틀 8"/>
          <p:cNvSpPr txBox="1">
            <a:spLocks/>
          </p:cNvSpPr>
          <p:nvPr userDrawn="1"/>
        </p:nvSpPr>
        <p:spPr bwMode="auto">
          <a:xfrm>
            <a:off x="8770938" y="0"/>
            <a:ext cx="3873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Clr>
                <a:srgbClr val="008000"/>
              </a:buClr>
              <a:buSzPct val="80000"/>
              <a:buFont typeface="Wingdings" panose="05000000000000000000" pitchFamily="2" charset="2"/>
              <a:buChar char="q"/>
              <a:defRPr sz="2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20000"/>
              </a:spcBef>
              <a:buChar char="–"/>
              <a:defRPr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2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  <a:defRPr sz="16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20000"/>
              </a:spcBef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r" eaLnBrk="1" latinLnBrk="0" hangingPunct="1">
              <a:spcBef>
                <a:spcPct val="0"/>
              </a:spcBef>
              <a:buClrTx/>
              <a:buSzTx/>
              <a:buFontTx/>
              <a:buNone/>
            </a:pPr>
            <a:fld id="{54B02C11-47D2-45B4-B0DE-27E05D5DD105}" type="slidenum">
              <a:rPr kumimoji="1" lang="en-US" altLang="ko-KR" sz="1100" b="1">
                <a:solidFill>
                  <a:schemeClr val="tx1"/>
                </a:solidFill>
                <a:latin typeface="Trebuchet MS" panose="020B0603020202020204" pitchFamily="34" charset="0"/>
                <a:ea typeface="굴림" panose="020B0600000101010101" pitchFamily="50" charset="-127"/>
              </a:rPr>
              <a:pPr algn="r" eaLnBrk="1" latinLnBrk="0" hangingPunct="1">
                <a:spcBef>
                  <a:spcPct val="0"/>
                </a:spcBef>
                <a:buClrTx/>
                <a:buSzTx/>
                <a:buFontTx/>
                <a:buNone/>
              </a:pPr>
              <a:t>‹#›</a:t>
            </a:fld>
            <a:endParaRPr kumimoji="1" lang="en-US" altLang="ko-KR" sz="1100" b="1">
              <a:solidFill>
                <a:schemeClr val="tx1"/>
              </a:solidFill>
              <a:latin typeface="Trebuchet MS" panose="020B0603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3217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" y="115200"/>
            <a:ext cx="9000000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" y="784800"/>
            <a:ext cx="9000000" cy="560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  <a:p>
            <a:pPr lvl="5"/>
            <a:r>
              <a:rPr lang="ko-KR" altLang="en-US" dirty="0" smtClean="0"/>
              <a:t>여섯째 수준</a:t>
            </a:r>
            <a:endParaRPr lang="en-US" altLang="ko-KR" dirty="0" smtClean="0"/>
          </a:p>
          <a:p>
            <a:pPr lvl="6"/>
            <a:r>
              <a:rPr lang="ko-KR" altLang="en-US" dirty="0" smtClean="0"/>
              <a:t>일곱째 수준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453527"/>
            <a:ext cx="698902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6624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9D003C"/>
          </a:solidFill>
          <a:latin typeface="Calibri" panose="020F0502020204030204" pitchFamily="34" charset="0"/>
          <a:ea typeface="맑은 고딕" panose="020B0503020000020004" pitchFamily="50" charset="-127"/>
          <a:cs typeface="+mj-cs"/>
        </a:defRPr>
      </a:lvl1pPr>
    </p:titleStyle>
    <p:bodyStyle>
      <a:lvl1pPr marL="262800" indent="-2628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80000"/>
        <a:buFont typeface="Wingdings" panose="05000000000000000000" pitchFamily="2" charset="2"/>
        <a:buChar char=""/>
        <a:defRPr sz="2000" b="1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1pPr>
      <a:lvl2pPr marL="475200" indent="-2124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2pPr>
      <a:lvl3pPr marL="702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Calibri" panose="020F0502020204030204" pitchFamily="34" charset="0"/>
        <a:buChar char="—"/>
        <a:defRPr sz="13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3pPr>
      <a:lvl4pPr marL="9252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90000"/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4pPr>
      <a:lvl5pPr marL="1085400" indent="-2286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Wingdings" panose="05000000000000000000" pitchFamily="2" charset="2"/>
        <a:buChar char="ü"/>
        <a:defRPr sz="11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5pPr>
      <a:lvl6pPr marL="1224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80000"/>
        <a:buFont typeface="Wingdings" panose="05000000000000000000" pitchFamily="2" charset="2"/>
        <a:buChar char="v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404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Wingdings" panose="05000000000000000000" pitchFamily="2" charset="2"/>
        <a:buChar char="§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047112"/>
            <a:ext cx="7772400" cy="1468800"/>
          </a:xfrm>
        </p:spPr>
        <p:txBody>
          <a:bodyPr/>
          <a:lstStyle/>
          <a:p>
            <a:r>
              <a:rPr lang="en-US" altLang="ko-KR" dirty="0" smtClean="0"/>
              <a:t>Discussion on Reflective </a:t>
            </a:r>
            <a:r>
              <a:rPr lang="en-US" altLang="ko-KR" dirty="0" err="1" smtClean="0"/>
              <a:t>QoS</a:t>
            </a:r>
            <a:r>
              <a:rPr lang="en-US" altLang="ko-KR" dirty="0" smtClean="0"/>
              <a:t> Deactivation</a:t>
            </a:r>
            <a:br>
              <a:rPr lang="en-US" altLang="ko-KR" dirty="0" smtClean="0"/>
            </a:br>
            <a:r>
              <a:rPr lang="en-US" altLang="ko-KR" dirty="0" smtClean="0"/>
              <a:t>(User Plane approach)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7446" y="83889"/>
            <a:ext cx="5402248" cy="1838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3GPP SA WG 2 </a:t>
            </a: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Meeting#121</a:t>
            </a: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15 </a:t>
            </a: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19 May</a:t>
            </a: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, Hangzhou, </a:t>
            </a: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China</a:t>
            </a:r>
          </a:p>
          <a:p>
            <a:pPr lvl="0">
              <a:spcBef>
                <a:spcPct val="0"/>
              </a:spcBef>
              <a:spcAft>
                <a:spcPts val="300"/>
              </a:spcAft>
            </a:pP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Source</a:t>
            </a: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		LG Electronics, SK Telecom, ETRI, </a:t>
            </a:r>
            <a:r>
              <a:rPr lang="en-US" altLang="ko-KR" sz="1200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InterDigital</a:t>
            </a: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Title</a:t>
            </a: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		Discussion on Reflective </a:t>
            </a:r>
            <a:r>
              <a:rPr lang="en-US" altLang="ko-KR" sz="12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QoS</a:t>
            </a: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deactivation</a:t>
            </a: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Document for:	</a:t>
            </a: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Discussion</a:t>
            </a: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Agenda Item:	</a:t>
            </a: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6.5.5 </a:t>
            </a:r>
            <a:r>
              <a:rPr lang="en-US" altLang="ko-KR" sz="12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QoS</a:t>
            </a: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concept and functionality</a:t>
            </a: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Work Item / Release:	5GS_Ph1 / Rel-15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20044" y="83889"/>
            <a:ext cx="1186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S2-173386</a:t>
            </a:r>
            <a:endParaRPr lang="en-US" altLang="ko-KR" sz="1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685800" y="3348804"/>
            <a:ext cx="7772400" cy="146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9D003C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j-cs"/>
              </a:defRPr>
            </a:lvl1pPr>
          </a:lstStyle>
          <a:p>
            <a:r>
              <a:rPr lang="en-US" altLang="ko-KR" sz="2000" dirty="0" smtClean="0">
                <a:solidFill>
                  <a:srgbClr val="808080"/>
                </a:solidFill>
              </a:rPr>
              <a:t>LG Electronics, </a:t>
            </a:r>
            <a:r>
              <a:rPr lang="en-US" altLang="ko-KR" sz="2000" dirty="0">
                <a:solidFill>
                  <a:srgbClr val="808080"/>
                </a:solidFill>
              </a:rPr>
              <a:t>SK </a:t>
            </a:r>
            <a:r>
              <a:rPr lang="en-US" altLang="ko-KR" sz="2000" dirty="0" smtClean="0">
                <a:solidFill>
                  <a:srgbClr val="808080"/>
                </a:solidFill>
              </a:rPr>
              <a:t>Telecom, ETRI, </a:t>
            </a:r>
            <a:r>
              <a:rPr lang="en-US" altLang="ko-KR" sz="2000" dirty="0" err="1" smtClean="0">
                <a:solidFill>
                  <a:srgbClr val="808080"/>
                </a:solidFill>
              </a:rPr>
              <a:t>InterDigital</a:t>
            </a:r>
            <a:endParaRPr lang="ko-KR" altLang="en-US" sz="200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17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원통 23"/>
          <p:cNvSpPr/>
          <p:nvPr/>
        </p:nvSpPr>
        <p:spPr>
          <a:xfrm rot="16200000">
            <a:off x="4130023" y="1236233"/>
            <a:ext cx="391807" cy="4527122"/>
          </a:xfrm>
          <a:prstGeom prst="ca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PDU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Reflective </a:t>
            </a:r>
            <a:r>
              <a:rPr lang="en-US" altLang="ko-KR" dirty="0" err="1" smtClean="0"/>
              <a:t>QoS</a:t>
            </a:r>
            <a:r>
              <a:rPr lang="en-US" altLang="ko-KR" dirty="0" smtClean="0"/>
              <a:t> Activation</a:t>
            </a:r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98" t="7572" r="34000" b="10397"/>
          <a:stretch/>
        </p:blipFill>
        <p:spPr>
          <a:xfrm flipH="1">
            <a:off x="1616353" y="3027895"/>
            <a:ext cx="286975" cy="57573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9043" y="1858434"/>
            <a:ext cx="469667" cy="63499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9486" y="3004157"/>
            <a:ext cx="708780" cy="5994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12883" y="2464857"/>
            <a:ext cx="4619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SMF</a:t>
            </a:r>
            <a:endParaRPr lang="ko-KR" altLang="en-US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579342" y="3601760"/>
            <a:ext cx="360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UE</a:t>
            </a:r>
            <a:endParaRPr lang="ko-KR" altLang="en-US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24906" y="3601760"/>
            <a:ext cx="437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UPF</a:t>
            </a:r>
            <a:endParaRPr lang="ko-KR" altLang="en-US" sz="1200" b="1" dirty="0"/>
          </a:p>
        </p:txBody>
      </p:sp>
      <p:cxnSp>
        <p:nvCxnSpPr>
          <p:cNvPr id="13" name="직선 화살표 연결선 12"/>
          <p:cNvCxnSpPr/>
          <p:nvPr/>
        </p:nvCxnSpPr>
        <p:spPr>
          <a:xfrm flipV="1">
            <a:off x="2065534" y="2312172"/>
            <a:ext cx="4515624" cy="918901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직사각형 16"/>
          <p:cNvSpPr/>
          <p:nvPr/>
        </p:nvSpPr>
        <p:spPr>
          <a:xfrm>
            <a:off x="6061070" y="3397708"/>
            <a:ext cx="432795" cy="20417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data</a:t>
            </a:r>
            <a:endParaRPr lang="ko-KR" altLang="en-US" sz="1000" dirty="0"/>
          </a:p>
        </p:txBody>
      </p:sp>
      <p:sp>
        <p:nvSpPr>
          <p:cNvPr id="18" name="직사각형 17"/>
          <p:cNvSpPr/>
          <p:nvPr/>
        </p:nvSpPr>
        <p:spPr>
          <a:xfrm>
            <a:off x="5847980" y="3397708"/>
            <a:ext cx="213091" cy="2041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en-US" altLang="ko-KR" sz="700" dirty="0">
                <a:solidFill>
                  <a:prstClr val="white"/>
                </a:solidFill>
              </a:rPr>
              <a:t>RQI</a:t>
            </a:r>
          </a:p>
          <a:p>
            <a:pPr lvl="0" algn="ctr"/>
            <a:r>
              <a:rPr lang="en-US" altLang="ko-KR" sz="700" dirty="0">
                <a:solidFill>
                  <a:prstClr val="white"/>
                </a:solidFill>
              </a:rPr>
              <a:t>=1</a:t>
            </a:r>
            <a:endParaRPr lang="ko-KR" altLang="en-US" sz="700" dirty="0">
              <a:solidFill>
                <a:prstClr val="white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631581" y="3397708"/>
            <a:ext cx="213091" cy="2041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QFI</a:t>
            </a:r>
            <a:endParaRPr lang="ko-KR" altLang="en-US" sz="1000" dirty="0"/>
          </a:p>
        </p:txBody>
      </p:sp>
      <p:sp>
        <p:nvSpPr>
          <p:cNvPr id="20" name="TextBox 19"/>
          <p:cNvSpPr txBox="1"/>
          <p:nvPr/>
        </p:nvSpPr>
        <p:spPr>
          <a:xfrm>
            <a:off x="5700026" y="3889070"/>
            <a:ext cx="26730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Start policing to corresponding packets</a:t>
            </a:r>
            <a:endParaRPr lang="ko-KR" altLang="en-US" sz="1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97910" y="3856931"/>
            <a:ext cx="19238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Generate Derived </a:t>
            </a:r>
            <a:r>
              <a:rPr lang="en-US" altLang="ko-KR" sz="1200" b="1" dirty="0" err="1" smtClean="0"/>
              <a:t>QoS</a:t>
            </a:r>
            <a:r>
              <a:rPr lang="en-US" altLang="ko-KR" sz="1200" b="1" dirty="0" smtClean="0"/>
              <a:t> Rule</a:t>
            </a:r>
            <a:endParaRPr lang="ko-KR" altLang="en-US" sz="1200" b="1" dirty="0"/>
          </a:p>
        </p:txBody>
      </p:sp>
      <p:sp>
        <p:nvSpPr>
          <p:cNvPr id="25" name="직사각형 24"/>
          <p:cNvSpPr/>
          <p:nvPr/>
        </p:nvSpPr>
        <p:spPr>
          <a:xfrm>
            <a:off x="2670170" y="3397708"/>
            <a:ext cx="432795" cy="20417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data</a:t>
            </a:r>
            <a:endParaRPr lang="ko-KR" altLang="en-US" sz="1000" dirty="0"/>
          </a:p>
        </p:txBody>
      </p:sp>
      <p:sp>
        <p:nvSpPr>
          <p:cNvPr id="26" name="직사각형 25"/>
          <p:cNvSpPr/>
          <p:nvPr/>
        </p:nvSpPr>
        <p:spPr>
          <a:xfrm>
            <a:off x="2457080" y="3397708"/>
            <a:ext cx="213091" cy="2041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700" dirty="0" smtClean="0"/>
              <a:t>RQI</a:t>
            </a:r>
          </a:p>
          <a:p>
            <a:pPr algn="ctr"/>
            <a:r>
              <a:rPr lang="en-US" altLang="ko-KR" sz="700" dirty="0" smtClean="0"/>
              <a:t>=1</a:t>
            </a:r>
            <a:endParaRPr lang="ko-KR" altLang="en-US" sz="700" dirty="0"/>
          </a:p>
        </p:txBody>
      </p:sp>
      <p:sp>
        <p:nvSpPr>
          <p:cNvPr id="27" name="직사각형 26"/>
          <p:cNvSpPr/>
          <p:nvPr/>
        </p:nvSpPr>
        <p:spPr>
          <a:xfrm>
            <a:off x="2240681" y="3397708"/>
            <a:ext cx="213091" cy="2041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QFI</a:t>
            </a:r>
            <a:endParaRPr lang="ko-KR" altLang="en-US" sz="1000" dirty="0"/>
          </a:p>
        </p:txBody>
      </p:sp>
      <p:cxnSp>
        <p:nvCxnSpPr>
          <p:cNvPr id="5" name="직선 화살표 연결선 4"/>
          <p:cNvCxnSpPr>
            <a:stCxn id="9" idx="2"/>
            <a:endCxn id="8" idx="0"/>
          </p:cNvCxnSpPr>
          <p:nvPr/>
        </p:nvCxnSpPr>
        <p:spPr>
          <a:xfrm>
            <a:off x="6943876" y="2741856"/>
            <a:ext cx="0" cy="2623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935547" y="2709269"/>
            <a:ext cx="1970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/>
              <a:t>Reflective </a:t>
            </a:r>
            <a:r>
              <a:rPr lang="en-US" altLang="ko-KR" sz="1200" dirty="0" err="1" smtClean="0"/>
              <a:t>QoS</a:t>
            </a:r>
            <a:r>
              <a:rPr lang="en-US" altLang="ko-KR" sz="1200" dirty="0" smtClean="0"/>
              <a:t> Configuration</a:t>
            </a:r>
          </a:p>
          <a:p>
            <a:pPr algn="ctr"/>
            <a:r>
              <a:rPr lang="en-US" altLang="ko-KR" sz="1200" dirty="0" smtClean="0"/>
              <a:t>(User Plane)</a:t>
            </a:r>
            <a:endParaRPr lang="ko-KR" altLang="en-US" sz="1200" dirty="0"/>
          </a:p>
        </p:txBody>
      </p:sp>
      <p:sp>
        <p:nvSpPr>
          <p:cNvPr id="31" name="TextBox 30"/>
          <p:cNvSpPr txBox="1"/>
          <p:nvPr/>
        </p:nvSpPr>
        <p:spPr>
          <a:xfrm>
            <a:off x="3338012" y="2234024"/>
            <a:ext cx="1970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/>
              <a:t>Reflective </a:t>
            </a:r>
            <a:r>
              <a:rPr lang="en-US" altLang="ko-KR" sz="1200" dirty="0" err="1" smtClean="0"/>
              <a:t>QoS</a:t>
            </a:r>
            <a:r>
              <a:rPr lang="en-US" altLang="ko-KR" sz="1200" dirty="0" smtClean="0"/>
              <a:t> Configuration</a:t>
            </a:r>
          </a:p>
          <a:p>
            <a:pPr algn="ctr"/>
            <a:r>
              <a:rPr lang="en-US" altLang="ko-KR" sz="1200" dirty="0" smtClean="0"/>
              <a:t>(Control Plane)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35110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Reflective </a:t>
            </a:r>
            <a:r>
              <a:rPr lang="en-US" altLang="ko-KR" dirty="0" err="1" smtClean="0"/>
              <a:t>QoS</a:t>
            </a:r>
            <a:r>
              <a:rPr lang="en-US" altLang="ko-KR" dirty="0" smtClean="0"/>
              <a:t> Deactivation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Solution 1 – Timer based solution</a:t>
            </a:r>
            <a:endParaRPr lang="ko-KR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143859" y="3943697"/>
            <a:ext cx="3378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Start / Reset Timer whenever indicating RQI=1</a:t>
            </a:r>
          </a:p>
          <a:p>
            <a:r>
              <a:rPr lang="en-US" altLang="ko-KR" sz="1200" b="1" dirty="0" smtClean="0"/>
              <a:t>Set RQI=0 </a:t>
            </a:r>
            <a:r>
              <a:rPr lang="en-US" altLang="ko-KR" sz="1200" b="1" dirty="0"/>
              <a:t>if SMF configured UPF to stop using </a:t>
            </a:r>
            <a:r>
              <a:rPr lang="en-US" altLang="ko-KR" sz="1200" b="1" dirty="0" smtClean="0"/>
              <a:t>RQ</a:t>
            </a:r>
            <a:endParaRPr lang="ko-KR" altLang="en-US" sz="1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40823" y="3943697"/>
            <a:ext cx="30491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Continuously monitors RQI and </a:t>
            </a:r>
          </a:p>
          <a:p>
            <a:r>
              <a:rPr lang="en-US" altLang="ko-KR" sz="1200" b="1" dirty="0" smtClean="0"/>
              <a:t>start / reset Timer whenever receiving RQI=1</a:t>
            </a:r>
            <a:endParaRPr lang="ko-KR" altLang="en-US" sz="12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40823" y="4545109"/>
            <a:ext cx="3536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</a:rPr>
              <a:t>Deactivated when Timer is expired</a:t>
            </a:r>
          </a:p>
          <a:p>
            <a:r>
              <a:rPr lang="en-US" altLang="ko-KR" sz="1200" dirty="0"/>
              <a:t> </a:t>
            </a:r>
            <a:r>
              <a:rPr lang="en-US" altLang="ko-KR" sz="1200" dirty="0" smtClean="0"/>
              <a:t> Remove Derived </a:t>
            </a:r>
            <a:r>
              <a:rPr lang="en-US" altLang="ko-KR" sz="1200" dirty="0" err="1" smtClean="0"/>
              <a:t>QoS</a:t>
            </a:r>
            <a:r>
              <a:rPr lang="en-US" altLang="ko-KR" sz="1200" dirty="0" smtClean="0"/>
              <a:t> rule associated with the Timer </a:t>
            </a:r>
            <a:endParaRPr lang="ko-KR" altLang="en-US" sz="1200" dirty="0"/>
          </a:p>
        </p:txBody>
      </p:sp>
      <p:sp>
        <p:nvSpPr>
          <p:cNvPr id="29" name="TextBox 28"/>
          <p:cNvSpPr txBox="1"/>
          <p:nvPr/>
        </p:nvSpPr>
        <p:spPr>
          <a:xfrm>
            <a:off x="5071747" y="4545109"/>
            <a:ext cx="2865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rgbClr val="FF0000"/>
                </a:solidFill>
              </a:rPr>
              <a:t>Deactivated w</a:t>
            </a:r>
            <a:r>
              <a:rPr lang="en-US" altLang="ko-KR" sz="1200" dirty="0" smtClean="0">
                <a:solidFill>
                  <a:srgbClr val="FF0000"/>
                </a:solidFill>
              </a:rPr>
              <a:t>hen Timer is expired</a:t>
            </a:r>
          </a:p>
          <a:p>
            <a:r>
              <a:rPr lang="en-US" altLang="ko-KR" sz="1200" dirty="0"/>
              <a:t> </a:t>
            </a:r>
            <a:r>
              <a:rPr lang="en-US" altLang="ko-KR" sz="1200" dirty="0" smtClean="0"/>
              <a:t> Stop policing to corresponding UL packets</a:t>
            </a:r>
          </a:p>
        </p:txBody>
      </p:sp>
      <p:sp>
        <p:nvSpPr>
          <p:cNvPr id="66" name="원통 65"/>
          <p:cNvSpPr/>
          <p:nvPr/>
        </p:nvSpPr>
        <p:spPr>
          <a:xfrm rot="16200000">
            <a:off x="4130023" y="1236233"/>
            <a:ext cx="391807" cy="4527122"/>
          </a:xfrm>
          <a:prstGeom prst="ca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PDU</a:t>
            </a:r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67" name="그림 6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98" t="7572" r="34000" b="10397"/>
          <a:stretch/>
        </p:blipFill>
        <p:spPr>
          <a:xfrm flipH="1">
            <a:off x="1616353" y="3027895"/>
            <a:ext cx="286975" cy="575732"/>
          </a:xfrm>
          <a:prstGeom prst="rect">
            <a:avLst/>
          </a:prstGeom>
        </p:spPr>
      </p:pic>
      <p:pic>
        <p:nvPicPr>
          <p:cNvPr id="68" name="그림 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9043" y="1858434"/>
            <a:ext cx="469667" cy="634998"/>
          </a:xfrm>
          <a:prstGeom prst="rect">
            <a:avLst/>
          </a:prstGeom>
        </p:spPr>
      </p:pic>
      <p:pic>
        <p:nvPicPr>
          <p:cNvPr id="69" name="그림 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9486" y="3004157"/>
            <a:ext cx="708780" cy="599470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6712883" y="2464857"/>
            <a:ext cx="4619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SMF</a:t>
            </a:r>
            <a:endParaRPr lang="ko-KR" altLang="en-US" sz="1200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1579342" y="3601760"/>
            <a:ext cx="360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UE</a:t>
            </a:r>
            <a:endParaRPr lang="ko-KR" altLang="en-US" sz="1200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6724906" y="3601760"/>
            <a:ext cx="437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UPF</a:t>
            </a:r>
            <a:endParaRPr lang="ko-KR" altLang="en-US" sz="1200" b="1" dirty="0"/>
          </a:p>
        </p:txBody>
      </p:sp>
      <p:cxnSp>
        <p:nvCxnSpPr>
          <p:cNvPr id="73" name="직선 화살표 연결선 72"/>
          <p:cNvCxnSpPr/>
          <p:nvPr/>
        </p:nvCxnSpPr>
        <p:spPr>
          <a:xfrm flipV="1">
            <a:off x="2065534" y="2312172"/>
            <a:ext cx="4515624" cy="918901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직사각형 73"/>
          <p:cNvSpPr/>
          <p:nvPr/>
        </p:nvSpPr>
        <p:spPr>
          <a:xfrm>
            <a:off x="6061070" y="3397708"/>
            <a:ext cx="432795" cy="20417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data</a:t>
            </a:r>
            <a:endParaRPr lang="ko-KR" altLang="en-US" sz="1000" dirty="0"/>
          </a:p>
        </p:txBody>
      </p:sp>
      <p:sp>
        <p:nvSpPr>
          <p:cNvPr id="75" name="직사각형 74"/>
          <p:cNvSpPr/>
          <p:nvPr/>
        </p:nvSpPr>
        <p:spPr>
          <a:xfrm>
            <a:off x="5847980" y="3397708"/>
            <a:ext cx="213091" cy="2041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en-US" altLang="ko-KR" sz="700" dirty="0">
                <a:solidFill>
                  <a:prstClr val="white"/>
                </a:solidFill>
              </a:rPr>
              <a:t>RQI</a:t>
            </a:r>
          </a:p>
          <a:p>
            <a:pPr lvl="0" algn="ctr"/>
            <a:r>
              <a:rPr lang="en-US" altLang="ko-KR" sz="700" dirty="0">
                <a:solidFill>
                  <a:prstClr val="white"/>
                </a:solidFill>
              </a:rPr>
              <a:t>=1</a:t>
            </a:r>
            <a:endParaRPr lang="ko-KR" altLang="en-US" sz="700" dirty="0">
              <a:solidFill>
                <a:prstClr val="white"/>
              </a:solidFill>
            </a:endParaRPr>
          </a:p>
        </p:txBody>
      </p:sp>
      <p:sp>
        <p:nvSpPr>
          <p:cNvPr id="76" name="직사각형 75"/>
          <p:cNvSpPr/>
          <p:nvPr/>
        </p:nvSpPr>
        <p:spPr>
          <a:xfrm>
            <a:off x="5631581" y="3397708"/>
            <a:ext cx="213091" cy="2041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QFI</a:t>
            </a:r>
            <a:endParaRPr lang="ko-KR" altLang="en-US" sz="1000" dirty="0"/>
          </a:p>
        </p:txBody>
      </p:sp>
      <p:sp>
        <p:nvSpPr>
          <p:cNvPr id="79" name="직사각형 78"/>
          <p:cNvSpPr/>
          <p:nvPr/>
        </p:nvSpPr>
        <p:spPr>
          <a:xfrm>
            <a:off x="2670170" y="3397708"/>
            <a:ext cx="432795" cy="20417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data</a:t>
            </a:r>
            <a:endParaRPr lang="ko-KR" altLang="en-US" sz="1000" dirty="0"/>
          </a:p>
        </p:txBody>
      </p:sp>
      <p:sp>
        <p:nvSpPr>
          <p:cNvPr id="80" name="직사각형 79"/>
          <p:cNvSpPr/>
          <p:nvPr/>
        </p:nvSpPr>
        <p:spPr>
          <a:xfrm>
            <a:off x="2457080" y="3397708"/>
            <a:ext cx="213091" cy="2041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en-US" altLang="ko-KR" sz="700" dirty="0">
                <a:solidFill>
                  <a:prstClr val="white"/>
                </a:solidFill>
              </a:rPr>
              <a:t>RQI</a:t>
            </a:r>
          </a:p>
          <a:p>
            <a:pPr lvl="0" algn="ctr"/>
            <a:r>
              <a:rPr lang="en-US" altLang="ko-KR" sz="700" dirty="0">
                <a:solidFill>
                  <a:prstClr val="white"/>
                </a:solidFill>
              </a:rPr>
              <a:t>=1</a:t>
            </a:r>
            <a:endParaRPr lang="ko-KR" altLang="en-US" sz="700" dirty="0">
              <a:solidFill>
                <a:prstClr val="white"/>
              </a:solidFill>
            </a:endParaRPr>
          </a:p>
        </p:txBody>
      </p:sp>
      <p:sp>
        <p:nvSpPr>
          <p:cNvPr id="81" name="직사각형 80"/>
          <p:cNvSpPr/>
          <p:nvPr/>
        </p:nvSpPr>
        <p:spPr>
          <a:xfrm>
            <a:off x="2240681" y="3397708"/>
            <a:ext cx="213091" cy="2041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QFI</a:t>
            </a:r>
            <a:endParaRPr lang="ko-KR" altLang="en-US" sz="1000" dirty="0"/>
          </a:p>
        </p:txBody>
      </p:sp>
      <p:cxnSp>
        <p:nvCxnSpPr>
          <p:cNvPr id="82" name="직선 화살표 연결선 81"/>
          <p:cNvCxnSpPr>
            <a:stCxn id="70" idx="2"/>
            <a:endCxn id="69" idx="0"/>
          </p:cNvCxnSpPr>
          <p:nvPr/>
        </p:nvCxnSpPr>
        <p:spPr>
          <a:xfrm>
            <a:off x="6943876" y="2741856"/>
            <a:ext cx="0" cy="2623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6935547" y="2709269"/>
            <a:ext cx="1970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/>
              <a:t>Reflective </a:t>
            </a:r>
            <a:r>
              <a:rPr lang="en-US" altLang="ko-KR" sz="1200" dirty="0" err="1" smtClean="0"/>
              <a:t>QoS</a:t>
            </a:r>
            <a:r>
              <a:rPr lang="en-US" altLang="ko-KR" sz="1200" dirty="0" smtClean="0"/>
              <a:t> Configuration</a:t>
            </a:r>
          </a:p>
          <a:p>
            <a:pPr algn="ctr"/>
            <a:r>
              <a:rPr lang="en-US" altLang="ko-KR" sz="1200" dirty="0" smtClean="0"/>
              <a:t>(Deactivation)</a:t>
            </a:r>
            <a:endParaRPr lang="ko-KR" altLang="en-US" sz="1200" dirty="0"/>
          </a:p>
        </p:txBody>
      </p:sp>
      <p:sp>
        <p:nvSpPr>
          <p:cNvPr id="84" name="TextBox 83"/>
          <p:cNvSpPr txBox="1"/>
          <p:nvPr/>
        </p:nvSpPr>
        <p:spPr>
          <a:xfrm>
            <a:off x="2658284" y="2234024"/>
            <a:ext cx="3442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/>
              <a:t>PDU session establishment </a:t>
            </a:r>
            <a:r>
              <a:rPr lang="en-US" altLang="ko-KR" sz="1200" dirty="0" smtClean="0"/>
              <a:t>accept or pre-configured</a:t>
            </a:r>
            <a:endParaRPr lang="en-US" altLang="ko-KR" sz="1200" dirty="0"/>
          </a:p>
          <a:p>
            <a:pPr algn="ctr"/>
            <a:r>
              <a:rPr lang="en-US" altLang="ko-KR" sz="1200" dirty="0" smtClean="0"/>
              <a:t>Timer value</a:t>
            </a:r>
            <a:endParaRPr lang="ko-KR" altLang="en-US" sz="1200" dirty="0"/>
          </a:p>
        </p:txBody>
      </p:sp>
      <p:sp>
        <p:nvSpPr>
          <p:cNvPr id="25" name="TextBox 24"/>
          <p:cNvSpPr txBox="1"/>
          <p:nvPr/>
        </p:nvSpPr>
        <p:spPr>
          <a:xfrm>
            <a:off x="5071747" y="5178427"/>
            <a:ext cx="26109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</a:rPr>
              <a:t>NOTE: Timer in the network is optional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08455" y="5172374"/>
            <a:ext cx="43839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</a:rPr>
              <a:t>FFS whether Timer is reset when sending corresponding UL packets</a:t>
            </a:r>
          </a:p>
        </p:txBody>
      </p:sp>
    </p:spTree>
    <p:extLst>
      <p:ext uri="{BB962C8B-B14F-4D97-AF65-F5344CB8AC3E}">
        <p14:creationId xmlns:p14="http://schemas.microsoft.com/office/powerpoint/2010/main" val="1763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Reflective </a:t>
            </a:r>
            <a:r>
              <a:rPr lang="en-US" altLang="ko-KR" dirty="0" err="1"/>
              <a:t>QoS</a:t>
            </a:r>
            <a:r>
              <a:rPr lang="en-US" altLang="ko-KR" dirty="0"/>
              <a:t> Deactivation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Solution 2 – RQI based solution</a:t>
            </a:r>
          </a:p>
          <a:p>
            <a:pPr lvl="1"/>
            <a:r>
              <a:rPr lang="en-US" altLang="ko-KR" dirty="0"/>
              <a:t>Need dummy packet when there is no DL packet</a:t>
            </a:r>
            <a:endParaRPr lang="ko-KR" altLang="en-US" dirty="0"/>
          </a:p>
          <a:p>
            <a:pPr lvl="1"/>
            <a:endParaRPr lang="ko-KR" altLang="en-US" dirty="0"/>
          </a:p>
        </p:txBody>
      </p:sp>
      <p:sp>
        <p:nvSpPr>
          <p:cNvPr id="48" name="원통 47"/>
          <p:cNvSpPr/>
          <p:nvPr/>
        </p:nvSpPr>
        <p:spPr>
          <a:xfrm rot="16200000">
            <a:off x="4130024" y="1236233"/>
            <a:ext cx="391807" cy="4527122"/>
          </a:xfrm>
          <a:prstGeom prst="ca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PDU</a:t>
            </a:r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49" name="그림 4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98" t="7572" r="34000" b="10397"/>
          <a:stretch/>
        </p:blipFill>
        <p:spPr>
          <a:xfrm flipH="1">
            <a:off x="1616353" y="3027895"/>
            <a:ext cx="286975" cy="575732"/>
          </a:xfrm>
          <a:prstGeom prst="rect">
            <a:avLst/>
          </a:prstGeom>
        </p:spPr>
      </p:pic>
      <p:pic>
        <p:nvPicPr>
          <p:cNvPr id="50" name="그림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9043" y="1858434"/>
            <a:ext cx="469667" cy="634998"/>
          </a:xfrm>
          <a:prstGeom prst="rect">
            <a:avLst/>
          </a:prstGeom>
        </p:spPr>
      </p:pic>
      <p:pic>
        <p:nvPicPr>
          <p:cNvPr id="51" name="그림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9486" y="3004157"/>
            <a:ext cx="708780" cy="599470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6712883" y="2464857"/>
            <a:ext cx="4619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SMF</a:t>
            </a:r>
            <a:endParaRPr lang="ko-KR" altLang="en-US" sz="12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1579342" y="3601760"/>
            <a:ext cx="360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UE</a:t>
            </a:r>
            <a:endParaRPr lang="ko-KR" altLang="en-US" sz="12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6724906" y="3601760"/>
            <a:ext cx="437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UPF</a:t>
            </a:r>
            <a:endParaRPr lang="ko-KR" altLang="en-US" sz="1200" b="1" dirty="0"/>
          </a:p>
        </p:txBody>
      </p:sp>
      <p:cxnSp>
        <p:nvCxnSpPr>
          <p:cNvPr id="62" name="직선 화살표 연결선 61"/>
          <p:cNvCxnSpPr>
            <a:stCxn id="52" idx="2"/>
            <a:endCxn id="51" idx="0"/>
          </p:cNvCxnSpPr>
          <p:nvPr/>
        </p:nvCxnSpPr>
        <p:spPr>
          <a:xfrm>
            <a:off x="6943876" y="2741856"/>
            <a:ext cx="0" cy="2623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6935547" y="2709269"/>
            <a:ext cx="1970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/>
              <a:t>Reflective </a:t>
            </a:r>
            <a:r>
              <a:rPr lang="en-US" altLang="ko-KR" sz="1200" dirty="0" err="1" smtClean="0"/>
              <a:t>QoS</a:t>
            </a:r>
            <a:r>
              <a:rPr lang="en-US" altLang="ko-KR" sz="1200" dirty="0" smtClean="0"/>
              <a:t> Configuration</a:t>
            </a:r>
          </a:p>
          <a:p>
            <a:pPr algn="ctr"/>
            <a:r>
              <a:rPr lang="en-US" altLang="ko-KR" sz="1200" dirty="0" smtClean="0"/>
              <a:t>(Deactivation)</a:t>
            </a:r>
            <a:endParaRPr lang="ko-KR" altLang="en-US" sz="1200" dirty="0"/>
          </a:p>
        </p:txBody>
      </p:sp>
      <p:sp>
        <p:nvSpPr>
          <p:cNvPr id="65" name="TextBox 64"/>
          <p:cNvSpPr txBox="1"/>
          <p:nvPr/>
        </p:nvSpPr>
        <p:spPr>
          <a:xfrm>
            <a:off x="5143859" y="3943697"/>
            <a:ext cx="33786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Set RQI=0 </a:t>
            </a:r>
            <a:r>
              <a:rPr lang="en-US" altLang="ko-KR" sz="1200" b="1" dirty="0"/>
              <a:t>if SMF configured UPF to stop using </a:t>
            </a:r>
            <a:r>
              <a:rPr lang="en-US" altLang="ko-KR" sz="1200" b="1" dirty="0" smtClean="0"/>
              <a:t>RQ</a:t>
            </a:r>
            <a:endParaRPr lang="ko-KR" altLang="en-US" sz="12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340823" y="3943697"/>
            <a:ext cx="1909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Continuously monitors RQI</a:t>
            </a:r>
            <a:endParaRPr lang="ko-KR" altLang="en-US" sz="12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340823" y="4545109"/>
            <a:ext cx="3113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rgbClr val="FF0000"/>
                </a:solidFill>
              </a:rPr>
              <a:t>Deactivated w</a:t>
            </a:r>
            <a:r>
              <a:rPr lang="en-US" altLang="ko-KR" sz="1200" dirty="0" smtClean="0">
                <a:solidFill>
                  <a:srgbClr val="FF0000"/>
                </a:solidFill>
              </a:rPr>
              <a:t>hen packets with RQI=0 received</a:t>
            </a:r>
          </a:p>
          <a:p>
            <a:r>
              <a:rPr lang="en-US" altLang="ko-KR" sz="1200" dirty="0" smtClean="0"/>
              <a:t>  Remove Derived </a:t>
            </a:r>
            <a:r>
              <a:rPr lang="en-US" altLang="ko-KR" sz="1200" dirty="0" err="1" smtClean="0"/>
              <a:t>QoS</a:t>
            </a:r>
            <a:r>
              <a:rPr lang="en-US" altLang="ko-KR" sz="1200" dirty="0" smtClean="0"/>
              <a:t> rule</a:t>
            </a:r>
            <a:endParaRPr lang="ko-KR" altLang="en-US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5071747" y="4545109"/>
            <a:ext cx="2865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rgbClr val="FF0000"/>
                </a:solidFill>
              </a:rPr>
              <a:t>Deactivated w</a:t>
            </a:r>
            <a:r>
              <a:rPr lang="en-US" altLang="ko-KR" sz="1200" dirty="0" smtClean="0">
                <a:solidFill>
                  <a:srgbClr val="FF0000"/>
                </a:solidFill>
              </a:rPr>
              <a:t>hen SMF configured</a:t>
            </a:r>
          </a:p>
          <a:p>
            <a:r>
              <a:rPr lang="en-US" altLang="ko-KR" sz="1200" dirty="0" smtClean="0"/>
              <a:t>  Stop policing to corresponding UL packets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6061070" y="3397708"/>
            <a:ext cx="432795" cy="20417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data</a:t>
            </a:r>
            <a:endParaRPr lang="ko-KR" altLang="en-US" sz="1000" dirty="0"/>
          </a:p>
        </p:txBody>
      </p:sp>
      <p:sp>
        <p:nvSpPr>
          <p:cNvPr id="22" name="직사각형 21"/>
          <p:cNvSpPr/>
          <p:nvPr/>
        </p:nvSpPr>
        <p:spPr>
          <a:xfrm>
            <a:off x="5847980" y="3397708"/>
            <a:ext cx="213091" cy="2041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en-US" altLang="ko-KR" sz="700" dirty="0">
                <a:solidFill>
                  <a:prstClr val="white"/>
                </a:solidFill>
              </a:rPr>
              <a:t>RQI</a:t>
            </a:r>
          </a:p>
          <a:p>
            <a:pPr lvl="0" algn="ctr"/>
            <a:r>
              <a:rPr lang="en-US" altLang="ko-KR" sz="700" dirty="0" smtClean="0">
                <a:solidFill>
                  <a:prstClr val="white"/>
                </a:solidFill>
              </a:rPr>
              <a:t>=0</a:t>
            </a:r>
            <a:endParaRPr lang="ko-KR" altLang="en-US" sz="700" dirty="0">
              <a:solidFill>
                <a:prstClr val="white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5631581" y="3397708"/>
            <a:ext cx="213091" cy="2041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QFI</a:t>
            </a:r>
            <a:endParaRPr lang="ko-KR" altLang="en-US" sz="1000" dirty="0"/>
          </a:p>
        </p:txBody>
      </p:sp>
      <p:sp>
        <p:nvSpPr>
          <p:cNvPr id="24" name="직사각형 23"/>
          <p:cNvSpPr/>
          <p:nvPr/>
        </p:nvSpPr>
        <p:spPr>
          <a:xfrm>
            <a:off x="2670170" y="3397708"/>
            <a:ext cx="432795" cy="20417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data</a:t>
            </a:r>
            <a:endParaRPr lang="ko-KR" altLang="en-US" sz="1000" dirty="0"/>
          </a:p>
        </p:txBody>
      </p:sp>
      <p:sp>
        <p:nvSpPr>
          <p:cNvPr id="25" name="직사각형 24"/>
          <p:cNvSpPr/>
          <p:nvPr/>
        </p:nvSpPr>
        <p:spPr>
          <a:xfrm>
            <a:off x="2457080" y="3397708"/>
            <a:ext cx="213091" cy="2041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en-US" altLang="ko-KR" sz="700" dirty="0">
                <a:solidFill>
                  <a:prstClr val="white"/>
                </a:solidFill>
              </a:rPr>
              <a:t>RQI</a:t>
            </a:r>
          </a:p>
          <a:p>
            <a:pPr lvl="0" algn="ctr"/>
            <a:r>
              <a:rPr lang="en-US" altLang="ko-KR" sz="700" dirty="0" smtClean="0">
                <a:solidFill>
                  <a:prstClr val="white"/>
                </a:solidFill>
              </a:rPr>
              <a:t>=0</a:t>
            </a:r>
            <a:endParaRPr lang="ko-KR" altLang="en-US" sz="700" dirty="0">
              <a:solidFill>
                <a:prstClr val="white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2240681" y="3397708"/>
            <a:ext cx="213091" cy="2041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QFI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56024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Reflective </a:t>
            </a:r>
            <a:r>
              <a:rPr lang="en-US" altLang="ko-KR" dirty="0" err="1"/>
              <a:t>QoS</a:t>
            </a:r>
            <a:r>
              <a:rPr lang="en-US" altLang="ko-KR" dirty="0"/>
              <a:t> Deactivation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Solution 3 – Deactivate RQI (DRQI) based solution</a:t>
            </a:r>
          </a:p>
          <a:p>
            <a:pPr lvl="1"/>
            <a:r>
              <a:rPr lang="en-US" altLang="ko-KR" dirty="0" smtClean="0"/>
              <a:t>Need dummy packet when there is no DL packet</a:t>
            </a:r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98" t="7572" r="34000" b="10397"/>
          <a:stretch/>
        </p:blipFill>
        <p:spPr>
          <a:xfrm flipH="1">
            <a:off x="1616353" y="3027895"/>
            <a:ext cx="286975" cy="575732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9043" y="1858434"/>
            <a:ext cx="469667" cy="634998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9486" y="3004157"/>
            <a:ext cx="708780" cy="59947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12883" y="2464857"/>
            <a:ext cx="4619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SMF</a:t>
            </a:r>
            <a:endParaRPr lang="ko-KR" altLang="en-US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579342" y="3601760"/>
            <a:ext cx="360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UE</a:t>
            </a:r>
            <a:endParaRPr lang="ko-KR" altLang="en-US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724906" y="3601760"/>
            <a:ext cx="437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UPF</a:t>
            </a:r>
            <a:endParaRPr lang="ko-KR" altLang="en-US" sz="1200" b="1" dirty="0"/>
          </a:p>
        </p:txBody>
      </p:sp>
      <p:cxnSp>
        <p:nvCxnSpPr>
          <p:cNvPr id="16" name="직선 화살표 연결선 15"/>
          <p:cNvCxnSpPr>
            <a:stCxn id="8" idx="2"/>
            <a:endCxn id="7" idx="0"/>
          </p:cNvCxnSpPr>
          <p:nvPr/>
        </p:nvCxnSpPr>
        <p:spPr>
          <a:xfrm>
            <a:off x="6943876" y="2741856"/>
            <a:ext cx="0" cy="2623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935547" y="2709269"/>
            <a:ext cx="1970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/>
              <a:t>Reflective </a:t>
            </a:r>
            <a:r>
              <a:rPr lang="en-US" altLang="ko-KR" sz="1200" dirty="0" err="1" smtClean="0"/>
              <a:t>QoS</a:t>
            </a:r>
            <a:r>
              <a:rPr lang="en-US" altLang="ko-KR" sz="1200" dirty="0" smtClean="0"/>
              <a:t> Configuration</a:t>
            </a:r>
          </a:p>
          <a:p>
            <a:pPr algn="ctr"/>
            <a:r>
              <a:rPr lang="en-US" altLang="ko-KR" sz="1200" dirty="0" smtClean="0"/>
              <a:t>(Deactivation)</a:t>
            </a:r>
            <a:endParaRPr lang="ko-KR" altLang="en-US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5143859" y="3943697"/>
            <a:ext cx="37458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Indicate DRQI=1 if </a:t>
            </a:r>
            <a:r>
              <a:rPr lang="en-US" altLang="ko-KR" sz="1200" b="1" dirty="0"/>
              <a:t>SMF configured UPF to stop using </a:t>
            </a:r>
            <a:r>
              <a:rPr lang="en-US" altLang="ko-KR" sz="1200" b="1" dirty="0" smtClean="0"/>
              <a:t>RQ</a:t>
            </a:r>
            <a:endParaRPr lang="ko-KR" altLang="en-US" sz="12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40823" y="3943697"/>
            <a:ext cx="23762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Continuously monitors RQI / DRQI</a:t>
            </a:r>
            <a:endParaRPr lang="ko-KR" altLang="en-US" sz="1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40823" y="4545109"/>
            <a:ext cx="3207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rgbClr val="FF0000"/>
                </a:solidFill>
              </a:rPr>
              <a:t>Deactivated w</a:t>
            </a:r>
            <a:r>
              <a:rPr lang="en-US" altLang="ko-KR" sz="1200" dirty="0" smtClean="0">
                <a:solidFill>
                  <a:srgbClr val="FF0000"/>
                </a:solidFill>
              </a:rPr>
              <a:t>hen packets with DRQI=1 received</a:t>
            </a:r>
          </a:p>
          <a:p>
            <a:r>
              <a:rPr lang="en-US" altLang="ko-KR" sz="1200" dirty="0" smtClean="0"/>
              <a:t>  Remove Derived </a:t>
            </a:r>
            <a:r>
              <a:rPr lang="en-US" altLang="ko-KR" sz="1200" dirty="0" err="1" smtClean="0"/>
              <a:t>QoS</a:t>
            </a:r>
            <a:r>
              <a:rPr lang="en-US" altLang="ko-KR" sz="1200" dirty="0" smtClean="0"/>
              <a:t> rule</a:t>
            </a:r>
            <a:endParaRPr lang="ko-KR" altLang="en-US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5071747" y="4545109"/>
            <a:ext cx="2865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rgbClr val="FF0000"/>
                </a:solidFill>
              </a:rPr>
              <a:t>Deactivated w</a:t>
            </a:r>
            <a:r>
              <a:rPr lang="en-US" altLang="ko-KR" sz="1200" dirty="0" smtClean="0">
                <a:solidFill>
                  <a:srgbClr val="FF0000"/>
                </a:solidFill>
              </a:rPr>
              <a:t>hen SMF configured</a:t>
            </a:r>
          </a:p>
          <a:p>
            <a:r>
              <a:rPr lang="en-US" altLang="ko-KR" sz="1200" dirty="0" smtClean="0"/>
              <a:t>  Stop policing to corresponding UL packets</a:t>
            </a:r>
          </a:p>
        </p:txBody>
      </p:sp>
      <p:sp>
        <p:nvSpPr>
          <p:cNvPr id="23" name="원통 22"/>
          <p:cNvSpPr/>
          <p:nvPr/>
        </p:nvSpPr>
        <p:spPr>
          <a:xfrm rot="16200000">
            <a:off x="4130023" y="1236233"/>
            <a:ext cx="391807" cy="4527122"/>
          </a:xfrm>
          <a:prstGeom prst="ca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PDU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6061070" y="3397708"/>
            <a:ext cx="432795" cy="20417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data</a:t>
            </a:r>
            <a:endParaRPr lang="ko-KR" altLang="en-US" sz="1000" dirty="0"/>
          </a:p>
        </p:txBody>
      </p:sp>
      <p:sp>
        <p:nvSpPr>
          <p:cNvPr id="25" name="직사각형 24"/>
          <p:cNvSpPr/>
          <p:nvPr/>
        </p:nvSpPr>
        <p:spPr>
          <a:xfrm>
            <a:off x="5847979" y="3397708"/>
            <a:ext cx="288000" cy="2041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en-US" altLang="ko-KR" sz="800" dirty="0">
                <a:solidFill>
                  <a:prstClr val="white"/>
                </a:solidFill>
              </a:rPr>
              <a:t>DRQI</a:t>
            </a:r>
          </a:p>
          <a:p>
            <a:pPr lvl="0" algn="ctr"/>
            <a:r>
              <a:rPr lang="en-US" altLang="ko-KR" sz="800" dirty="0">
                <a:solidFill>
                  <a:prstClr val="white"/>
                </a:solidFill>
              </a:rPr>
              <a:t>=</a:t>
            </a:r>
            <a:r>
              <a:rPr lang="en-US" altLang="ko-KR" sz="800" dirty="0" smtClean="0">
                <a:solidFill>
                  <a:prstClr val="white"/>
                </a:solidFill>
              </a:rPr>
              <a:t>1</a:t>
            </a:r>
            <a:endParaRPr lang="ko-KR" altLang="en-US" sz="800" dirty="0">
              <a:solidFill>
                <a:prstClr val="white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631581" y="3397708"/>
            <a:ext cx="213091" cy="2041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QFI</a:t>
            </a:r>
            <a:endParaRPr lang="ko-KR" altLang="en-US" sz="1000" dirty="0"/>
          </a:p>
        </p:txBody>
      </p:sp>
      <p:sp>
        <p:nvSpPr>
          <p:cNvPr id="27" name="직사각형 26"/>
          <p:cNvSpPr/>
          <p:nvPr/>
        </p:nvSpPr>
        <p:spPr>
          <a:xfrm>
            <a:off x="2670170" y="3397708"/>
            <a:ext cx="432795" cy="20417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data</a:t>
            </a:r>
            <a:endParaRPr lang="ko-KR" altLang="en-US" sz="1000" dirty="0"/>
          </a:p>
        </p:txBody>
      </p:sp>
      <p:sp>
        <p:nvSpPr>
          <p:cNvPr id="28" name="직사각형 27"/>
          <p:cNvSpPr/>
          <p:nvPr/>
        </p:nvSpPr>
        <p:spPr>
          <a:xfrm>
            <a:off x="2457079" y="3397708"/>
            <a:ext cx="288000" cy="2041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800" dirty="0" smtClean="0"/>
              <a:t>DRQI</a:t>
            </a:r>
          </a:p>
          <a:p>
            <a:pPr algn="ctr"/>
            <a:r>
              <a:rPr lang="en-US" altLang="ko-KR" sz="800" dirty="0" smtClean="0"/>
              <a:t>=1</a:t>
            </a:r>
            <a:endParaRPr lang="ko-KR" altLang="en-US" sz="800" dirty="0"/>
          </a:p>
        </p:txBody>
      </p:sp>
      <p:sp>
        <p:nvSpPr>
          <p:cNvPr id="29" name="직사각형 28"/>
          <p:cNvSpPr/>
          <p:nvPr/>
        </p:nvSpPr>
        <p:spPr>
          <a:xfrm>
            <a:off x="2240681" y="3397708"/>
            <a:ext cx="213091" cy="2041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QFI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415956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Reflective </a:t>
            </a:r>
            <a:r>
              <a:rPr lang="en-US" altLang="ko-KR" dirty="0" err="1"/>
              <a:t>QoS</a:t>
            </a:r>
            <a:r>
              <a:rPr lang="en-US" altLang="ko-KR" dirty="0"/>
              <a:t> Deactivation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624" y="800960"/>
            <a:ext cx="9000000" cy="5601600"/>
          </a:xfrm>
        </p:spPr>
        <p:txBody>
          <a:bodyPr/>
          <a:lstStyle/>
          <a:p>
            <a:r>
              <a:rPr lang="en-US" altLang="ko-KR" dirty="0" smtClean="0"/>
              <a:t>Solution 4 – Timer + RQI based solution</a:t>
            </a:r>
          </a:p>
          <a:p>
            <a:pPr lvl="1"/>
            <a:r>
              <a:rPr lang="en-US" altLang="ko-KR" dirty="0" smtClean="0"/>
              <a:t>No dummy packets to deactivate RQI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0823" y="4545109"/>
            <a:ext cx="25571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</a:rPr>
              <a:t>Deactivated when either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</a:rPr>
              <a:t> - Timer is expired</a:t>
            </a:r>
          </a:p>
          <a:p>
            <a:r>
              <a:rPr lang="en-US" altLang="ko-KR" sz="1200" dirty="0">
                <a:solidFill>
                  <a:srgbClr val="FF0000"/>
                </a:solidFill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</a:rPr>
              <a:t>- packets with RQI=0 is received</a:t>
            </a:r>
          </a:p>
          <a:p>
            <a:r>
              <a:rPr lang="en-US" altLang="ko-KR" sz="1200" dirty="0"/>
              <a:t> </a:t>
            </a:r>
            <a:r>
              <a:rPr lang="en-US" altLang="ko-KR" sz="1200" dirty="0" smtClean="0"/>
              <a:t> Remove Derived </a:t>
            </a:r>
            <a:r>
              <a:rPr lang="en-US" altLang="ko-KR" sz="1200" dirty="0" err="1" smtClean="0"/>
              <a:t>QoS</a:t>
            </a:r>
            <a:r>
              <a:rPr lang="en-US" altLang="ko-KR" sz="1200" dirty="0" smtClean="0"/>
              <a:t> rule and Timer </a:t>
            </a:r>
            <a:endParaRPr lang="ko-KR" alt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5055563" y="4545109"/>
            <a:ext cx="39700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</a:rPr>
              <a:t>Deactivated when either</a:t>
            </a:r>
          </a:p>
          <a:p>
            <a:r>
              <a:rPr lang="en-US" altLang="ko-KR" sz="1200" dirty="0">
                <a:solidFill>
                  <a:srgbClr val="FF0000"/>
                </a:solidFill>
              </a:rPr>
              <a:t> - Timer is expired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</a:rPr>
              <a:t> - When SMF configured to stop using RQ</a:t>
            </a:r>
          </a:p>
          <a:p>
            <a:r>
              <a:rPr lang="en-US" altLang="ko-KR" sz="1200" dirty="0" smtClean="0"/>
              <a:t>Remove Timer and stop policing to corresponding UL packets</a:t>
            </a:r>
          </a:p>
        </p:txBody>
      </p:sp>
      <p:sp>
        <p:nvSpPr>
          <p:cNvPr id="8" name="원통 7"/>
          <p:cNvSpPr/>
          <p:nvPr/>
        </p:nvSpPr>
        <p:spPr>
          <a:xfrm rot="16200000">
            <a:off x="4130023" y="1236233"/>
            <a:ext cx="391807" cy="4527122"/>
          </a:xfrm>
          <a:prstGeom prst="ca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PDU</a:t>
            </a:r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98" t="7572" r="34000" b="10397"/>
          <a:stretch/>
        </p:blipFill>
        <p:spPr>
          <a:xfrm flipH="1">
            <a:off x="1616353" y="3027895"/>
            <a:ext cx="286975" cy="575732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9043" y="1858434"/>
            <a:ext cx="469667" cy="634998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9486" y="3004157"/>
            <a:ext cx="708780" cy="59947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712883" y="2464857"/>
            <a:ext cx="4619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SMF</a:t>
            </a:r>
            <a:endParaRPr lang="ko-KR" altLang="en-US" sz="1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579342" y="3601760"/>
            <a:ext cx="360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UE</a:t>
            </a:r>
            <a:endParaRPr lang="ko-KR" altLang="en-US" sz="1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724906" y="3601760"/>
            <a:ext cx="437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UPF</a:t>
            </a:r>
            <a:endParaRPr lang="ko-KR" altLang="en-US" sz="1200" b="1" dirty="0"/>
          </a:p>
        </p:txBody>
      </p:sp>
      <p:cxnSp>
        <p:nvCxnSpPr>
          <p:cNvPr id="22" name="직선 화살표 연결선 21"/>
          <p:cNvCxnSpPr>
            <a:stCxn id="12" idx="2"/>
            <a:endCxn id="11" idx="0"/>
          </p:cNvCxnSpPr>
          <p:nvPr/>
        </p:nvCxnSpPr>
        <p:spPr>
          <a:xfrm>
            <a:off x="6943876" y="2741856"/>
            <a:ext cx="0" cy="2623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935547" y="2709269"/>
            <a:ext cx="1970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 smtClean="0"/>
              <a:t>Reflective </a:t>
            </a:r>
            <a:r>
              <a:rPr lang="en-US" altLang="ko-KR" sz="1200" dirty="0" err="1" smtClean="0"/>
              <a:t>QoS</a:t>
            </a:r>
            <a:r>
              <a:rPr lang="en-US" altLang="ko-KR" sz="1200" dirty="0" smtClean="0"/>
              <a:t> Configuration</a:t>
            </a:r>
          </a:p>
          <a:p>
            <a:pPr algn="ctr"/>
            <a:r>
              <a:rPr lang="en-US" altLang="ko-KR" sz="1200" dirty="0" smtClean="0"/>
              <a:t>(Deactivation)</a:t>
            </a:r>
            <a:endParaRPr lang="ko-KR" altLang="en-US" sz="1200" dirty="0"/>
          </a:p>
        </p:txBody>
      </p:sp>
      <p:cxnSp>
        <p:nvCxnSpPr>
          <p:cNvPr id="25" name="직선 화살표 연결선 24"/>
          <p:cNvCxnSpPr/>
          <p:nvPr/>
        </p:nvCxnSpPr>
        <p:spPr>
          <a:xfrm flipV="1">
            <a:off x="2065534" y="2312172"/>
            <a:ext cx="4515624" cy="918901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0823" y="3943697"/>
            <a:ext cx="30491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Continuously monitors RQI and </a:t>
            </a:r>
          </a:p>
          <a:p>
            <a:r>
              <a:rPr lang="en-US" altLang="ko-KR" sz="1200" b="1" dirty="0" smtClean="0"/>
              <a:t>start / reset Timer whenever receiving RQI=1</a:t>
            </a:r>
            <a:endParaRPr lang="ko-KR" altLang="en-US" sz="1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5063655" y="5583027"/>
            <a:ext cx="26109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</a:rPr>
              <a:t>NOTE: Timer in the network is optional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08455" y="5576974"/>
            <a:ext cx="43839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</a:rPr>
              <a:t>FFS whether Timer is reset when sending corresponding UL packets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658284" y="2234024"/>
            <a:ext cx="3442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/>
              <a:t>PDU session establishment </a:t>
            </a:r>
            <a:r>
              <a:rPr lang="en-US" altLang="ko-KR" sz="1200" dirty="0" smtClean="0"/>
              <a:t>accept or pre-configured</a:t>
            </a:r>
            <a:endParaRPr lang="en-US" altLang="ko-KR" sz="1200" dirty="0"/>
          </a:p>
          <a:p>
            <a:pPr algn="ctr"/>
            <a:r>
              <a:rPr lang="en-US" altLang="ko-KR" sz="1200" dirty="0" smtClean="0"/>
              <a:t>Timer value</a:t>
            </a:r>
            <a:endParaRPr lang="ko-KR" altLang="en-US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5143859" y="3943697"/>
            <a:ext cx="3378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Start / Reset Timer whenever indicating RQI=1</a:t>
            </a:r>
          </a:p>
          <a:p>
            <a:r>
              <a:rPr lang="en-US" altLang="ko-KR" sz="1200" b="1" dirty="0"/>
              <a:t>Set RQI=0 if SMF configured UPF to stop using </a:t>
            </a:r>
            <a:r>
              <a:rPr lang="en-US" altLang="ko-KR" sz="1200" b="1" dirty="0" smtClean="0"/>
              <a:t>RQ</a:t>
            </a:r>
            <a:endParaRPr lang="ko-KR" altLang="en-US" sz="1200" b="1" dirty="0"/>
          </a:p>
        </p:txBody>
      </p:sp>
      <p:sp>
        <p:nvSpPr>
          <p:cNvPr id="26" name="직사각형 25"/>
          <p:cNvSpPr/>
          <p:nvPr/>
        </p:nvSpPr>
        <p:spPr>
          <a:xfrm>
            <a:off x="6061070" y="3397708"/>
            <a:ext cx="432795" cy="20417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data</a:t>
            </a:r>
            <a:endParaRPr lang="ko-KR" altLang="en-US" sz="1000" dirty="0"/>
          </a:p>
        </p:txBody>
      </p:sp>
      <p:sp>
        <p:nvSpPr>
          <p:cNvPr id="36" name="직사각형 35"/>
          <p:cNvSpPr/>
          <p:nvPr/>
        </p:nvSpPr>
        <p:spPr>
          <a:xfrm>
            <a:off x="5847980" y="3397708"/>
            <a:ext cx="213091" cy="2041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en-US" altLang="ko-KR" sz="700" dirty="0">
                <a:solidFill>
                  <a:prstClr val="white"/>
                </a:solidFill>
              </a:rPr>
              <a:t>RQI</a:t>
            </a:r>
          </a:p>
          <a:p>
            <a:pPr lvl="0" algn="ctr"/>
            <a:r>
              <a:rPr lang="en-US" altLang="ko-KR" sz="700" dirty="0" smtClean="0">
                <a:solidFill>
                  <a:prstClr val="white"/>
                </a:solidFill>
              </a:rPr>
              <a:t>=0</a:t>
            </a:r>
            <a:endParaRPr lang="ko-KR" altLang="en-US" sz="700" dirty="0">
              <a:solidFill>
                <a:prstClr val="white"/>
              </a:solidFill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5631581" y="3397708"/>
            <a:ext cx="213091" cy="2041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QFI</a:t>
            </a:r>
            <a:endParaRPr lang="ko-KR" altLang="en-US" sz="1000" dirty="0"/>
          </a:p>
        </p:txBody>
      </p:sp>
      <p:sp>
        <p:nvSpPr>
          <p:cNvPr id="38" name="직사각형 37"/>
          <p:cNvSpPr/>
          <p:nvPr/>
        </p:nvSpPr>
        <p:spPr>
          <a:xfrm>
            <a:off x="2670170" y="3397708"/>
            <a:ext cx="432795" cy="20417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data</a:t>
            </a:r>
            <a:endParaRPr lang="ko-KR" altLang="en-US" sz="1000" dirty="0"/>
          </a:p>
        </p:txBody>
      </p:sp>
      <p:sp>
        <p:nvSpPr>
          <p:cNvPr id="39" name="직사각형 38"/>
          <p:cNvSpPr/>
          <p:nvPr/>
        </p:nvSpPr>
        <p:spPr>
          <a:xfrm>
            <a:off x="2457080" y="3397708"/>
            <a:ext cx="213091" cy="2041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en-US" altLang="ko-KR" sz="700" dirty="0">
                <a:solidFill>
                  <a:prstClr val="white"/>
                </a:solidFill>
              </a:rPr>
              <a:t>RQI</a:t>
            </a:r>
          </a:p>
          <a:p>
            <a:pPr lvl="0" algn="ctr"/>
            <a:r>
              <a:rPr lang="en-US" altLang="ko-KR" sz="700" dirty="0" smtClean="0">
                <a:solidFill>
                  <a:prstClr val="white"/>
                </a:solidFill>
              </a:rPr>
              <a:t>=0</a:t>
            </a:r>
            <a:endParaRPr lang="ko-KR" altLang="en-US" sz="700" dirty="0">
              <a:solidFill>
                <a:prstClr val="white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2240681" y="3397708"/>
            <a:ext cx="213091" cy="2041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00" dirty="0" smtClean="0"/>
              <a:t>QFI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300345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Pros and Cons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5051866"/>
              </p:ext>
            </p:extLst>
          </p:nvPr>
        </p:nvGraphicFramePr>
        <p:xfrm>
          <a:off x="71438" y="784223"/>
          <a:ext cx="9001122" cy="5673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3206"/>
                <a:gridCol w="2121979"/>
                <a:gridCol w="2121979"/>
                <a:gridCol w="2121979"/>
                <a:gridCol w="2121979"/>
              </a:tblGrid>
              <a:tr h="36185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Solution</a:t>
                      </a:r>
                      <a:r>
                        <a:rPr lang="en-US" altLang="ko-KR" sz="1200" baseline="0" dirty="0" smtClean="0"/>
                        <a:t> 1</a:t>
                      </a:r>
                    </a:p>
                    <a:p>
                      <a:pPr algn="ctr" latinLnBrk="1"/>
                      <a:r>
                        <a:rPr lang="en-US" altLang="ko-KR" sz="1200" baseline="0" dirty="0" smtClean="0"/>
                        <a:t>Timer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Solution 2</a:t>
                      </a:r>
                    </a:p>
                    <a:p>
                      <a:pPr algn="ctr" latinLnBrk="1"/>
                      <a:r>
                        <a:rPr lang="en-US" altLang="ko-KR" sz="1200" dirty="0" smtClean="0"/>
                        <a:t>RQI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Solution 3</a:t>
                      </a:r>
                    </a:p>
                    <a:p>
                      <a:pPr algn="ctr" latinLnBrk="1"/>
                      <a:r>
                        <a:rPr lang="en-US" altLang="ko-KR" sz="1200" dirty="0" smtClean="0"/>
                        <a:t>DRQI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Solution 4</a:t>
                      </a:r>
                    </a:p>
                    <a:p>
                      <a:pPr algn="ctr" latinLnBrk="1"/>
                      <a:r>
                        <a:rPr lang="en-US" altLang="ko-KR" sz="1200" dirty="0" smtClean="0"/>
                        <a:t>Timer + RQI</a:t>
                      </a:r>
                      <a:endParaRPr lang="ko-KR" altLang="en-US" sz="1200" dirty="0"/>
                    </a:p>
                  </a:txBody>
                  <a:tcPr anchor="ctr"/>
                </a:tc>
              </a:tr>
              <a:tr h="26083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Pros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200" dirty="0" smtClean="0"/>
                        <a:t>No </a:t>
                      </a:r>
                      <a:r>
                        <a:rPr lang="en-US" altLang="ko-KR" sz="1200" dirty="0" err="1" smtClean="0"/>
                        <a:t>signalling</a:t>
                      </a:r>
                      <a:r>
                        <a:rPr lang="en-US" altLang="ko-KR" sz="1200" dirty="0" smtClean="0"/>
                        <a:t> overhead</a:t>
                      </a:r>
                      <a:br>
                        <a:rPr lang="en-US" altLang="ko-KR" sz="1200" dirty="0" smtClean="0"/>
                      </a:br>
                      <a:r>
                        <a:rPr lang="en-US" altLang="ko-KR" sz="1200" dirty="0" smtClean="0"/>
                        <a:t>(e.g.</a:t>
                      </a:r>
                      <a:r>
                        <a:rPr lang="en-US" altLang="ko-KR" sz="1200" baseline="0" dirty="0" smtClean="0"/>
                        <a:t> No dummy packet, No additional indication over RAN)</a:t>
                      </a:r>
                    </a:p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200" baseline="0" dirty="0" smtClean="0"/>
                        <a:t>Workable under the congestion</a:t>
                      </a:r>
                    </a:p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200" dirty="0" smtClean="0"/>
                        <a:t>RQI does not need to be set in every DL packet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200" dirty="0" smtClean="0"/>
                        <a:t>Immediate deactivation</a:t>
                      </a:r>
                    </a:p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200" dirty="0" smtClean="0"/>
                        <a:t>No additional</a:t>
                      </a:r>
                      <a:r>
                        <a:rPr lang="en-US" altLang="ko-KR" sz="1200" baseline="0" dirty="0" smtClean="0"/>
                        <a:t> resource for deactivation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ko-KR" sz="1200" dirty="0" smtClean="0"/>
                        <a:t>Immediate deactivation</a:t>
                      </a:r>
                    </a:p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ko-KR" sz="1200" dirty="0" smtClean="0"/>
                        <a:t>No additional</a:t>
                      </a:r>
                      <a:r>
                        <a:rPr lang="en-US" altLang="ko-KR" sz="1200" baseline="0" dirty="0" smtClean="0"/>
                        <a:t> resource for deactivation</a:t>
                      </a:r>
                    </a:p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ko-KR" sz="1200" dirty="0" smtClean="0"/>
                        <a:t>RQI does not need to be set in every DL packet</a:t>
                      </a:r>
                      <a:endParaRPr lang="ko-KR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200" dirty="0" smtClean="0"/>
                        <a:t>No </a:t>
                      </a:r>
                      <a:r>
                        <a:rPr lang="en-US" altLang="ko-KR" sz="1200" dirty="0" err="1" smtClean="0"/>
                        <a:t>signalling</a:t>
                      </a:r>
                      <a:r>
                        <a:rPr lang="en-US" altLang="ko-KR" sz="1200" dirty="0" smtClean="0"/>
                        <a:t> overhead</a:t>
                      </a:r>
                      <a:br>
                        <a:rPr lang="en-US" altLang="ko-KR" sz="1200" dirty="0" smtClean="0"/>
                      </a:br>
                      <a:r>
                        <a:rPr lang="en-US" altLang="ko-KR" sz="1200" dirty="0" smtClean="0"/>
                        <a:t>(e.g.</a:t>
                      </a:r>
                      <a:r>
                        <a:rPr lang="en-US" altLang="ko-KR" sz="1200" baseline="0" dirty="0" smtClean="0"/>
                        <a:t> No dummy packet, No additional indication over RAN)</a:t>
                      </a:r>
                    </a:p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200" baseline="0" dirty="0" smtClean="0"/>
                        <a:t>Workable under the congestion</a:t>
                      </a:r>
                      <a:endParaRPr lang="en-US" altLang="ko-KR" sz="1200" dirty="0" smtClean="0"/>
                    </a:p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ko-KR" sz="1200" dirty="0" smtClean="0"/>
                        <a:t>Immediate deactivation when</a:t>
                      </a:r>
                      <a:r>
                        <a:rPr lang="en-US" altLang="ko-KR" sz="1200" baseline="0" dirty="0" smtClean="0"/>
                        <a:t> there is DL packets</a:t>
                      </a:r>
                      <a:endParaRPr lang="ko-KR" altLang="en-US" sz="1200" dirty="0" smtClean="0"/>
                    </a:p>
                  </a:txBody>
                  <a:tcPr anchor="ctr"/>
                </a:tc>
              </a:tr>
              <a:tr h="26083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Cons</a:t>
                      </a:r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200" dirty="0" smtClean="0"/>
                        <a:t>Resources</a:t>
                      </a:r>
                      <a:r>
                        <a:rPr lang="en-US" altLang="ko-KR" sz="1200" baseline="0" dirty="0" smtClean="0"/>
                        <a:t> to maintain timer</a:t>
                      </a:r>
                    </a:p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200" baseline="0" dirty="0" smtClean="0"/>
                        <a:t>No support of immediate deactivation</a:t>
                      </a:r>
                    </a:p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ko-KR" sz="1200" baseline="0" dirty="0" smtClean="0"/>
                        <a:t>No tight rule synchronization between UE and network if network does not running timer</a:t>
                      </a:r>
                    </a:p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endParaRPr lang="en-US" altLang="ko-KR" sz="12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200" dirty="0" smtClean="0"/>
                        <a:t>Need dummy packet when</a:t>
                      </a:r>
                      <a:r>
                        <a:rPr lang="en-US" altLang="ko-KR" sz="1200" baseline="0" dirty="0" smtClean="0"/>
                        <a:t> there is no DL packets</a:t>
                      </a:r>
                    </a:p>
                    <a:p>
                      <a:pPr marL="171450" indent="-171450" algn="l" latinLnBrk="1"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200" baseline="0" dirty="0" smtClean="0"/>
                        <a:t>UE needs to check whether Derived </a:t>
                      </a:r>
                      <a:r>
                        <a:rPr lang="en-US" altLang="ko-KR" sz="1200" baseline="0" dirty="0" err="1" smtClean="0"/>
                        <a:t>QoS</a:t>
                      </a:r>
                      <a:r>
                        <a:rPr lang="en-US" altLang="ko-KR" sz="1200" baseline="0" dirty="0" smtClean="0"/>
                        <a:t> rule exist whenever packet without RQI is received</a:t>
                      </a:r>
                    </a:p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ko-KR" sz="1200" dirty="0" smtClean="0"/>
                        <a:t>RQI should be set in every DL packet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ko-KR" sz="1200" dirty="0" smtClean="0"/>
                        <a:t>Need dummy packet when</a:t>
                      </a:r>
                      <a:r>
                        <a:rPr lang="en-US" altLang="ko-KR" sz="1200" baseline="0" dirty="0" smtClean="0"/>
                        <a:t> there is no DL packets</a:t>
                      </a:r>
                    </a:p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ko-KR" sz="1200" baseline="0" dirty="0" smtClean="0"/>
                        <a:t>RAN impact, e.g. additional indication needs to be transferred over RAN</a:t>
                      </a:r>
                      <a:endParaRPr lang="ko-KR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ko-KR" sz="1200" dirty="0" smtClean="0"/>
                        <a:t>Resources</a:t>
                      </a:r>
                      <a:r>
                        <a:rPr lang="en-US" altLang="ko-KR" sz="1200" baseline="0" dirty="0" smtClean="0"/>
                        <a:t> to maintain timer</a:t>
                      </a:r>
                      <a:r>
                        <a:rPr lang="ko-KR" altLang="en-US" sz="1200" baseline="0" dirty="0" smtClean="0"/>
                        <a:t> </a:t>
                      </a:r>
                      <a:endParaRPr lang="en-US" altLang="ko-KR" sz="1200" baseline="0" dirty="0" smtClean="0"/>
                    </a:p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ko-KR" sz="1200" baseline="0" dirty="0" smtClean="0"/>
                        <a:t>No tight rule synchronization between UE and network if network does not running timer</a:t>
                      </a:r>
                    </a:p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ko-KR" sz="1200" dirty="0" smtClean="0"/>
                        <a:t>RQI should be set in every DL packet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700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6541</TotalTime>
  <Words>623</Words>
  <Application>Microsoft Office PowerPoint</Application>
  <PresentationFormat>화면 슬라이드 쇼(4:3)</PresentationFormat>
  <Paragraphs>170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굴림</vt:lpstr>
      <vt:lpstr>맑은 고딕</vt:lpstr>
      <vt:lpstr>Arial</vt:lpstr>
      <vt:lpstr>Calibri</vt:lpstr>
      <vt:lpstr>Trebuchet MS</vt:lpstr>
      <vt:lpstr>Wingdings</vt:lpstr>
      <vt:lpstr>Office 테마</vt:lpstr>
      <vt:lpstr>Discussion on Reflective QoS Deactivation (User Plane approach)</vt:lpstr>
      <vt:lpstr>Reflective QoS Activation</vt:lpstr>
      <vt:lpstr>Reflective QoS Deactivation</vt:lpstr>
      <vt:lpstr>Reflective QoS Deactivation</vt:lpstr>
      <vt:lpstr>Reflective QoS Deactivation</vt:lpstr>
      <vt:lpstr>Reflective QoS Deactivation</vt:lpstr>
      <vt:lpstr>Pros and Cons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Myungjune@LGE r5</dc:creator>
  <cp:lastModifiedBy>Myungjune@LGE</cp:lastModifiedBy>
  <cp:revision>1503</cp:revision>
  <dcterms:created xsi:type="dcterms:W3CDTF">2016-09-05T08:05:08Z</dcterms:created>
  <dcterms:modified xsi:type="dcterms:W3CDTF">2017-05-09T07:36:21Z</dcterms:modified>
</cp:coreProperties>
</file>