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diagrams/drawing2.xml" ContentType="application/vnd.ms-office.drawingml.diagramDrawing+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2.xml" ContentType="application/vnd.openxmlformats-officedocument.drawingml.diagramStyle+xml"/>
  <Override PartName="/ppt/diagrams/quickStyle3.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iagrams/colors2.xml" ContentType="application/vnd.openxmlformats-officedocument.drawingml.diagramColors+xml"/>
  <Override PartName="/ppt/notesSlides/notesSlide3.xml" ContentType="application/vnd.openxmlformats-officedocument.presentationml.notesSlide+xml"/>
  <Override PartName="/ppt/diagrams/drawing3.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7" r:id="rId3"/>
    <p:sldId id="294" r:id="rId4"/>
    <p:sldId id="295" r:id="rId5"/>
    <p:sldId id="296" r:id="rId6"/>
    <p:sldId id="297" r:id="rId7"/>
    <p:sldId id="298" r:id="rId8"/>
    <p:sldId id="263" r:id="rId9"/>
  </p:sldIdLst>
  <p:sldSz cx="9144000" cy="6858000" type="screen4x3"/>
  <p:notesSz cx="6797675" cy="9926638"/>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30" autoAdjust="0"/>
    <p:restoredTop sz="94660" autoAdjust="0"/>
  </p:normalViewPr>
  <p:slideViewPr>
    <p:cSldViewPr>
      <p:cViewPr varScale="1">
        <p:scale>
          <a:sx n="57" d="100"/>
          <a:sy n="57" d="100"/>
        </p:scale>
        <p:origin x="-84" y="-336"/>
      </p:cViewPr>
      <p:guideLst>
        <p:guide orient="horz" pos="2160"/>
        <p:guide pos="2880"/>
      </p:guideLst>
    </p:cSldViewPr>
  </p:slideViewPr>
  <p:outlineViewPr>
    <p:cViewPr>
      <p:scale>
        <a:sx n="33" d="100"/>
        <a:sy n="33" d="100"/>
      </p:scale>
      <p:origin x="0" y="15438"/>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DC0B99-C9E1-4038-9323-26D31E07A36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58E41ED5-C9B1-483F-87A7-E3624AA7068B}">
      <dgm:prSet custT="1"/>
      <dgm:spPr/>
      <dgm:t>
        <a:bodyPr/>
        <a:lstStyle/>
        <a:p>
          <a:pPr algn="ctr" rtl="0"/>
          <a:r>
            <a:rPr lang="en-US" sz="2800" b="1" dirty="0" smtClean="0"/>
            <a:t>The European Friends of 3GPP</a:t>
          </a:r>
          <a:r>
            <a:rPr lang="en-US" sz="2000" dirty="0" smtClean="0"/>
            <a:t/>
          </a:r>
          <a:br>
            <a:rPr lang="en-US" sz="2000" dirty="0" smtClean="0"/>
          </a:br>
          <a:r>
            <a:rPr lang="en-US" sz="2400" b="1" dirty="0" smtClean="0"/>
            <a:t>Alcatel-Lucent, Apple, BlackBerry, Ericsson, Huawei, Intel, </a:t>
          </a:r>
          <a:r>
            <a:rPr lang="en-US" sz="2400" b="1" dirty="0" err="1" smtClean="0"/>
            <a:t>InterDigital</a:t>
          </a:r>
          <a:r>
            <a:rPr lang="en-US" sz="2400" b="1" dirty="0" smtClean="0"/>
            <a:t>, KPN, Motorola, Nokia, Orange, Qualcomm, SIM Alliance, Sony, TIM, Telefonica, Telenor, TeliaSonera, </a:t>
          </a:r>
          <a:r>
            <a:rPr lang="en-GB" sz="2400" b="1" dirty="0" smtClean="0"/>
            <a:t>Deutsche Telekom</a:t>
          </a:r>
          <a:r>
            <a:rPr lang="en-US" sz="2400" b="1" dirty="0" smtClean="0"/>
            <a:t>, Vodafone </a:t>
          </a:r>
          <a:r>
            <a:rPr lang="en-GB" sz="2000" dirty="0" smtClean="0"/>
            <a:t>have the pleasure of welcoming you to</a:t>
          </a:r>
          <a:endParaRPr lang="en-GB" sz="2000" dirty="0"/>
        </a:p>
      </dgm:t>
    </dgm:pt>
    <dgm:pt modelId="{689C7F30-BD70-48BD-A7DD-41E86596B166}" type="parTrans" cxnId="{CDB2EE92-1304-4CEC-A16F-216DFCFE66E6}">
      <dgm:prSet/>
      <dgm:spPr/>
      <dgm:t>
        <a:bodyPr/>
        <a:lstStyle/>
        <a:p>
          <a:endParaRPr lang="en-GB"/>
        </a:p>
      </dgm:t>
    </dgm:pt>
    <dgm:pt modelId="{B1E78F8F-F91F-42A4-A5A3-1F7703EC614C}" type="sibTrans" cxnId="{CDB2EE92-1304-4CEC-A16F-216DFCFE66E6}">
      <dgm:prSet/>
      <dgm:spPr/>
      <dgm:t>
        <a:bodyPr/>
        <a:lstStyle/>
        <a:p>
          <a:endParaRPr lang="en-GB"/>
        </a:p>
      </dgm:t>
    </dgm:pt>
    <dgm:pt modelId="{B68581ED-A3D8-47CC-A2D7-ED3FECAB1DC8}" type="pres">
      <dgm:prSet presAssocID="{91DC0B99-C9E1-4038-9323-26D31E07A36D}" presName="linear" presStyleCnt="0">
        <dgm:presLayoutVars>
          <dgm:animLvl val="lvl"/>
          <dgm:resizeHandles val="exact"/>
        </dgm:presLayoutVars>
      </dgm:prSet>
      <dgm:spPr/>
      <dgm:t>
        <a:bodyPr/>
        <a:lstStyle/>
        <a:p>
          <a:endParaRPr lang="en-GB"/>
        </a:p>
      </dgm:t>
    </dgm:pt>
    <dgm:pt modelId="{F69ED8DE-8A28-4735-8EB7-084F3EA4FD8C}" type="pres">
      <dgm:prSet presAssocID="{58E41ED5-C9B1-483F-87A7-E3624AA7068B}" presName="parentText" presStyleLbl="node1" presStyleIdx="0" presStyleCnt="1" custLinFactNeighborY="19413">
        <dgm:presLayoutVars>
          <dgm:chMax val="0"/>
          <dgm:bulletEnabled val="1"/>
        </dgm:presLayoutVars>
      </dgm:prSet>
      <dgm:spPr/>
      <dgm:t>
        <a:bodyPr/>
        <a:lstStyle/>
        <a:p>
          <a:endParaRPr lang="en-GB"/>
        </a:p>
      </dgm:t>
    </dgm:pt>
  </dgm:ptLst>
  <dgm:cxnLst>
    <dgm:cxn modelId="{CDB2EE92-1304-4CEC-A16F-216DFCFE66E6}" srcId="{91DC0B99-C9E1-4038-9323-26D31E07A36D}" destId="{58E41ED5-C9B1-483F-87A7-E3624AA7068B}" srcOrd="0" destOrd="0" parTransId="{689C7F30-BD70-48BD-A7DD-41E86596B166}" sibTransId="{B1E78F8F-F91F-42A4-A5A3-1F7703EC614C}"/>
    <dgm:cxn modelId="{688D751F-DE31-43D6-B44B-F32FD6096790}" type="presOf" srcId="{58E41ED5-C9B1-483F-87A7-E3624AA7068B}" destId="{F69ED8DE-8A28-4735-8EB7-084F3EA4FD8C}" srcOrd="0" destOrd="0" presId="urn:microsoft.com/office/officeart/2005/8/layout/vList2"/>
    <dgm:cxn modelId="{D0F8B94F-21A3-4162-ABA6-02DF6AEBC93C}" type="presOf" srcId="{91DC0B99-C9E1-4038-9323-26D31E07A36D}" destId="{B68581ED-A3D8-47CC-A2D7-ED3FECAB1DC8}" srcOrd="0" destOrd="0" presId="urn:microsoft.com/office/officeart/2005/8/layout/vList2"/>
    <dgm:cxn modelId="{46B0F845-FE53-41A6-99AA-6308CBF8335C}" type="presParOf" srcId="{B68581ED-A3D8-47CC-A2D7-ED3FECAB1DC8}" destId="{F69ED8DE-8A28-4735-8EB7-084F3EA4FD8C}" srcOrd="0" destOrd="0" presId="urn:microsoft.com/office/officeart/2005/8/layout/vList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3FA1500-7966-4C10-8481-2BE33DF77D3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1B2ABA20-106A-4044-94E6-37A4D5F4C8F3}">
      <dgm:prSet phldrT="[Text]"/>
      <dgm:spPr>
        <a:solidFill>
          <a:srgbClr val="92D050"/>
        </a:solidFill>
      </dgm:spPr>
      <dgm:t>
        <a:bodyPr/>
        <a:lstStyle/>
        <a:p>
          <a:r>
            <a:rPr lang="fr-FR" dirty="0" smtClean="0"/>
            <a:t>Vienna</a:t>
          </a:r>
          <a:endParaRPr lang="en-GB" dirty="0"/>
        </a:p>
      </dgm:t>
    </dgm:pt>
    <dgm:pt modelId="{C829872D-4E1E-4662-B842-EF3D3F4A7FD9}" type="parTrans" cxnId="{B881DDB2-93D4-4F83-BC55-2023A12CB73C}">
      <dgm:prSet/>
      <dgm:spPr/>
      <dgm:t>
        <a:bodyPr/>
        <a:lstStyle/>
        <a:p>
          <a:endParaRPr lang="en-GB"/>
        </a:p>
      </dgm:t>
    </dgm:pt>
    <dgm:pt modelId="{2A347CBB-5B70-4E3C-830D-BD5CDFC9BECB}" type="sibTrans" cxnId="{B881DDB2-93D4-4F83-BC55-2023A12CB73C}">
      <dgm:prSet/>
      <dgm:spPr/>
      <dgm:t>
        <a:bodyPr/>
        <a:lstStyle/>
        <a:p>
          <a:endParaRPr lang="en-GB"/>
        </a:p>
      </dgm:t>
    </dgm:pt>
    <dgm:pt modelId="{3491E505-D793-42CF-834F-595D3B8E711A}" type="pres">
      <dgm:prSet presAssocID="{C3FA1500-7966-4C10-8481-2BE33DF77D34}" presName="linear" presStyleCnt="0">
        <dgm:presLayoutVars>
          <dgm:animLvl val="lvl"/>
          <dgm:resizeHandles val="exact"/>
        </dgm:presLayoutVars>
      </dgm:prSet>
      <dgm:spPr/>
      <dgm:t>
        <a:bodyPr/>
        <a:lstStyle/>
        <a:p>
          <a:endParaRPr lang="en-GB"/>
        </a:p>
      </dgm:t>
    </dgm:pt>
    <dgm:pt modelId="{E08B883E-0F4E-4EE2-AA0B-9D532BEA54B6}" type="pres">
      <dgm:prSet presAssocID="{1B2ABA20-106A-4044-94E6-37A4D5F4C8F3}" presName="parentText" presStyleLbl="node1" presStyleIdx="0" presStyleCnt="1" custScaleX="51975" custScaleY="16862" custLinFactY="85465" custLinFactNeighborX="-26957" custLinFactNeighborY="100000">
        <dgm:presLayoutVars>
          <dgm:chMax val="0"/>
          <dgm:bulletEnabled val="1"/>
        </dgm:presLayoutVars>
      </dgm:prSet>
      <dgm:spPr/>
      <dgm:t>
        <a:bodyPr/>
        <a:lstStyle/>
        <a:p>
          <a:endParaRPr lang="en-GB"/>
        </a:p>
      </dgm:t>
    </dgm:pt>
  </dgm:ptLst>
  <dgm:cxnLst>
    <dgm:cxn modelId="{51AE7F05-4522-49B4-892E-9DCD5D4F05CB}" type="presOf" srcId="{C3FA1500-7966-4C10-8481-2BE33DF77D34}" destId="{3491E505-D793-42CF-834F-595D3B8E711A}" srcOrd="0" destOrd="0" presId="urn:microsoft.com/office/officeart/2005/8/layout/vList2"/>
    <dgm:cxn modelId="{B881DDB2-93D4-4F83-BC55-2023A12CB73C}" srcId="{C3FA1500-7966-4C10-8481-2BE33DF77D34}" destId="{1B2ABA20-106A-4044-94E6-37A4D5F4C8F3}" srcOrd="0" destOrd="0" parTransId="{C829872D-4E1E-4662-B842-EF3D3F4A7FD9}" sibTransId="{2A347CBB-5B70-4E3C-830D-BD5CDFC9BECB}"/>
    <dgm:cxn modelId="{8C8D28C9-098E-480C-BD03-F8754663DC46}" type="presOf" srcId="{1B2ABA20-106A-4044-94E6-37A4D5F4C8F3}" destId="{E08B883E-0F4E-4EE2-AA0B-9D532BEA54B6}" srcOrd="0" destOrd="0" presId="urn:microsoft.com/office/officeart/2005/8/layout/vList2"/>
    <dgm:cxn modelId="{92929E4E-C5F2-4A53-98A5-53C177087171}" type="presParOf" srcId="{3491E505-D793-42CF-834F-595D3B8E711A}" destId="{E08B883E-0F4E-4EE2-AA0B-9D532BEA54B6}" srcOrd="0"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3FA1500-7966-4C10-8481-2BE33DF77D3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1B2ABA20-106A-4044-94E6-37A4D5F4C8F3}">
      <dgm:prSet phldrT="[Text]"/>
      <dgm:spPr>
        <a:solidFill>
          <a:srgbClr val="92D050"/>
        </a:solidFill>
      </dgm:spPr>
      <dgm:t>
        <a:bodyPr/>
        <a:lstStyle/>
        <a:p>
          <a:r>
            <a:rPr lang="fr-FR" dirty="0" smtClean="0"/>
            <a:t>Vienna</a:t>
          </a:r>
          <a:endParaRPr lang="en-GB" dirty="0"/>
        </a:p>
      </dgm:t>
    </dgm:pt>
    <dgm:pt modelId="{C829872D-4E1E-4662-B842-EF3D3F4A7FD9}" type="parTrans" cxnId="{B881DDB2-93D4-4F83-BC55-2023A12CB73C}">
      <dgm:prSet/>
      <dgm:spPr/>
      <dgm:t>
        <a:bodyPr/>
        <a:lstStyle/>
        <a:p>
          <a:endParaRPr lang="en-GB"/>
        </a:p>
      </dgm:t>
    </dgm:pt>
    <dgm:pt modelId="{2A347CBB-5B70-4E3C-830D-BD5CDFC9BECB}" type="sibTrans" cxnId="{B881DDB2-93D4-4F83-BC55-2023A12CB73C}">
      <dgm:prSet/>
      <dgm:spPr/>
      <dgm:t>
        <a:bodyPr/>
        <a:lstStyle/>
        <a:p>
          <a:endParaRPr lang="en-GB"/>
        </a:p>
      </dgm:t>
    </dgm:pt>
    <dgm:pt modelId="{83F88F9F-0ED6-43F4-ACC3-E321FF9DB72C}">
      <dgm:prSet phldrT="[Text]" phldr="1"/>
      <dgm:spPr/>
      <dgm:t>
        <a:bodyPr/>
        <a:lstStyle/>
        <a:p>
          <a:endParaRPr lang="en-GB" dirty="0"/>
        </a:p>
      </dgm:t>
    </dgm:pt>
    <dgm:pt modelId="{E91D386F-8ECF-41D2-8C21-43694A28A022}" type="parTrans" cxnId="{AB3EDCD6-0289-454D-B2D4-3C905E418CCF}">
      <dgm:prSet/>
      <dgm:spPr/>
      <dgm:t>
        <a:bodyPr/>
        <a:lstStyle/>
        <a:p>
          <a:endParaRPr lang="en-GB"/>
        </a:p>
      </dgm:t>
    </dgm:pt>
    <dgm:pt modelId="{47003966-E523-407B-BE52-E89F9BA50E92}" type="sibTrans" cxnId="{AB3EDCD6-0289-454D-B2D4-3C905E418CCF}">
      <dgm:prSet/>
      <dgm:spPr/>
      <dgm:t>
        <a:bodyPr/>
        <a:lstStyle/>
        <a:p>
          <a:endParaRPr lang="en-GB"/>
        </a:p>
      </dgm:t>
    </dgm:pt>
    <dgm:pt modelId="{3491E505-D793-42CF-834F-595D3B8E711A}" type="pres">
      <dgm:prSet presAssocID="{C3FA1500-7966-4C10-8481-2BE33DF77D34}" presName="linear" presStyleCnt="0">
        <dgm:presLayoutVars>
          <dgm:animLvl val="lvl"/>
          <dgm:resizeHandles val="exact"/>
        </dgm:presLayoutVars>
      </dgm:prSet>
      <dgm:spPr/>
      <dgm:t>
        <a:bodyPr/>
        <a:lstStyle/>
        <a:p>
          <a:endParaRPr lang="en-GB"/>
        </a:p>
      </dgm:t>
    </dgm:pt>
    <dgm:pt modelId="{E08B883E-0F4E-4EE2-AA0B-9D532BEA54B6}" type="pres">
      <dgm:prSet presAssocID="{1B2ABA20-106A-4044-94E6-37A4D5F4C8F3}" presName="parentText" presStyleLbl="node1" presStyleIdx="0" presStyleCnt="1" custScaleX="51975" custScaleY="16862" custLinFactY="85465" custLinFactNeighborX="-26957" custLinFactNeighborY="100000">
        <dgm:presLayoutVars>
          <dgm:chMax val="0"/>
          <dgm:bulletEnabled val="1"/>
        </dgm:presLayoutVars>
      </dgm:prSet>
      <dgm:spPr/>
      <dgm:t>
        <a:bodyPr/>
        <a:lstStyle/>
        <a:p>
          <a:endParaRPr lang="en-GB"/>
        </a:p>
      </dgm:t>
    </dgm:pt>
    <dgm:pt modelId="{874448A1-791A-46A8-9764-035B8CFFC586}" type="pres">
      <dgm:prSet presAssocID="{1B2ABA20-106A-4044-94E6-37A4D5F4C8F3}" presName="childText" presStyleLbl="revTx" presStyleIdx="0" presStyleCnt="1">
        <dgm:presLayoutVars>
          <dgm:bulletEnabled val="1"/>
        </dgm:presLayoutVars>
      </dgm:prSet>
      <dgm:spPr/>
      <dgm:t>
        <a:bodyPr/>
        <a:lstStyle/>
        <a:p>
          <a:endParaRPr lang="en-GB"/>
        </a:p>
      </dgm:t>
    </dgm:pt>
  </dgm:ptLst>
  <dgm:cxnLst>
    <dgm:cxn modelId="{4A6DB74C-79DA-4A7B-BD76-A909357D0732}" type="presOf" srcId="{1B2ABA20-106A-4044-94E6-37A4D5F4C8F3}" destId="{E08B883E-0F4E-4EE2-AA0B-9D532BEA54B6}" srcOrd="0" destOrd="0" presId="urn:microsoft.com/office/officeart/2005/8/layout/vList2"/>
    <dgm:cxn modelId="{E56D7B6A-3150-48C8-AD30-D5D254F9D32F}" type="presOf" srcId="{C3FA1500-7966-4C10-8481-2BE33DF77D34}" destId="{3491E505-D793-42CF-834F-595D3B8E711A}" srcOrd="0" destOrd="0" presId="urn:microsoft.com/office/officeart/2005/8/layout/vList2"/>
    <dgm:cxn modelId="{AB3EDCD6-0289-454D-B2D4-3C905E418CCF}" srcId="{1B2ABA20-106A-4044-94E6-37A4D5F4C8F3}" destId="{83F88F9F-0ED6-43F4-ACC3-E321FF9DB72C}" srcOrd="0" destOrd="0" parTransId="{E91D386F-8ECF-41D2-8C21-43694A28A022}" sibTransId="{47003966-E523-407B-BE52-E89F9BA50E92}"/>
    <dgm:cxn modelId="{19AA7074-ADE1-4EF9-A8DD-B1AC2800A8E8}" type="presOf" srcId="{83F88F9F-0ED6-43F4-ACC3-E321FF9DB72C}" destId="{874448A1-791A-46A8-9764-035B8CFFC586}" srcOrd="0" destOrd="0" presId="urn:microsoft.com/office/officeart/2005/8/layout/vList2"/>
    <dgm:cxn modelId="{B881DDB2-93D4-4F83-BC55-2023A12CB73C}" srcId="{C3FA1500-7966-4C10-8481-2BE33DF77D34}" destId="{1B2ABA20-106A-4044-94E6-37A4D5F4C8F3}" srcOrd="0" destOrd="0" parTransId="{C829872D-4E1E-4662-B842-EF3D3F4A7FD9}" sibTransId="{2A347CBB-5B70-4E3C-830D-BD5CDFC9BECB}"/>
    <dgm:cxn modelId="{94BA65D6-19AE-463B-A644-2C60625F336F}" type="presParOf" srcId="{3491E505-D793-42CF-834F-595D3B8E711A}" destId="{E08B883E-0F4E-4EE2-AA0B-9D532BEA54B6}" srcOrd="0" destOrd="0" presId="urn:microsoft.com/office/officeart/2005/8/layout/vList2"/>
    <dgm:cxn modelId="{5FC9BADE-8A62-4016-A147-51047426BE8B}" type="presParOf" srcId="{3491E505-D793-42CF-834F-595D3B8E711A}" destId="{874448A1-791A-46A8-9764-035B8CFFC586}" srcOrd="1" destOrd="0" presId="urn:microsoft.com/office/officeart/2005/8/layout/vList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69ED8DE-8A28-4735-8EB7-084F3EA4FD8C}">
      <dsp:nvSpPr>
        <dsp:cNvPr id="0" name=""/>
        <dsp:cNvSpPr/>
      </dsp:nvSpPr>
      <dsp:spPr>
        <a:xfrm>
          <a:off x="0" y="1260"/>
          <a:ext cx="8280919" cy="187094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en-US" sz="2800" b="1" kern="1200" dirty="0" smtClean="0"/>
            <a:t>The European Friends of 3GPP</a:t>
          </a:r>
          <a:r>
            <a:rPr lang="en-US" sz="2000" kern="1200" dirty="0" smtClean="0"/>
            <a:t/>
          </a:r>
          <a:br>
            <a:rPr lang="en-US" sz="2000" kern="1200" dirty="0" smtClean="0"/>
          </a:br>
          <a:r>
            <a:rPr lang="en-US" sz="2400" b="1" kern="1200" dirty="0" smtClean="0"/>
            <a:t>Alcatel-Lucent, Apple, BlackBerry, Ericsson, Huawei, Intel, </a:t>
          </a:r>
          <a:r>
            <a:rPr lang="en-US" sz="2400" b="1" kern="1200" dirty="0" err="1" smtClean="0"/>
            <a:t>InterDigital</a:t>
          </a:r>
          <a:r>
            <a:rPr lang="en-US" sz="2400" b="1" kern="1200" dirty="0" smtClean="0"/>
            <a:t>, KPN, Motorola, Nokia, Orange, Qualcomm, SIM Alliance, Sony, TIM, Telefonica, Telenor, TeliaSonera, </a:t>
          </a:r>
          <a:r>
            <a:rPr lang="en-GB" sz="2400" b="1" kern="1200" dirty="0" smtClean="0"/>
            <a:t>Deutsche Telekom</a:t>
          </a:r>
          <a:r>
            <a:rPr lang="en-US" sz="2400" b="1" kern="1200" dirty="0" smtClean="0"/>
            <a:t>, Vodafone </a:t>
          </a:r>
          <a:r>
            <a:rPr lang="en-GB" sz="2000" kern="1200" dirty="0" smtClean="0"/>
            <a:t>have the pleasure of welcoming you to</a:t>
          </a:r>
          <a:endParaRPr lang="en-GB" sz="2000" kern="1200" dirty="0"/>
        </a:p>
      </dsp:txBody>
      <dsp:txXfrm>
        <a:off x="0" y="1260"/>
        <a:ext cx="8280919" cy="187094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08B883E-0F4E-4EE2-AA0B-9D532BEA54B6}">
      <dsp:nvSpPr>
        <dsp:cNvPr id="0" name=""/>
        <dsp:cNvSpPr/>
      </dsp:nvSpPr>
      <dsp:spPr>
        <a:xfrm>
          <a:off x="0" y="3805161"/>
          <a:ext cx="3168396" cy="258838"/>
        </a:xfrm>
        <a:prstGeom prst="round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a:lnSpc>
              <a:spcPct val="90000"/>
            </a:lnSpc>
            <a:spcBef>
              <a:spcPct val="0"/>
            </a:spcBef>
            <a:spcAft>
              <a:spcPct val="35000"/>
            </a:spcAft>
          </a:pPr>
          <a:r>
            <a:rPr lang="fr-FR" sz="1000" kern="1200" dirty="0" smtClean="0"/>
            <a:t>Vienna</a:t>
          </a:r>
          <a:endParaRPr lang="en-GB" sz="1000" kern="1200" dirty="0"/>
        </a:p>
      </dsp:txBody>
      <dsp:txXfrm>
        <a:off x="0" y="3805161"/>
        <a:ext cx="3168396" cy="258838"/>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08B883E-0F4E-4EE2-AA0B-9D532BEA54B6}">
      <dsp:nvSpPr>
        <dsp:cNvPr id="0" name=""/>
        <dsp:cNvSpPr/>
      </dsp:nvSpPr>
      <dsp:spPr>
        <a:xfrm>
          <a:off x="0" y="3744422"/>
          <a:ext cx="3168396" cy="258838"/>
        </a:xfrm>
        <a:prstGeom prst="round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a:lnSpc>
              <a:spcPct val="90000"/>
            </a:lnSpc>
            <a:spcBef>
              <a:spcPct val="0"/>
            </a:spcBef>
            <a:spcAft>
              <a:spcPct val="35000"/>
            </a:spcAft>
          </a:pPr>
          <a:r>
            <a:rPr lang="fr-FR" sz="1000" kern="1200" dirty="0" smtClean="0"/>
            <a:t>Vienna</a:t>
          </a:r>
          <a:endParaRPr lang="en-GB" sz="1000" kern="1200" dirty="0"/>
        </a:p>
      </dsp:txBody>
      <dsp:txXfrm>
        <a:off x="0" y="3744422"/>
        <a:ext cx="3168396" cy="258838"/>
      </dsp:txXfrm>
    </dsp:sp>
    <dsp:sp modelId="{874448A1-791A-46A8-9764-035B8CFFC586}">
      <dsp:nvSpPr>
        <dsp:cNvPr id="0" name=""/>
        <dsp:cNvSpPr/>
      </dsp:nvSpPr>
      <dsp:spPr>
        <a:xfrm>
          <a:off x="0" y="1631499"/>
          <a:ext cx="6096000" cy="1059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3548" tIns="12700" rIns="71120" bIns="12700" numCol="1" spcCol="1270" anchor="t" anchorCtr="0">
          <a:noAutofit/>
        </a:bodyPr>
        <a:lstStyle/>
        <a:p>
          <a:pPr marL="57150" lvl="1" indent="-57150" algn="l" defTabSz="355600">
            <a:lnSpc>
              <a:spcPct val="90000"/>
            </a:lnSpc>
            <a:spcBef>
              <a:spcPct val="0"/>
            </a:spcBef>
            <a:spcAft>
              <a:spcPct val="20000"/>
            </a:spcAft>
            <a:buChar char="••"/>
          </a:pPr>
          <a:endParaRPr lang="en-GB" sz="800" kern="1200" dirty="0"/>
        </a:p>
      </dsp:txBody>
      <dsp:txXfrm>
        <a:off x="0" y="1631499"/>
        <a:ext cx="6096000" cy="10598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eaLnBrk="1" hangingPunct="1">
              <a:defRPr sz="1200">
                <a:latin typeface="Arial" charset="0"/>
                <a:cs typeface="Arial" charset="0"/>
              </a:defRPr>
            </a:lvl1pPr>
          </a:lstStyle>
          <a:p>
            <a:pPr>
              <a:defRPr/>
            </a:pPr>
            <a:endParaRPr lang="en-US"/>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eaLnBrk="1" hangingPunct="1">
              <a:defRPr sz="1200">
                <a:latin typeface="Arial" charset="0"/>
                <a:cs typeface="Arial" charset="0"/>
              </a:defRPr>
            </a:lvl1pPr>
          </a:lstStyle>
          <a:p>
            <a:pPr>
              <a:defRPr/>
            </a:pPr>
            <a:fld id="{17200E00-45F2-4F04-8D08-00230977DA03}" type="datetimeFigureOut">
              <a:rPr lang="en-US"/>
              <a:pPr>
                <a:defRPr/>
              </a:pPr>
              <a:t>7/7/2016</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eaLnBrk="1" hangingPunct="1">
              <a:defRPr sz="1200">
                <a:latin typeface="Arial" charset="0"/>
                <a:cs typeface="Arial" charset="0"/>
              </a:defRPr>
            </a:lvl1pPr>
          </a:lstStyle>
          <a:p>
            <a:pPr>
              <a:defRPr/>
            </a:pPr>
            <a:endParaRPr lang="en-US"/>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8CF9B2A9-2329-4346-A126-599FD6BE223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noFill/>
          <a:ln>
            <a:miter lim="800000"/>
            <a:headEnd/>
            <a:tailEnd/>
          </a:ln>
        </p:spPr>
        <p:txBody>
          <a:bodyPr/>
          <a:lstStyle/>
          <a:p>
            <a:pPr eaLnBrk="0" hangingPunct="0"/>
            <a:fld id="{A9529D6A-E449-4E05-AA8E-325E87103049}" type="slidenum">
              <a:rPr lang="en-US" altLang="ja-JP"/>
              <a:pPr eaLnBrk="0" hangingPunct="0"/>
              <a:t>3</a:t>
            </a:fld>
            <a:endParaRPr lang="en-US" altLang="ja-JP"/>
          </a:p>
        </p:txBody>
      </p:sp>
      <p:sp>
        <p:nvSpPr>
          <p:cNvPr id="112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268" name="Rectangle 3"/>
          <p:cNvSpPr>
            <a:spLocks noGrp="1" noChangeArrowheads="1"/>
          </p:cNvSpPr>
          <p:nvPr>
            <p:ph type="body" idx="1"/>
          </p:nvPr>
        </p:nvSpPr>
        <p:spPr bwMode="auto">
          <a:xfrm>
            <a:off x="906357" y="4715153"/>
            <a:ext cx="4984962" cy="4466987"/>
          </a:xfrm>
          <a:noFill/>
        </p:spPr>
        <p:txBody>
          <a:bodyPr wrap="square" numCol="1" anchor="t" anchorCtr="0" compatLnSpc="1">
            <a:prstTxWarp prst="textNoShape">
              <a:avLst/>
            </a:prstTxWarp>
          </a:bodyPr>
          <a:lstStyle/>
          <a:p>
            <a:pPr eaLnBrk="1" hangingPunct="1">
              <a:spcBef>
                <a:spcPct val="0"/>
              </a:spcBef>
            </a:pPr>
            <a:endParaRPr lang="en-GB"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bwMode="auto">
          <a:noFill/>
          <a:ln>
            <a:miter lim="800000"/>
            <a:headEnd/>
            <a:tailEnd/>
          </a:ln>
        </p:spPr>
        <p:txBody>
          <a:bodyPr/>
          <a:lstStyle/>
          <a:p>
            <a:pPr eaLnBrk="0" hangingPunct="0"/>
            <a:fld id="{2703AEF6-2C71-43E4-AA7B-6B6CFAF47B79}" type="slidenum">
              <a:rPr lang="en-US" altLang="ja-JP"/>
              <a:pPr eaLnBrk="0" hangingPunct="0"/>
              <a:t>4</a:t>
            </a:fld>
            <a:endParaRPr lang="en-US" altLang="ja-JP"/>
          </a:p>
        </p:txBody>
      </p:sp>
      <p:sp>
        <p:nvSpPr>
          <p:cNvPr id="122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292" name="Rectangle 3"/>
          <p:cNvSpPr>
            <a:spLocks noGrp="1" noChangeArrowheads="1"/>
          </p:cNvSpPr>
          <p:nvPr>
            <p:ph type="body" idx="1"/>
          </p:nvPr>
        </p:nvSpPr>
        <p:spPr bwMode="auto">
          <a:xfrm>
            <a:off x="906357" y="4715153"/>
            <a:ext cx="4984962" cy="4466987"/>
          </a:xfrm>
          <a:noFill/>
        </p:spPr>
        <p:txBody>
          <a:bodyPr wrap="square" numCol="1" anchor="t" anchorCtr="0" compatLnSpc="1">
            <a:prstTxWarp prst="textNoShape">
              <a:avLst/>
            </a:prstTxWarp>
          </a:bodyPr>
          <a:lstStyle/>
          <a:p>
            <a:pPr eaLnBrk="1" hangingPunct="1">
              <a:spcBef>
                <a:spcPct val="0"/>
              </a:spcBef>
            </a:pPr>
            <a:endParaRPr lang="en-GB"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bwMode="auto">
          <a:noFill/>
          <a:ln>
            <a:miter lim="800000"/>
            <a:headEnd/>
            <a:tailEnd/>
          </a:ln>
        </p:spPr>
        <p:txBody>
          <a:bodyPr/>
          <a:lstStyle/>
          <a:p>
            <a:pPr eaLnBrk="0" hangingPunct="0"/>
            <a:fld id="{AC6AE839-C3BB-4F20-A573-770C2C698305}" type="slidenum">
              <a:rPr lang="en-US" altLang="ja-JP"/>
              <a:pPr eaLnBrk="0" hangingPunct="0"/>
              <a:t>5</a:t>
            </a:fld>
            <a:endParaRPr lang="en-US" altLang="ja-JP"/>
          </a:p>
        </p:txBody>
      </p:sp>
      <p:sp>
        <p:nvSpPr>
          <p:cNvPr id="133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316" name="Rectangle 3"/>
          <p:cNvSpPr>
            <a:spLocks noGrp="1" noChangeArrowheads="1"/>
          </p:cNvSpPr>
          <p:nvPr>
            <p:ph type="body" idx="1"/>
          </p:nvPr>
        </p:nvSpPr>
        <p:spPr bwMode="auto">
          <a:xfrm>
            <a:off x="906357" y="4715153"/>
            <a:ext cx="4984962" cy="4466987"/>
          </a:xfrm>
          <a:noFill/>
        </p:spPr>
        <p:txBody>
          <a:bodyPr wrap="square" numCol="1" anchor="t" anchorCtr="0" compatLnSpc="1">
            <a:prstTxWarp prst="textNoShape">
              <a:avLst/>
            </a:prstTxWarp>
          </a:bodyPr>
          <a:lstStyle/>
          <a:p>
            <a:pPr eaLnBrk="1" hangingPunct="1">
              <a:spcBef>
                <a:spcPct val="0"/>
              </a:spcBef>
            </a:pPr>
            <a:endParaRPr lang="en-GB"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8BCCAB0D-9F40-4982-8811-8CD66C1B45D1}" type="datetimeFigureOut">
              <a:rPr lang="en-GB"/>
              <a:pPr>
                <a:defRPr/>
              </a:pPr>
              <a:t>07/07/2016</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72BF9CBC-D419-4ABE-AC7D-F89F3B073B03}" type="slidenum">
              <a:rPr lang="en-GB" altLang="en-US"/>
              <a:pPr>
                <a:defRPr/>
              </a:pPr>
              <a:t>‹#›</a:t>
            </a:fld>
            <a:endParaRPr lang="en-GB"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80670865-1294-4564-8757-1155DD44F5F5}" type="datetimeFigureOut">
              <a:rPr lang="en-GB"/>
              <a:pPr>
                <a:defRPr/>
              </a:pPr>
              <a:t>07/07/2016</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E8AF819C-4F65-413D-BD2A-FE5305903E28}" type="slidenum">
              <a:rPr lang="en-GB" altLang="en-US"/>
              <a:pPr>
                <a:defRPr/>
              </a:pPr>
              <a:t>‹#›</a:t>
            </a:fld>
            <a:endParaRPr lang="en-GB"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D05ED862-1BB4-46C8-91DA-766CFCC048DD}" type="datetimeFigureOut">
              <a:rPr lang="en-GB"/>
              <a:pPr>
                <a:defRPr/>
              </a:pPr>
              <a:t>07/07/2016</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4599382-DF2A-4096-AF1F-29B244D2B389}" type="slidenum">
              <a:rPr lang="en-GB" altLang="en-US"/>
              <a:pPr>
                <a:defRPr/>
              </a:pPr>
              <a:t>‹#›</a:t>
            </a:fld>
            <a:endParaRPr lang="en-GB"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F630ED24-E8EC-467D-BD1B-32EDF5F6618D}" type="datetimeFigureOut">
              <a:rPr lang="en-GB"/>
              <a:pPr>
                <a:defRPr/>
              </a:pPr>
              <a:t>07/07/2016</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23BE5C28-358F-4B16-A40E-E5431988C3A0}" type="slidenum">
              <a:rPr lang="en-GB" altLang="en-US"/>
              <a:pPr>
                <a:defRPr/>
              </a:pPr>
              <a:t>‹#›</a:t>
            </a:fld>
            <a:endParaRPr lang="en-GB"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CA917E7-64D7-40D8-9135-E12D1D14B09C}" type="datetimeFigureOut">
              <a:rPr lang="en-GB"/>
              <a:pPr>
                <a:defRPr/>
              </a:pPr>
              <a:t>07/07/2016</a:t>
            </a:fld>
            <a:endParaRPr lang="en-GB" dirty="0"/>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F9B301AD-CA1E-48DF-87C1-990132819A36}" type="slidenum">
              <a:rPr lang="en-GB" altLang="en-US"/>
              <a:pPr>
                <a:defRPr/>
              </a:pPr>
              <a:t>‹#›</a:t>
            </a:fld>
            <a:endParaRPr lang="en-GB"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2E7B1519-5428-4DA6-B7EA-B5FCDA3E9435}" type="datetimeFigureOut">
              <a:rPr lang="en-GB"/>
              <a:pPr>
                <a:defRPr/>
              </a:pPr>
              <a:t>07/07/2016</a:t>
            </a:fld>
            <a:endParaRPr lang="en-GB" dirty="0"/>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09E77ABC-19EF-4563-A403-2DC53812C18D}" type="slidenum">
              <a:rPr lang="en-GB" altLang="en-US"/>
              <a:pPr>
                <a:defRPr/>
              </a:pPr>
              <a:t>‹#›</a:t>
            </a:fld>
            <a:endParaRPr lang="en-GB"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5571B53C-9B98-4060-8A90-F4989A7C2ABA}" type="datetimeFigureOut">
              <a:rPr lang="en-GB"/>
              <a:pPr>
                <a:defRPr/>
              </a:pPr>
              <a:t>07/07/2016</a:t>
            </a:fld>
            <a:endParaRPr lang="en-GB" dirty="0"/>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C9ADE9B4-BB48-4A6E-8171-A85122BE72F9}" type="slidenum">
              <a:rPr lang="en-GB" altLang="en-US"/>
              <a:pPr>
                <a:defRPr/>
              </a:pPr>
              <a:t>‹#›</a:t>
            </a:fld>
            <a:endParaRPr lang="en-GB"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8CE73744-0486-43BB-8898-FFD2041D0B93}" type="datetimeFigureOut">
              <a:rPr lang="en-GB"/>
              <a:pPr>
                <a:defRPr/>
              </a:pPr>
              <a:t>07/07/2016</a:t>
            </a:fld>
            <a:endParaRPr lang="en-GB" dirty="0"/>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F4F28726-AB67-4595-A0B9-32CB570E0854}" type="slidenum">
              <a:rPr lang="en-GB" altLang="en-US"/>
              <a:pPr>
                <a:defRPr/>
              </a:pPr>
              <a:t>‹#›</a:t>
            </a:fld>
            <a:endParaRPr lang="en-GB"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5923286-7C9D-4E8D-8DD8-480620BF9AE3}" type="datetimeFigureOut">
              <a:rPr lang="en-GB"/>
              <a:pPr>
                <a:defRPr/>
              </a:pPr>
              <a:t>07/07/2016</a:t>
            </a:fld>
            <a:endParaRPr lang="en-GB" dirty="0"/>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5574C33C-6225-41D8-A417-26A09060E55E}" type="slidenum">
              <a:rPr lang="en-GB" altLang="en-US"/>
              <a:pPr>
                <a:defRPr/>
              </a:pPr>
              <a:t>‹#›</a:t>
            </a:fld>
            <a:endParaRPr lang="en-GB"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9334AC4-253E-4E8C-974A-B16CB2E84DFF}" type="datetimeFigureOut">
              <a:rPr lang="en-GB"/>
              <a:pPr>
                <a:defRPr/>
              </a:pPr>
              <a:t>07/07/2016</a:t>
            </a:fld>
            <a:endParaRPr lang="en-GB" dirty="0"/>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13ADCA35-7508-4501-96DE-2428E2673F6C}" type="slidenum">
              <a:rPr lang="en-GB" altLang="en-US"/>
              <a:pPr>
                <a:defRPr/>
              </a:pPr>
              <a:t>‹#›</a:t>
            </a:fld>
            <a:endParaRPr lang="en-GB"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5A5E3E5-B20C-403C-B1B9-6FCB25609F87}" type="datetimeFigureOut">
              <a:rPr lang="en-GB"/>
              <a:pPr>
                <a:defRPr/>
              </a:pPr>
              <a:t>07/07/2016</a:t>
            </a:fld>
            <a:endParaRPr lang="en-GB" dirty="0"/>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36F0D68D-AF0F-48FD-9FB4-3DD5905CA2C4}" type="slidenum">
              <a:rPr lang="en-GB" altLang="en-US"/>
              <a:pPr>
                <a:defRPr/>
              </a:pPr>
              <a:t>‹#›</a:t>
            </a:fld>
            <a:endParaRPr lang="en-GB"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CC65BFA9-C5B4-4F16-8A9A-451EAF581274}" type="datetimeFigureOut">
              <a:rPr lang="en-GB"/>
              <a:pPr>
                <a:defRPr/>
              </a:pPr>
              <a:t>07/07/2016</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itchFamily="34" charset="0"/>
              </a:defRPr>
            </a:lvl1pPr>
          </a:lstStyle>
          <a:p>
            <a:pPr>
              <a:defRPr/>
            </a:pPr>
            <a:fld id="{7789C07D-B7CC-4167-9C9A-66B867DE2CD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jpeg"/><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3" Type="http://schemas.openxmlformats.org/officeDocument/2006/relationships/hyperlink" Target="https://www.google.fr/search?sa=X&amp;biw=1920&amp;bih=911&amp;q=vienna+population&amp;stick=H4sIAAAAAAAAAOPgE-LQz9U3SMsosNTSyk620s_JT04syczP0y8uAdLFJZnJiTnxRanpQCGrgvyC0hywLAB0XE1sOAAAAA&amp;ved=0ahUKEwjVxqKQxN7NAhWBSRoKHVz5CAgQ6BMIowEoADAV" TargetMode="External"/><Relationship Id="rId2" Type="http://schemas.openxmlformats.org/officeDocument/2006/relationships/hyperlink" Target="https://www.google.fr/search?sa=X&amp;biw=1920&amp;bih=911&amp;q=vienna+area&amp;stick=H4sIAAAAAAAAAOPgE-LQz9U3SMsosNSSyk620s_JT04syczPgzOsEotSEwFfyTuwKAAAAA&amp;ved=0ahUKEwjVxqKQxN7NAhWBSRoKHVz5CAgQ6BMIlgEoADAR" TargetMode="Externa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hyperlink" Target="http://lonelyplanet.com/austria/vienna/the-museum-district-neubau" TargetMode="External"/></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13" Type="http://schemas.openxmlformats.org/officeDocument/2006/relationships/hyperlink" Target="https://en.wikipedia.org/wiki/Vienna" TargetMode="External"/><Relationship Id="rId18" Type="http://schemas.openxmlformats.org/officeDocument/2006/relationships/hyperlink" Target="https://en.wikipedia.org/wiki/Landstra%C3%9Fe" TargetMode="External"/><Relationship Id="rId3" Type="http://schemas.openxmlformats.org/officeDocument/2006/relationships/image" Target="../media/image3.png"/><Relationship Id="rId7" Type="http://schemas.openxmlformats.org/officeDocument/2006/relationships/diagramColors" Target="../diagrams/colors2.xml"/><Relationship Id="rId12" Type="http://schemas.openxmlformats.org/officeDocument/2006/relationships/hyperlink" Target="https://en.wikipedia.org/wiki/Apartment_building" TargetMode="External"/><Relationship Id="rId17" Type="http://schemas.openxmlformats.org/officeDocument/2006/relationships/hyperlink" Target="https://en.wikipedia.org/wiki/Landmark" TargetMode="External"/><Relationship Id="rId2" Type="http://schemas.openxmlformats.org/officeDocument/2006/relationships/notesSlide" Target="../notesSlides/notesSlide2.xml"/><Relationship Id="rId16" Type="http://schemas.openxmlformats.org/officeDocument/2006/relationships/hyperlink" Target="https://en.wikipedia.org/wiki/Expressionist_architecture" TargetMode="External"/><Relationship Id="rId20" Type="http://schemas.openxmlformats.org/officeDocument/2006/relationships/image" Target="../media/image7.jpeg"/><Relationship Id="rId1" Type="http://schemas.openxmlformats.org/officeDocument/2006/relationships/slideLayout" Target="../slideLayouts/slideLayout3.xml"/><Relationship Id="rId6" Type="http://schemas.openxmlformats.org/officeDocument/2006/relationships/diagramQuickStyle" Target="../diagrams/quickStyle2.xml"/><Relationship Id="rId11" Type="http://schemas.openxmlformats.org/officeDocument/2006/relationships/hyperlink" Target="http://lonelyplanet.com/austria/vienna/sights/museums-galleries/haus-der-musik" TargetMode="External"/><Relationship Id="rId5" Type="http://schemas.openxmlformats.org/officeDocument/2006/relationships/diagramLayout" Target="../diagrams/layout2.xml"/><Relationship Id="rId15" Type="http://schemas.openxmlformats.org/officeDocument/2006/relationships/hyperlink" Target="https://en.wikipedia.org/wiki/Friedensreich_Hundertwasser" TargetMode="External"/><Relationship Id="rId10" Type="http://schemas.openxmlformats.org/officeDocument/2006/relationships/hyperlink" Target="http://lonelyplanet.com/austria/vienna/sights/theatres-concert-halls-cinemas/staatsoper" TargetMode="External"/><Relationship Id="rId19" Type="http://schemas.openxmlformats.org/officeDocument/2006/relationships/image" Target="../media/image6.jpeg"/><Relationship Id="rId4" Type="http://schemas.openxmlformats.org/officeDocument/2006/relationships/diagramData" Target="../diagrams/data2.xml"/><Relationship Id="rId9" Type="http://schemas.openxmlformats.org/officeDocument/2006/relationships/hyperlink" Target="http://lonelyplanet.com/austria" TargetMode="External"/><Relationship Id="rId14" Type="http://schemas.openxmlformats.org/officeDocument/2006/relationships/hyperlink" Target="https://en.wikipedia.org/wiki/Austria" TargetMode="External"/></Relationships>
</file>

<file path=ppt/slides/_rels/slide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png"/><Relationship Id="rId7" Type="http://schemas.openxmlformats.org/officeDocument/2006/relationships/diagramColors" Target="../diagrams/colors3.xml"/><Relationship Id="rId12"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QuickStyle" Target="../diagrams/quickStyle3.xml"/><Relationship Id="rId11" Type="http://schemas.openxmlformats.org/officeDocument/2006/relationships/image" Target="../media/image8.jpeg"/><Relationship Id="rId5" Type="http://schemas.openxmlformats.org/officeDocument/2006/relationships/diagramLayout" Target="../diagrams/layout3.xml"/><Relationship Id="rId10" Type="http://schemas.openxmlformats.org/officeDocument/2006/relationships/hyperlink" Target="http://lonelyplanet.com/austria/vienna/entertainment-nightlife/other/loos-american-bar" TargetMode="External"/><Relationship Id="rId4" Type="http://schemas.openxmlformats.org/officeDocument/2006/relationships/diagramData" Target="../diagrams/data3.xml"/><Relationship Id="rId9" Type="http://schemas.openxmlformats.org/officeDocument/2006/relationships/hyperlink" Target="http://lonelyplanet.com/austria/vienna/the-hofburg-around"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3gpp.org/specifications/work-plan" TargetMode="External"/><Relationship Id="rId2" Type="http://schemas.openxmlformats.org/officeDocument/2006/relationships/hyperlink" Target="mailto:contact@eurofriends3.org" TargetMode="Externa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hyperlink" Target="http://www.3gpp.org/ftp/Information/WORK_PLA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93738" y="412750"/>
            <a:ext cx="7772400" cy="5545138"/>
          </a:xfrm>
        </p:spPr>
        <p:txBody>
          <a:bodyPr rtlCol="0">
            <a:normAutofit fontScale="90000"/>
          </a:bodyPr>
          <a:lstStyle/>
          <a:p>
            <a:pPr eaLnBrk="1" fontAlgn="auto" hangingPunct="1">
              <a:spcAft>
                <a:spcPts val="0"/>
              </a:spcAft>
              <a:defRPr/>
            </a:pPr>
            <a:r>
              <a:rPr lang="en-GB" sz="3200" b="1" dirty="0"/>
              <a:t/>
            </a:r>
            <a:br>
              <a:rPr lang="en-GB" sz="3200" b="1" dirty="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smtClean="0"/>
              <a:t/>
            </a:r>
            <a:br>
              <a:rPr lang="en-GB" sz="3200" b="1" dirty="0" smtClean="0"/>
            </a:br>
            <a:r>
              <a:rPr lang="en-GB" sz="3200" b="1" dirty="0"/>
              <a:t/>
            </a:r>
            <a:br>
              <a:rPr lang="en-GB" sz="3200" b="1" dirty="0"/>
            </a:br>
            <a:r>
              <a:rPr lang="en-GB" sz="3200" b="1" dirty="0" smtClean="0"/>
              <a:t/>
            </a:r>
            <a:br>
              <a:rPr lang="en-GB" sz="3200" b="1" dirty="0" smtClean="0"/>
            </a:br>
            <a:r>
              <a:rPr lang="en-GB" sz="3200" b="1" dirty="0" smtClean="0">
                <a:solidFill>
                  <a:srgbClr val="FF0000"/>
                </a:solidFill>
              </a:rPr>
              <a:t>3GPP SA2#116</a:t>
            </a:r>
            <a:br>
              <a:rPr lang="en-GB" sz="3200" b="1" dirty="0" smtClean="0">
                <a:solidFill>
                  <a:srgbClr val="FF0000"/>
                </a:solidFill>
              </a:rPr>
            </a:br>
            <a:r>
              <a:rPr lang="en-GB" sz="2200" b="1" dirty="0" smtClean="0">
                <a:solidFill>
                  <a:srgbClr val="FF0000"/>
                </a:solidFill>
              </a:rPr>
              <a:t>Monday 11 to Friday 15 July 2016 in Vienna</a:t>
            </a:r>
            <a:r>
              <a:rPr lang="en-GB" sz="2200" b="1" dirty="0" smtClean="0"/>
              <a:t/>
            </a:r>
            <a:br>
              <a:rPr lang="en-GB" sz="2200" b="1" dirty="0" smtClean="0"/>
            </a:br>
            <a:r>
              <a:rPr lang="en-GB" sz="2200" b="1" dirty="0"/>
              <a:t/>
            </a:r>
            <a:br>
              <a:rPr lang="en-GB" sz="2200" b="1" dirty="0"/>
            </a:br>
            <a:endParaRPr lang="en-GB" sz="1600" dirty="0">
              <a:latin typeface="+mn-lt"/>
            </a:endParaRPr>
          </a:p>
        </p:txBody>
      </p:sp>
      <p:sp>
        <p:nvSpPr>
          <p:cNvPr id="2051" name="AutoShape 5" descr="data:image/jpeg;base64,/9j/4AAQSkZJRgABAQAAAQABAAD/2wCEAAkGBhQSERUUExQVFRUVGBgXGBgYFxUYFxcYHB8YHBoXHBgaHCYeFxwjGhoaHy8gIycpLC0sGB8xNTAqNSYrLCkBCQoKDgwOGg8PGikkHyQsLCwsLCwsLCwsLCksLCwpLCwsLCwpKSksLCwpLCkpKSksLCksKSwpLCwpLCwsLCwsLP/AABEIAMIBAwMBIgACEQEDEQH/xAAbAAABBQEBAAAAAAAAAAAAAAAFAAIDBAYBB//EAEAQAAECBAQDBgMGBAYCAwEAAAECEQADITEEEkFRBSJhBhMycYGRQqHRFCNSscHwB2Ki4RUzcoKS8bLiJGODQ//EABoBAAMBAQEBAAAAAAAAAAAAAAABAgMEBQb/xAAnEQACAgICAQMFAAMAAAAAAAAAAQIRAyESMQQTQVEiMmFx8BSBkf/aAAwDAQACEQMRAD8A8rwsglISQ4JI6ipt9IkSlcqzlOorfcNY9YMBiQVioPiAof8AUP1ER4zDkN5UULG3v5QOKl9phyrsOdmu0KFoWmbNUjKg92oJB5g7JmPYGnMKbteNWn3/AF6x5SrAKotPKogGh+UF+A9qlSSELFPwmg/2n4T0sekdfj+TwdTOfP4/JXA9BjsQYDHonJzILtcWUk7EaRayx6yaatHmNNaY2FD8sLLDEMjsPaFlgFQyE0Pyx3LAAwQoflhZYAGwoflhZYAoZCaHgQmgERtCaH5YWWAdEbRDiZoSHUWFotEQOx5zIOam16kMf1ji8vMoQao6MGPlKyjxDjgQsISl1KAYClzR/wB6Q5SMySVUDgEnQ0AAD1pQNA/B8OlpmFZqt8xKiDls9LWo9Ys9/wAgrQFKjd/iY6vp7+3zebM8j/B6sIKCKs3haVTEqzrLAAhTAEMKAJ3rVzUxe+zSiQpIqCHJYsL0Og/vFLCzCqwFWDkAUFD8y1b0iyohMtVjcWHVra/WMXOXRa2VJuMKZ6iR4rNqQSSH01GtzeL2DxSSFgs6swOoOYEMD5JuOu0c4atGRpj1GQOwYhwfPSnSKiKKqAcz00DFmHUAv6RFsqkEgsVSS51cUam1NveMpxfDBGJUCPHLfzLgP7AQaS6FDwsA2tWqK0qaD3iPFSwMQDSqSH/lBLD+20VB0DYLw7CoBdJdmpoRU+vvF/BjuwKBRYOSx1e5s3SLiZSSkAgKcKcHK4It7N+cD8UpKAJdf+vpaJbbYFqdiUJUQRUEjwg+kchIKTcKertluKE3hQqQjNycXz92oczXFt/Sm3yi4ARbW4Nj6frFWRKImFSqvqPJofi0FJzpJfKXBqksRp6mse0o30ZOVdj5qUrGRLBVOQkWH4Tr+cUzh8yHmOClwacwFPeLeIw6VAZ2Bp6HodIegLqlfOlqKdlj1Zj6wv2V+gfhMXMkEKQoqSHAUCxG4r/4qHpG24J2yRNAExknVVh/uHw+dR1FozEjhwGYg5nrZlC9x+oisrh5JcFiGqKXfaNYZJ4/t6M544ZNS7PVR01juWPOOEdppuHICqo/o/8AU+XqDG74VxyVPHKWV+EkP6Gyh5eoEeni8mOTXTPOy4JY99ouZY7liQJjuWOkwI8sdyw/LCCYLChmWE0SZY7lhioiywssS5YWWAKIssLLEuWFlgCiLLHMsTZY5kgAi7t6bxSxyGTZwS5fZ3aCWWBnFZ7MKFnJtt/aPP8AOpY7Z1ePblSM7PVkCiq5dhqwAGpvb1MC14x0jUoYKF2DF3DPcXH94dPxjzcqS7ps9L23uxgHLxiu8mhNMymOxIKgf6VekfNqNnpsKcJxeVOUqNCWpYFRUOtnLxeHMEirU21Ci+tfrAXiCypQMtLksGTcuLMIJYGYUy0hQqMrbpbONNR0eCa9wCHepUGuzANvzE08h8+gbk7EAqzUYFTObUUcvsDrA6RJzLw5PhUHAe4UlQYlwSQUge8P7pIGVJJBsKeECbmJ/wBKWjNxGmWcZiiZaS7KJKgBXlcOOlIWPxSlISlIcgMBqxZ6nQGsc4chKSgB8yCtNxcuxJaLSMM4QxdKTmJy3ArdnbX1EFDGHBnICygvxkFstxT0d/akDMfzLKn0NNvfqxHnBlGK5WAAcrL0cuwI/mpXqDGd4gtSFOC4LBTPqKH+YW9YpJCJpcwt8XoA35Qob9oIp5fOu0KMtjGSp6VGhrtYjWoNY7Mkv+USdxLK1TAz2fzJ/QCKE/HKStViBloaXGh9NXj2nFp6M1Lktl04ZU0hOV3KbPe1Ikx0lWHXMlKcqlrUlyKUU1QPDaBvEJ01BBRMUjoC1b+/0hYTi09aj3v3rkklRZZJqTm1PnC5ezL4+6CUpbh7N1DeYO3tFgHcP1Hi+hiuEAJUAKF2HmGaOygEpWU+YFWDDbT0iktWiW90xKwQIUQxf3tqn/uKn2Qo5kHLXqxbVtP0i9hsRmBJDZTcE/LURYcKFWV1DP8AQwWn2G10HeynFsRNYTJZUio7ylCBv8Wl61uY0QUe8bKWa7pbezv8oodlUAYfoFKvTaL6Ma7kBRAIDhPKBmZyxvU8x0pHorJwhG32efOHKcuK6JssIJieXLcgbkCHnDlzsCQ+nvHU5pdswUW+kVwUCilpSo+BJuo0cD0hZYsL4RMmqllKykJIdOfIJjZtMjK8WpNtNO/Ziyj+FgfUtGOHOpuW/cvJhlCrRXyQskOnKypKjYAn2iqOLS683hD/AJW942llhB1J0ZqEn0T5YWWJEEEAixrHcsXa7JpkWWONEuWFlhWFFTFTciVK2BPtGa4njnQpRYFmB6mwBgzxrEMkpBDk/IXf5xh8XjyEMW/zUqSdWS4NGYAU11MeF5+RzmoJ6R6PjR4xsHYaZ9+sg2IDl/IH1P7pFTFDIApAdXeKe9CSGfrUD3ghw3DP3pBDd5QvUgPUfWHSuEgzVP4Ay6/Efw7nfo8cLqL2dXZew/DsksEv3jVULgnZqUdojRLUtWVNiq7ksE1LPoxUH2JgxlzkgF8rMxtRLObX/XoYj8CCQGT0qVA0N710/No5uSTKoGIDnI3gVLAbYk0AP7qNolmYcAjmoGAKQw2tYMYjxI50rspmNgNB+33iaXjE5gQCkW6Bqtev1rCbYLsZKlpSVO5JJv1NabPvvE3FcSEYfZSnymoNc2U1qz1fyfaGLng5XovK/wAgfKxsdWivLxQmJGZIVQAdDpQGt6EQRfuxvsn4YlSkSyQXABatAcodts3ygbicGCWUczJYXIdqB7moiz9oCQcrACU5HiIathV2tFVU3KrchQaoNOb6RVe6JH4TDIWhKlr5iK+D6QoDycSUjKSqj2Ia5hQ3B/AgmE1eIcTIzXYu1+lqxYMjKpVS1GBrfqaxArGAEgg0LUr8o9LcQVSOTkKmKSwsrNrsenWGzUFDgUILOQ4vXyiPHYqcgshbDbl9dHhYLiUxRaYlK+pcK9xD5J6YcX2i9hcS6MygzbVpSLEpaVuxfQ7+W4iIJoQLF26PDlJ5Vizv+UOl7Bb9yXuWCm1r+/aEUkIGXlLk/wDkfWrRFKmEIUbkKYO5pT1asTIxYyBSqO9q2f6Qtho3vZWU+HSDqVDbXpaNMvCkY0Se4SZHdhRXlBGcHw15WYChT9Iz/ZCSFYdA0UpQ1FCW8xGy+wAzjlSgXrlADMzOB6Rp5T1ArxE7yOwHhMAJq0oJYEsWaoY0qLRfxHCGIX3k4EKUnxJPhazjlfo0X+H8LSlaVZqhiza9LUaJ8Vh8wSkgsZq3po/WMfLzLI7j8G3hYfTVT/tAianMFATZwt4siwXDuxACrwsVw5YQXWpWUIUSpKbHRwXI83b0gF2XlKVPxgUpREtQKQSaMsig0oAKRuTIzpWk0zIlj84wx3Cav8HRlUZ43S+TFcQSe6Wwctp6D209YyUw0LOwBJ9Mrj3I8q6Ru+0GG7nDzCVCoy0Z6l6g6EJMeeSsR93OJJylIAGniAfprG/mZo5MiS+DysOOUI1I1vA1PIQKukAF/wB1pF/LA7s3OSqSkChq+5bX8oLiW8exgleOP6ODJH6mRZYaUxNlhsyXQ+RjVy0RRh+KLMxaqUIypFDq7qGlhGcOFMwHKkAOAczBgKuXtSrbDrGyx+BZZJ5UApzKawND8iYBcVk90MRLTzCYrMlWhSMpdv8ASXjwo42puUz0W/ppAzh8sIAQSSAQknYqUwD+ZUb/AFgzPw+UCx0F7mzim7aWMZzhuJKpqUizFag9CyQQL7gH2tGpwRIyqUaA1HWlfS48zHLkTlNWarSKkubVnFCACxFL/rCxU05mNRWmjXZv3XeK6pzyyUMTzgGrf96RGjF1DhyWNSafd0t5H6xzuG2NOkNxSsrICm5kpFNH19nfrA/ETSkAp/EBT1NDFrHqZS1EAkKodUk50pJ28QPTL7DkzTMA6VNXILF621+caOOkxJhGQlxJVRXOhLanMl7tuCI5gMLk5QaBRI1LeR9T7UhmDSyAGAYylA0oaZtdir3EW5RCczBwFZd2DB31A5bb+UY/gdlYrYEgOQCnrzBQNGrUQDURIUADRirzqGNLXPtGsXgsqVlO50YgZy4bVh+sZ3jMkZSVeJIyqO9aH979I0g6dFdgnEJBWokKJc1pv1rCgmnEkfCNfnWFGvqUGgycO7+L5H+8VZ3C60/EFXY9aGGYHiUwqSFZSDmqblh9aPFtPESXJlkJGruLtq0ehyi3Rz7QP4hIUK5SQytH22iKXKOVBFLP5a3gwrFoBYkpJY66+VIfLUlY0Pm14OCNFJ0DJGIJl5mcu22oEWETwxJDAFjr+UXfsSWZutD1fWOJwAYjdyxG/vC4BzIUMoGxD/OHHDBgNA/zf6x2XgSEkFi5f5jQwkYcpSA5HVtfWFxY+SPQuyE5IkocgMolvUmD2PxOebySUzwSSympS7KI0er+kecYHvEAKCVkFwlkkgs7q63I6V3jb9kOId4v7xC0oAIzEHxcoALVfmB2vpHDky5pzSa0j1MUMGPHJxe2hSMVmyj7ELgANMFNKgw7iWL7sJK8GtAdgUrnX9BtE/CeNJmzUI7xbZkiqlVu4OiTT5wRxs8ZeWaoK76Yk1J5RmYUGgHyqTCU3TKeKPJJMASuMSQDllTEZvE0zEjN58lYvzuJNLzGVikpYHN3uIZqVqhq/rEoxSqEzj6hX6ivmHgtiEES1FMxRaTLUDQgklTqYirgClhBGd3oeTCotJP+/wCGH7RcYRMkhP31w4WsqAHkdR9YxeJlNKKkgfCkOWABVU/3jZ9sMQpUsJVULdIYJourF21SSG69IwnFJiyhSPCxclTNTlYUoenSMruVnJ5EOMqRrey2IqgJDAJY7EFTj1apPv02UhABBWpEtL0KlpDgMXDkO4P5R40jFrKSUsfhGYUN8ygLM+pj1jsAueMKrEYhal5QZctBTLGVIylwoh70YmwEehjzTUKRxejFytjZ/EUmbkSQqrOkpIJKgHHStn9YszVoCijvEBQoUlSQoHYh3jN4/vJ02ZMSpT8qizAuLpFLuNN4uTey2LCFLmEL1X3i5ayoDwpbITQ9XhYvIy72VLDj+DvHOIoRhlyKKmzlFVGUEI5WBKg3wszNc+fmn2SYtJDEFZJSS1hQlyLOG6R6vxzCryORKQJZSlQRKWAEqLPzHwEi4/7DdppC0KOdTMQCnJKQGKHplJp4aU0e9c52rZeqSPO8FgPs7qJJKQp9gQhRbqHF+hg6nGDuQRdgfVkuG0Lmnp6UuJYRMwFnDv1LAA2fcm1K6xX4ZwuYtOJIW5lqSKu5FbG4s3+6IhvYNIWAnHMUA8iFu/4s2pPkzD9niZX/AM9CRUKGZiCw6Nr6bxY4DwyeqQVpbKZjKu7JS9K7EfLerpfD5xxeGKZZzKEwpHKTyrUSCkWa99bxcUkzNxuyDiEk9+sD4psokimVJ5SKbgK9hFKbK8Qa5IBF7LqGNKbxaWmaJ6XCh96pDZTolagd7/KFj0uc9nK0kAO5NHAbc9LXiciVKgppkykjI1+V6g0Zgzi4oRSK8uaRNKXYLWSXa4Tp5lvaLXDOeXKzJfKFBxtmNSTQ+UVZqGQCWUUTcxBo7gCurP0DtHL02hl1eKPOCajIQDcZnJJGteu0U+MyO8lqDgKb51v6h/SJiOYXZiNCGGX8uv0iuonmQoAEg1BA1IetLRKe0ykwacK7EqVYfkPKOQIm41YJFKU1Fo5HX6bYqZqZTApFmzBgmxNy92fQ+kcUpwp82YlqlwQ7ed9ekV5aFrcgBITqtLZmq9OZI1sYjQuYFiXk5mNcw5czWdxQP7xj6eRhos8VC1kABwktRvLzNYk/wkZEhajylRDHxAncHav7MRysMqWxJZRLOC9Geu4/MgRHiMUwJqyczKZVVOQMzeE7Dp1inLLD6UKky5OQwyoXVyQUu+rAinnFjDYhQTzKIIu7aO9daxnkY5ZcpSRmISkAPuC53pZqvpBFWIZIzOghndJ11fyh+rlgqbDiF14lQDgJVXypWt+kSyeIZbivQimltYBSZ2YuFJDHRyTSzM5+WrUi1i0ksR4WqQxOwpo/pB/k5KphwRq+D8dIUj8QSoDNYAuSKbnL5tpeNNw/tgAZiFSwXclQUGzhNKgBgxAOoLx5VhMUsKABUSHBCUkrLvyjKKht4LycSuckFISpnJAKL+SlBVwWffaJWSVGilQc4bxhacUfDzhJHw1DgeRYliRq5EV5naUqKEuGTOMx7ksQW6HlJani9YEqTNcKyrLMzJcsxejEGjN1+dSTg56ebIop7xRYyy9RXMT0p6wo37nR63Jm3m8aEyQqikkhCipRCQrKoE3NHSnL6CCuC7cZ+9StMxQXLRlKUf5bE8pAqR/N1FIyGBw4XLmKWkkIKSkApSoBy4qLkb/h0gROx7TVd0DKUkOSVmqaPcMS7bCsOpexq5tVJ/3ua7tdjgpEtebldRsCC6iQxtmAYNGPzOrmZSSbKZxp+prSwrBDtFMnqlS0TUlJYFI5Wykk53Hid70DiAuLR/8A0sQSCSKkpysetWIL1Y+uSWznzSTlo2XYfCIGKyKlpVmTlS9QKkqJodPLxXj1YOmStkpJSOVIBWCyRysSHL0AcaWjxngs4oxMolZBdJdLE5SNyKUqaflGy45NnS8PnlYhbZhmK1soOhJZJLUBJ9D0jog6RCZRx+JmJm51BKV/EkpqSgOAoak0rqX2jX8PxqVoIZSTLmyUqUpJZZCwOVTkKcjzqNwY8vxc9ZUrMVKVynMSQQoilTX9KRtuDJErDpKs3P3a2ZRIUlSVABkkl2JisUtid2Xu3iUJQo51BRMsFNcpTzBttSXr4R0jKdpsT9qzFuVIQnNqpQF/Vj7eUEO1HaOYuUM0mZLVmDlRSxyswDByDm3pvWKfD8SF4ZSe6YupKXUSQpnYBhYMKmjWDkwZNsRlsGCyP5TYgPQ+Rf8A9Yi4QoKRipgyhMwoJYsAMxFBe7W3iDvVCZlCnU1metSX8hr0g1wiQr/Dps4JRlSsJ1SCHUuxLapJ2ptCxJ0xPsG8IxCZWHAfKkzZh15mly7pTpmIYv6NGskLSjFYJeVv/jz0vWoOfmdyHJLu+W9WDnJTcOBh5k1nS6QCWfnICVBIBBqgipDsbWjR47i8rvsEQpSxLw0xKzlAC1FCgPC9CskHZzGr0KIHxvEwcVnycksLWoBTKK1BQBbTkUR7FoDYlS1ye8URnAK9K0cnY1Ye94r8Q4ugYuaR4FkIU9GfKFFqPzA0glPwigkE5Rnl94kkABQWlJdhZ3+R9csj0EilwbEFOHk5W51EKApViQ9dCMzka9I7iSBLmMxyl2ItVLmg2+b+me4JOyznUohKQujhiSCkdBdvWNLjsTlSpTAqUAWNG8La6fvV85QadkCxgSkOCXyrOwcpHX9dT61VYkFWgZwQdCX/AOv28S4cmYxq+RQO5LgGu9K+cRfZMrqLDlF7EhzfW0ZpAYzGIImKvc/ukcjW4rg8rMaH3hR6Ki6KsILkhEkLUtDTMwABJKSBXMAOWhB8jHVTcKe7WZ5zuxTkVlCSfEFM6jSza0qC4HBzjKCiUHl0KSxVQM5FDy3hYdCi3KagCoPLUFx/xZ/OBZFb30RxpBHiGIkzCxUwSs5SzEsSLaONNIdicVJWjL3iQ5G7uNbQBxWHJJCczh70LkAGnzfzhsqRNBBKAQK39/KF60WgoNYyZLAQCoEJfYsWIBZTA10irhcKFZiWCCU6Zi9mNwK6aRXw+FUsKUr4iVNR3rSIVJMvwzXWDUBsnMwudfPaIlPktdjRpsJKl5VMlJZLDlSA5U2YJLVFak7iK0xCAfvMxBuxrQFgDZ3IilJxkwgIUc2hKWLeu4vHcTLzEKXZLkM1SKg9Hd/pHJK32VZc4nh+7y5AZZB0UoHwsRdr1puYOI7PrwiThlqSqcJspSlIz5MgCVAOoAlXMQabdYMdieLSFKTIny5bnwKyJIzFuU0oTQOem8S9ssWkYhZUrIVBB68qUOQG6j3jqxStFPqzP4zCgIlBCZa1JyOvKvn8ajzKSDQGj6vBLAyAjDqCTlVRPIFFTgJSDzMlALk0BLs7CA/FuIdzIRMQM6ge7SGLFdUGgqWIV5kNFrh/FF/4bMxSkVCidQFKSU36ZiAekaUrsF0H8IJv2evdJmsUuZbuCFgKzAgA1TcFg8QYPgDpV3rFZQlAKEIF0kTSSwuWUL1EVeyHE503DT5s9ABkqKSwyuQkrKW0IAHvDuw3E8XiVThiEAJCELTy5WExsg6gpL1LtC6KCI7CLWmUgzFsl6lQJSkk0AKyBZJoN+giOZ/C+evCy0CaAUqmFVAXzZKUVZkjq/RoZ2F4licTjVDES0pkqQuYgKBSaKygA0JUbkG4BIADR6Bw3ApwgnLmzE5VzFLCpi+SXLYZUJzKYAV1F4lxV2KjMYr+G81ISpM0FaUITVAyjIgS9S+jwdwnZ5ScPOklfed/mWZijYlNhuxcuDSAnHv4tYPDqIkg4hQNCGTLBB3IqR0Fd9Y8145/FXFT3CpploPwSnQLNU+JXqdopR+APTsd/Dhc2cVCZlSQkUFglIDbAU23pBDBdh5ktTiY4dF0n4VpXof5Y8r7GYo42ZlXxBeFUpQCcxWc5PMwVnCQXTY+WrHdzf4Y4gTABjp5LghVbAl35qGoo7Go0EHFIA3xvskqcpCTMypKsymBduV2D0NGduu7u4f2NMqUlOZKhnKiXIJcAO7HUbWo7Rl+NzJ3BkAq4lLmi6ZE9C1rU2wBUpI/mcDrEvBP424OeycSgyFlgVeJB8yBmAHV4XCPYbPPcXOOHx1RmyZ6Gooklmo9Dr7UiLhmP+7mIdnMxeYI5QQC+hoQMtbHzMEO0ciWvHhaVpUhfeKBSxBFQLNcNFaTJQAU2K1TNNinKNPiNbxC/AN0CxxUolEZ2omwcghRLg6X+cGcB2nUSnMpSu5CpcsMyQlgVZmNHF2/OM3xpAYAfhT61PN7ERe4fJfO1gpWbZiGf5NClpbGmV+KcUKcUqdkSQqYrlIoR6dDeDmDxhxCAXJcZCDRlfdgsHLguTRvzgLxXh7BBUQDmJatAS4fYsRSKeA4oES0AqYha1BhUOkAF2di5ttB9yJl2V5ygicMpCxmellB+t7RqftYnTFBIGUhIS7AAAOaDrT33jHol1Q5al9tY0nDMMAEFzet61AbpSJyOo0JoJZAEJUqgqklnchtRb97xAqaCEGrKBSS1iEqqzOHUG9POLPEeSSCWKXUogk1ActfoYyeFkTJiCEqBKUCfvlAVky+dQr1icUG1YqsWKxk0LUEzqZi3Mmz0vW0KApQd45HWWaib2uzEAcoAL0Bc7NEg7Z7hx8wW+YgPJ7OLJN6ODQDz1d/SJE8DAQVOFAdXbrRvaMP8bH8Ap0i3guJrmk0JJYvcAaUJu+sPxnEijqrYGgG5Fz5dbxd4XJw6EJzSgtRDAgszqNSGdTDrFqd2cKwVgEJUSxmFKEemZW/TSG8Kv8AAm+SAErGKAPKT/qowudWiwvLNklIYzFKc+FwwYWD6q94sf4VJQrnxEgDUSwqaf6QB84dKmYdC80oYmYrzRJSdLcxPlFelu0QZuWVyqBZAeoS4GnltCOLVlAcnK/zv++sH8bjguicLKQHFVFalbVOYedoHrkZJgSrlBaqUtfUP1jTjfYWHOzGPSvF4diyUrlkkjw5SC7agAa01jbdqZiZuJKwpJTlIukfHh/K6Uk+QMeZrlEIKh4pZdQfxMa0/d+sabsfx7L3ksHu8zqSQA6W8SQTqzMTsKRKioPRa2g7juHiaiUA/ItSyQnMPHNIZ0EE8yT72Ii7h5SfsZw5TNYrJrlAAKkkhLFOXwmwFS8RnjyBlCphmcockhRKnvQRWmcbA8KVGvRIuS1YTkNI0OBwAEqYkBRE25UskihBNSoWOjWEWeG4NCJjJCEFQCXuSBUCwNwKPAGRxmcUslKQOpc/lHUYqcpTZwCWsnz3e14VjD2Dld0EFJlpykJByAcqjzajdz5Rg/4lYacqaZomKXLZIYl0oNuUPQHpq8GJwUohSpyrszgeJho1oyvbTiAQTKBKiQHJJLCtGO7wK7BlHgfCpOJlTUKUUT0kLQskZMrF0qDuK1zAFtYznFMJ3S8uZC6XQSRrSoFY53hAITQKZ+rWBiupJ6RaVMnloUqYQQwj1nsp/FuZLCUT5zhIaoSXAFnLEKGjljYs7x5bg0lRCUpzKJDM5JvQAXdx7R6Lwb+G8xcwqmycoUScpKQEpJPnVqDQXLs0NtE2Znt1w4onmb9oGJTO5wvNnVX4VbEadG6gCuDdlsRiT93LUUihWrkQPNSmq2gc9Iu9r8XMViFIXK7oSuRKMoSwGpa5LO/ltG74DiB9mk4eayFJljulWRMCgFFJPwzAd731pnOUlHRotsz+J4WuVMlIVlUwblOr7/UaQ9U0PLSAFZnQ5BZ1qAHsHI6mLHaKV3UyV3hUDV+UOGYuz1+kQInApCiGylJFh4S+h2f1J6xzY8lJch5Iq9Abi6kTZ6il0y0AofVWUEUagfKTsG9IJcDwQIdwAspVdya72HpuIHYXCulSQwJzCtrKBGbyU8GpASgJFcoSNNGp+Y9TDyy+DO6KvaSWonw0qBr+EkV8994x4kuz2b9TG54tOHhCbKBcljVKi1aGj/sRnMLIdKUhILpSSRe4UzeWuw0hY3SE3srzEgKetQNmYuNegMHez6nSsJuHSSS7ipKv3sIDcVkkF60AP9Sg59/nE3A8S0ueG8VRpoqj/wC4HpfSNWriU+i92qx5DyAl6Em/UA+2nSMvzgBLEegtS1OlxBniawqYZiWOZIo4LOA9K1cv5vEycQohNEkihLAKbWu7aXrDjLiiOQI+w7qSk1oTUdIUaSTwxJSDyB9CHPvHYr1F8jG4jF4ZDkzlrWdJacqeodV/PrA3/GJSAQiSVdVrNrNlRl/MwKGGU9rxPh8GCC+lY6OKEWJvaOd8KhLdh92lKKeYD/OKkwqWSVKUo7lyfcxbVhh8Ip+9Y4uW3iIA9X9oLoET4LCADSofetukEeArU01RY5ClhYM5CqAV+G8B/twDM6j1sK7D+0dwc8rEwFRq1AWFSHp6QuTHSsKzlIC1FwA/r7CsU+LYuWpIcEkMAXA+QeB06aAS1ognT3UDoGiaYWXF4wsDQZEtQeI1DHehgh2dwSlFSixCXoTTMda9BArBy860BVioP6kRpuK4VOHmFCQwyKNbuMpf2eF2xWFBiEpCSSnMwTyvuYQnnuytuUG79Rp6iAfGsb92kp+GYq23eTD+SofgsQZmBmIZiVKL7vlYejfOChpmmw+N+7WoH/L0A1Yn9PnDeD8ZTNWoAkZUJXevMRoOhgF2eTMTLmiYT94QSPQpf2MT8E4OmTnKCVEhjSyYKGX+y3HkTsQmVlZkzCXD8wLAPpRzB3ifZzC4zO3LMQciylgczBnod4GycNKkzMzspVHpuxq9I7L7VyZUtSk3Ws5jdyAOv8whD/ZleN9gcRIJyjvEuzpvejiAOGPdzB3kvOA7oPL+kesJ7WS+SodbKYszFjbNsYjx3ZnD4kOUhKrlSWFW6XuKQ7JBnAO3WBkJBEgy1sxIS/8AU8Gk/wAQsOpYUJjAWofUdHaAE7sPICmzn9tEaf4dyyS01VD03PSEBoe0GO4bjZZTOmICgGStwFjVgqxHQuKxTXh0rSEEOkt+wdKaxRk/w/koI7yYVvoW/Qw2XxdMlUxK2yoKgltQCeX5BvUbQpaLi7A/abHTCsSVTCtErwuA4cOUvc6fQRFw9GaRzEsrMeWpZzoSz0+fWKeMxCVZyTzEOTupTkj0oIs8IxgEkBdWKglhYan5lv7GM8kdBdsjA5JhFORV75jlr7H5QVlTOcveiUjoFhJ1fQe8CcMXZK7qsbBwXfarNBs4UJmIDORm6MMyLk6UbrGGQgdOwucuVMxScrC2Uv8AIq9gYC8Il5ApBJovLTUuhzXRv7QTWG5gKJqbPRAYAP1PtFebICVkAnxS2o1lMXJ2Av5RjF6aB7A/aKTlQFh2UADdnIdntoIE8Nx2SqxmTfLT3qCCWBFY00yWJkuagiiaO9BV0kba9aMbwHTgFoyshKwhJKhmAqXGXzpQDaOvFLXFlaBmF4gEvRjVlChD6HcdIIyeJBQqkBgkAhmAD1owBHW9YHd86SnKnMpVeV1C1tBXbrHU4dKVsTkIdyQTXZo1aT7E0i/MxK3opxoWJf5QobKwJIDYhIGwz06UDQozqJJIpe7Dq8Q/bQl8gd9dIHqUSa1hBcdPYaLK8Yo3LeX1iEqiNS4cJUAWSonCHS1EVFOusRJRDlEhJELkIjKo6U0HmYfKkPEqhlDRDkBpuzfAg6FzFJYEEMbm4i32mS86tTlSR/uH0jL/AGwhND01gnjcZ3ykqD+BCX6ikEfkbehql8qX3r6vFuUoBKk7qb+kGKcrCsS/uST8tInMg5gXTfdtOnlA5FRiG+GEKSRRy2sabB8OTLlrNyqRm8i5+sY/BIKCP0V9SY0Qxroo5ZBDan5OYx+o7o8EloCdqp5EsEUOY2jMT57oSj+Yq/5BA/SNJ2knZ5aaa16UsdYy7Vgiq7ObyGnPRamuVslyUgANWiQB7Ujf9j+IKVJWmY4NCCqj+HUgPGG4QM8wvsfrGt4fNyEAOzN+WgHS0dSwtx5I5FlSlTKnH+IKCnTcszbb+7wTwfGUpkqdXMSg16HMRVVdre0ZmfOKpxzVage/zPWCXcoIHKPav5wsWOU3oqc0g32txwMrMk5SUoNBQmur9flbbC8TkFzmIKZoJBcUOopYgsfWDHFcU0vLZ2plBFCKuVbdDtFPi3F0LkBJTMCkgFBypCQpNN6gjUVglBqTTKhJNWjISZ5DpPWD+CxYCEggOQAG2o5brX5xmcYp1E2evlBHheMAG1gom99K2yvRtOsKa1stEuHxCpSFEh3UAAbZeYenTyjZpl8zihCmAcszlNL6AewEYbETXB6KrW5zKr0oW9I1nDuJmYSqmVS1s2gQpJBHRlE676U580XVksfMKlB3ZLBti4QCTuRUdKxwmocMc6G6nl+vo0dVN5VC6SQAK0cJenV3h+MqRlICgU0qbKuWD18tY5EgKUma01aGBoC1C/OfUkhoLcOkSkSUqynMQo2r7sHPXq0AOF4ofbeYFSVBqM4IAJIFlcz0jZ/ZyZQRKKJgDunwqAL0ynz02jqjCnZSRg5nAu8mFQBClkFACWDOASdnihi+GTSVgJN3DJoakHmubx6DhOG5ZqluXSnLlLljcs/SJ1yH0sL/AL9I1sKs8wl9n56gCEEg25R+sKPRFyq2HzjsVyY6PKiqHBEdYCOAuYszJ5SgPOHTFPEDR3PSJYh+8IIrDQvpE6U+kJiOpAaJVCImiTvIlRsBCW/zjT8F4elwFJDE3Y1o9ngTw7DhQfq37pGjw68q0Mp2TozCmtWi5Y2kn8l4WnJplvD8MQDRA6HJ19YszeGpDliD3jGh+TikUMPjSZiR/M2j1MFsfOLKen3pOhakLLjeOjp8eccn+gPhpgVPnJHwg0I6+7+cHZUhk/8A5hVhu0AZcgIWtQfMq7uUndjWvpBOZjvuyKf5WX4t3/Df9vGa20bNKMW2B+0aTlBytfRnjJKoDGg4iXQYAKqCOhjfLj4So8xZPU2X+DqZYO8aMTYz/C0+E7P+kFu8ju8dfRs5Mr+ohmo+8JcVL/lF4Lit3kLvI1hjULr3IlJyokxZdJgcrh/5br6dYtrU4hZ4bgnK2NTaVGc7R4AJCVi55Tc9XqYF5qJDtzOT5AfWNNxvDGZLp8JzNvFNfAAmTLWSFd5KmLAZXKUgVexjjzxqWjswzuNMAHEVI6/rGu7KS1GUDoJpI9k/WMUY2fZdlYfIWuo9alAodNet4482om7RdwyQCQEioBtUkigfzEFMRIUFCYQli7teyTbQ0p5wLwWPlqnFCDoATYDIVvQmmntFqTPWZkxCk8gICdDUAHzal445R47fwSi1g+BoI5kAgnMBoHqWPnbWI1ylyicqs4FSlZIUnUZZjMaOeba8aLBSHSl9E+9BFQoJE3oSlINfCGt5k+cdMLpGhUwvaHMQmanMWBZXKtt0q+Me4glJKJgIlrqfgWyVeQPhV8oH4iSJiMsxIUGBtUK1IIt5iBuI4dMlqBlEzUhNUKPMHagVrT8T+cWI0xktRQIOxBBhQDl9sFoASVYhDDwlC6dKAj5woKCzzEA3rD0t0hB2NdbPU+kcCjFmdjgYkI6REnrEhXSFVkjG6RPLUwiEG8OBikgHA3hyVREDDk2hgHOEq5D5wQzhvit+LZuloEcKXykdYulVf7x1qKlCJyuTjN0WhM6RamYgksA1elPeBueLieGzChKwAUqCquaZSynpRvF5VjTJBS7FinKPRYnT1igAPm1vSIxiCQRS371h0rhs50pZIK8iQ6qHvchTVtc39JiurBzAUgpqq16VAL0oxLE7mMceKKbs2yZZyRFPU6T5QHli+xB/SNBP4UsA1SzFzUAF1py2d+Q6CKMvgK7qYUQbGucsKs2t7fnE+RuSaJxJpM5w1XJFrvIfJ4LMSG5QMxF1O2ZaQosk6oMSy+Fr7xKDTMooBDkEgAkgkAWULtHTjklFIxnFuRB3nWOd5EisAoJCnSxQhbuQHUFKy2vym7RxHD5hCaNnzEAuCyfFpptc6AxpzRPBjM/WOd51i3K4NMVbIzgAuav3dfD/APYm8DlqIJBuCQfMUgUkxOLRNmiKZKBBAAsrTobQ3vI53kEtoE6dmOmJaNL2ZxhRImkuQmoFG8K1GruHY6HSAmOTzq8zD5GLKZKkChUqu+XKoNsxzR5U42uLPUTtHMBxFUuaVp1enQx6JwbEpmpK00ClOxAzBVcxJ1DmPM5BYxr8BjkIlJSDlISlT0zFRegD2o1dowzLWivc9HwqeUHoPyiDDyQARuST6mAGB7TJQoSpimLAuaDWj+nzg3Lnj3hQelZRWxPipr9Y7LHOrrHFnm8g8dy0Aa9TGghywXvChjdYUAjx14khQopmbHIuPSOL+sdhQ4iEiJDChQ2BwCph0KFAhBLho5PWLYMKFHoY/tRwz+5nY73yrOW2ctW9OrB/IQoUWSdOIV+JVLVNMtE+woNo4cQr8Strm3ib/lXzrChQCHnFLJLqVzeKp5ta713jn2pdTmU5ABqagMwO7aR2FCYxIxKwQQpXuf38Sv8Akd44cSsAgKUB4qE3Yh/NgK9I7ChiYS7RLKcVOQklKHAyiiWDMGFGqfcxQTi13zqvm8R8Rd1efWFCiEay7Zw4hQNFKGtCbmpPukH0G0NhQo0RmNENeFCgEjP4/wDzFecVo5CjzZ/cz0odIRixL8YhQohlotYpRIclzG97KTCcMlySymqdNoUKMJFoKL8a4mmXHl+phQooGQNChQoYj//Z"/>
          <p:cNvSpPr>
            <a:spLocks noChangeAspect="1" noChangeArrowheads="1"/>
          </p:cNvSpPr>
          <p:nvPr/>
        </p:nvSpPr>
        <p:spPr bwMode="auto">
          <a:xfrm>
            <a:off x="63500" y="-1122363"/>
            <a:ext cx="2466975" cy="1847851"/>
          </a:xfrm>
          <a:prstGeom prst="rect">
            <a:avLst/>
          </a:prstGeom>
          <a:noFill/>
          <a:ln w="9525">
            <a:noFill/>
            <a:miter lim="800000"/>
            <a:headEnd/>
            <a:tailEnd/>
          </a:ln>
        </p:spPr>
        <p:txBody>
          <a:bodyPr/>
          <a:lstStyle/>
          <a:p>
            <a:pPr eaLnBrk="1" hangingPunct="1"/>
            <a:endParaRPr lang="en-US" altLang="en-US"/>
          </a:p>
        </p:txBody>
      </p:sp>
      <p:sp>
        <p:nvSpPr>
          <p:cNvPr id="2052" name="AutoShape 7" descr="data:image/jpeg;base64,/9j/4AAQSkZJRgABAQAAAQABAAD/2wCEAAkGBhQSERUUExQVFRUVGBgXGBgYFxUYFxcYHB8YHBoXHBgaHCYeFxwjGhoaHy8gIycpLC0sGB8xNTAqNSYrLCkBCQoKDgwOGg8PGikkHyQsLCwsLCwsLCwsLCksLCwpLCwsLCwpKSksLCwpLCkpKSksLCksKSwpLCwpLCwsLCwsLP/AABEIAMIBAwMBIgACEQEDEQH/xAAbAAABBQEBAAAAAAAAAAAAAAAFAAIDBAYBB//EAEAQAAECBAQDBgMGBAYCAwEAAAECEQADITEEEkFRBSJhBhMycYGRQqHRFCNSscHwB2Ki4RUzcoKS8bLiJGODQ//EABoBAAMBAQEBAAAAAAAAAAAAAAABAgMEBQb/xAAnEQACAgICAQMFAAMAAAAAAAAAAQIRAyESMQQTQVEiMmFx8BSBkf/aAAwDAQACEQMRAD8A8rwsglISQ4JI6ipt9IkSlcqzlOorfcNY9YMBiQVioPiAof8AUP1ER4zDkN5UULG3v5QOKl9phyrsOdmu0KFoWmbNUjKg92oJB5g7JmPYGnMKbteNWn3/AF6x5SrAKotPKogGh+UF+A9qlSSELFPwmg/2n4T0sekdfj+TwdTOfP4/JXA9BjsQYDHonJzILtcWUk7EaRayx6yaatHmNNaY2FD8sLLDEMjsPaFlgFQyE0Pyx3LAAwQoflhZYAGwoflhZYAoZCaHgQmgERtCaH5YWWAdEbRDiZoSHUWFotEQOx5zIOam16kMf1ji8vMoQao6MGPlKyjxDjgQsISl1KAYClzR/wB6Q5SMySVUDgEnQ0AAD1pQNA/B8OlpmFZqt8xKiDls9LWo9Ys9/wAgrQFKjd/iY6vp7+3zebM8j/B6sIKCKs3haVTEqzrLAAhTAEMKAJ3rVzUxe+zSiQpIqCHJYsL0Og/vFLCzCqwFWDkAUFD8y1b0iyohMtVjcWHVra/WMXOXRa2VJuMKZ6iR4rNqQSSH01GtzeL2DxSSFgs6swOoOYEMD5JuOu0c4atGRpj1GQOwYhwfPSnSKiKKqAcz00DFmHUAv6RFsqkEgsVSS51cUam1NveMpxfDBGJUCPHLfzLgP7AQaS6FDwsA2tWqK0qaD3iPFSwMQDSqSH/lBLD+20VB0DYLw7CoBdJdmpoRU+vvF/BjuwKBRYOSx1e5s3SLiZSSkAgKcKcHK4It7N+cD8UpKAJdf+vpaJbbYFqdiUJUQRUEjwg+kchIKTcKertluKE3hQqQjNycXz92oczXFt/Sm3yi4ARbW4Nj6frFWRKImFSqvqPJofi0FJzpJfKXBqksRp6mse0o30ZOVdj5qUrGRLBVOQkWH4Tr+cUzh8yHmOClwacwFPeLeIw6VAZ2Bp6HodIegLqlfOlqKdlj1Zj6wv2V+gfhMXMkEKQoqSHAUCxG4r/4qHpG24J2yRNAExknVVh/uHw+dR1FozEjhwGYg5nrZlC9x+oisrh5JcFiGqKXfaNYZJ4/t6M544ZNS7PVR01juWPOOEdppuHICqo/o/8AU+XqDG74VxyVPHKWV+EkP6Gyh5eoEeni8mOTXTPOy4JY99ouZY7liQJjuWOkwI8sdyw/LCCYLChmWE0SZY7lhioiywssS5YWWAKIssLLEuWFlgCiLLHMsTZY5kgAi7t6bxSxyGTZwS5fZ3aCWWBnFZ7MKFnJtt/aPP8AOpY7Z1ePblSM7PVkCiq5dhqwAGpvb1MC14x0jUoYKF2DF3DPcXH94dPxjzcqS7ps9L23uxgHLxiu8mhNMymOxIKgf6VekfNqNnpsKcJxeVOUqNCWpYFRUOtnLxeHMEirU21Ci+tfrAXiCypQMtLksGTcuLMIJYGYUy0hQqMrbpbONNR0eCa9wCHepUGuzANvzE08h8+gbk7EAqzUYFTObUUcvsDrA6RJzLw5PhUHAe4UlQYlwSQUge8P7pIGVJJBsKeECbmJ/wBKWjNxGmWcZiiZaS7KJKgBXlcOOlIWPxSlISlIcgMBqxZ6nQGsc4chKSgB8yCtNxcuxJaLSMM4QxdKTmJy3ArdnbX1EFDGHBnICygvxkFstxT0d/akDMfzLKn0NNvfqxHnBlGK5WAAcrL0cuwI/mpXqDGd4gtSFOC4LBTPqKH+YW9YpJCJpcwt8XoA35Qob9oIp5fOu0KMtjGSp6VGhrtYjWoNY7Mkv+USdxLK1TAz2fzJ/QCKE/HKStViBloaXGh9NXj2nFp6M1Lktl04ZU0hOV3KbPe1Ikx0lWHXMlKcqlrUlyKUU1QPDaBvEJ01BBRMUjoC1b+/0hYTi09aj3v3rkklRZZJqTm1PnC5ezL4+6CUpbh7N1DeYO3tFgHcP1Hi+hiuEAJUAKF2HmGaOygEpWU+YFWDDbT0iktWiW90xKwQIUQxf3tqn/uKn2Qo5kHLXqxbVtP0i9hsRmBJDZTcE/LURYcKFWV1DP8AQwWn2G10HeynFsRNYTJZUio7ylCBv8Wl61uY0QUe8bKWa7pbezv8oodlUAYfoFKvTaL6Ma7kBRAIDhPKBmZyxvU8x0pHorJwhG32efOHKcuK6JssIJieXLcgbkCHnDlzsCQ+nvHU5pdswUW+kVwUCilpSo+BJuo0cD0hZYsL4RMmqllKykJIdOfIJjZtMjK8WpNtNO/Ziyj+FgfUtGOHOpuW/cvJhlCrRXyQskOnKypKjYAn2iqOLS683hD/AJW942llhB1J0ZqEn0T5YWWJEEEAixrHcsXa7JpkWWONEuWFlhWFFTFTciVK2BPtGa4njnQpRYFmB6mwBgzxrEMkpBDk/IXf5xh8XjyEMW/zUqSdWS4NGYAU11MeF5+RzmoJ6R6PjR4xsHYaZ9+sg2IDl/IH1P7pFTFDIApAdXeKe9CSGfrUD3ghw3DP3pBDd5QvUgPUfWHSuEgzVP4Ay6/Efw7nfo8cLqL2dXZew/DsksEv3jVULgnZqUdojRLUtWVNiq7ksE1LPoxUH2JgxlzkgF8rMxtRLObX/XoYj8CCQGT0qVA0N710/No5uSTKoGIDnI3gVLAbYk0AP7qNolmYcAjmoGAKQw2tYMYjxI50rspmNgNB+33iaXjE5gQCkW6Bqtev1rCbYLsZKlpSVO5JJv1NabPvvE3FcSEYfZSnymoNc2U1qz1fyfaGLng5XovK/wAgfKxsdWivLxQmJGZIVQAdDpQGt6EQRfuxvsn4YlSkSyQXABatAcodts3ygbicGCWUczJYXIdqB7moiz9oCQcrACU5HiIathV2tFVU3KrchQaoNOb6RVe6JH4TDIWhKlr5iK+D6QoDycSUjKSqj2Ia5hQ3B/AgmE1eIcTIzXYu1+lqxYMjKpVS1GBrfqaxArGAEgg0LUr8o9LcQVSOTkKmKSwsrNrsenWGzUFDgUILOQ4vXyiPHYqcgshbDbl9dHhYLiUxRaYlK+pcK9xD5J6YcX2i9hcS6MygzbVpSLEpaVuxfQ7+W4iIJoQLF26PDlJ5Vizv+UOl7Bb9yXuWCm1r+/aEUkIGXlLk/wDkfWrRFKmEIUbkKYO5pT1asTIxYyBSqO9q2f6Qtho3vZWU+HSDqVDbXpaNMvCkY0Se4SZHdhRXlBGcHw15WYChT9Iz/ZCSFYdA0UpQ1FCW8xGy+wAzjlSgXrlADMzOB6Rp5T1ArxE7yOwHhMAJq0oJYEsWaoY0qLRfxHCGIX3k4EKUnxJPhazjlfo0X+H8LSlaVZqhiza9LUaJ8Vh8wSkgsZq3po/WMfLzLI7j8G3hYfTVT/tAianMFATZwt4siwXDuxACrwsVw5YQXWpWUIUSpKbHRwXI83b0gF2XlKVPxgUpREtQKQSaMsig0oAKRuTIzpWk0zIlj84wx3Cav8HRlUZ43S+TFcQSe6Wwctp6D209YyUw0LOwBJ9Mrj3I8q6Ru+0GG7nDzCVCoy0Z6l6g6EJMeeSsR93OJJylIAGniAfprG/mZo5MiS+DysOOUI1I1vA1PIQKukAF/wB1pF/LA7s3OSqSkChq+5bX8oLiW8exgleOP6ODJH6mRZYaUxNlhsyXQ+RjVy0RRh+KLMxaqUIypFDq7qGlhGcOFMwHKkAOAczBgKuXtSrbDrGyx+BZZJ5UApzKawND8iYBcVk90MRLTzCYrMlWhSMpdv8ASXjwo42puUz0W/ppAzh8sIAQSSAQknYqUwD+ZUb/AFgzPw+UCx0F7mzim7aWMZzhuJKpqUizFag9CyQQL7gH2tGpwRIyqUaA1HWlfS48zHLkTlNWarSKkubVnFCACxFL/rCxU05mNRWmjXZv3XeK6pzyyUMTzgGrf96RGjF1DhyWNSafd0t5H6xzuG2NOkNxSsrICm5kpFNH19nfrA/ETSkAp/EBT1NDFrHqZS1EAkKodUk50pJ28QPTL7DkzTMA6VNXILF621+caOOkxJhGQlxJVRXOhLanMl7tuCI5gMLk5QaBRI1LeR9T7UhmDSyAGAYylA0oaZtdir3EW5RCczBwFZd2DB31A5bb+UY/gdlYrYEgOQCnrzBQNGrUQDURIUADRirzqGNLXPtGsXgsqVlO50YgZy4bVh+sZ3jMkZSVeJIyqO9aH979I0g6dFdgnEJBWokKJc1pv1rCgmnEkfCNfnWFGvqUGgycO7+L5H+8VZ3C60/EFXY9aGGYHiUwqSFZSDmqblh9aPFtPESXJlkJGruLtq0ehyi3Rz7QP4hIUK5SQytH22iKXKOVBFLP5a3gwrFoBYkpJY66+VIfLUlY0Pm14OCNFJ0DJGIJl5mcu22oEWETwxJDAFjr+UXfsSWZutD1fWOJwAYjdyxG/vC4BzIUMoGxD/OHHDBgNA/zf6x2XgSEkFi5f5jQwkYcpSA5HVtfWFxY+SPQuyE5IkocgMolvUmD2PxOebySUzwSSympS7KI0er+kecYHvEAKCVkFwlkkgs7q63I6V3jb9kOId4v7xC0oAIzEHxcoALVfmB2vpHDky5pzSa0j1MUMGPHJxe2hSMVmyj7ELgANMFNKgw7iWL7sJK8GtAdgUrnX9BtE/CeNJmzUI7xbZkiqlVu4OiTT5wRxs8ZeWaoK76Yk1J5RmYUGgHyqTCU3TKeKPJJMASuMSQDllTEZvE0zEjN58lYvzuJNLzGVikpYHN3uIZqVqhq/rEoxSqEzj6hX6ivmHgtiEES1FMxRaTLUDQgklTqYirgClhBGd3oeTCotJP+/wCGH7RcYRMkhP31w4WsqAHkdR9YxeJlNKKkgfCkOWABVU/3jZ9sMQpUsJVULdIYJourF21SSG69IwnFJiyhSPCxclTNTlYUoenSMruVnJ5EOMqRrey2IqgJDAJY7EFTj1apPv02UhABBWpEtL0KlpDgMXDkO4P5R40jFrKSUsfhGYUN8ygLM+pj1jsAueMKrEYhal5QZctBTLGVIylwoh70YmwEehjzTUKRxejFytjZ/EUmbkSQqrOkpIJKgHHStn9YszVoCijvEBQoUlSQoHYh3jN4/vJ02ZMSpT8qizAuLpFLuNN4uTey2LCFLmEL1X3i5ayoDwpbITQ9XhYvIy72VLDj+DvHOIoRhlyKKmzlFVGUEI5WBKg3wszNc+fmn2SYtJDEFZJSS1hQlyLOG6R6vxzCryORKQJZSlQRKWAEqLPzHwEi4/7DdppC0KOdTMQCnJKQGKHplJp4aU0e9c52rZeqSPO8FgPs7qJJKQp9gQhRbqHF+hg6nGDuQRdgfVkuG0Lmnp6UuJYRMwFnDv1LAA2fcm1K6xX4ZwuYtOJIW5lqSKu5FbG4s3+6IhvYNIWAnHMUA8iFu/4s2pPkzD9niZX/AM9CRUKGZiCw6Nr6bxY4DwyeqQVpbKZjKu7JS9K7EfLerpfD5xxeGKZZzKEwpHKTyrUSCkWa99bxcUkzNxuyDiEk9+sD4psokimVJ5SKbgK9hFKbK8Qa5IBF7LqGNKbxaWmaJ6XCh96pDZTolagd7/KFj0uc9nK0kAO5NHAbc9LXiciVKgppkykjI1+V6g0Zgzi4oRSK8uaRNKXYLWSXa4Tp5lvaLXDOeXKzJfKFBxtmNSTQ+UVZqGQCWUUTcxBo7gCurP0DtHL02hl1eKPOCajIQDcZnJJGteu0U+MyO8lqDgKb51v6h/SJiOYXZiNCGGX8uv0iuonmQoAEg1BA1IetLRKe0ykwacK7EqVYfkPKOQIm41YJFKU1Fo5HX6bYqZqZTApFmzBgmxNy92fQ+kcUpwp82YlqlwQ7ed9ekV5aFrcgBITqtLZmq9OZI1sYjQuYFiXk5mNcw5czWdxQP7xj6eRhos8VC1kABwktRvLzNYk/wkZEhajylRDHxAncHav7MRysMqWxJZRLOC9Geu4/MgRHiMUwJqyczKZVVOQMzeE7Dp1inLLD6UKky5OQwyoXVyQUu+rAinnFjDYhQTzKIIu7aO9daxnkY5ZcpSRmISkAPuC53pZqvpBFWIZIzOghndJ11fyh+rlgqbDiF14lQDgJVXypWt+kSyeIZbivQimltYBSZ2YuFJDHRyTSzM5+WrUi1i0ksR4WqQxOwpo/pB/k5KphwRq+D8dIUj8QSoDNYAuSKbnL5tpeNNw/tgAZiFSwXclQUGzhNKgBgxAOoLx5VhMUsKABUSHBCUkrLvyjKKht4LycSuckFISpnJAKL+SlBVwWffaJWSVGilQc4bxhacUfDzhJHw1DgeRYliRq5EV5naUqKEuGTOMx7ksQW6HlJani9YEqTNcKyrLMzJcsxejEGjN1+dSTg56ebIop7xRYyy9RXMT0p6wo37nR63Jm3m8aEyQqikkhCipRCQrKoE3NHSnL6CCuC7cZ+9StMxQXLRlKUf5bE8pAqR/N1FIyGBw4XLmKWkkIKSkApSoBy4qLkb/h0gROx7TVd0DKUkOSVmqaPcMS7bCsOpexq5tVJ/3ua7tdjgpEtebldRsCC6iQxtmAYNGPzOrmZSSbKZxp+prSwrBDtFMnqlS0TUlJYFI5Wykk53Hid70DiAuLR/8A0sQSCSKkpysetWIL1Y+uSWznzSTlo2XYfCIGKyKlpVmTlS9QKkqJodPLxXj1YOmStkpJSOVIBWCyRysSHL0AcaWjxngs4oxMolZBdJdLE5SNyKUqaflGy45NnS8PnlYhbZhmK1soOhJZJLUBJ9D0jog6RCZRx+JmJm51BKV/EkpqSgOAoak0rqX2jX8PxqVoIZSTLmyUqUpJZZCwOVTkKcjzqNwY8vxc9ZUrMVKVynMSQQoilTX9KRtuDJErDpKs3P3a2ZRIUlSVABkkl2JisUtid2Xu3iUJQo51BRMsFNcpTzBttSXr4R0jKdpsT9qzFuVIQnNqpQF/Vj7eUEO1HaOYuUM0mZLVmDlRSxyswDByDm3pvWKfD8SF4ZSe6YupKXUSQpnYBhYMKmjWDkwZNsRlsGCyP5TYgPQ+Rf8A9Yi4QoKRipgyhMwoJYsAMxFBe7W3iDvVCZlCnU1metSX8hr0g1wiQr/Dps4JRlSsJ1SCHUuxLapJ2ptCxJ0xPsG8IxCZWHAfKkzZh15mly7pTpmIYv6NGskLSjFYJeVv/jz0vWoOfmdyHJLu+W9WDnJTcOBh5k1nS6QCWfnICVBIBBqgipDsbWjR47i8rvsEQpSxLw0xKzlAC1FCgPC9CskHZzGr0KIHxvEwcVnycksLWoBTKK1BQBbTkUR7FoDYlS1ye8URnAK9K0cnY1Ye94r8Q4ugYuaR4FkIU9GfKFFqPzA0glPwigkE5Rnl94kkABQWlJdhZ3+R9csj0EilwbEFOHk5W51EKApViQ9dCMzka9I7iSBLmMxyl2ItVLmg2+b+me4JOyznUohKQujhiSCkdBdvWNLjsTlSpTAqUAWNG8La6fvV85QadkCxgSkOCXyrOwcpHX9dT61VYkFWgZwQdCX/AOv28S4cmYxq+RQO5LgGu9K+cRfZMrqLDlF7EhzfW0ZpAYzGIImKvc/ukcjW4rg8rMaH3hR6Ki6KsILkhEkLUtDTMwABJKSBXMAOWhB8jHVTcKe7WZ5zuxTkVlCSfEFM6jSza0qC4HBzjKCiUHl0KSxVQM5FDy3hYdCi3KagCoPLUFx/xZ/OBZFb30RxpBHiGIkzCxUwSs5SzEsSLaONNIdicVJWjL3iQ5G7uNbQBxWHJJCczh70LkAGnzfzhsqRNBBKAQK39/KF60WgoNYyZLAQCoEJfYsWIBZTA10irhcKFZiWCCU6Zi9mNwK6aRXw+FUsKUr4iVNR3rSIVJMvwzXWDUBsnMwudfPaIlPktdjRpsJKl5VMlJZLDlSA5U2YJLVFak7iK0xCAfvMxBuxrQFgDZ3IilJxkwgIUc2hKWLeu4vHcTLzEKXZLkM1SKg9Hd/pHJK32VZc4nh+7y5AZZB0UoHwsRdr1puYOI7PrwiThlqSqcJspSlIz5MgCVAOoAlXMQabdYMdieLSFKTIny5bnwKyJIzFuU0oTQOem8S9ssWkYhZUrIVBB68qUOQG6j3jqxStFPqzP4zCgIlBCZa1JyOvKvn8ajzKSDQGj6vBLAyAjDqCTlVRPIFFTgJSDzMlALk0BLs7CA/FuIdzIRMQM6ge7SGLFdUGgqWIV5kNFrh/FF/4bMxSkVCidQFKSU36ZiAekaUrsF0H8IJv2evdJmsUuZbuCFgKzAgA1TcFg8QYPgDpV3rFZQlAKEIF0kTSSwuWUL1EVeyHE503DT5s9ABkqKSwyuQkrKW0IAHvDuw3E8XiVThiEAJCELTy5WExsg6gpL1LtC6KCI7CLWmUgzFsl6lQJSkk0AKyBZJoN+giOZ/C+evCy0CaAUqmFVAXzZKUVZkjq/RoZ2F4licTjVDES0pkqQuYgKBSaKygA0JUbkG4BIADR6Bw3ApwgnLmzE5VzFLCpi+SXLYZUJzKYAV1F4lxV2KjMYr+G81ISpM0FaUITVAyjIgS9S+jwdwnZ5ScPOklfed/mWZijYlNhuxcuDSAnHv4tYPDqIkg4hQNCGTLBB3IqR0Fd9Y8145/FXFT3CpploPwSnQLNU+JXqdopR+APTsd/Dhc2cVCZlSQkUFglIDbAU23pBDBdh5ktTiY4dF0n4VpXof5Y8r7GYo42ZlXxBeFUpQCcxWc5PMwVnCQXTY+WrHdzf4Y4gTABjp5LghVbAl35qGoo7Go0EHFIA3xvskqcpCTMypKsymBduV2D0NGduu7u4f2NMqUlOZKhnKiXIJcAO7HUbWo7Rl+NzJ3BkAq4lLmi6ZE9C1rU2wBUpI/mcDrEvBP424OeycSgyFlgVeJB8yBmAHV4XCPYbPPcXOOHx1RmyZ6Gooklmo9Dr7UiLhmP+7mIdnMxeYI5QQC+hoQMtbHzMEO0ciWvHhaVpUhfeKBSxBFQLNcNFaTJQAU2K1TNNinKNPiNbxC/AN0CxxUolEZ2omwcghRLg6X+cGcB2nUSnMpSu5CpcsMyQlgVZmNHF2/OM3xpAYAfhT61PN7ERe4fJfO1gpWbZiGf5NClpbGmV+KcUKcUqdkSQqYrlIoR6dDeDmDxhxCAXJcZCDRlfdgsHLguTRvzgLxXh7BBUQDmJatAS4fYsRSKeA4oES0AqYha1BhUOkAF2di5ttB9yJl2V5ygicMpCxmellB+t7RqftYnTFBIGUhIS7AAAOaDrT33jHol1Q5al9tY0nDMMAEFzet61AbpSJyOo0JoJZAEJUqgqklnchtRb97xAqaCEGrKBSS1iEqqzOHUG9POLPEeSSCWKXUogk1ActfoYyeFkTJiCEqBKUCfvlAVky+dQr1icUG1YqsWKxk0LUEzqZi3Mmz0vW0KApQd45HWWaib2uzEAcoAL0Bc7NEg7Z7hx8wW+YgPJ7OLJN6ODQDz1d/SJE8DAQVOFAdXbrRvaMP8bH8Ap0i3guJrmk0JJYvcAaUJu+sPxnEijqrYGgG5Fz5dbxd4XJw6EJzSgtRDAgszqNSGdTDrFqd2cKwVgEJUSxmFKEemZW/TSG8Kv8AAm+SAErGKAPKT/qowudWiwvLNklIYzFKc+FwwYWD6q94sf4VJQrnxEgDUSwqaf6QB84dKmYdC80oYmYrzRJSdLcxPlFelu0QZuWVyqBZAeoS4GnltCOLVlAcnK/zv++sH8bjguicLKQHFVFalbVOYedoHrkZJgSrlBaqUtfUP1jTjfYWHOzGPSvF4diyUrlkkjw5SC7agAa01jbdqZiZuJKwpJTlIukfHh/K6Uk+QMeZrlEIKh4pZdQfxMa0/d+sabsfx7L3ksHu8zqSQA6W8SQTqzMTsKRKioPRa2g7juHiaiUA/ItSyQnMPHNIZ0EE8yT72Ii7h5SfsZw5TNYrJrlAAKkkhLFOXwmwFS8RnjyBlCphmcockhRKnvQRWmcbA8KVGvRIuS1YTkNI0OBwAEqYkBRE25UskihBNSoWOjWEWeG4NCJjJCEFQCXuSBUCwNwKPAGRxmcUslKQOpc/lHUYqcpTZwCWsnz3e14VjD2Dld0EFJlpykJByAcqjzajdz5Rg/4lYacqaZomKXLZIYl0oNuUPQHpq8GJwUohSpyrszgeJho1oyvbTiAQTKBKiQHJJLCtGO7wK7BlHgfCpOJlTUKUUT0kLQskZMrF0qDuK1zAFtYznFMJ3S8uZC6XQSRrSoFY53hAITQKZ+rWBiupJ6RaVMnloUqYQQwj1nsp/FuZLCUT5zhIaoSXAFnLEKGjljYs7x5bg0lRCUpzKJDM5JvQAXdx7R6Lwb+G8xcwqmycoUScpKQEpJPnVqDQXLs0NtE2Znt1w4onmb9oGJTO5wvNnVX4VbEadG6gCuDdlsRiT93LUUihWrkQPNSmq2gc9Iu9r8XMViFIXK7oSuRKMoSwGpa5LO/ltG74DiB9mk4eayFJljulWRMCgFFJPwzAd731pnOUlHRotsz+J4WuVMlIVlUwblOr7/UaQ9U0PLSAFZnQ5BZ1qAHsHI6mLHaKV3UyV3hUDV+UOGYuz1+kQInApCiGylJFh4S+h2f1J6xzY8lJch5Iq9Abi6kTZ6il0y0AofVWUEUagfKTsG9IJcDwQIdwAspVdya72HpuIHYXCulSQwJzCtrKBGbyU8GpASgJFcoSNNGp+Y9TDyy+DO6KvaSWonw0qBr+EkV8994x4kuz2b9TG54tOHhCbKBcljVKi1aGj/sRnMLIdKUhILpSSRe4UzeWuw0hY3SE3srzEgKetQNmYuNegMHez6nSsJuHSSS7ipKv3sIDcVkkF60AP9Sg59/nE3A8S0ueG8VRpoqj/wC4HpfSNWriU+i92qx5DyAl6Em/UA+2nSMvzgBLEegtS1OlxBniawqYZiWOZIo4LOA9K1cv5vEycQohNEkihLAKbWu7aXrDjLiiOQI+w7qSk1oTUdIUaSTwxJSDyB9CHPvHYr1F8jG4jF4ZDkzlrWdJacqeodV/PrA3/GJSAQiSVdVrNrNlRl/MwKGGU9rxPh8GCC+lY6OKEWJvaOd8KhLdh92lKKeYD/OKkwqWSVKUo7lyfcxbVhh8Ip+9Y4uW3iIA9X9oLoET4LCADSofetukEeArU01RY5ClhYM5CqAV+G8B/twDM6j1sK7D+0dwc8rEwFRq1AWFSHp6QuTHSsKzlIC1FwA/r7CsU+LYuWpIcEkMAXA+QeB06aAS1ognT3UDoGiaYWXF4wsDQZEtQeI1DHehgh2dwSlFSixCXoTTMda9BArBy860BVioP6kRpuK4VOHmFCQwyKNbuMpf2eF2xWFBiEpCSSnMwTyvuYQnnuytuUG79Rp6iAfGsb92kp+GYq23eTD+SofgsQZmBmIZiVKL7vlYejfOChpmmw+N+7WoH/L0A1Yn9PnDeD8ZTNWoAkZUJXevMRoOhgF2eTMTLmiYT94QSPQpf2MT8E4OmTnKCVEhjSyYKGX+y3HkTsQmVlZkzCXD8wLAPpRzB3ifZzC4zO3LMQciylgczBnod4GycNKkzMzspVHpuxq9I7L7VyZUtSk3Ws5jdyAOv8whD/ZleN9gcRIJyjvEuzpvejiAOGPdzB3kvOA7oPL+kesJ7WS+SodbKYszFjbNsYjx3ZnD4kOUhKrlSWFW6XuKQ7JBnAO3WBkJBEgy1sxIS/8AU8Gk/wAQsOpYUJjAWofUdHaAE7sPICmzn9tEaf4dyyS01VD03PSEBoe0GO4bjZZTOmICgGStwFjVgqxHQuKxTXh0rSEEOkt+wdKaxRk/w/koI7yYVvoW/Qw2XxdMlUxK2yoKgltQCeX5BvUbQpaLi7A/abHTCsSVTCtErwuA4cOUvc6fQRFw9GaRzEsrMeWpZzoSz0+fWKeMxCVZyTzEOTupTkj0oIs8IxgEkBdWKglhYan5lv7GM8kdBdsjA5JhFORV75jlr7H5QVlTOcveiUjoFhJ1fQe8CcMXZK7qsbBwXfarNBs4UJmIDORm6MMyLk6UbrGGQgdOwucuVMxScrC2Uv8AIq9gYC8Il5ApBJovLTUuhzXRv7QTWG5gKJqbPRAYAP1PtFebICVkAnxS2o1lMXJ2Av5RjF6aB7A/aKTlQFh2UADdnIdntoIE8Nx2SqxmTfLT3qCCWBFY00yWJkuagiiaO9BV0kba9aMbwHTgFoyshKwhJKhmAqXGXzpQDaOvFLXFlaBmF4gEvRjVlChD6HcdIIyeJBQqkBgkAhmAD1owBHW9YHd86SnKnMpVeV1C1tBXbrHU4dKVsTkIdyQTXZo1aT7E0i/MxK3opxoWJf5QobKwJIDYhIGwz06UDQozqJJIpe7Dq8Q/bQl8gd9dIHqUSa1hBcdPYaLK8Yo3LeX1iEqiNS4cJUAWSonCHS1EVFOusRJRDlEhJELkIjKo6U0HmYfKkPEqhlDRDkBpuzfAg6FzFJYEEMbm4i32mS86tTlSR/uH0jL/AGwhND01gnjcZ3ykqD+BCX6ikEfkbehql8qX3r6vFuUoBKk7qb+kGKcrCsS/uST8tInMg5gXTfdtOnlA5FRiG+GEKSRRy2sabB8OTLlrNyqRm8i5+sY/BIKCP0V9SY0Qxroo5ZBDan5OYx+o7o8EloCdqp5EsEUOY2jMT57oSj+Yq/5BA/SNJ2knZ5aaa16UsdYy7Vgiq7ObyGnPRamuVslyUgANWiQB7Ujf9j+IKVJWmY4NCCqj+HUgPGG4QM8wvsfrGt4fNyEAOzN+WgHS0dSwtx5I5FlSlTKnH+IKCnTcszbb+7wTwfGUpkqdXMSg16HMRVVdre0ZmfOKpxzVage/zPWCXcoIHKPav5wsWOU3oqc0g32txwMrMk5SUoNBQmur9flbbC8TkFzmIKZoJBcUOopYgsfWDHFcU0vLZ2plBFCKuVbdDtFPi3F0LkBJTMCkgFBypCQpNN6gjUVglBqTTKhJNWjISZ5DpPWD+CxYCEggOQAG2o5brX5xmcYp1E2evlBHheMAG1gom99K2yvRtOsKa1stEuHxCpSFEh3UAAbZeYenTyjZpl8zihCmAcszlNL6AewEYbETXB6KrW5zKr0oW9I1nDuJmYSqmVS1s2gQpJBHRlE676U580XVksfMKlB3ZLBti4QCTuRUdKxwmocMc6G6nl+vo0dVN5VC6SQAK0cJenV3h+MqRlICgU0qbKuWD18tY5EgKUma01aGBoC1C/OfUkhoLcOkSkSUqynMQo2r7sHPXq0AOF4ofbeYFSVBqM4IAJIFlcz0jZ/ZyZQRKKJgDunwqAL0ynz02jqjCnZSRg5nAu8mFQBClkFACWDOASdnihi+GTSVgJN3DJoakHmubx6DhOG5ZqluXSnLlLljcs/SJ1yH0sL/AL9I1sKs8wl9n56gCEEg25R+sKPRFyq2HzjsVyY6PKiqHBEdYCOAuYszJ5SgPOHTFPEDR3PSJYh+8IIrDQvpE6U+kJiOpAaJVCImiTvIlRsBCW/zjT8F4elwFJDE3Y1o9ngTw7DhQfq37pGjw68q0Mp2TozCmtWi5Y2kn8l4WnJplvD8MQDRA6HJ19YszeGpDliD3jGh+TikUMPjSZiR/M2j1MFsfOLKen3pOhakLLjeOjp8eccn+gPhpgVPnJHwg0I6+7+cHZUhk/8A5hVhu0AZcgIWtQfMq7uUndjWvpBOZjvuyKf5WX4t3/Df9vGa20bNKMW2B+0aTlBytfRnjJKoDGg4iXQYAKqCOhjfLj4So8xZPU2X+DqZYO8aMTYz/C0+E7P+kFu8ju8dfRs5Mr+ohmo+8JcVL/lF4Lit3kLvI1hjULr3IlJyokxZdJgcrh/5br6dYtrU4hZ4bgnK2NTaVGc7R4AJCVi55Tc9XqYF5qJDtzOT5AfWNNxvDGZLp8JzNvFNfAAmTLWSFd5KmLAZXKUgVexjjzxqWjswzuNMAHEVI6/rGu7KS1GUDoJpI9k/WMUY2fZdlYfIWuo9alAodNet4482om7RdwyQCQEioBtUkigfzEFMRIUFCYQli7teyTbQ0p5wLwWPlqnFCDoATYDIVvQmmntFqTPWZkxCk8gICdDUAHzal445R47fwSi1g+BoI5kAgnMBoHqWPnbWI1ylyicqs4FSlZIUnUZZjMaOeba8aLBSHSl9E+9BFQoJE3oSlINfCGt5k+cdMLpGhUwvaHMQmanMWBZXKtt0q+Me4glJKJgIlrqfgWyVeQPhV8oH4iSJiMsxIUGBtUK1IIt5iBuI4dMlqBlEzUhNUKPMHagVrT8T+cWI0xktRQIOxBBhQDl9sFoASVYhDDwlC6dKAj5woKCzzEA3rD0t0hB2NdbPU+kcCjFmdjgYkI6REnrEhXSFVkjG6RPLUwiEG8OBikgHA3hyVREDDk2hgHOEq5D5wQzhvit+LZuloEcKXykdYulVf7x1qKlCJyuTjN0WhM6RamYgksA1elPeBueLieGzChKwAUqCquaZSynpRvF5VjTJBS7FinKPRYnT1igAPm1vSIxiCQRS371h0rhs50pZIK8iQ6qHvchTVtc39JiurBzAUgpqq16VAL0oxLE7mMceKKbs2yZZyRFPU6T5QHli+xB/SNBP4UsA1SzFzUAF1py2d+Q6CKMvgK7qYUQbGucsKs2t7fnE+RuSaJxJpM5w1XJFrvIfJ4LMSG5QMxF1O2ZaQosk6oMSy+Fr7xKDTMooBDkEgAkgkAWULtHTjklFIxnFuRB3nWOd5EisAoJCnSxQhbuQHUFKy2vym7RxHD5hCaNnzEAuCyfFpptc6AxpzRPBjM/WOd51i3K4NMVbIzgAuav3dfD/APYm8DlqIJBuCQfMUgUkxOLRNmiKZKBBAAsrTobQ3vI53kEtoE6dmOmJaNL2ZxhRImkuQmoFG8K1GruHY6HSAmOTzq8zD5GLKZKkChUqu+XKoNsxzR5U42uLPUTtHMBxFUuaVp1enQx6JwbEpmpK00ClOxAzBVcxJ1DmPM5BYxr8BjkIlJSDlISlT0zFRegD2o1dowzLWivc9HwqeUHoPyiDDyQARuST6mAGB7TJQoSpimLAuaDWj+nzg3Lnj3hQelZRWxPipr9Y7LHOrrHFnm8g8dy0Aa9TGghywXvChjdYUAjx14khQopmbHIuPSOL+sdhQ4iEiJDChQ2BwCph0KFAhBLho5PWLYMKFHoY/tRwz+5nY73yrOW2ctW9OrB/IQoUWSdOIV+JVLVNMtE+woNo4cQr8Strm3ib/lXzrChQCHnFLJLqVzeKp5ta713jn2pdTmU5ABqagMwO7aR2FCYxIxKwQQpXuf38Sv8Akd44cSsAgKUB4qE3Yh/NgK9I7ChiYS7RLKcVOQklKHAyiiWDMGFGqfcxQTi13zqvm8R8Rd1efWFCiEay7Zw4hQNFKGtCbmpPukH0G0NhQo0RmNENeFCgEjP4/wDzFecVo5CjzZ/cz0odIRixL8YhQohlotYpRIclzG97KTCcMlySymqdNoUKMJFoKL8a4mmXHl+phQooGQNChQoYj//Z"/>
          <p:cNvSpPr>
            <a:spLocks noChangeAspect="1" noChangeArrowheads="1"/>
          </p:cNvSpPr>
          <p:nvPr/>
        </p:nvSpPr>
        <p:spPr bwMode="auto">
          <a:xfrm>
            <a:off x="63500" y="-1122363"/>
            <a:ext cx="2466975" cy="1847851"/>
          </a:xfrm>
          <a:prstGeom prst="rect">
            <a:avLst/>
          </a:prstGeom>
          <a:noFill/>
          <a:ln w="9525">
            <a:noFill/>
            <a:miter lim="800000"/>
            <a:headEnd/>
            <a:tailEnd/>
          </a:ln>
        </p:spPr>
        <p:txBody>
          <a:bodyPr/>
          <a:lstStyle/>
          <a:p>
            <a:pPr eaLnBrk="1" hangingPunct="1"/>
            <a:endParaRPr lang="en-US" altLang="en-US"/>
          </a:p>
        </p:txBody>
      </p:sp>
      <p:graphicFrame>
        <p:nvGraphicFramePr>
          <p:cNvPr id="6" name="Diagram 5"/>
          <p:cNvGraphicFramePr/>
          <p:nvPr/>
        </p:nvGraphicFramePr>
        <p:xfrm>
          <a:off x="395536" y="2708919"/>
          <a:ext cx="8280920" cy="18722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054" name="Picture 3"/>
          <p:cNvPicPr>
            <a:picLocks noChangeAspect="1"/>
          </p:cNvPicPr>
          <p:nvPr/>
        </p:nvPicPr>
        <p:blipFill>
          <a:blip r:embed="rId7" cstate="print"/>
          <a:srcRect/>
          <a:stretch>
            <a:fillRect/>
          </a:stretch>
        </p:blipFill>
        <p:spPr bwMode="auto">
          <a:xfrm>
            <a:off x="2414588" y="260350"/>
            <a:ext cx="4105275" cy="23066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620689"/>
            <a:ext cx="7772400" cy="935086"/>
          </a:xfrm>
        </p:spPr>
        <p:txBody>
          <a:bodyPr/>
          <a:lstStyle/>
          <a:p>
            <a:pPr eaLnBrk="1" hangingPunct="1"/>
            <a:r>
              <a:rPr lang="en-GB" altLang="en-US" dirty="0" smtClean="0">
                <a:solidFill>
                  <a:srgbClr val="FF0000"/>
                </a:solidFill>
              </a:rPr>
              <a:t>Welcome to Vienna</a:t>
            </a:r>
          </a:p>
        </p:txBody>
      </p:sp>
      <p:sp>
        <p:nvSpPr>
          <p:cNvPr id="3075" name="TextBox 3"/>
          <p:cNvSpPr txBox="1">
            <a:spLocks noChangeArrowheads="1"/>
          </p:cNvSpPr>
          <p:nvPr/>
        </p:nvSpPr>
        <p:spPr bwMode="auto">
          <a:xfrm>
            <a:off x="4500563" y="1557338"/>
            <a:ext cx="4464050" cy="4081462"/>
          </a:xfrm>
          <a:prstGeom prst="rect">
            <a:avLst/>
          </a:prstGeom>
          <a:noFill/>
          <a:ln w="9525">
            <a:noFill/>
            <a:miter lim="800000"/>
            <a:headEnd/>
            <a:tailEnd/>
          </a:ln>
        </p:spPr>
        <p:txBody>
          <a:bodyPr>
            <a:spAutoFit/>
          </a:bodyPr>
          <a:lstStyle/>
          <a:p>
            <a:pPr eaLnBrk="1" hangingPunct="1"/>
            <a:r>
              <a:rPr lang="en-GB" altLang="en-US" b="1" dirty="0">
                <a:latin typeface="Calibri" pitchFamily="34" charset="0"/>
              </a:rPr>
              <a:t>EF3 extends a warm welcome to Vienna.</a:t>
            </a:r>
          </a:p>
          <a:p>
            <a:pPr eaLnBrk="1" hangingPunct="1">
              <a:buFont typeface="Arial" charset="0"/>
              <a:buNone/>
            </a:pPr>
            <a:r>
              <a:rPr lang="en-US" altLang="en-US" dirty="0">
                <a:latin typeface="Calibri" pitchFamily="34" charset="0"/>
              </a:rPr>
              <a:t>Vienna, the capital of Austria, lies in the country’s east on the Danube River. Its artistic and intellectual legacy was shaped by residents including Mozart, Beethoven and Sigmund Freud. The city is also known for its Imperial palaces, including </a:t>
            </a:r>
            <a:r>
              <a:rPr lang="en-US" altLang="en-US" dirty="0" err="1">
                <a:latin typeface="Calibri" pitchFamily="34" charset="0"/>
              </a:rPr>
              <a:t>Schönbrunn</a:t>
            </a:r>
            <a:r>
              <a:rPr lang="en-US" altLang="en-US" dirty="0">
                <a:latin typeface="Calibri" pitchFamily="34" charset="0"/>
              </a:rPr>
              <a:t>, the Habsburgs’ summer residence. In the </a:t>
            </a:r>
            <a:r>
              <a:rPr lang="en-US" altLang="en-US" dirty="0" err="1">
                <a:latin typeface="Calibri" pitchFamily="34" charset="0"/>
              </a:rPr>
              <a:t>MuseumsQuartier</a:t>
            </a:r>
            <a:r>
              <a:rPr lang="en-US" altLang="en-US" dirty="0">
                <a:latin typeface="Calibri" pitchFamily="34" charset="0"/>
              </a:rPr>
              <a:t> district, historic and contemporary buildings display works by </a:t>
            </a:r>
            <a:r>
              <a:rPr lang="en-US" altLang="en-US" dirty="0" err="1">
                <a:latin typeface="Calibri" pitchFamily="34" charset="0"/>
              </a:rPr>
              <a:t>Egon</a:t>
            </a:r>
            <a:r>
              <a:rPr lang="en-US" altLang="en-US" dirty="0">
                <a:latin typeface="Calibri" pitchFamily="34" charset="0"/>
              </a:rPr>
              <a:t> </a:t>
            </a:r>
            <a:r>
              <a:rPr lang="en-US" altLang="en-US" dirty="0" err="1">
                <a:latin typeface="Calibri" pitchFamily="34" charset="0"/>
              </a:rPr>
              <a:t>Schiele</a:t>
            </a:r>
            <a:r>
              <a:rPr lang="en-US" altLang="en-US" dirty="0">
                <a:latin typeface="Calibri" pitchFamily="34" charset="0"/>
              </a:rPr>
              <a:t>, Gustav Klimt and other artists.</a:t>
            </a:r>
          </a:p>
          <a:p>
            <a:pPr>
              <a:spcBef>
                <a:spcPct val="20000"/>
              </a:spcBef>
              <a:buFont typeface="Arial" charset="0"/>
              <a:buChar char="•"/>
            </a:pPr>
            <a:r>
              <a:rPr lang="en-US" altLang="en-US" dirty="0">
                <a:latin typeface="Calibri" pitchFamily="34" charset="0"/>
                <a:hlinkClick r:id="rId2"/>
              </a:rPr>
              <a:t>Area</a:t>
            </a:r>
            <a:r>
              <a:rPr lang="en-US" altLang="en-US" dirty="0">
                <a:latin typeface="Calibri" pitchFamily="34" charset="0"/>
              </a:rPr>
              <a:t>: 414.6 km²</a:t>
            </a:r>
          </a:p>
          <a:p>
            <a:pPr>
              <a:spcBef>
                <a:spcPct val="20000"/>
              </a:spcBef>
              <a:buFont typeface="Arial" charset="0"/>
              <a:buChar char="•"/>
            </a:pPr>
            <a:r>
              <a:rPr lang="en-US" altLang="en-US" dirty="0">
                <a:latin typeface="Calibri" pitchFamily="34" charset="0"/>
                <a:hlinkClick r:id="rId3"/>
              </a:rPr>
              <a:t>Population</a:t>
            </a:r>
            <a:r>
              <a:rPr lang="en-US" altLang="en-US" dirty="0">
                <a:latin typeface="Calibri" pitchFamily="34" charset="0"/>
              </a:rPr>
              <a:t>: 1.741 million (2013)</a:t>
            </a:r>
            <a:r>
              <a:rPr lang="en-US" altLang="en-US" dirty="0"/>
              <a:t/>
            </a:r>
            <a:br>
              <a:rPr lang="en-US" altLang="en-US" dirty="0"/>
            </a:br>
            <a:endParaRPr lang="en-GB" altLang="en-US" dirty="0">
              <a:latin typeface="Calibri" pitchFamily="34" charset="0"/>
            </a:endParaRPr>
          </a:p>
        </p:txBody>
      </p:sp>
      <p:pic>
        <p:nvPicPr>
          <p:cNvPr id="3076" name="Picture 5"/>
          <p:cNvPicPr>
            <a:picLocks noChangeAspect="1" noChangeArrowheads="1"/>
          </p:cNvPicPr>
          <p:nvPr/>
        </p:nvPicPr>
        <p:blipFill>
          <a:blip r:embed="rId4" cstate="print"/>
          <a:srcRect/>
          <a:stretch>
            <a:fillRect/>
          </a:stretch>
        </p:blipFill>
        <p:spPr bwMode="auto">
          <a:xfrm>
            <a:off x="395288" y="1628775"/>
            <a:ext cx="4002087" cy="3752850"/>
          </a:xfrm>
          <a:prstGeom prst="rect">
            <a:avLst/>
          </a:prstGeom>
          <a:noFill/>
          <a:ln w="9525">
            <a:noFill/>
            <a:miter lim="800000"/>
            <a:headEnd/>
            <a:tailEnd/>
          </a:ln>
        </p:spPr>
      </p:pic>
      <p:sp>
        <p:nvSpPr>
          <p:cNvPr id="5" name="Title 1"/>
          <p:cNvSpPr txBox="1">
            <a:spLocks/>
          </p:cNvSpPr>
          <p:nvPr/>
        </p:nvSpPr>
        <p:spPr bwMode="auto">
          <a:xfrm>
            <a:off x="7236296" y="0"/>
            <a:ext cx="1907704" cy="64807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lgn="ctr" eaLnBrk="1" hangingPunct="1"/>
            <a:r>
              <a:rPr lang="en-GB" sz="2000" dirty="0" smtClean="0">
                <a:solidFill>
                  <a:srgbClr val="0000FF"/>
                </a:solidFill>
              </a:rPr>
              <a:t>S2-163725</a:t>
            </a:r>
            <a:endParaRPr kumimoji="0" lang="en-GB" altLang="en-US" sz="2000" b="0" i="0" u="none" strike="noStrike" kern="1200" cap="none" spc="0" normalizeH="0" baseline="0" noProof="0" dirty="0" smtClean="0">
              <a:ln>
                <a:noFill/>
              </a:ln>
              <a:solidFill>
                <a:srgbClr val="0000FF"/>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8"/>
          <p:cNvPicPr>
            <a:picLocks noChangeAspect="1" noChangeArrowheads="1"/>
          </p:cNvPicPr>
          <p:nvPr/>
        </p:nvPicPr>
        <p:blipFill>
          <a:blip r:embed="rId3" cstate="print"/>
          <a:srcRect/>
          <a:stretch>
            <a:fillRect/>
          </a:stretch>
        </p:blipFill>
        <p:spPr bwMode="auto">
          <a:xfrm>
            <a:off x="7524750" y="0"/>
            <a:ext cx="1452563" cy="846138"/>
          </a:xfrm>
          <a:prstGeom prst="rect">
            <a:avLst/>
          </a:prstGeom>
          <a:noFill/>
          <a:ln w="9525">
            <a:noFill/>
            <a:miter lim="800000"/>
            <a:headEnd/>
            <a:tailEnd/>
          </a:ln>
        </p:spPr>
      </p:pic>
      <p:sp>
        <p:nvSpPr>
          <p:cNvPr id="4099" name="Title 1"/>
          <p:cNvSpPr>
            <a:spLocks noGrp="1"/>
          </p:cNvSpPr>
          <p:nvPr>
            <p:ph type="title" idx="4294967295"/>
          </p:nvPr>
        </p:nvSpPr>
        <p:spPr>
          <a:xfrm>
            <a:off x="457200" y="115888"/>
            <a:ext cx="6778625" cy="936625"/>
          </a:xfrm>
        </p:spPr>
        <p:txBody>
          <a:bodyPr/>
          <a:lstStyle/>
          <a:p>
            <a:r>
              <a:rPr lang="fr-FR" altLang="en-US" smtClean="0">
                <a:solidFill>
                  <a:srgbClr val="FF0000"/>
                </a:solidFill>
              </a:rPr>
              <a:t>Some history</a:t>
            </a:r>
          </a:p>
        </p:txBody>
      </p:sp>
      <p:sp>
        <p:nvSpPr>
          <p:cNvPr id="7" name="Content Placeholder 2"/>
          <p:cNvSpPr txBox="1">
            <a:spLocks/>
          </p:cNvSpPr>
          <p:nvPr/>
        </p:nvSpPr>
        <p:spPr bwMode="auto">
          <a:xfrm>
            <a:off x="250825" y="893763"/>
            <a:ext cx="5400675" cy="5473700"/>
          </a:xfrm>
          <a:prstGeom prst="rect">
            <a:avLst/>
          </a:prstGeom>
          <a:noFill/>
          <a:ln w="9525">
            <a:noFill/>
            <a:miter lim="800000"/>
            <a:headEnd/>
            <a:tailEnd/>
          </a:ln>
        </p:spPr>
        <p:txBody>
          <a:bodyPr/>
          <a:lstStyle/>
          <a:p>
            <a:pPr marL="342900" indent="-342900">
              <a:lnSpc>
                <a:spcPct val="80000"/>
              </a:lnSpc>
              <a:spcBef>
                <a:spcPct val="20000"/>
              </a:spcBef>
              <a:buFont typeface="Arial" charset="0"/>
              <a:buChar char="•"/>
              <a:defRPr/>
            </a:pPr>
            <a:endParaRPr lang="fr-FR" sz="1400" dirty="0">
              <a:latin typeface="+mn-lt"/>
            </a:endParaRPr>
          </a:p>
          <a:p>
            <a:pPr>
              <a:defRPr/>
            </a:pPr>
            <a:r>
              <a:rPr lang="en-US" sz="1400" b="1" dirty="0">
                <a:latin typeface="Arial" panose="020B0604020202020204" pitchFamily="34" charset="0"/>
                <a:cs typeface="Arial" panose="020B0604020202020204" pitchFamily="34" charset="0"/>
              </a:rPr>
              <a:t>Living Well</a:t>
            </a:r>
          </a:p>
          <a:p>
            <a:pPr>
              <a:defRPr/>
            </a:pPr>
            <a:r>
              <a:rPr lang="en-US" sz="1400" dirty="0">
                <a:latin typeface="Arial" panose="020B0604020202020204" pitchFamily="34" charset="0"/>
                <a:cs typeface="Arial" panose="020B0604020202020204" pitchFamily="34" charset="0"/>
              </a:rPr>
              <a:t>It's hard to imagine a more livable city than Vienna. This is a metropolis where regulars sit in </a:t>
            </a:r>
            <a:r>
              <a:rPr lang="en-US" sz="1400" dirty="0" err="1">
                <a:latin typeface="Arial" panose="020B0604020202020204" pitchFamily="34" charset="0"/>
                <a:cs typeface="Arial" panose="020B0604020202020204" pitchFamily="34" charset="0"/>
              </a:rPr>
              <a:t>cosy</a:t>
            </a:r>
            <a:r>
              <a:rPr lang="en-US" sz="1400" dirty="0">
                <a:latin typeface="Arial" panose="020B0604020202020204" pitchFamily="34" charset="0"/>
                <a:cs typeface="Arial" panose="020B0604020202020204" pitchFamily="34" charset="0"/>
              </a:rPr>
              <a:t> coffee houses and offer credible solutions to world chaos over the noble bean; where </a:t>
            </a:r>
            <a:r>
              <a:rPr lang="en-US" sz="1400" i="1" dirty="0" err="1">
                <a:latin typeface="Arial" panose="020B0604020202020204" pitchFamily="34" charset="0"/>
                <a:cs typeface="Arial" panose="020B0604020202020204" pitchFamily="34" charset="0"/>
              </a:rPr>
              <a:t>Beisln</a:t>
            </a:r>
            <a:r>
              <a:rPr lang="en-US" sz="1400" dirty="0">
                <a:latin typeface="Arial" panose="020B0604020202020204" pitchFamily="34" charset="0"/>
                <a:cs typeface="Arial" panose="020B0604020202020204" pitchFamily="34" charset="0"/>
              </a:rPr>
              <a:t> (bistro pubs) serve delicious brews, wines and traditional food; where talented chefs are taking the capital in new culinary directions; and where an efficient transport system will ferry you across town from a restaurant to a post-dinner drink in no time at all. It's safe, it has lots of bicycle tracks and it even has its own droll sense of </a:t>
            </a:r>
            <a:r>
              <a:rPr lang="en-US" sz="1400" dirty="0" err="1">
                <a:latin typeface="Arial" panose="020B0604020202020204" pitchFamily="34" charset="0"/>
                <a:cs typeface="Arial" panose="020B0604020202020204" pitchFamily="34" charset="0"/>
              </a:rPr>
              <a:t>humour</a:t>
            </a:r>
            <a:r>
              <a:rPr lang="en-US" sz="1400" dirty="0">
                <a:latin typeface="Arial" panose="020B0604020202020204" pitchFamily="34" charset="0"/>
                <a:cs typeface="Arial" panose="020B0604020202020204" pitchFamily="34" charset="0"/>
              </a:rPr>
              <a:t>.</a:t>
            </a:r>
          </a:p>
          <a:p>
            <a:pPr>
              <a:defRPr/>
            </a:pPr>
            <a:r>
              <a:rPr lang="en-US" sz="1400" dirty="0">
                <a:latin typeface="Arial" panose="020B0604020202020204" pitchFamily="34" charset="0"/>
                <a:cs typeface="Arial" panose="020B0604020202020204" pitchFamily="34" charset="0"/>
              </a:rPr>
              <a:t/>
            </a:r>
            <a:br>
              <a:rPr lang="en-US" sz="1400"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Why I Love Vienna</a:t>
            </a:r>
          </a:p>
          <a:p>
            <a:pPr>
              <a:defRPr/>
            </a:pPr>
            <a:r>
              <a:rPr lang="en-US" sz="1400" dirty="0">
                <a:latin typeface="Arial" panose="020B0604020202020204" pitchFamily="34" charset="0"/>
                <a:cs typeface="Arial" panose="020B0604020202020204" pitchFamily="34" charset="0"/>
              </a:rPr>
              <a:t>By Anthony Haywood, Writer</a:t>
            </a:r>
          </a:p>
          <a:p>
            <a:pPr>
              <a:defRPr/>
            </a:pPr>
            <a:r>
              <a:rPr lang="en-US" sz="1400" dirty="0">
                <a:latin typeface="Arial" panose="020B0604020202020204" pitchFamily="34" charset="0"/>
                <a:cs typeface="Arial" panose="020B0604020202020204" pitchFamily="34" charset="0"/>
              </a:rPr>
              <a:t>Buzzing restaurants, coffee houses like living rooms, </a:t>
            </a:r>
            <a:r>
              <a:rPr lang="en-US" sz="1400" i="1" dirty="0" err="1">
                <a:latin typeface="Arial" panose="020B0604020202020204" pitchFamily="34" charset="0"/>
                <a:cs typeface="Arial" panose="020B0604020202020204" pitchFamily="34" charset="0"/>
              </a:rPr>
              <a:t>Beisln</a:t>
            </a:r>
            <a:r>
              <a:rPr lang="en-US" sz="1400" i="1" dirty="0">
                <a:latin typeface="Arial" panose="020B0604020202020204" pitchFamily="34" charset="0"/>
                <a:cs typeface="Arial" panose="020B0604020202020204" pitchFamily="34" charset="0"/>
              </a:rPr>
              <a:t>,</a:t>
            </a:r>
            <a:r>
              <a:rPr lang="en-US" sz="1400" dirty="0">
                <a:latin typeface="Arial" panose="020B0604020202020204" pitchFamily="34" charset="0"/>
                <a:cs typeface="Arial" panose="020B0604020202020204" pitchFamily="34" charset="0"/>
              </a:rPr>
              <a:t> innovative museums, absurdly pompous architecture and the sheer quality of life. These are just some of the reasons why I love Vienna. But what I especially love is exploring the capital by foot. Some evenings I like to walk through the courtyards of the historic </a:t>
            </a:r>
            <a:r>
              <a:rPr lang="en-US" sz="1400" dirty="0" err="1">
                <a:latin typeface="Arial" panose="020B0604020202020204" pitchFamily="34" charset="0"/>
                <a:cs typeface="Arial" panose="020B0604020202020204" pitchFamily="34" charset="0"/>
              </a:rPr>
              <a:t>centre</a:t>
            </a:r>
            <a:r>
              <a:rPr lang="en-US" sz="1400" dirty="0">
                <a:latin typeface="Arial" panose="020B0604020202020204" pitchFamily="34" charset="0"/>
                <a:cs typeface="Arial" panose="020B0604020202020204" pitchFamily="34" charset="0"/>
              </a:rPr>
              <a:t>, other nights I'll explore the idiosyncratic </a:t>
            </a:r>
            <a:r>
              <a:rPr lang="en-US" sz="1400" i="1" dirty="0" err="1">
                <a:latin typeface="Arial" panose="020B0604020202020204" pitchFamily="34" charset="0"/>
                <a:cs typeface="Arial" panose="020B0604020202020204" pitchFamily="34" charset="0"/>
              </a:rPr>
              <a:t>Vorstadt</a:t>
            </a:r>
            <a:r>
              <a:rPr lang="en-US" sz="1400" dirty="0">
                <a:latin typeface="Arial" panose="020B0604020202020204" pitchFamily="34" charset="0"/>
                <a:cs typeface="Arial" panose="020B0604020202020204" pitchFamily="34" charset="0"/>
              </a:rPr>
              <a:t> districts – places like </a:t>
            </a:r>
            <a:r>
              <a:rPr lang="en-US" sz="1400" dirty="0" err="1">
                <a:latin typeface="Arial" panose="020B0604020202020204" pitchFamily="34" charset="0"/>
                <a:cs typeface="Arial" panose="020B0604020202020204" pitchFamily="34" charset="0"/>
              </a:rPr>
              <a:t>Margareten</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hlinkClick r:id="rId4" tooltip="Neubau"/>
              </a:rPr>
              <a:t>Neubau</a:t>
            </a:r>
            <a:r>
              <a:rPr lang="en-US" sz="1400" dirty="0">
                <a:latin typeface="Arial" panose="020B0604020202020204" pitchFamily="34" charset="0"/>
                <a:cs typeface="Arial" panose="020B0604020202020204" pitchFamily="34" charset="0"/>
              </a:rPr>
              <a:t>, </a:t>
            </a:r>
            <a:r>
              <a:rPr lang="en-US" sz="1400" dirty="0" err="1">
                <a:latin typeface="Arial" panose="020B0604020202020204" pitchFamily="34" charset="0"/>
                <a:cs typeface="Arial" panose="020B0604020202020204" pitchFamily="34" charset="0"/>
              </a:rPr>
              <a:t>Josefstadt</a:t>
            </a:r>
            <a:r>
              <a:rPr lang="en-US" sz="1400" dirty="0">
                <a:latin typeface="Arial" panose="020B0604020202020204" pitchFamily="34" charset="0"/>
                <a:cs typeface="Arial" panose="020B0604020202020204" pitchFamily="34" charset="0"/>
              </a:rPr>
              <a:t> and </a:t>
            </a:r>
            <a:r>
              <a:rPr lang="en-US" sz="1400" dirty="0" err="1">
                <a:latin typeface="Arial" panose="020B0604020202020204" pitchFamily="34" charset="0"/>
                <a:cs typeface="Arial" panose="020B0604020202020204" pitchFamily="34" charset="0"/>
              </a:rPr>
              <a:t>Leopoldstadt</a:t>
            </a:r>
            <a:r>
              <a:rPr lang="en-US" sz="1400" dirty="0">
                <a:latin typeface="Arial" panose="020B0604020202020204" pitchFamily="34" charset="0"/>
                <a:cs typeface="Arial" panose="020B0604020202020204" pitchFamily="34" charset="0"/>
              </a:rPr>
              <a:t> where the rawness of ordinary life washes to the surface. Vienna is a large, variegated city, but it's still one you can easily walk through to discover new sides. </a:t>
            </a:r>
          </a:p>
          <a:p>
            <a:pPr>
              <a:defRPr/>
            </a:pPr>
            <a:r>
              <a:rPr lang="en-US" sz="1600" dirty="0">
                <a:latin typeface="Arial" panose="020B0604020202020204" pitchFamily="34" charset="0"/>
                <a:cs typeface="Arial" panose="020B0604020202020204" pitchFamily="34" charset="0"/>
              </a:rPr>
              <a:t/>
            </a:r>
            <a:br>
              <a:rPr lang="en-US" sz="1600" dirty="0">
                <a:latin typeface="Arial" panose="020B0604020202020204" pitchFamily="34" charset="0"/>
                <a:cs typeface="Arial" panose="020B0604020202020204" pitchFamily="34" charset="0"/>
              </a:rPr>
            </a:br>
            <a:endParaRPr lang="en-US" sz="1600" dirty="0">
              <a:latin typeface="+mn-lt"/>
            </a:endParaRPr>
          </a:p>
          <a:p>
            <a:pPr marL="342900" indent="-342900">
              <a:lnSpc>
                <a:spcPct val="80000"/>
              </a:lnSpc>
              <a:spcBef>
                <a:spcPct val="20000"/>
              </a:spcBef>
              <a:buFont typeface="Arial" charset="0"/>
              <a:buChar char="•"/>
              <a:defRPr/>
            </a:pPr>
            <a:endParaRPr lang="fr-FR" sz="1600" dirty="0">
              <a:latin typeface="+mn-lt"/>
            </a:endParaRPr>
          </a:p>
        </p:txBody>
      </p:sp>
      <p:pic>
        <p:nvPicPr>
          <p:cNvPr id="4101" name="Picture 1"/>
          <p:cNvPicPr>
            <a:picLocks noChangeAspect="1"/>
          </p:cNvPicPr>
          <p:nvPr/>
        </p:nvPicPr>
        <p:blipFill>
          <a:blip r:embed="rId5" cstate="print"/>
          <a:srcRect/>
          <a:stretch>
            <a:fillRect/>
          </a:stretch>
        </p:blipFill>
        <p:spPr bwMode="auto">
          <a:xfrm>
            <a:off x="6092825" y="1268413"/>
            <a:ext cx="2538413" cy="1587500"/>
          </a:xfrm>
          <a:prstGeom prst="rect">
            <a:avLst/>
          </a:prstGeom>
          <a:noFill/>
          <a:ln w="9525">
            <a:noFill/>
            <a:miter lim="800000"/>
            <a:headEnd/>
            <a:tailEnd/>
          </a:ln>
        </p:spPr>
      </p:pic>
      <p:pic>
        <p:nvPicPr>
          <p:cNvPr id="4102" name="Picture 2"/>
          <p:cNvPicPr>
            <a:picLocks noChangeAspect="1"/>
          </p:cNvPicPr>
          <p:nvPr/>
        </p:nvPicPr>
        <p:blipFill>
          <a:blip r:embed="rId6" cstate="print"/>
          <a:srcRect/>
          <a:stretch>
            <a:fillRect/>
          </a:stretch>
        </p:blipFill>
        <p:spPr bwMode="auto">
          <a:xfrm>
            <a:off x="6022975" y="4076700"/>
            <a:ext cx="3003550" cy="13033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8"/>
          <p:cNvPicPr>
            <a:picLocks noChangeAspect="1" noChangeArrowheads="1"/>
          </p:cNvPicPr>
          <p:nvPr/>
        </p:nvPicPr>
        <p:blipFill>
          <a:blip r:embed="rId3" cstate="print"/>
          <a:srcRect/>
          <a:stretch>
            <a:fillRect/>
          </a:stretch>
        </p:blipFill>
        <p:spPr bwMode="auto">
          <a:xfrm>
            <a:off x="7524750" y="0"/>
            <a:ext cx="1452563" cy="846138"/>
          </a:xfrm>
          <a:prstGeom prst="rect">
            <a:avLst/>
          </a:prstGeom>
          <a:noFill/>
          <a:ln w="9525">
            <a:noFill/>
            <a:miter lim="800000"/>
            <a:headEnd/>
            <a:tailEnd/>
          </a:ln>
        </p:spPr>
      </p:pic>
      <p:graphicFrame>
        <p:nvGraphicFramePr>
          <p:cNvPr id="18" name="Diagram 17"/>
          <p:cNvGraphicFramePr/>
          <p:nvPr/>
        </p:nvGraphicFramePr>
        <p:xfrm>
          <a:off x="179512" y="2636912"/>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124" name="Title 1"/>
          <p:cNvSpPr>
            <a:spLocks noGrp="1"/>
          </p:cNvSpPr>
          <p:nvPr>
            <p:ph type="title" idx="4294967295"/>
          </p:nvPr>
        </p:nvSpPr>
        <p:spPr>
          <a:xfrm>
            <a:off x="457200" y="115888"/>
            <a:ext cx="6562725" cy="720725"/>
          </a:xfrm>
        </p:spPr>
        <p:txBody>
          <a:bodyPr/>
          <a:lstStyle/>
          <a:p>
            <a:r>
              <a:rPr lang="fr-FR" altLang="en-US" smtClean="0">
                <a:solidFill>
                  <a:srgbClr val="FF0000"/>
                </a:solidFill>
              </a:rPr>
              <a:t>Things to see</a:t>
            </a:r>
          </a:p>
        </p:txBody>
      </p:sp>
      <p:sp>
        <p:nvSpPr>
          <p:cNvPr id="7" name="Content Placeholder 2"/>
          <p:cNvSpPr txBox="1">
            <a:spLocks/>
          </p:cNvSpPr>
          <p:nvPr/>
        </p:nvSpPr>
        <p:spPr bwMode="auto">
          <a:xfrm>
            <a:off x="250825" y="620713"/>
            <a:ext cx="5472113" cy="5861050"/>
          </a:xfrm>
          <a:prstGeom prst="rect">
            <a:avLst/>
          </a:prstGeom>
          <a:noFill/>
          <a:ln w="9525">
            <a:noFill/>
            <a:miter lim="800000"/>
            <a:headEnd/>
            <a:tailEnd/>
          </a:ln>
        </p:spPr>
        <p:txBody>
          <a:bodyPr/>
          <a:lstStyle/>
          <a:p>
            <a:pPr>
              <a:defRPr/>
            </a:pPr>
            <a:r>
              <a:rPr lang="en-US" sz="1400" b="1" dirty="0">
                <a:latin typeface="Arial" panose="020B0604020202020204" pitchFamily="34" charset="0"/>
                <a:cs typeface="Arial" panose="020B0604020202020204" pitchFamily="34" charset="0"/>
              </a:rPr>
              <a:t>City of Music</a:t>
            </a:r>
          </a:p>
          <a:p>
            <a:pPr>
              <a:defRPr/>
            </a:pPr>
            <a:r>
              <a:rPr lang="en-US" sz="1400" dirty="0">
                <a:latin typeface="Arial" panose="020B0604020202020204" pitchFamily="34" charset="0"/>
                <a:cs typeface="Arial" panose="020B0604020202020204" pitchFamily="34" charset="0"/>
              </a:rPr>
              <a:t>Vienna is one the most musical cities in the world. This is partly due to the vast number of great composers and musicians who were born here or lived and worked here. Visiting </a:t>
            </a:r>
            <a:r>
              <a:rPr lang="en-US" sz="1400" dirty="0">
                <a:latin typeface="Arial" panose="020B0604020202020204" pitchFamily="34" charset="0"/>
                <a:cs typeface="Arial" panose="020B0604020202020204" pitchFamily="34" charset="0"/>
                <a:hlinkClick r:id="rId9" tooltip="Austria"/>
              </a:rPr>
              <a:t>Austria</a:t>
            </a:r>
            <a:r>
              <a:rPr lang="en-US" sz="1400" dirty="0">
                <a:latin typeface="Arial" panose="020B0604020202020204" pitchFamily="34" charset="0"/>
                <a:cs typeface="Arial" panose="020B0604020202020204" pitchFamily="34" charset="0"/>
              </a:rPr>
              <a:t>'s capital therefore means experiencing the works of Mozart, Haydn, Schubert, Beethoven, Johann Strauss (both father and son), Liszt, Brahms, Bruckner and many others in venues like the </a:t>
            </a:r>
            <a:r>
              <a:rPr lang="en-US" sz="1400" dirty="0" err="1">
                <a:latin typeface="Arial" panose="020B0604020202020204" pitchFamily="34" charset="0"/>
                <a:cs typeface="Arial" panose="020B0604020202020204" pitchFamily="34" charset="0"/>
                <a:hlinkClick r:id="rId10" tooltip="Staatsoper"/>
              </a:rPr>
              <a:t>Staatsoper</a:t>
            </a:r>
            <a:r>
              <a:rPr lang="en-US" sz="1400" dirty="0">
                <a:latin typeface="Arial" panose="020B0604020202020204" pitchFamily="34" charset="0"/>
                <a:cs typeface="Arial" panose="020B0604020202020204" pitchFamily="34" charset="0"/>
              </a:rPr>
              <a:t> and </a:t>
            </a:r>
            <a:r>
              <a:rPr lang="en-US" sz="1400" dirty="0" err="1">
                <a:latin typeface="Arial" panose="020B0604020202020204" pitchFamily="34" charset="0"/>
                <a:cs typeface="Arial" panose="020B0604020202020204" pitchFamily="34" charset="0"/>
              </a:rPr>
              <a:t>Musikverein</a:t>
            </a:r>
            <a:r>
              <a:rPr lang="en-US" sz="1400" dirty="0">
                <a:latin typeface="Arial" panose="020B0604020202020204" pitchFamily="34" charset="0"/>
                <a:cs typeface="Arial" panose="020B0604020202020204" pitchFamily="34" charset="0"/>
              </a:rPr>
              <a:t>. The music of Bach and </a:t>
            </a:r>
            <a:r>
              <a:rPr lang="en-US" sz="1400" dirty="0" err="1">
                <a:latin typeface="Arial" panose="020B0604020202020204" pitchFamily="34" charset="0"/>
                <a:cs typeface="Arial" panose="020B0604020202020204" pitchFamily="34" charset="0"/>
              </a:rPr>
              <a:t>Händel</a:t>
            </a:r>
            <a:r>
              <a:rPr lang="en-US" sz="1400" dirty="0">
                <a:latin typeface="Arial" panose="020B0604020202020204" pitchFamily="34" charset="0"/>
                <a:cs typeface="Arial" panose="020B0604020202020204" pitchFamily="34" charset="0"/>
              </a:rPr>
              <a:t> continues to be performed in Vienna's historic churches today, and Vienna's Collection of Ancient Musical Instruments, paired with a visit to the </a:t>
            </a:r>
            <a:r>
              <a:rPr lang="en-US" sz="1400" dirty="0" err="1">
                <a:latin typeface="Arial" panose="020B0604020202020204" pitchFamily="34" charset="0"/>
                <a:cs typeface="Arial" panose="020B0604020202020204" pitchFamily="34" charset="0"/>
                <a:hlinkClick r:id="rId11" tooltip="Haus der Musik"/>
              </a:rPr>
              <a:t>Haus</a:t>
            </a:r>
            <a:r>
              <a:rPr lang="en-US" sz="1400" dirty="0">
                <a:latin typeface="Arial" panose="020B0604020202020204" pitchFamily="34" charset="0"/>
                <a:cs typeface="Arial" panose="020B0604020202020204" pitchFamily="34" charset="0"/>
                <a:hlinkClick r:id="rId11" tooltip="Haus der Musik"/>
              </a:rPr>
              <a:t> der </a:t>
            </a:r>
            <a:r>
              <a:rPr lang="en-US" sz="1400" dirty="0" err="1">
                <a:latin typeface="Arial" panose="020B0604020202020204" pitchFamily="34" charset="0"/>
                <a:cs typeface="Arial" panose="020B0604020202020204" pitchFamily="34" charset="0"/>
                <a:hlinkClick r:id="rId11" tooltip="Haus der Musik"/>
              </a:rPr>
              <a:t>Musik</a:t>
            </a:r>
            <a:r>
              <a:rPr lang="en-US" sz="1400" dirty="0">
                <a:latin typeface="Arial" panose="020B0604020202020204" pitchFamily="34" charset="0"/>
                <a:cs typeface="Arial" panose="020B0604020202020204" pitchFamily="34" charset="0"/>
              </a:rPr>
              <a:t>, takes you deeper into the texture of music and how it is created. Venues for classical music are augmented by some great clubs and live rock and jazz places.</a:t>
            </a:r>
          </a:p>
          <a:p>
            <a:pPr>
              <a:defRPr/>
            </a:pPr>
            <a:endParaRPr lang="en-US" sz="1400" dirty="0">
              <a:latin typeface="Arial" panose="020B0604020202020204" pitchFamily="34" charset="0"/>
              <a:cs typeface="Arial" panose="020B0604020202020204" pitchFamily="34" charset="0"/>
            </a:endParaRPr>
          </a:p>
          <a:p>
            <a:pPr>
              <a:defRPr/>
            </a:pPr>
            <a:r>
              <a:rPr lang="en-GB" sz="1400" dirty="0">
                <a:latin typeface="Arial" panose="020B0604020202020204" pitchFamily="34" charset="0"/>
                <a:cs typeface="Arial" panose="020B0604020202020204" pitchFamily="34" charset="0"/>
              </a:rPr>
              <a:t>The </a:t>
            </a:r>
            <a:r>
              <a:rPr lang="en-GB" sz="1400" b="1" dirty="0" err="1">
                <a:latin typeface="Arial" panose="020B0604020202020204" pitchFamily="34" charset="0"/>
                <a:cs typeface="Arial" panose="020B0604020202020204" pitchFamily="34" charset="0"/>
              </a:rPr>
              <a:t>Hundertwasserhaus</a:t>
            </a:r>
            <a:r>
              <a:rPr lang="en-GB" sz="1400" dirty="0">
                <a:latin typeface="Arial" panose="020B0604020202020204" pitchFamily="34" charset="0"/>
                <a:cs typeface="Arial" panose="020B0604020202020204" pitchFamily="34" charset="0"/>
              </a:rPr>
              <a:t> is an </a:t>
            </a:r>
            <a:r>
              <a:rPr lang="en-GB" sz="1400" dirty="0">
                <a:latin typeface="Arial" panose="020B0604020202020204" pitchFamily="34" charset="0"/>
                <a:cs typeface="Arial" panose="020B0604020202020204" pitchFamily="34" charset="0"/>
                <a:hlinkClick r:id="rId12" tooltip="Apartment building"/>
              </a:rPr>
              <a:t>apartment house</a:t>
            </a:r>
            <a:r>
              <a:rPr lang="en-GB" sz="1400" dirty="0">
                <a:latin typeface="Arial" panose="020B0604020202020204" pitchFamily="34" charset="0"/>
                <a:cs typeface="Arial" panose="020B0604020202020204" pitchFamily="34" charset="0"/>
              </a:rPr>
              <a:t> in </a:t>
            </a:r>
            <a:r>
              <a:rPr lang="en-GB" sz="1400" dirty="0">
                <a:latin typeface="Arial" panose="020B0604020202020204" pitchFamily="34" charset="0"/>
                <a:cs typeface="Arial" panose="020B0604020202020204" pitchFamily="34" charset="0"/>
                <a:hlinkClick r:id="rId13" tooltip="Vienna"/>
              </a:rPr>
              <a:t>Vienna</a:t>
            </a:r>
            <a:r>
              <a:rPr lang="en-GB" sz="1400" dirty="0">
                <a:latin typeface="Arial" panose="020B0604020202020204" pitchFamily="34" charset="0"/>
                <a:cs typeface="Arial" panose="020B0604020202020204" pitchFamily="34" charset="0"/>
              </a:rPr>
              <a:t>, </a:t>
            </a:r>
            <a:r>
              <a:rPr lang="en-GB" sz="1400" dirty="0">
                <a:latin typeface="Arial" panose="020B0604020202020204" pitchFamily="34" charset="0"/>
                <a:cs typeface="Arial" panose="020B0604020202020204" pitchFamily="34" charset="0"/>
                <a:hlinkClick r:id="rId14" tooltip="Austria"/>
              </a:rPr>
              <a:t>Austria</a:t>
            </a:r>
            <a:r>
              <a:rPr lang="en-GB" sz="1400" dirty="0">
                <a:latin typeface="Arial" panose="020B0604020202020204" pitchFamily="34" charset="0"/>
                <a:cs typeface="Arial" panose="020B0604020202020204" pitchFamily="34" charset="0"/>
              </a:rPr>
              <a:t>, built after the idea and concept of Austrian artist </a:t>
            </a:r>
            <a:r>
              <a:rPr lang="en-GB" sz="1400" dirty="0" err="1">
                <a:latin typeface="Arial" panose="020B0604020202020204" pitchFamily="34" charset="0"/>
                <a:cs typeface="Arial" panose="020B0604020202020204" pitchFamily="34" charset="0"/>
                <a:hlinkClick r:id="rId15" tooltip="Friedensreich Hundertwasser"/>
              </a:rPr>
              <a:t>Friedensreich</a:t>
            </a:r>
            <a:r>
              <a:rPr lang="en-GB" sz="1400" dirty="0">
                <a:latin typeface="Arial" panose="020B0604020202020204" pitchFamily="34" charset="0"/>
                <a:cs typeface="Arial" panose="020B0604020202020204" pitchFamily="34" charset="0"/>
                <a:hlinkClick r:id="rId15" tooltip="Friedensreich Hundertwasser"/>
              </a:rPr>
              <a:t> </a:t>
            </a:r>
            <a:r>
              <a:rPr lang="en-GB" sz="1400" dirty="0" err="1">
                <a:latin typeface="Arial" panose="020B0604020202020204" pitchFamily="34" charset="0"/>
                <a:cs typeface="Arial" panose="020B0604020202020204" pitchFamily="34" charset="0"/>
                <a:hlinkClick r:id="rId15" tooltip="Friedensreich Hundertwasser"/>
              </a:rPr>
              <a:t>Hundertwasser</a:t>
            </a:r>
            <a:r>
              <a:rPr lang="en-GB" sz="1400" dirty="0">
                <a:latin typeface="Arial" panose="020B0604020202020204" pitchFamily="34" charset="0"/>
                <a:cs typeface="Arial" panose="020B0604020202020204" pitchFamily="34" charset="0"/>
              </a:rPr>
              <a:t> with architect Joseph </a:t>
            </a:r>
            <a:r>
              <a:rPr lang="en-GB" sz="1400" dirty="0" err="1">
                <a:latin typeface="Arial" panose="020B0604020202020204" pitchFamily="34" charset="0"/>
                <a:cs typeface="Arial" panose="020B0604020202020204" pitchFamily="34" charset="0"/>
              </a:rPr>
              <a:t>Krawina</a:t>
            </a:r>
            <a:r>
              <a:rPr lang="en-GB" sz="1400" dirty="0">
                <a:latin typeface="Arial" panose="020B0604020202020204" pitchFamily="34" charset="0"/>
                <a:cs typeface="Arial" panose="020B0604020202020204" pitchFamily="34" charset="0"/>
              </a:rPr>
              <a:t> as a co-author. This </a:t>
            </a:r>
            <a:r>
              <a:rPr lang="en-GB" sz="1400" dirty="0">
                <a:latin typeface="Arial" panose="020B0604020202020204" pitchFamily="34" charset="0"/>
                <a:cs typeface="Arial" panose="020B0604020202020204" pitchFamily="34" charset="0"/>
                <a:hlinkClick r:id="rId16" tooltip="Expressionist architecture"/>
              </a:rPr>
              <a:t>expressionist</a:t>
            </a:r>
            <a:r>
              <a:rPr lang="en-GB" sz="1400" dirty="0">
                <a:latin typeface="Arial" panose="020B0604020202020204" pitchFamily="34" charset="0"/>
                <a:cs typeface="Arial" panose="020B0604020202020204" pitchFamily="34" charset="0"/>
              </a:rPr>
              <a:t> </a:t>
            </a:r>
            <a:r>
              <a:rPr lang="en-GB" sz="1400" dirty="0">
                <a:latin typeface="Arial" panose="020B0604020202020204" pitchFamily="34" charset="0"/>
                <a:cs typeface="Arial" panose="020B0604020202020204" pitchFamily="34" charset="0"/>
                <a:hlinkClick r:id="rId17" tooltip="Landmark"/>
              </a:rPr>
              <a:t>landmark</a:t>
            </a:r>
            <a:r>
              <a:rPr lang="en-GB" sz="1400" dirty="0">
                <a:latin typeface="Arial" panose="020B0604020202020204" pitchFamily="34" charset="0"/>
                <a:cs typeface="Arial" panose="020B0604020202020204" pitchFamily="34" charset="0"/>
              </a:rPr>
              <a:t> of Vienna is located in the </a:t>
            </a:r>
            <a:r>
              <a:rPr lang="en-GB" sz="1400" dirty="0" err="1">
                <a:latin typeface="Arial" panose="020B0604020202020204" pitchFamily="34" charset="0"/>
                <a:cs typeface="Arial" panose="020B0604020202020204" pitchFamily="34" charset="0"/>
                <a:hlinkClick r:id="rId18" tooltip="Landstraße"/>
              </a:rPr>
              <a:t>Landstraße</a:t>
            </a:r>
            <a:r>
              <a:rPr lang="en-GB" sz="1400" dirty="0">
                <a:latin typeface="Arial" panose="020B0604020202020204" pitchFamily="34" charset="0"/>
                <a:cs typeface="Arial" panose="020B0604020202020204" pitchFamily="34" charset="0"/>
                <a:hlinkClick r:id="rId18" tooltip="Landstraße"/>
              </a:rPr>
              <a:t> district</a:t>
            </a:r>
            <a:r>
              <a:rPr lang="en-GB" sz="1400" dirty="0">
                <a:latin typeface="Arial" panose="020B0604020202020204" pitchFamily="34" charset="0"/>
                <a:cs typeface="Arial" panose="020B0604020202020204" pitchFamily="34" charset="0"/>
              </a:rPr>
              <a:t> on the corner of </a:t>
            </a:r>
            <a:r>
              <a:rPr lang="en-GB" sz="1400" dirty="0" err="1">
                <a:latin typeface="Arial" panose="020B0604020202020204" pitchFamily="34" charset="0"/>
                <a:cs typeface="Arial" panose="020B0604020202020204" pitchFamily="34" charset="0"/>
              </a:rPr>
              <a:t>Kegelgasse</a:t>
            </a:r>
            <a:r>
              <a:rPr lang="en-GB" sz="1400" dirty="0">
                <a:latin typeface="Arial" panose="020B0604020202020204" pitchFamily="34" charset="0"/>
                <a:cs typeface="Arial" panose="020B0604020202020204" pitchFamily="34" charset="0"/>
              </a:rPr>
              <a:t> and </a:t>
            </a:r>
            <a:r>
              <a:rPr lang="en-GB" sz="1400" dirty="0" err="1">
                <a:latin typeface="Arial" panose="020B0604020202020204" pitchFamily="34" charset="0"/>
                <a:cs typeface="Arial" panose="020B0604020202020204" pitchFamily="34" charset="0"/>
              </a:rPr>
              <a:t>Löwengasse</a:t>
            </a:r>
            <a:r>
              <a:rPr lang="en-GB" sz="1400" dirty="0">
                <a:latin typeface="Arial" panose="020B0604020202020204" pitchFamily="34" charset="0"/>
                <a:cs typeface="Arial" panose="020B0604020202020204" pitchFamily="34" charset="0"/>
              </a:rPr>
              <a:t>.</a:t>
            </a:r>
            <a:r>
              <a:rPr lang="en-US" sz="1400" dirty="0">
                <a:latin typeface="Arial" panose="020B0604020202020204" pitchFamily="34" charset="0"/>
                <a:cs typeface="Arial" panose="020B0604020202020204" pitchFamily="34" charset="0"/>
              </a:rPr>
              <a:t/>
            </a:r>
            <a:br>
              <a:rPr lang="en-US" sz="1400" dirty="0">
                <a:latin typeface="Arial" panose="020B0604020202020204" pitchFamily="34" charset="0"/>
                <a:cs typeface="Arial" panose="020B0604020202020204" pitchFamily="34" charset="0"/>
              </a:rPr>
            </a:br>
            <a:endParaRPr lang="fr-FR" sz="1400" dirty="0">
              <a:latin typeface="+mn-lt"/>
            </a:endParaRPr>
          </a:p>
        </p:txBody>
      </p:sp>
      <p:pic>
        <p:nvPicPr>
          <p:cNvPr id="5126" name="Picture 1"/>
          <p:cNvPicPr>
            <a:picLocks noChangeAspect="1"/>
          </p:cNvPicPr>
          <p:nvPr/>
        </p:nvPicPr>
        <p:blipFill>
          <a:blip r:embed="rId19" cstate="print"/>
          <a:srcRect/>
          <a:stretch>
            <a:fillRect/>
          </a:stretch>
        </p:blipFill>
        <p:spPr bwMode="auto">
          <a:xfrm>
            <a:off x="6091238" y="1162050"/>
            <a:ext cx="2546350" cy="1719263"/>
          </a:xfrm>
          <a:prstGeom prst="rect">
            <a:avLst/>
          </a:prstGeom>
          <a:noFill/>
          <a:ln w="9525">
            <a:noFill/>
            <a:miter lim="800000"/>
            <a:headEnd/>
            <a:tailEnd/>
          </a:ln>
        </p:spPr>
      </p:pic>
      <p:sp>
        <p:nvSpPr>
          <p:cNvPr id="5127" name="AutoShape 11" descr="See original image"/>
          <p:cNvSpPr>
            <a:spLocks noChangeAspect="1" noChangeArrowheads="1"/>
          </p:cNvSpPr>
          <p:nvPr/>
        </p:nvSpPr>
        <p:spPr bwMode="auto">
          <a:xfrm>
            <a:off x="63500" y="-136525"/>
            <a:ext cx="5905500" cy="3543300"/>
          </a:xfrm>
          <a:prstGeom prst="rect">
            <a:avLst/>
          </a:prstGeom>
          <a:noFill/>
          <a:ln w="9525">
            <a:noFill/>
            <a:miter lim="800000"/>
            <a:headEnd/>
            <a:tailEnd/>
          </a:ln>
        </p:spPr>
        <p:txBody>
          <a:bodyPr/>
          <a:lstStyle/>
          <a:p>
            <a:endParaRPr lang="en-GB" altLang="en-US"/>
          </a:p>
        </p:txBody>
      </p:sp>
      <p:pic>
        <p:nvPicPr>
          <p:cNvPr id="5128" name="Picture 4"/>
          <p:cNvPicPr>
            <a:picLocks noChangeAspect="1"/>
          </p:cNvPicPr>
          <p:nvPr/>
        </p:nvPicPr>
        <p:blipFill>
          <a:blip r:embed="rId20" cstate="print"/>
          <a:srcRect/>
          <a:stretch>
            <a:fillRect/>
          </a:stretch>
        </p:blipFill>
        <p:spPr bwMode="auto">
          <a:xfrm>
            <a:off x="5910263" y="3670300"/>
            <a:ext cx="2882900" cy="19970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8"/>
          <p:cNvPicPr>
            <a:picLocks noChangeAspect="1" noChangeArrowheads="1"/>
          </p:cNvPicPr>
          <p:nvPr/>
        </p:nvPicPr>
        <p:blipFill>
          <a:blip r:embed="rId3" cstate="print"/>
          <a:srcRect/>
          <a:stretch>
            <a:fillRect/>
          </a:stretch>
        </p:blipFill>
        <p:spPr bwMode="auto">
          <a:xfrm>
            <a:off x="7524750" y="0"/>
            <a:ext cx="1452563" cy="846138"/>
          </a:xfrm>
          <a:prstGeom prst="rect">
            <a:avLst/>
          </a:prstGeom>
          <a:noFill/>
          <a:ln w="9525">
            <a:noFill/>
            <a:miter lim="800000"/>
            <a:headEnd/>
            <a:tailEnd/>
          </a:ln>
        </p:spPr>
      </p:pic>
      <p:graphicFrame>
        <p:nvGraphicFramePr>
          <p:cNvPr id="18" name="Diagram 17"/>
          <p:cNvGraphicFramePr/>
          <p:nvPr/>
        </p:nvGraphicFramePr>
        <p:xfrm>
          <a:off x="179512" y="2636912"/>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148" name="Title 1"/>
          <p:cNvSpPr>
            <a:spLocks noGrp="1"/>
          </p:cNvSpPr>
          <p:nvPr>
            <p:ph type="title" idx="4294967295"/>
          </p:nvPr>
        </p:nvSpPr>
        <p:spPr>
          <a:xfrm>
            <a:off x="457200" y="115888"/>
            <a:ext cx="6562725" cy="720725"/>
          </a:xfrm>
        </p:spPr>
        <p:txBody>
          <a:bodyPr/>
          <a:lstStyle/>
          <a:p>
            <a:r>
              <a:rPr lang="fr-FR" altLang="en-US" smtClean="0">
                <a:solidFill>
                  <a:srgbClr val="FF0000"/>
                </a:solidFill>
              </a:rPr>
              <a:t>Things to see</a:t>
            </a:r>
          </a:p>
        </p:txBody>
      </p:sp>
      <p:sp>
        <p:nvSpPr>
          <p:cNvPr id="7" name="Content Placeholder 2"/>
          <p:cNvSpPr txBox="1">
            <a:spLocks/>
          </p:cNvSpPr>
          <p:nvPr/>
        </p:nvSpPr>
        <p:spPr bwMode="auto">
          <a:xfrm>
            <a:off x="323850" y="692150"/>
            <a:ext cx="5472113" cy="5861050"/>
          </a:xfrm>
          <a:prstGeom prst="rect">
            <a:avLst/>
          </a:prstGeom>
          <a:noFill/>
          <a:ln w="9525">
            <a:noFill/>
            <a:miter lim="800000"/>
            <a:headEnd/>
            <a:tailEnd/>
          </a:ln>
        </p:spPr>
        <p:txBody>
          <a:bodyPr/>
          <a:lstStyle/>
          <a:p>
            <a:pPr marL="342900" indent="-342900">
              <a:lnSpc>
                <a:spcPct val="80000"/>
              </a:lnSpc>
              <a:spcBef>
                <a:spcPct val="20000"/>
              </a:spcBef>
              <a:buFont typeface="Arial" charset="0"/>
              <a:buChar char="•"/>
              <a:defRPr/>
            </a:pPr>
            <a:endParaRPr lang="fr-FR" sz="1400" dirty="0">
              <a:latin typeface="+mn-lt"/>
            </a:endParaRPr>
          </a:p>
          <a:p>
            <a:pPr>
              <a:defRPr/>
            </a:pPr>
            <a:r>
              <a:rPr lang="en-US" sz="1600" b="1" dirty="0">
                <a:latin typeface="Arial" panose="020B0604020202020204" pitchFamily="34" charset="0"/>
                <a:cs typeface="Arial" panose="020B0604020202020204" pitchFamily="34" charset="0"/>
              </a:rPr>
              <a:t>Imperial Grandeur</a:t>
            </a:r>
          </a:p>
          <a:p>
            <a:pPr>
              <a:defRPr/>
            </a:pPr>
            <a:r>
              <a:rPr lang="en-US" sz="1600" dirty="0">
                <a:latin typeface="Arial" panose="020B0604020202020204" pitchFamily="34" charset="0"/>
                <a:cs typeface="Arial" panose="020B0604020202020204" pitchFamily="34" charset="0"/>
              </a:rPr>
              <a:t>Few cities can boast the imperial grandeur of Vienna, once the </a:t>
            </a:r>
            <a:r>
              <a:rPr lang="en-US" sz="1600" dirty="0" err="1">
                <a:latin typeface="Arial" panose="020B0604020202020204" pitchFamily="34" charset="0"/>
                <a:cs typeface="Arial" panose="020B0604020202020204" pitchFamily="34" charset="0"/>
              </a:rPr>
              <a:t>centre</a:t>
            </a:r>
            <a:r>
              <a:rPr lang="en-US" sz="1600" dirty="0">
                <a:latin typeface="Arial" panose="020B0604020202020204" pitchFamily="34" charset="0"/>
                <a:cs typeface="Arial" panose="020B0604020202020204" pitchFamily="34" charset="0"/>
              </a:rPr>
              <a:t> of the powerful Habsburg monarchy. Lipizzaner stallions performing elegant equine ballet, the angelic tones of the Vienna Boys' Choir drifting across a courtyard, outrageously opulent palaces such as </a:t>
            </a:r>
            <a:r>
              <a:rPr lang="en-US" sz="1600" dirty="0" err="1">
                <a:latin typeface="Arial" panose="020B0604020202020204" pitchFamily="34" charset="0"/>
                <a:cs typeface="Arial" panose="020B0604020202020204" pitchFamily="34" charset="0"/>
              </a:rPr>
              <a:t>Schloss</a:t>
            </a:r>
            <a:r>
              <a:rPr lang="en-US" sz="1600" dirty="0">
                <a:latin typeface="Arial" panose="020B0604020202020204" pitchFamily="34" charset="0"/>
                <a:cs typeface="Arial" panose="020B0604020202020204" pitchFamily="34" charset="0"/>
              </a:rPr>
              <a:t> Belvedere and </a:t>
            </a:r>
            <a:r>
              <a:rPr lang="en-US" sz="1600" dirty="0" err="1">
                <a:latin typeface="Arial" panose="020B0604020202020204" pitchFamily="34" charset="0"/>
                <a:cs typeface="Arial" panose="020B0604020202020204" pitchFamily="34" charset="0"/>
              </a:rPr>
              <a:t>Schloss</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Schönbrunn</a:t>
            </a:r>
            <a:r>
              <a:rPr lang="en-US" sz="1600" dirty="0">
                <a:latin typeface="Arial" panose="020B0604020202020204" pitchFamily="34" charset="0"/>
                <a:cs typeface="Arial" panose="020B0604020202020204" pitchFamily="34" charset="0"/>
              </a:rPr>
              <a:t>, and the monumental </a:t>
            </a:r>
            <a:r>
              <a:rPr lang="en-US" sz="1600" dirty="0" err="1">
                <a:latin typeface="Arial" panose="020B0604020202020204" pitchFamily="34" charset="0"/>
                <a:cs typeface="Arial" panose="020B0604020202020204" pitchFamily="34" charset="0"/>
                <a:hlinkClick r:id="rId9" tooltip="Hofburg"/>
              </a:rPr>
              <a:t>Hofburg</a:t>
            </a:r>
            <a:r>
              <a:rPr lang="en-US" sz="1600" dirty="0">
                <a:latin typeface="Arial" panose="020B0604020202020204" pitchFamily="34" charset="0"/>
                <a:cs typeface="Arial" panose="020B0604020202020204" pitchFamily="34" charset="0"/>
              </a:rPr>
              <a:t> complex – as a visitor today, you feel grandeur everywhere in Vienna.</a:t>
            </a:r>
          </a:p>
          <a:p>
            <a:pPr>
              <a:defRPr/>
            </a:pPr>
            <a:endParaRPr lang="en-US" sz="1600" dirty="0">
              <a:latin typeface="Arial" panose="020B0604020202020204" pitchFamily="34" charset="0"/>
              <a:cs typeface="Arial" panose="020B0604020202020204" pitchFamily="34" charset="0"/>
            </a:endParaRPr>
          </a:p>
          <a:p>
            <a:pPr>
              <a:defRPr/>
            </a:pPr>
            <a:r>
              <a:rPr lang="en-US" sz="1600" b="1" dirty="0">
                <a:latin typeface="Arial" panose="020B0604020202020204" pitchFamily="34" charset="0"/>
                <a:cs typeface="Arial" panose="020B0604020202020204" pitchFamily="34" charset="0"/>
              </a:rPr>
              <a:t>New Old City</a:t>
            </a:r>
          </a:p>
          <a:p>
            <a:pPr>
              <a:defRPr/>
            </a:pPr>
            <a:r>
              <a:rPr lang="en-US" sz="1600" dirty="0">
                <a:latin typeface="Arial" panose="020B0604020202020204" pitchFamily="34" charset="0"/>
                <a:cs typeface="Arial" panose="020B0604020202020204" pitchFamily="34" charset="0"/>
              </a:rPr>
              <a:t>Vienna is a city where postmodernist and contemporary architectural designs contrast and fuse with the monumental and historic. The </a:t>
            </a:r>
            <a:r>
              <a:rPr lang="en-US" sz="1600" dirty="0" err="1">
                <a:latin typeface="Arial" panose="020B0604020202020204" pitchFamily="34" charset="0"/>
                <a:cs typeface="Arial" panose="020B0604020202020204" pitchFamily="34" charset="0"/>
              </a:rPr>
              <a:t>MuseumsQuartier</a:t>
            </a:r>
            <a:r>
              <a:rPr lang="en-US" sz="1600" dirty="0">
                <a:latin typeface="Arial" panose="020B0604020202020204" pitchFamily="34" charset="0"/>
                <a:cs typeface="Arial" panose="020B0604020202020204" pitchFamily="34" charset="0"/>
              </a:rPr>
              <a:t> is a perfect example, with modern museum architecture integrated into a public space created around former stables for the Habsburgs' horses. Twentieth-century designs such as </a:t>
            </a:r>
            <a:r>
              <a:rPr lang="en-US" sz="1600" dirty="0">
                <a:latin typeface="Arial" panose="020B0604020202020204" pitchFamily="34" charset="0"/>
                <a:cs typeface="Arial" panose="020B0604020202020204" pitchFamily="34" charset="0"/>
                <a:hlinkClick r:id="rId10" tooltip="Loos American Bar"/>
              </a:rPr>
              <a:t>Loos American Bar</a:t>
            </a:r>
            <a:r>
              <a:rPr lang="en-US" sz="1600" dirty="0">
                <a:latin typeface="Arial" panose="020B0604020202020204" pitchFamily="34" charset="0"/>
                <a:cs typeface="Arial" panose="020B0604020202020204" pitchFamily="34" charset="0"/>
              </a:rPr>
              <a:t> are little short of inspiring, while contemporary Vienna is constantly being given new and exciting infrastructural designs such as the new Twin City Liners boat landing (with the restaurant, bar and cafe Motto am </a:t>
            </a:r>
            <a:r>
              <a:rPr lang="en-US" sz="1600" dirty="0" err="1">
                <a:latin typeface="Arial" panose="020B0604020202020204" pitchFamily="34" charset="0"/>
                <a:cs typeface="Arial" panose="020B0604020202020204" pitchFamily="34" charset="0"/>
              </a:rPr>
              <a:t>Fluss</a:t>
            </a:r>
            <a:r>
              <a:rPr lang="en-US" sz="1600" dirty="0">
                <a:latin typeface="Arial" panose="020B0604020202020204" pitchFamily="34" charset="0"/>
                <a:cs typeface="Arial" panose="020B0604020202020204" pitchFamily="34" charset="0"/>
              </a:rPr>
              <a:t>) and the enormous </a:t>
            </a:r>
            <a:r>
              <a:rPr lang="en-US" sz="1600" dirty="0" err="1">
                <a:latin typeface="Arial" panose="020B0604020202020204" pitchFamily="34" charset="0"/>
                <a:cs typeface="Arial" panose="020B0604020202020204" pitchFamily="34" charset="0"/>
              </a:rPr>
              <a:t>Hauptbahnhof</a:t>
            </a:r>
            <a:r>
              <a:rPr lang="en-US" sz="1600" dirty="0">
                <a:latin typeface="Arial" panose="020B0604020202020204" pitchFamily="34" charset="0"/>
                <a:cs typeface="Arial" panose="020B0604020202020204" pitchFamily="34" charset="0"/>
              </a:rPr>
              <a:t> (main train station). </a:t>
            </a:r>
          </a:p>
          <a:p>
            <a:pPr>
              <a:defRPr/>
            </a:pPr>
            <a:r>
              <a:rPr lang="en-US" sz="1600" dirty="0">
                <a:latin typeface="Arial" panose="020B0604020202020204" pitchFamily="34" charset="0"/>
                <a:cs typeface="Arial" panose="020B0604020202020204" pitchFamily="34" charset="0"/>
              </a:rPr>
              <a:t/>
            </a:r>
            <a:br>
              <a:rPr lang="en-US" sz="1600" dirty="0">
                <a:latin typeface="Arial" panose="020B0604020202020204" pitchFamily="34" charset="0"/>
                <a:cs typeface="Arial" panose="020B0604020202020204" pitchFamily="34" charset="0"/>
              </a:rPr>
            </a:br>
            <a:endParaRPr lang="fr-FR" sz="1600" dirty="0">
              <a:latin typeface="+mn-lt"/>
            </a:endParaRPr>
          </a:p>
        </p:txBody>
      </p:sp>
      <p:pic>
        <p:nvPicPr>
          <p:cNvPr id="6150" name="Picture 1"/>
          <p:cNvPicPr>
            <a:picLocks noChangeAspect="1"/>
          </p:cNvPicPr>
          <p:nvPr/>
        </p:nvPicPr>
        <p:blipFill>
          <a:blip r:embed="rId11" cstate="print"/>
          <a:srcRect/>
          <a:stretch>
            <a:fillRect/>
          </a:stretch>
        </p:blipFill>
        <p:spPr bwMode="auto">
          <a:xfrm>
            <a:off x="6011863" y="1320800"/>
            <a:ext cx="2794000" cy="1470025"/>
          </a:xfrm>
          <a:prstGeom prst="rect">
            <a:avLst/>
          </a:prstGeom>
          <a:noFill/>
          <a:ln w="9525">
            <a:noFill/>
            <a:miter lim="800000"/>
            <a:headEnd/>
            <a:tailEnd/>
          </a:ln>
        </p:spPr>
      </p:pic>
      <p:pic>
        <p:nvPicPr>
          <p:cNvPr id="6151" name="Picture 2"/>
          <p:cNvPicPr>
            <a:picLocks noChangeAspect="1"/>
          </p:cNvPicPr>
          <p:nvPr/>
        </p:nvPicPr>
        <p:blipFill>
          <a:blip r:embed="rId12" cstate="print"/>
          <a:srcRect/>
          <a:stretch>
            <a:fillRect/>
          </a:stretch>
        </p:blipFill>
        <p:spPr bwMode="auto">
          <a:xfrm>
            <a:off x="6040438" y="3789363"/>
            <a:ext cx="2641600" cy="12811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smtClean="0">
                <a:solidFill>
                  <a:srgbClr val="FF0000"/>
                </a:solidFill>
              </a:rPr>
              <a:t>Meeting Information</a:t>
            </a:r>
          </a:p>
        </p:txBody>
      </p:sp>
      <p:sp>
        <p:nvSpPr>
          <p:cNvPr id="7171" name="Content Placeholder 2"/>
          <p:cNvSpPr>
            <a:spLocks noGrp="1"/>
          </p:cNvSpPr>
          <p:nvPr>
            <p:ph idx="1"/>
          </p:nvPr>
        </p:nvSpPr>
        <p:spPr>
          <a:xfrm>
            <a:off x="488950" y="1733550"/>
            <a:ext cx="8385175" cy="5008563"/>
          </a:xfrm>
        </p:spPr>
        <p:txBody>
          <a:bodyPr/>
          <a:lstStyle/>
          <a:p>
            <a:r>
              <a:rPr lang="en-GB" altLang="en-US" sz="2400" smtClean="0">
                <a:solidFill>
                  <a:srgbClr val="FF0000"/>
                </a:solidFill>
              </a:rPr>
              <a:t>Meeting Room</a:t>
            </a:r>
            <a:r>
              <a:rPr lang="en-GB" altLang="en-US" sz="2400" smtClean="0"/>
              <a:t>:</a:t>
            </a:r>
          </a:p>
          <a:p>
            <a:r>
              <a:rPr lang="en-GB" altLang="en-US" sz="2000" smtClean="0"/>
              <a:t>meeting room for 30 people in classroom style from Tuesday 12 to Thursday 14 July ”Ballroom Johann Strauss 5”</a:t>
            </a:r>
          </a:p>
          <a:p>
            <a:r>
              <a:rPr lang="en-GB" altLang="en-US" sz="2000" smtClean="0"/>
              <a:t>meeting room for 150 people in classroom style all week “Ballroom Johann Strauss 1-3”</a:t>
            </a:r>
          </a:p>
          <a:p>
            <a:r>
              <a:rPr lang="en-GB" altLang="en-US" sz="2000" smtClean="0"/>
              <a:t>meeting room for 50 people in classroom style from Monday to Thursday “Ballroom Johann Strauss 4”</a:t>
            </a:r>
          </a:p>
          <a:p>
            <a:r>
              <a:rPr lang="en-GB" altLang="en-US" sz="2400" smtClean="0">
                <a:solidFill>
                  <a:srgbClr val="FF0000"/>
                </a:solidFill>
              </a:rPr>
              <a:t>Coffee breaks</a:t>
            </a:r>
            <a:r>
              <a:rPr lang="en-GB" altLang="en-US" sz="2400" smtClean="0"/>
              <a:t>:  </a:t>
            </a:r>
            <a:r>
              <a:rPr lang="en-GB" altLang="en-US" sz="2000" smtClean="0"/>
              <a:t>10:30 &amp; 15:30 </a:t>
            </a:r>
          </a:p>
          <a:p>
            <a:r>
              <a:rPr lang="en-GB" altLang="en-US" sz="1600" smtClean="0"/>
              <a:t>Your EF3 room rate includes breakfast, internet and VAT.</a:t>
            </a:r>
          </a:p>
          <a:p>
            <a:r>
              <a:rPr lang="en-GB" altLang="en-US" sz="1600" smtClean="0"/>
              <a:t>Restaurants within walking distance from the hotel.</a:t>
            </a:r>
          </a:p>
          <a:p>
            <a:r>
              <a:rPr lang="en-GB" altLang="en-US" sz="1600" smtClean="0"/>
              <a:t>As always, a satisfaction survey will be sent by EF3 after the meeting to collect your impressions on this venue. </a:t>
            </a:r>
          </a:p>
          <a:p>
            <a:r>
              <a:rPr lang="en-GB" altLang="en-US" sz="2400" smtClean="0">
                <a:solidFill>
                  <a:srgbClr val="FF0000"/>
                </a:solidFill>
              </a:rPr>
              <a:t>SA2 charity run for fun:  Tuesday 12 July at 19:00 </a:t>
            </a:r>
          </a:p>
          <a:p>
            <a:endParaRPr lang="en-GB" altLang="en-US" sz="2400" smtClean="0">
              <a:solidFill>
                <a:srgbClr val="FF0000"/>
              </a:solidFill>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el 1"/>
          <p:cNvSpPr>
            <a:spLocks noGrp="1"/>
          </p:cNvSpPr>
          <p:nvPr>
            <p:ph type="title"/>
          </p:nvPr>
        </p:nvSpPr>
        <p:spPr/>
        <p:txBody>
          <a:bodyPr/>
          <a:lstStyle/>
          <a:p>
            <a:r>
              <a:rPr lang="de-AT" altLang="en-US" smtClean="0">
                <a:solidFill>
                  <a:srgbClr val="FF0000"/>
                </a:solidFill>
              </a:rPr>
              <a:t>Support the hosts</a:t>
            </a:r>
          </a:p>
        </p:txBody>
      </p:sp>
      <p:sp>
        <p:nvSpPr>
          <p:cNvPr id="8195" name="Inhaltsplatzhalter 2"/>
          <p:cNvSpPr>
            <a:spLocks noGrp="1"/>
          </p:cNvSpPr>
          <p:nvPr>
            <p:ph idx="1"/>
          </p:nvPr>
        </p:nvSpPr>
        <p:spPr/>
        <p:txBody>
          <a:bodyPr/>
          <a:lstStyle/>
          <a:p>
            <a:r>
              <a:rPr lang="en-GB" sz="2400" smtClean="0"/>
              <a:t>Friends-Organizations like EF3, NAF3 or JAF3 are helping to host 3GPP meetings</a:t>
            </a:r>
          </a:p>
          <a:p>
            <a:r>
              <a:rPr lang="en-GB" sz="2400" smtClean="0"/>
              <a:t>Growing interest in 5G standardization also means more delegates and more&amp;bigger meetingrooms to organize, thus it is getting also a financial issue to host meetings</a:t>
            </a:r>
          </a:p>
          <a:p>
            <a:endParaRPr lang="en-GB" sz="2400" smtClean="0"/>
          </a:p>
          <a:p>
            <a:r>
              <a:rPr lang="en-GB" sz="2400" smtClean="0"/>
              <a:t>If you are sitting in this room and your company is not named as member of one of the friends-organizations:</a:t>
            </a:r>
          </a:p>
          <a:p>
            <a:pPr>
              <a:buFont typeface="Wingdings" pitchFamily="2" charset="2"/>
              <a:buChar char="Ø"/>
            </a:pPr>
            <a:r>
              <a:rPr lang="en-GB" sz="2400" smtClean="0">
                <a:solidFill>
                  <a:srgbClr val="FF0000"/>
                </a:solidFill>
              </a:rPr>
              <a:t>You </a:t>
            </a:r>
            <a:r>
              <a:rPr lang="en-GB" sz="2400" b="1" smtClean="0">
                <a:solidFill>
                  <a:srgbClr val="FF0000"/>
                </a:solidFill>
              </a:rPr>
              <a:t>shall</a:t>
            </a:r>
            <a:r>
              <a:rPr lang="en-GB" sz="2400" smtClean="0">
                <a:solidFill>
                  <a:srgbClr val="FF0000"/>
                </a:solidFill>
              </a:rPr>
              <a:t> consider joining EF3, NAF3, JAF3 or host a meeting to contribute to the success of 3GPP!!</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ctrTitle"/>
          </p:nvPr>
        </p:nvSpPr>
        <p:spPr>
          <a:xfrm>
            <a:off x="685800" y="476250"/>
            <a:ext cx="7772400" cy="5256213"/>
          </a:xfrm>
        </p:spPr>
        <p:txBody>
          <a:bodyPr/>
          <a:lstStyle/>
          <a:p>
            <a:pPr eaLnBrk="1" hangingPunct="1"/>
            <a:r>
              <a:rPr lang="en-GB" altLang="en-US" sz="3200" smtClean="0"/>
              <a:t/>
            </a:r>
            <a:br>
              <a:rPr lang="en-GB" altLang="en-US" sz="3200" smtClean="0"/>
            </a:br>
            <a:r>
              <a:rPr lang="en-GB" altLang="en-US" sz="3200" smtClean="0"/>
              <a:t/>
            </a:r>
            <a:br>
              <a:rPr lang="en-GB" altLang="en-US" sz="3200" smtClean="0"/>
            </a:br>
            <a:r>
              <a:rPr lang="en-GB" altLang="en-US" sz="3200" smtClean="0"/>
              <a:t/>
            </a:r>
            <a:br>
              <a:rPr lang="en-GB" altLang="en-US" sz="3200" smtClean="0"/>
            </a:br>
            <a:r>
              <a:rPr lang="en-GB" altLang="en-US" sz="3200" smtClean="0"/>
              <a:t/>
            </a:r>
            <a:br>
              <a:rPr lang="en-GB" altLang="en-US" sz="3200" smtClean="0"/>
            </a:br>
            <a:r>
              <a:rPr lang="en-GB" altLang="en-US" sz="3200" smtClean="0"/>
              <a:t/>
            </a:r>
            <a:br>
              <a:rPr lang="en-GB" altLang="en-US" sz="3200" smtClean="0"/>
            </a:br>
            <a:r>
              <a:rPr lang="en-GB" altLang="en-US" sz="3200" smtClean="0"/>
              <a:t/>
            </a:r>
            <a:br>
              <a:rPr lang="en-GB" altLang="en-US" sz="3200" smtClean="0"/>
            </a:br>
            <a:r>
              <a:rPr lang="en-GB" altLang="en-US" sz="3200" smtClean="0"/>
              <a:t>Have a great time in Vienna!</a:t>
            </a:r>
            <a:br>
              <a:rPr lang="en-GB" altLang="en-US" sz="3200" smtClean="0"/>
            </a:br>
            <a:r>
              <a:rPr lang="en-GB" altLang="en-US" sz="3200" smtClean="0"/>
              <a:t/>
            </a:r>
            <a:br>
              <a:rPr lang="en-GB" altLang="en-US" sz="3200" smtClean="0"/>
            </a:br>
            <a:r>
              <a:rPr lang="en-GB" altLang="en-US" sz="3200" smtClean="0">
                <a:hlinkClick r:id="rId2"/>
              </a:rPr>
              <a:t>contact@eurofriends3.org</a:t>
            </a:r>
            <a:r>
              <a:rPr lang="en-GB" altLang="en-US" sz="3200" smtClean="0"/>
              <a:t/>
            </a:r>
            <a:br>
              <a:rPr lang="en-GB" altLang="en-US" sz="3200" smtClean="0"/>
            </a:br>
            <a:r>
              <a:rPr lang="en-GB" altLang="en-US" sz="3200" smtClean="0"/>
              <a:t/>
            </a:r>
            <a:br>
              <a:rPr lang="en-GB" altLang="en-US" sz="3200" smtClean="0"/>
            </a:br>
            <a:r>
              <a:rPr lang="en-GB" altLang="en-US" sz="1200" smtClean="0"/>
              <a:t>Search for WIDs at </a:t>
            </a:r>
            <a:r>
              <a:rPr lang="en-GB" altLang="en-US" sz="1200" smtClean="0">
                <a:hlinkClick r:id="rId3"/>
              </a:rPr>
              <a:t>http://www.3gpp.org/specifications/work-plan</a:t>
            </a:r>
            <a:r>
              <a:rPr lang="en-GB" altLang="en-US" sz="1200" smtClean="0"/>
              <a:t>  and </a:t>
            </a:r>
            <a:r>
              <a:rPr lang="en-GB" altLang="en-US" sz="1200" smtClean="0">
                <a:hlinkClick r:id="rId4"/>
              </a:rPr>
              <a:t>http://www.3gpp.org/ftp/Information/WORK_PLAN/</a:t>
            </a:r>
            <a:r>
              <a:rPr lang="en-GB" altLang="en-US" sz="1200" smtClean="0"/>
              <a:t>  (See excel sheet)</a:t>
            </a:r>
            <a:br>
              <a:rPr lang="en-GB" altLang="en-US" sz="1200" smtClean="0"/>
            </a:br>
            <a:r>
              <a:rPr lang="en-GB" altLang="en-US" sz="1200" smtClean="0"/>
              <a:t/>
            </a:r>
            <a:br>
              <a:rPr lang="en-GB" altLang="en-US" sz="1200" smtClean="0"/>
            </a:br>
            <a:endParaRPr lang="en-GB" altLang="en-US" sz="1200" smtClean="0"/>
          </a:p>
        </p:txBody>
      </p:sp>
      <p:sp>
        <p:nvSpPr>
          <p:cNvPr id="9219" name="TextBox 13"/>
          <p:cNvSpPr txBox="1">
            <a:spLocks noChangeArrowheads="1"/>
          </p:cNvSpPr>
          <p:nvPr/>
        </p:nvSpPr>
        <p:spPr bwMode="auto">
          <a:xfrm>
            <a:off x="7308850" y="4508500"/>
            <a:ext cx="328613" cy="369888"/>
          </a:xfrm>
          <a:prstGeom prst="rect">
            <a:avLst/>
          </a:prstGeom>
          <a:noFill/>
          <a:ln w="9525">
            <a:noFill/>
            <a:miter lim="800000"/>
            <a:headEnd/>
            <a:tailEnd/>
          </a:ln>
        </p:spPr>
        <p:txBody>
          <a:bodyPr>
            <a:spAutoFit/>
          </a:bodyPr>
          <a:lstStyle/>
          <a:p>
            <a:pPr marL="285750" indent="-285750" eaLnBrk="1" hangingPunct="1">
              <a:buClr>
                <a:srgbClr val="7030A0"/>
              </a:buClr>
              <a:buFont typeface="Calibri" pitchFamily="34" charset="0"/>
              <a:buChar char="•"/>
            </a:pPr>
            <a:endParaRPr lang="en-GB" altLang="en-US">
              <a:latin typeface="Calibri" pitchFamily="34" charset="0"/>
            </a:endParaRPr>
          </a:p>
        </p:txBody>
      </p:sp>
      <p:pic>
        <p:nvPicPr>
          <p:cNvPr id="9220" name="Picture 8" descr="http://paranormalehradio.files.wordpress.com/2011/10/100091-green-metallic-orb-icon-social-media-logos-mail.png"/>
          <p:cNvPicPr>
            <a:picLocks noChangeAspect="1" noChangeArrowheads="1"/>
          </p:cNvPicPr>
          <p:nvPr/>
        </p:nvPicPr>
        <p:blipFill>
          <a:blip r:embed="rId5" cstate="print"/>
          <a:srcRect/>
          <a:stretch>
            <a:fillRect/>
          </a:stretch>
        </p:blipFill>
        <p:spPr bwMode="auto">
          <a:xfrm>
            <a:off x="4067175" y="3716338"/>
            <a:ext cx="615950" cy="719137"/>
          </a:xfrm>
          <a:prstGeom prst="rect">
            <a:avLst/>
          </a:prstGeom>
          <a:noFill/>
          <a:ln w="9525">
            <a:noFill/>
            <a:miter lim="800000"/>
            <a:headEnd/>
            <a:tailEnd/>
          </a:ln>
        </p:spPr>
      </p:pic>
      <p:pic>
        <p:nvPicPr>
          <p:cNvPr id="9221" name="Picture 1"/>
          <p:cNvPicPr>
            <a:picLocks noChangeAspect="1"/>
          </p:cNvPicPr>
          <p:nvPr/>
        </p:nvPicPr>
        <p:blipFill>
          <a:blip r:embed="rId6" cstate="print"/>
          <a:srcRect/>
          <a:stretch>
            <a:fillRect/>
          </a:stretch>
        </p:blipFill>
        <p:spPr bwMode="auto">
          <a:xfrm>
            <a:off x="2381250" y="260350"/>
            <a:ext cx="4381500" cy="2724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375</TotalTime>
  <Words>782</Words>
  <Application>Microsoft Office PowerPoint</Application>
  <PresentationFormat>On-screen Show (4:3)</PresentationFormat>
  <Paragraphs>51</Paragraphs>
  <Slides>8</Slides>
  <Notes>3</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Office Theme</vt:lpstr>
      <vt:lpstr>           3GPP SA2#116 Monday 11 to Friday 15 July 2016 in Vienna  </vt:lpstr>
      <vt:lpstr>Welcome to Vienna</vt:lpstr>
      <vt:lpstr>Some history</vt:lpstr>
      <vt:lpstr>Things to see</vt:lpstr>
      <vt:lpstr>Things to see</vt:lpstr>
      <vt:lpstr>Meeting Information</vt:lpstr>
      <vt:lpstr>Support the hosts</vt:lpstr>
      <vt:lpstr>      Have a great time in Vienna!  contact@eurofriends3.org  Search for WIDs at http://www.3gpp.org/specifications/work-plan  and http://www.3gpp.org/ftp/Information/WORK_PLAN/  (See excel sheet)  </vt:lpstr>
    </vt:vector>
  </TitlesOfParts>
  <Company>Vodafone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Vienna</dc:title>
  <dc:creator>Johannes Achter, DTAG</dc:creator>
  <cp:lastModifiedBy>yannick.lair@lge.com changes</cp:lastModifiedBy>
  <cp:revision>129</cp:revision>
  <dcterms:created xsi:type="dcterms:W3CDTF">2012-11-06T14:31:51Z</dcterms:created>
  <dcterms:modified xsi:type="dcterms:W3CDTF">2016-07-07T14:18:36Z</dcterms:modified>
</cp:coreProperties>
</file>