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2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CC"/>
    <a:srgbClr val="E20000"/>
    <a:srgbClr val="E551E2"/>
    <a:srgbClr val="FF66FF"/>
    <a:srgbClr val="CC0099"/>
    <a:srgbClr val="E34429"/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56" autoAdjust="0"/>
    <p:restoredTop sz="94660"/>
  </p:normalViewPr>
  <p:slideViewPr>
    <p:cSldViewPr>
      <p:cViewPr varScale="1">
        <p:scale>
          <a:sx n="108" d="100"/>
          <a:sy n="108" d="100"/>
        </p:scale>
        <p:origin x="-223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09F75B-004D-4CDB-B80C-797140E581B2}" type="datetimeFigureOut">
              <a:rPr lang="en-US" smtClean="0"/>
              <a:pPr/>
              <a:t>7/5/2016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5F87D-DD2B-4106-A803-3835749655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1670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05/07/2016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742966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05/07/2016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01840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05/07/2016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63655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05/07/2016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3134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05/07/2016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14470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05/07/2016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31360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05/07/2016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3273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05/07/2016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013074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05/07/2016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87002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05/07/2016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97628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0C0CA9-D051-45E3-BE01-5718A6DB78C7}" type="datetimeFigureOut">
              <a:rPr lang="en-GB" smtClean="0"/>
              <a:pPr/>
              <a:t>05/07/2016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965035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C0CA9-D051-45E3-BE01-5718A6DB78C7}" type="datetimeFigureOut">
              <a:rPr lang="en-GB" smtClean="0"/>
              <a:pPr/>
              <a:t>05/07/2016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692C1-67AB-4B1F-A6D8-92D60C6B30A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501458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Timeline for NR and </a:t>
            </a:r>
            <a:r>
              <a:rPr lang="en-US" dirty="0" err="1" smtClean="0"/>
              <a:t>NexGen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95536" y="106881"/>
            <a:ext cx="8568952" cy="46166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GB" sz="1200" b="1" dirty="0" smtClean="0"/>
              <a:t>SA WG2 Meeting #S2-116	</a:t>
            </a:r>
            <a:r>
              <a:rPr lang="en-GB" sz="1200" b="1" dirty="0" smtClean="0"/>
              <a:t>						S2-163691</a:t>
            </a:r>
            <a:endParaRPr lang="en-US" sz="1200" dirty="0" smtClean="0"/>
          </a:p>
          <a:p>
            <a:r>
              <a:rPr lang="en-GB" sz="1200" b="1" dirty="0" smtClean="0"/>
              <a:t>11 - 15 July 2016, Vienna, </a:t>
            </a:r>
            <a:r>
              <a:rPr lang="en-GB" sz="1200" b="1" dirty="0" smtClean="0"/>
              <a:t>Austria					is a copy of </a:t>
            </a:r>
            <a:r>
              <a:rPr lang="en-US" sz="1200" b="1" dirty="0" smtClean="0"/>
              <a:t>SP-160465</a:t>
            </a:r>
            <a:endParaRPr lang="en-US" sz="1200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827584" y="4509120"/>
            <a:ext cx="7992888" cy="276999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sz="1200" b="1" dirty="0" smtClean="0"/>
              <a:t>(</a:t>
            </a:r>
            <a:r>
              <a:rPr lang="en-US" sz="1200" b="1" dirty="0" smtClean="0"/>
              <a:t>This </a:t>
            </a:r>
            <a:r>
              <a:rPr lang="en-US" sz="1200" b="1" dirty="0" smtClean="0"/>
              <a:t>is </a:t>
            </a:r>
            <a:r>
              <a:rPr lang="en-US" sz="1200" b="1" dirty="0" smtClean="0"/>
              <a:t>a copy of the </a:t>
            </a:r>
            <a:r>
              <a:rPr lang="en-US" sz="1200" b="1" dirty="0" smtClean="0"/>
              <a:t>TSG SA document, which contains the New Radio and </a:t>
            </a:r>
            <a:r>
              <a:rPr lang="en-US" sz="1200" b="1" dirty="0" err="1" smtClean="0"/>
              <a:t>NextGen</a:t>
            </a:r>
            <a:r>
              <a:rPr lang="en-US" sz="1200" b="1" dirty="0" smtClean="0"/>
              <a:t> timeline as endorsed by TSG SA#72</a:t>
            </a:r>
            <a:r>
              <a:rPr lang="en-US" sz="1200" b="1" dirty="0" smtClean="0"/>
              <a:t>.) </a:t>
            </a:r>
            <a:endParaRPr lang="en-US" sz="12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44208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Connector 34"/>
          <p:cNvCxnSpPr/>
          <p:nvPr/>
        </p:nvCxnSpPr>
        <p:spPr>
          <a:xfrm flipH="1" flipV="1">
            <a:off x="3707904" y="3758449"/>
            <a:ext cx="17772" cy="67149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5868144" y="3781876"/>
            <a:ext cx="0" cy="58206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2840758" y="1419524"/>
            <a:ext cx="2081" cy="20824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 flipV="1">
            <a:off x="2240723" y="3025367"/>
            <a:ext cx="8886" cy="47660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V="1">
            <a:off x="6672796" y="4751278"/>
            <a:ext cx="0" cy="4868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 flipV="1">
            <a:off x="7668344" y="955923"/>
            <a:ext cx="17772" cy="2569478"/>
          </a:xfrm>
          <a:prstGeom prst="line">
            <a:avLst/>
          </a:prstGeom>
          <a:ln w="381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ounded Rectangle 3"/>
          <p:cNvSpPr/>
          <p:nvPr/>
        </p:nvSpPr>
        <p:spPr>
          <a:xfrm>
            <a:off x="5387813" y="101916"/>
            <a:ext cx="3630451" cy="998023"/>
          </a:xfrm>
          <a:prstGeom prst="roundRect">
            <a:avLst>
              <a:gd name="adj" fmla="val 13658"/>
            </a:avLst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1126" y="4429948"/>
            <a:ext cx="5040562" cy="2376264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rgbClr val="34342B"/>
              </a:solidFill>
              <a:latin typeface="Vodafone Rg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5144" y="4467346"/>
            <a:ext cx="5046936" cy="227754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>
                <a:solidFill>
                  <a:srgbClr val="E20000"/>
                </a:solidFill>
              </a:rPr>
              <a:t>3</a:t>
            </a:r>
            <a:r>
              <a:rPr lang="en-US" sz="1600" b="1" u="sng" dirty="0" smtClean="0">
                <a:solidFill>
                  <a:srgbClr val="E20000"/>
                </a:solidFill>
              </a:rPr>
              <a:t>. </a:t>
            </a:r>
            <a:r>
              <a:rPr lang="en-US" sz="1600" b="1" u="sng" dirty="0">
                <a:solidFill>
                  <a:srgbClr val="E20000"/>
                </a:solidFill>
              </a:rPr>
              <a:t>CHECKPOINT: </a:t>
            </a:r>
            <a:r>
              <a:rPr lang="en-US" sz="1600" b="1" u="sng" dirty="0" smtClean="0">
                <a:solidFill>
                  <a:srgbClr val="E20000"/>
                </a:solidFill>
              </a:rPr>
              <a:t>TSG#75</a:t>
            </a:r>
            <a:r>
              <a:rPr lang="en-US" sz="1600" b="1" u="sng" dirty="0">
                <a:solidFill>
                  <a:srgbClr val="E20000"/>
                </a:solidFill>
              </a:rPr>
              <a:t>: March 2017:</a:t>
            </a:r>
          </a:p>
          <a:p>
            <a:r>
              <a:rPr lang="en-US" sz="1400" dirty="0" smtClean="0"/>
              <a:t>- Completion of NR SI with corresponding performance evaluation and concepts;</a:t>
            </a:r>
          </a:p>
          <a:p>
            <a:r>
              <a:rPr lang="en-US" sz="1400" dirty="0" smtClean="0"/>
              <a:t>-  Approval of RAN</a:t>
            </a:r>
            <a:r>
              <a:rPr lang="en-US" sz="1400" dirty="0" smtClean="0">
                <a:solidFill>
                  <a:srgbClr val="FF0000"/>
                </a:solidFill>
              </a:rPr>
              <a:t> </a:t>
            </a:r>
            <a:r>
              <a:rPr lang="en-US" sz="1400" dirty="0" smtClean="0"/>
              <a:t>WID(s);</a:t>
            </a:r>
            <a:br>
              <a:rPr lang="en-US" sz="1400" dirty="0" smtClean="0"/>
            </a:br>
            <a:r>
              <a:rPr lang="en-US" sz="1400" dirty="0" smtClean="0"/>
              <a:t>- Report from RAN1/RAN2/RAN3/RAN4/SA2 on </a:t>
            </a:r>
            <a:r>
              <a:rPr lang="en-US" sz="1400" dirty="0" err="1" smtClean="0"/>
              <a:t>fwd</a:t>
            </a:r>
            <a:r>
              <a:rPr lang="en-US" sz="1400" dirty="0" smtClean="0"/>
              <a:t> compatibility of NSA and SA NR;</a:t>
            </a:r>
          </a:p>
          <a:p>
            <a:r>
              <a:rPr lang="en-US" sz="1400" dirty="0" smtClean="0"/>
              <a:t>- Report from SA2 </a:t>
            </a:r>
            <a:r>
              <a:rPr lang="en-US" sz="1400" smtClean="0"/>
              <a:t>on migration; </a:t>
            </a:r>
            <a:endParaRPr lang="en-US" sz="1400" dirty="0" smtClean="0"/>
          </a:p>
          <a:p>
            <a:r>
              <a:rPr lang="fi-FI" sz="1400" dirty="0" smtClean="0"/>
              <a:t>- SA and CT </a:t>
            </a:r>
            <a:r>
              <a:rPr lang="fi-FI" sz="1400" err="1" smtClean="0"/>
              <a:t>timeline</a:t>
            </a:r>
            <a:r>
              <a:rPr lang="fi-FI" sz="1400" smtClean="0"/>
              <a:t> coordination;</a:t>
            </a:r>
            <a:endParaRPr lang="en-US" sz="1400" dirty="0" smtClean="0"/>
          </a:p>
          <a:p>
            <a:r>
              <a:rPr lang="en-GB" sz="1400" dirty="0" smtClean="0"/>
              <a:t>- </a:t>
            </a:r>
            <a:r>
              <a:rPr lang="en-US" sz="1400" dirty="0"/>
              <a:t>Reconfirmation of </a:t>
            </a:r>
            <a:r>
              <a:rPr lang="en-US" sz="1400" dirty="0" smtClean="0"/>
              <a:t>NR &amp; </a:t>
            </a:r>
            <a:r>
              <a:rPr lang="en-US" sz="1400" dirty="0" err="1" smtClean="0"/>
              <a:t>NexGen</a:t>
            </a:r>
            <a:r>
              <a:rPr lang="en-US" sz="1400" dirty="0" smtClean="0"/>
              <a:t> </a:t>
            </a:r>
            <a:r>
              <a:rPr lang="en-US" sz="1400" dirty="0" err="1"/>
              <a:t>timeplan</a:t>
            </a:r>
            <a:r>
              <a:rPr lang="en-US" sz="1400" dirty="0"/>
              <a:t>, including completion target for NSA higher layer </a:t>
            </a:r>
            <a:r>
              <a:rPr lang="en-US" sz="1400" dirty="0" smtClean="0"/>
              <a:t>components (box 6)</a:t>
            </a:r>
            <a:endParaRPr lang="en-GB" sz="1400" dirty="0"/>
          </a:p>
        </p:txBody>
      </p:sp>
      <p:sp>
        <p:nvSpPr>
          <p:cNvPr id="13" name="Rounded Rectangle 12"/>
          <p:cNvSpPr/>
          <p:nvPr/>
        </p:nvSpPr>
        <p:spPr>
          <a:xfrm>
            <a:off x="4072930" y="2629748"/>
            <a:ext cx="2864718" cy="694143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chemeClr val="accent5"/>
              </a:solidFill>
              <a:latin typeface="Vodafone Rg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174987" y="2658876"/>
            <a:ext cx="2773277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</a:rPr>
              <a:t>4</a:t>
            </a:r>
            <a:r>
              <a:rPr lang="en-US" sz="1600" b="1" u="sng" smtClean="0">
                <a:solidFill>
                  <a:schemeClr val="accent1">
                    <a:lumMod val="75000"/>
                  </a:schemeClr>
                </a:solidFill>
              </a:rPr>
              <a:t>. TSG-SA#77 or TSG-SA#78</a:t>
            </a:r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</a:p>
          <a:p>
            <a:r>
              <a:rPr lang="en-US" sz="1400" dirty="0" err="1" smtClean="0"/>
              <a:t>NexGen</a:t>
            </a:r>
            <a:r>
              <a:rPr lang="en-US" sz="1400" dirty="0" smtClean="0"/>
              <a:t> </a:t>
            </a:r>
            <a:r>
              <a:rPr lang="en-US" sz="1400" smtClean="0"/>
              <a:t>stage-2 freeze.</a:t>
            </a:r>
            <a:endParaRPr lang="en-US" sz="1200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5426560" y="173925"/>
            <a:ext cx="3633645" cy="101566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GB" sz="1600" b="1" u="sng" dirty="0" smtClean="0">
                <a:solidFill>
                  <a:srgbClr val="E20000"/>
                </a:solidFill>
              </a:rPr>
              <a:t>7. TSG#80, June 2018</a:t>
            </a:r>
            <a:r>
              <a:rPr lang="en-GB" sz="1600" b="1" dirty="0" smtClean="0">
                <a:solidFill>
                  <a:srgbClr val="E20000"/>
                </a:solidFill>
              </a:rPr>
              <a:t>: </a:t>
            </a:r>
            <a:r>
              <a:rPr lang="en-GB" sz="1400" dirty="0" smtClean="0"/>
              <a:t>Release 15 stage 3 freeze for NR and </a:t>
            </a:r>
            <a:r>
              <a:rPr lang="en-GB" sz="1400" dirty="0" err="1" smtClean="0"/>
              <a:t>NexGen</a:t>
            </a:r>
            <a:r>
              <a:rPr lang="en-GB" sz="1400" dirty="0" smtClean="0"/>
              <a:t>, including Standalone.</a:t>
            </a:r>
            <a:br>
              <a:rPr lang="en-GB" sz="1400" dirty="0" smtClean="0"/>
            </a:br>
            <a:endParaRPr lang="en-US" sz="1600" dirty="0" smtClean="0"/>
          </a:p>
        </p:txBody>
      </p:sp>
      <p:sp>
        <p:nvSpPr>
          <p:cNvPr id="38" name="Rounded Rectangle 37"/>
          <p:cNvSpPr/>
          <p:nvPr/>
        </p:nvSpPr>
        <p:spPr>
          <a:xfrm>
            <a:off x="417402" y="1902109"/>
            <a:ext cx="2104722" cy="1152129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57602" y="1977019"/>
            <a:ext cx="2004192" cy="107721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smtClean="0">
                <a:solidFill>
                  <a:schemeClr val="accent6"/>
                </a:solidFill>
              </a:rPr>
              <a:t>1. TSG-RAN#73</a:t>
            </a:r>
            <a:r>
              <a:rPr lang="en-US" sz="1600" b="1" u="sng" dirty="0" smtClean="0">
                <a:solidFill>
                  <a:schemeClr val="accent6"/>
                </a:solidFill>
              </a:rPr>
              <a:t>, September 2016:</a:t>
            </a:r>
            <a:endParaRPr lang="en-US" sz="1600" b="1" dirty="0">
              <a:solidFill>
                <a:schemeClr val="accent6"/>
              </a:solidFill>
            </a:endParaRPr>
          </a:p>
          <a:p>
            <a:r>
              <a:rPr lang="en-US" sz="1600" dirty="0" smtClean="0"/>
              <a:t>5G NR Requirements TR completion</a:t>
            </a:r>
          </a:p>
        </p:txBody>
      </p:sp>
      <p:sp>
        <p:nvSpPr>
          <p:cNvPr id="45" name="Rounded Rectangle 44"/>
          <p:cNvSpPr/>
          <p:nvPr/>
        </p:nvSpPr>
        <p:spPr>
          <a:xfrm rot="5400000">
            <a:off x="4400435" y="2163961"/>
            <a:ext cx="279725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6" name="Rounded Rectangle 45"/>
          <p:cNvSpPr/>
          <p:nvPr/>
        </p:nvSpPr>
        <p:spPr>
          <a:xfrm rot="5400000">
            <a:off x="7430920" y="2163873"/>
            <a:ext cx="279904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47" name="Title 2"/>
          <p:cNvSpPr txBox="1">
            <a:spLocks/>
          </p:cNvSpPr>
          <p:nvPr/>
        </p:nvSpPr>
        <p:spPr>
          <a:xfrm>
            <a:off x="4091110" y="3453390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2017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 rot="5400000">
            <a:off x="1373594" y="2163872"/>
            <a:ext cx="279903" cy="2956101"/>
          </a:xfrm>
          <a:prstGeom prst="roundRect">
            <a:avLst>
              <a:gd name="adj" fmla="val 6571"/>
            </a:avLst>
          </a:prstGeom>
          <a:solidFill>
            <a:schemeClr val="bg1">
              <a:lumMod val="75000"/>
            </a:schemeClr>
          </a:solidFill>
          <a:ln w="25400" cap="flat" cmpd="sng" algn="ctr">
            <a:solidFill>
              <a:schemeClr val="bg1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rgbClr val="34342B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32" name="Title 2"/>
          <p:cNvSpPr txBox="1">
            <a:spLocks/>
          </p:cNvSpPr>
          <p:nvPr/>
        </p:nvSpPr>
        <p:spPr>
          <a:xfrm>
            <a:off x="1100410" y="3453390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dirty="0" smtClean="0">
                <a:solidFill>
                  <a:schemeClr val="bg1"/>
                </a:solidFill>
              </a:rPr>
              <a:t>2016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5292080" y="4363943"/>
            <a:ext cx="3174728" cy="1394866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chemeClr val="accent5"/>
              </a:solidFill>
              <a:latin typeface="Vodafone Rg" pitchFamily="34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5426560" y="4343037"/>
            <a:ext cx="3040248" cy="141577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chemeClr val="accent6"/>
                </a:solidFill>
              </a:rPr>
              <a:t>5</a:t>
            </a:r>
            <a:r>
              <a:rPr lang="en-US" sz="1600" b="1" u="sng" smtClean="0">
                <a:solidFill>
                  <a:schemeClr val="accent6"/>
                </a:solidFill>
              </a:rPr>
              <a:t>. TSG-RAN#78</a:t>
            </a:r>
            <a:r>
              <a:rPr lang="en-US" sz="1600" b="1" u="sng" dirty="0">
                <a:solidFill>
                  <a:schemeClr val="accent6"/>
                </a:solidFill>
              </a:rPr>
              <a:t>, December 2017: </a:t>
            </a:r>
          </a:p>
          <a:p>
            <a:r>
              <a:rPr lang="en-US" sz="1400" dirty="0" smtClean="0"/>
              <a:t>- Stage </a:t>
            </a:r>
            <a:r>
              <a:rPr lang="en-US" sz="1400" dirty="0"/>
              <a:t>3 freeze of L1/L2 for common aspects of NSA (focused on licensed bands) and SA </a:t>
            </a:r>
            <a:r>
              <a:rPr lang="en-US" sz="1400" dirty="0" smtClean="0"/>
              <a:t>NR;</a:t>
            </a:r>
          </a:p>
          <a:p>
            <a:r>
              <a:rPr lang="en-US" sz="1400" dirty="0" smtClean="0"/>
              <a:t>- Principles agreed for </a:t>
            </a:r>
            <a:r>
              <a:rPr lang="en-US" sz="1400" dirty="0"/>
              <a:t>SA-specific </a:t>
            </a:r>
            <a:r>
              <a:rPr lang="en-US" sz="1400" dirty="0" smtClean="0"/>
              <a:t>L1/L2 components.</a:t>
            </a:r>
            <a:endParaRPr lang="en-US" sz="1400" dirty="0"/>
          </a:p>
        </p:txBody>
      </p:sp>
      <p:sp>
        <p:nvSpPr>
          <p:cNvPr id="34" name="Title 2"/>
          <p:cNvSpPr txBox="1">
            <a:spLocks/>
          </p:cNvSpPr>
          <p:nvPr/>
        </p:nvSpPr>
        <p:spPr>
          <a:xfrm>
            <a:off x="7292246" y="3453390"/>
            <a:ext cx="1795354" cy="29542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s-ES" smtClean="0">
                <a:solidFill>
                  <a:schemeClr val="bg1"/>
                </a:solidFill>
              </a:rPr>
              <a:t>2018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937647" y="6290156"/>
            <a:ext cx="2168750" cy="523220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1400" u="sng"/>
              <a:t>Note:</a:t>
            </a:r>
            <a:r>
              <a:rPr lang="en-US" sz="1400"/>
              <a:t> </a:t>
            </a:r>
            <a:r>
              <a:rPr lang="en-US" sz="1400" smtClean="0"/>
              <a:t>SA: Standalone</a:t>
            </a:r>
          </a:p>
          <a:p>
            <a:r>
              <a:rPr lang="en-US" sz="1400" smtClean="0"/>
              <a:t>        NSA: Non-Standalone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30266" y="429054"/>
            <a:ext cx="2345590" cy="964921"/>
          </a:xfrm>
          <a:prstGeom prst="roundRect">
            <a:avLst/>
          </a:prstGeom>
          <a:solidFill>
            <a:schemeClr val="bg1"/>
          </a:solidFill>
          <a:ln w="571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kern="1200" dirty="0" smtClean="0">
              <a:solidFill>
                <a:schemeClr val="accent5"/>
              </a:solidFill>
              <a:latin typeface="Vodafone Rg" pitchFamily="34" charset="0"/>
              <a:ea typeface="+mn-ea"/>
              <a:cs typeface="+mn-cs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46070" y="501062"/>
            <a:ext cx="2329786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en-US" sz="1600" b="1" u="sng" smtClean="0">
                <a:solidFill>
                  <a:schemeClr val="accent1">
                    <a:lumMod val="75000"/>
                  </a:schemeClr>
                </a:solidFill>
              </a:rPr>
              <a:t>. TSG-SA#74</a:t>
            </a:r>
            <a:r>
              <a:rPr lang="en-US" sz="1600" b="1" u="sng" dirty="0" smtClean="0">
                <a:solidFill>
                  <a:schemeClr val="accent1">
                    <a:lumMod val="75000"/>
                  </a:schemeClr>
                </a:solidFill>
              </a:rPr>
              <a:t>, Dec/2016:</a:t>
            </a:r>
            <a:endParaRPr lang="en-US" sz="16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en-US" sz="1600" dirty="0" err="1" smtClean="0"/>
              <a:t>NexGen</a:t>
            </a:r>
            <a:r>
              <a:rPr lang="en-US" sz="1600" dirty="0" smtClean="0"/>
              <a:t> TR completion</a:t>
            </a:r>
          </a:p>
          <a:p>
            <a:r>
              <a:rPr lang="fi-FI" sz="1600" dirty="0" smtClean="0"/>
              <a:t>Approval of SA2 WID</a:t>
            </a:r>
            <a:endParaRPr lang="en-US" sz="1600" dirty="0" smtClean="0"/>
          </a:p>
        </p:txBody>
      </p:sp>
      <p:sp>
        <p:nvSpPr>
          <p:cNvPr id="30" name="Rounded Rectangle 29"/>
          <p:cNvSpPr/>
          <p:nvPr/>
        </p:nvSpPr>
        <p:spPr>
          <a:xfrm>
            <a:off x="4326375" y="1189588"/>
            <a:ext cx="2837913" cy="1296144"/>
          </a:xfrm>
          <a:prstGeom prst="roundRect">
            <a:avLst>
              <a:gd name="adj" fmla="val 12326"/>
            </a:avLst>
          </a:prstGeom>
          <a:solidFill>
            <a:schemeClr val="bg1"/>
          </a:solidFill>
          <a:ln w="57150" cap="flat" cmpd="sng" algn="ctr">
            <a:solidFill>
              <a:schemeClr val="accent6"/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6350" tIns="6350" rIns="6350" bIns="6350" numCol="1" spcCol="1270" rtlCol="0" anchor="ctr" anchorCtr="0">
            <a:noAutofit/>
          </a:bodyPr>
          <a:lstStyle/>
          <a:p>
            <a:pPr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GB" sz="1000" dirty="0">
              <a:solidFill>
                <a:schemeClr val="accent5"/>
              </a:solidFill>
              <a:latin typeface="Vodafone Rg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409542" y="1275923"/>
            <a:ext cx="2608224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u="sng" dirty="0">
                <a:solidFill>
                  <a:schemeClr val="accent6"/>
                </a:solidFill>
              </a:rPr>
              <a:t>6</a:t>
            </a:r>
            <a:r>
              <a:rPr lang="en-US" sz="1600" b="1" u="sng" dirty="0" smtClean="0">
                <a:solidFill>
                  <a:schemeClr val="accent6"/>
                </a:solidFill>
              </a:rPr>
              <a:t>. </a:t>
            </a:r>
            <a:r>
              <a:rPr lang="en-US" sz="1600" b="1" u="sng" dirty="0">
                <a:solidFill>
                  <a:schemeClr val="accent6"/>
                </a:solidFill>
              </a:rPr>
              <a:t>RAN#78/RAN#79: </a:t>
            </a:r>
            <a:r>
              <a:rPr lang="en-US" sz="1400" dirty="0" smtClean="0"/>
              <a:t>Stage-3 freeze for Non-Standalone </a:t>
            </a:r>
            <a:r>
              <a:rPr lang="en-US" sz="1400" dirty="0"/>
              <a:t>higher layers </a:t>
            </a:r>
            <a:r>
              <a:rPr lang="en-US" sz="1400" dirty="0" smtClean="0"/>
              <a:t>(including components common with standalone). </a:t>
            </a:r>
            <a:br>
              <a:rPr lang="en-US" sz="1400" dirty="0" smtClean="0"/>
            </a:br>
            <a:r>
              <a:rPr lang="en-US" sz="1400" dirty="0" smtClean="0"/>
              <a:t>Completion target TBD.</a:t>
            </a:r>
            <a:endParaRPr 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xmlns="" val="107157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</TotalTime>
  <Words>182</Words>
  <Application>Microsoft Office PowerPoint</Application>
  <PresentationFormat>On-screen Show (4:3)</PresentationFormat>
  <Paragraphs>27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Timeline for NR and NexGen </vt:lpstr>
      <vt:lpstr>Slide 2</vt:lpstr>
    </vt:vector>
  </TitlesOfParts>
  <Company>Vodafone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for 5G-NR schedule adjustment and further definition</dc:title>
  <dc:creator>Tim Frost1, Vodafone</dc:creator>
  <cp:lastModifiedBy>Frank</cp:lastModifiedBy>
  <cp:revision>129</cp:revision>
  <dcterms:created xsi:type="dcterms:W3CDTF">2016-06-01T08:09:07Z</dcterms:created>
  <dcterms:modified xsi:type="dcterms:W3CDTF">2016-07-05T13:31:34Z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-65006577</vt:i4>
  </property>
  <property fmtid="{D5CDD505-2E9C-101B-9397-08002B2CF9AE}" pid="3" name="_NewReviewCycle">
    <vt:lpwstr/>
  </property>
  <property fmtid="{D5CDD505-2E9C-101B-9397-08002B2CF9AE}" pid="4" name="_EmailSubject">
    <vt:lpwstr>timeline</vt:lpwstr>
  </property>
  <property fmtid="{D5CDD505-2E9C-101B-9397-08002B2CF9AE}" pid="5" name="_AuthorEmail">
    <vt:lpwstr>tim.frost@vodafone.com</vt:lpwstr>
  </property>
  <property fmtid="{D5CDD505-2E9C-101B-9397-08002B2CF9AE}" pid="6" name="_AuthorEmailDisplayName">
    <vt:lpwstr>Frost, Tim, Vodafone Group (tfrostf)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1467724264</vt:lpwstr>
  </property>
</Properties>
</file>