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700" r:id="rId1"/>
  </p:sldMasterIdLst>
  <p:notesMasterIdLst>
    <p:notesMasterId r:id="rId10"/>
  </p:notesMasterIdLst>
  <p:handoutMasterIdLst>
    <p:handoutMasterId r:id="rId11"/>
  </p:handoutMasterIdLst>
  <p:sldIdLst>
    <p:sldId id="532" r:id="rId2"/>
    <p:sldId id="548" r:id="rId3"/>
    <p:sldId id="549" r:id="rId4"/>
    <p:sldId id="559" r:id="rId5"/>
    <p:sldId id="557" r:id="rId6"/>
    <p:sldId id="551" r:id="rId7"/>
    <p:sldId id="556" r:id="rId8"/>
    <p:sldId id="558" r:id="rId9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">
          <p15:clr>
            <a:srgbClr val="A4A3A4"/>
          </p15:clr>
        </p15:guide>
        <p15:guide id="2" orient="horz" pos="3053">
          <p15:clr>
            <a:srgbClr val="A4A3A4"/>
          </p15:clr>
        </p15:guide>
        <p15:guide id="3" pos="2741">
          <p15:clr>
            <a:srgbClr val="A4A3A4"/>
          </p15:clr>
        </p15:guide>
        <p15:guide id="4" pos="2453">
          <p15:clr>
            <a:srgbClr val="A4A3A4"/>
          </p15:clr>
        </p15:guide>
        <p15:guide id="5" pos="5558">
          <p15:clr>
            <a:srgbClr val="A4A3A4"/>
          </p15:clr>
        </p15:guide>
        <p15:guide id="6" pos="39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B0810"/>
    <a:srgbClr val="FA661C"/>
    <a:srgbClr val="489542"/>
    <a:srgbClr val="4D4D4D"/>
    <a:srgbClr val="FDBE24"/>
    <a:srgbClr val="90BDDB"/>
    <a:srgbClr val="335FFA"/>
    <a:srgbClr val="349A97"/>
    <a:srgbClr val="2C9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0" autoAdjust="0"/>
    <p:restoredTop sz="95928" autoAdjust="0"/>
  </p:normalViewPr>
  <p:slideViewPr>
    <p:cSldViewPr snapToGrid="0" snapToObjects="1" showGuides="1">
      <p:cViewPr>
        <p:scale>
          <a:sx n="110" d="100"/>
          <a:sy n="110" d="100"/>
        </p:scale>
        <p:origin x="1936" y="768"/>
      </p:cViewPr>
      <p:guideLst>
        <p:guide orient="horz" pos="307"/>
        <p:guide orient="horz" pos="3053"/>
        <p:guide pos="2741"/>
        <p:guide pos="2453"/>
        <p:guide pos="5558"/>
        <p:guide pos="3998"/>
      </p:guideLst>
    </p:cSldViewPr>
  </p:slideViewPr>
  <p:outlineViewPr>
    <p:cViewPr>
      <p:scale>
        <a:sx n="33" d="100"/>
        <a:sy n="33" d="100"/>
      </p:scale>
      <p:origin x="0" y="-9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4" d="100"/>
          <a:sy n="74" d="100"/>
        </p:scale>
        <p:origin x="-297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1/28/16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1/28/16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bg>
      <p:bgPr>
        <a:gradFill rotWithShape="0">
          <a:gsLst>
            <a:gs pos="0">
              <a:srgbClr val="36A4D7"/>
            </a:gs>
            <a:gs pos="99001">
              <a:srgbClr val="2D5AA3"/>
            </a:gs>
            <a:gs pos="100000">
              <a:srgbClr val="2D5AA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9496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400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69496" y="403319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9496" y="427319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aseline="0">
                <a:solidFill>
                  <a:srgbClr val="FFFFFE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347788"/>
            <a:ext cx="8277344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64794" y="1347788"/>
            <a:ext cx="4218460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6683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565970" y="609600"/>
            <a:ext cx="0" cy="3984625"/>
          </a:xfrm>
          <a:prstGeom prst="line">
            <a:avLst/>
          </a:prstGeom>
          <a:ln w="38100" cap="flat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928" y="302505"/>
            <a:ext cx="3715995" cy="826447"/>
          </a:xfrm>
          <a:prstGeom prst="rect">
            <a:avLst/>
          </a:prstGeom>
        </p:spPr>
        <p:txBody>
          <a:bodyPr lIns="61712" tIns="34286" rIns="61712" bIns="34286" rtlCol="0">
            <a:noAutofit/>
          </a:bodyPr>
          <a:lstStyle>
            <a:lvl1pPr algn="l" defTabSz="68572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spc="-75" baseline="0" dirty="0" smtClean="0">
                <a:solidFill>
                  <a:srgbClr val="676767"/>
                </a:solidFill>
                <a:latin typeface="+mj-lt"/>
                <a:ea typeface="+mj-ea"/>
                <a:cs typeface="CiscoSans Thin"/>
              </a:defRPr>
            </a:lvl1pPr>
          </a:lstStyle>
          <a:p>
            <a:r>
              <a:rPr lang="en-GB" dirty="0" smtClean="0"/>
              <a:t>Title Goes Here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905964" y="302506"/>
            <a:ext cx="3715995" cy="826446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b="0" i="0" kern="1200" spc="-75" baseline="0" dirty="0">
                <a:solidFill>
                  <a:srgbClr val="676767"/>
                </a:solidFill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7928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905964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00002"/>
      </p:ext>
    </p:extLst>
  </p:cSld>
  <p:clrMapOvr>
    <a:masterClrMapping/>
  </p:clrMapOvr>
  <p:transition spd="med"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070225" y="609600"/>
            <a:ext cx="0" cy="3984625"/>
          </a:xfrm>
          <a:prstGeom prst="line">
            <a:avLst/>
          </a:prstGeom>
          <a:ln w="38100" cap="flat" cmpd="sng">
            <a:solidFill>
              <a:srgbClr val="3E6B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37263" y="609600"/>
            <a:ext cx="0" cy="3984625"/>
          </a:xfrm>
          <a:prstGeom prst="line">
            <a:avLst/>
          </a:prstGeom>
          <a:ln w="38100" cap="flat" cmpd="sng">
            <a:solidFill>
              <a:srgbClr val="3E6B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61963" y="22831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3377728" y="22783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4" hasCustomPrompt="1"/>
          </p:nvPr>
        </p:nvSpPr>
        <p:spPr>
          <a:xfrm>
            <a:off x="6354813" y="22047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3" y="1201094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377728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54812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47258287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070475" y="1330326"/>
            <a:ext cx="3712779" cy="310197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2">
                  <a:lumMod val="92000"/>
                </a:schemeClr>
              </a:gs>
              <a:gs pos="47000">
                <a:schemeClr val="bg1"/>
              </a:gs>
              <a:gs pos="100000">
                <a:schemeClr val="bg2">
                  <a:lumMod val="92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148706" y="1481751"/>
            <a:ext cx="3375912" cy="165901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85718" indent="-85718" algn="l" defTabSz="68572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1500" kern="1200" baseline="0" dirty="0" smtClean="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1pPr>
            <a:lvl2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5148706" y="3552444"/>
            <a:ext cx="3506245" cy="2537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>
              <a:buClr>
                <a:schemeClr val="tx2"/>
              </a:buClr>
              <a:buFontTx/>
              <a:buNone/>
              <a:defRPr sz="120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GB" dirty="0" smtClean="0"/>
              <a:t>Click to edit text 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477610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610196" y="609600"/>
            <a:ext cx="0" cy="3984625"/>
          </a:xfrm>
          <a:prstGeom prst="line">
            <a:avLst/>
          </a:prstGeom>
          <a:ln w="38100" cap="flat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63763" y="1439060"/>
            <a:ext cx="3820348" cy="2265389"/>
          </a:xfrm>
        </p:spPr>
        <p:txBody>
          <a:bodyPr lIns="61715" tIns="34288" rIns="61715" bIns="34288" rtlCol="0" anchor="ctr">
            <a:noAutofit/>
          </a:bodyPr>
          <a:lstStyle>
            <a:lvl1pPr marL="0" indent="0" algn="l" defTabSz="685748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4500" b="0" kern="1200" spc="0" baseline="0" dirty="0">
                <a:solidFill>
                  <a:srgbClr val="2968A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Title Goes Here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922520" y="654518"/>
            <a:ext cx="3865880" cy="3840480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FontTx/>
              <a:buNone/>
              <a:defRPr sz="1600" baseline="0">
                <a:solidFill>
                  <a:schemeClr val="tx1"/>
                </a:solidFill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961399751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437766" y="1347788"/>
            <a:ext cx="8345488" cy="265872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smtClean="0"/>
              <a:t>Click icon to add table</a:t>
            </a:r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rgbClr val="676767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GB" dirty="0" smtClean="0"/>
              <a:t>Source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950320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437766" y="1349375"/>
            <a:ext cx="8345488" cy="2660650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rgbClr val="676767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GB" dirty="0" smtClean="0"/>
              <a:t>Source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56367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Chart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6" y="1349456"/>
            <a:ext cx="4007001" cy="3040773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4709908" y="1349374"/>
            <a:ext cx="4073346" cy="303939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129543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29002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6" y="1349354"/>
            <a:ext cx="4003995" cy="3040875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708110" y="1349375"/>
            <a:ext cx="4075144" cy="3041208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83574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val 2"/>
          <p:cNvSpPr/>
          <p:nvPr userDrawn="1"/>
        </p:nvSpPr>
        <p:spPr>
          <a:xfrm>
            <a:off x="6085116" y="1622395"/>
            <a:ext cx="2318564" cy="2318564"/>
          </a:xfrm>
          <a:prstGeom prst="ellipse">
            <a:avLst/>
          </a:prstGeom>
          <a:solidFill>
            <a:srgbClr val="32B2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4" name="Oval 3"/>
          <p:cNvSpPr/>
          <p:nvPr userDrawn="1"/>
        </p:nvSpPr>
        <p:spPr>
          <a:xfrm>
            <a:off x="3423230" y="1622395"/>
            <a:ext cx="2318564" cy="2318564"/>
          </a:xfrm>
          <a:prstGeom prst="ellipse">
            <a:avLst/>
          </a:prstGeom>
          <a:solidFill>
            <a:srgbClr val="21479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64271" y="1622395"/>
            <a:ext cx="2318564" cy="2318564"/>
          </a:xfrm>
          <a:prstGeom prst="ellipse">
            <a:avLst/>
          </a:prstGeom>
          <a:solidFill>
            <a:srgbClr val="57B7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777485" y="2800142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3436444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098330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1520825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4202870" y="215280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841860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20260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 userDrawn="1"/>
        </p:nvSpPr>
        <p:spPr>
          <a:xfrm>
            <a:off x="774821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Oval 43"/>
          <p:cNvSpPr/>
          <p:nvPr userDrawn="1"/>
        </p:nvSpPr>
        <p:spPr>
          <a:xfrm>
            <a:off x="3422842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Oval 44"/>
          <p:cNvSpPr/>
          <p:nvPr userDrawn="1"/>
        </p:nvSpPr>
        <p:spPr>
          <a:xfrm>
            <a:off x="6087359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5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774965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</a:t>
            </a:r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37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3422986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39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6087503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788797" y="3873138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3436818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01335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19629538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00063" y="3486478"/>
            <a:ext cx="8139112" cy="500992"/>
          </a:xfrm>
          <a:prstGeom prst="rect">
            <a:avLst/>
          </a:prstGeom>
          <a:solidFill>
            <a:schemeClr val="bg1">
              <a:alpha val="70000"/>
            </a:schemeClr>
          </a:solidFill>
          <a:extLst/>
        </p:spPr>
        <p:txBody>
          <a:bodyPr wrap="square" lIns="10800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172800" indent="0">
              <a:lnSpc>
                <a:spcPts val="3680"/>
              </a:lnSpc>
              <a:spcBef>
                <a:spcPts val="0"/>
              </a:spcBef>
              <a:buNone/>
              <a:defRPr sz="2400" i="1"/>
            </a:lvl1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17249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3" y="301037"/>
            <a:ext cx="8563172" cy="2542175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48785" y="3054518"/>
            <a:ext cx="8364236" cy="56425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3200" baseline="0">
                <a:solidFill>
                  <a:srgbClr val="676767"/>
                </a:solidFill>
              </a:defRPr>
            </a:lvl1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4730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7348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212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2" y="240631"/>
            <a:ext cx="8480388" cy="4266646"/>
          </a:xfrm>
          <a:prstGeom prst="rect">
            <a:avLst/>
          </a:prstGeom>
        </p:spPr>
        <p:txBody>
          <a:bodyPr vert="horz" lIns="91424" tIns="45712" rIns="91424" bIns="45712"/>
          <a:lstStyle>
            <a:lvl1pPr marL="0" indent="0" algn="ctr">
              <a:buNone/>
              <a:defRPr sz="15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7897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68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 rotWithShape="1">
          <a:gsLst>
            <a:gs pos="0">
              <a:srgbClr val="35A2D6"/>
            </a:gs>
            <a:gs pos="999">
              <a:srgbClr val="35A2D6"/>
            </a:gs>
            <a:gs pos="100000">
              <a:srgbClr val="2968A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6545" y="1646238"/>
            <a:ext cx="1990911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7595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16" y="-2571"/>
            <a:ext cx="9150431" cy="51486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660" y="1643634"/>
            <a:ext cx="2080678" cy="18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7911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gue">
    <p:bg>
      <p:bgPr>
        <a:gradFill rotWithShape="0">
          <a:gsLst>
            <a:gs pos="0">
              <a:srgbClr val="36A4D7"/>
            </a:gs>
            <a:gs pos="99001">
              <a:srgbClr val="2D5AA3"/>
            </a:gs>
            <a:gs pos="100000">
              <a:srgbClr val="2D5AA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bg1">
                  <a:alpha val="6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dirty="0" smtClean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2015  </a:t>
            </a:r>
            <a:r>
              <a:rPr lang="en-US" sz="600" dirty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  <p:pic>
        <p:nvPicPr>
          <p:cNvPr id="10" name="Picture 2" descr="C:\Users\spius\Pictures\cisco logo blue gradient.png"/>
          <p:cNvPicPr>
            <a:picLocks noChangeAspect="1" noChangeArrowheads="1"/>
          </p:cNvPicPr>
          <p:nvPr userDrawn="1"/>
        </p:nvPicPr>
        <p:blipFill>
          <a:blip r:embed="rId2" cstate="print">
            <a:biLevel thresh="25000"/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175" y="4625773"/>
            <a:ext cx="431312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059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white">
          <a:xfrm>
            <a:off x="0" y="0"/>
            <a:ext cx="9144000" cy="1333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4286" rIns="68571" bIns="34286" anchor="ctr"/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hidden">
          <a:xfrm>
            <a:off x="0" y="0"/>
            <a:ext cx="9144000" cy="1333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4286" rIns="68571" bIns="34286" anchor="ctr"/>
          <a:lstStyle/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rgbClr val="3E6BB4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91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16705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0112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42556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89660" y="895601"/>
            <a:ext cx="8398739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11040712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28639" y="876359"/>
            <a:ext cx="8259762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12400" indent="-392400">
              <a:lnSpc>
                <a:spcPts val="444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/>
              <a:buChar char="•"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7413717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rgbClr val="000000">
                    <a:alpha val="25000"/>
                  </a:srgb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rgbClr val="000000">
                  <a:alpha val="25000"/>
                </a:srgbClr>
              </a:solidFill>
              <a:latin typeface="+mn-lt"/>
              <a:ea typeface="+mn-ea"/>
              <a:cs typeface="CiscoSans Thi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922" r:id="rId2"/>
    <p:sldLayoutId id="2147483877" r:id="rId3"/>
    <p:sldLayoutId id="2147483876" r:id="rId4"/>
    <p:sldLayoutId id="2147483878" r:id="rId5"/>
    <p:sldLayoutId id="2147483881" r:id="rId6"/>
    <p:sldLayoutId id="2147483880" r:id="rId7"/>
    <p:sldLayoutId id="2147483905" r:id="rId8"/>
    <p:sldLayoutId id="2147483906" r:id="rId9"/>
    <p:sldLayoutId id="2147483879" r:id="rId10"/>
    <p:sldLayoutId id="2147483883" r:id="rId11"/>
    <p:sldLayoutId id="2147483886" r:id="rId12"/>
    <p:sldLayoutId id="2147483887" r:id="rId13"/>
    <p:sldLayoutId id="2147483884" r:id="rId14"/>
    <p:sldLayoutId id="2147483885" r:id="rId15"/>
    <p:sldLayoutId id="2147483889" r:id="rId16"/>
    <p:sldLayoutId id="2147483890" r:id="rId17"/>
    <p:sldLayoutId id="2147483891" r:id="rId18"/>
    <p:sldLayoutId id="2147483892" r:id="rId19"/>
    <p:sldLayoutId id="2147483893" r:id="rId20"/>
    <p:sldLayoutId id="2147483917" r:id="rId21"/>
    <p:sldLayoutId id="2147483918" r:id="rId22"/>
    <p:sldLayoutId id="2147483895" r:id="rId23"/>
    <p:sldLayoutId id="2147483871" r:id="rId24"/>
    <p:sldLayoutId id="2147483898" r:id="rId25"/>
    <p:sldLayoutId id="2147483908" r:id="rId26"/>
    <p:sldLayoutId id="2147483896" r:id="rId27"/>
    <p:sldLayoutId id="2147483897" r:id="rId28"/>
    <p:sldLayoutId id="2147483923" r:id="rId29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rgbClr val="676767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idx="4294967295"/>
          </p:nvPr>
        </p:nvSpPr>
        <p:spPr>
          <a:xfrm>
            <a:off x="231494" y="1238491"/>
            <a:ext cx="8093799" cy="2015072"/>
          </a:xfrm>
        </p:spPr>
        <p:txBody>
          <a:bodyPr>
            <a:noAutofit/>
          </a:bodyPr>
          <a:lstStyle/>
          <a:p>
            <a:r>
              <a:rPr lang="en-US" sz="4800" b="1" dirty="0" err="1" smtClean="0"/>
              <a:t>CIoT</a:t>
            </a:r>
            <a:r>
              <a:rPr lang="en-US" sz="4800" b="1" dirty="0" smtClean="0"/>
              <a:t> Drafting Output (revision of </a:t>
            </a:r>
            <a:r>
              <a:rPr lang="en-US" sz="4800" b="1" dirty="0" smtClean="0"/>
              <a:t>S2-160523</a:t>
            </a:r>
            <a:r>
              <a:rPr lang="en-US" sz="4800" b="1" dirty="0" smtClean="0"/>
              <a:t>)</a:t>
            </a:r>
            <a:endParaRPr lang="en-US" sz="4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782501" y="439838"/>
            <a:ext cx="5729469" cy="740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noAutofit/>
          </a:bodyPr>
          <a:lstStyle/>
          <a:p>
            <a:r>
              <a:rPr lang="en-US" sz="4800" dirty="0" smtClean="0"/>
              <a:t>S2-160541</a:t>
            </a:r>
          </a:p>
        </p:txBody>
      </p:sp>
    </p:spTree>
    <p:extLst>
      <p:ext uri="{BB962C8B-B14F-4D97-AF65-F5344CB8AC3E}">
        <p14:creationId xmlns:p14="http://schemas.microsoft.com/office/powerpoint/2010/main" val="86264096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UE requests “Non-IP” ESM session w/ PDN type = “Non-IP”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MME creates a PDN connection depending on APN and/or HSS information. MME selects SCEF or P-GW based on APN information.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UE is informed by MME which transmission method (CP and/or UP) it shall use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MME determines that PDN connection via SCEF shall be used, “CP only” is indicated to the UE in the ESM response.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MME will grant EBI (present range 5-15) to PDN connections via SCEF as well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Agreements from drafting session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039898" y="117987"/>
            <a:ext cx="1976284" cy="668594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 change from </a:t>
            </a:r>
            <a:r>
              <a:rPr lang="en-US" sz="1400" dirty="0" smtClean="0"/>
              <a:t>drafting agreement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2010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APN related stuff</a:t>
            </a:r>
          </a:p>
          <a:p>
            <a:pPr marL="634940" lvl="1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NB-</a:t>
            </a:r>
            <a:r>
              <a:rPr lang="en-US" dirty="0" err="1" smtClean="0">
                <a:solidFill>
                  <a:srgbClr val="FF0000"/>
                </a:solidFill>
              </a:rPr>
              <a:t>IoT</a:t>
            </a:r>
            <a:r>
              <a:rPr lang="en-US" dirty="0" smtClean="0">
                <a:solidFill>
                  <a:srgbClr val="FF0000"/>
                </a:solidFill>
              </a:rPr>
              <a:t> UE need not provide APN information in PDN CONNECTIVITY REQUEST</a:t>
            </a:r>
          </a:p>
          <a:p>
            <a:pPr marL="919043" lvl="2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 For such UEs wanting Non-IP support, APN corresponding to Non-IP has to be the default APN in HSS</a:t>
            </a:r>
          </a:p>
          <a:p>
            <a:pPr marL="919043" lvl="2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 The HSS has one default APN for PDN Type = “Non-IP”. It may point to SCEF or PDN </a:t>
            </a:r>
          </a:p>
          <a:p>
            <a:pPr marL="634940" lvl="1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Same handling for NB-IOT UE,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eMTC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UE and multimode NB-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IOT+eMTC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UE </a:t>
            </a:r>
            <a:endParaRPr lang="en-US" dirty="0" smtClean="0">
              <a:solidFill>
                <a:srgbClr val="FF0000"/>
              </a:solidFill>
            </a:endParaRPr>
          </a:p>
          <a:p>
            <a:pPr marL="634940" lvl="1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To allow MME to distinguish which selection procedure (S/PGW or SCEF) to invoke, a well known APN partial APN string (</a:t>
            </a:r>
            <a:r>
              <a:rPr lang="en-US" dirty="0" err="1" smtClean="0">
                <a:solidFill>
                  <a:srgbClr val="FF0000"/>
                </a:solidFill>
              </a:rPr>
              <a:t>eg</a:t>
            </a:r>
            <a:r>
              <a:rPr lang="en-US" dirty="0" smtClean="0">
                <a:solidFill>
                  <a:srgbClr val="FF0000"/>
                </a:solidFill>
              </a:rPr>
              <a:t> SCEF*) is used for “Non-IP”  APNs</a:t>
            </a:r>
          </a:p>
          <a:p>
            <a:pPr marL="919043" lvl="2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 To ensure consistent service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behaviour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whilst roaming, GSMA agreement might have to be obtained?</a:t>
            </a:r>
            <a:endParaRPr lang="en-US" dirty="0" smtClean="0">
              <a:solidFill>
                <a:srgbClr val="FF0000"/>
              </a:solidFill>
            </a:endParaRPr>
          </a:p>
          <a:p>
            <a:pPr marL="634940" lvl="1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SCEF selected by MME must be the same as SCEF selected by SCS/AS (see S2-160276)</a:t>
            </a:r>
          </a:p>
          <a:p>
            <a:pPr marL="919043" lvl="2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 APN-based address resolution (scefabc.mccX.mncY.3gpp.org) can’t guarantee this</a:t>
            </a:r>
          </a:p>
          <a:p>
            <a:pPr marL="919043" lvl="2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Proposal: HSS needs to be configured w/ either hostname (scef.vf.com) OR IP address of SCEF. Similar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config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will be on SCS/AS.</a:t>
            </a:r>
          </a:p>
          <a:p>
            <a:pPr marL="1082520" lvl="3" indent="-3429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For SCEF hostnames which resolve to multiple SCEF IP addresses it must be ensured that those SCEF which share the hostname can share the SCEF contexts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further discussion offline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111433" y="117987"/>
            <a:ext cx="2904749" cy="668594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 </a:t>
            </a:r>
            <a:r>
              <a:rPr lang="en-US" sz="1400" dirty="0" smtClean="0"/>
              <a:t>change in text </a:t>
            </a:r>
            <a:r>
              <a:rPr lang="en-US" sz="1400" dirty="0" smtClean="0"/>
              <a:t>from </a:t>
            </a:r>
            <a:r>
              <a:rPr lang="en-US" sz="1400" dirty="0" smtClean="0"/>
              <a:t>drafting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2010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Header compression updates to </a:t>
            </a:r>
            <a:r>
              <a:rPr lang="en-US" dirty="0" smtClean="0">
                <a:solidFill>
                  <a:srgbClr val="FF0000"/>
                </a:solidFill>
              </a:rPr>
              <a:t>Attach procedure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S2-160322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It was agreed that changes should be in ESM signalling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 need to transfer header compression context during inter node change. Header compression configuration parameters would be transferred. 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S2-160322 </a:t>
            </a:r>
            <a:r>
              <a:rPr lang="en-US" sz="1400" dirty="0">
                <a:solidFill>
                  <a:srgbClr val="FF0000"/>
                </a:solidFill>
              </a:rPr>
              <a:t>will be revised to </a:t>
            </a:r>
            <a:r>
              <a:rPr lang="en-US" sz="1400" dirty="0" smtClean="0">
                <a:solidFill>
                  <a:srgbClr val="FF0000"/>
                </a:solidFill>
              </a:rPr>
              <a:t>S2-160516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Header compression updates to CP optimization procedure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S2-160314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Changes should be merged with CR in S2-160422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S2-160422 will be revised to S2-160517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Header Compression CRs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039898" y="117987"/>
            <a:ext cx="1976284" cy="668594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/>
              <a:t>No change from drafting agreements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416092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514336" indent="-457200">
              <a:buFont typeface="+mj-lt"/>
              <a:buAutoNum type="arabicPeriod"/>
            </a:pPr>
            <a:r>
              <a:rPr lang="en-US" dirty="0" smtClean="0"/>
              <a:t>Introduce a new flag “Select SCEF” on per user per APN basis in HSS subscription</a:t>
            </a:r>
          </a:p>
          <a:p>
            <a:pPr marL="741303" lvl="1" indent="-457200"/>
            <a:r>
              <a:rPr lang="en-US" dirty="0" smtClean="0"/>
              <a:t>Include the new flag only for PDN type = “Non-IP” and operator wishes for serving node to select SCEF for that PDN connection</a:t>
            </a:r>
          </a:p>
          <a:p>
            <a:pPr marL="514336" indent="-457200">
              <a:buFont typeface="+mj-lt"/>
              <a:buAutoNum type="arabicPeriod"/>
            </a:pPr>
            <a:r>
              <a:rPr lang="en-US" dirty="0" smtClean="0"/>
              <a:t>Introduce </a:t>
            </a:r>
            <a:r>
              <a:rPr lang="en-US" dirty="0"/>
              <a:t>concept of default APNs per PDN-type category </a:t>
            </a:r>
            <a:r>
              <a:rPr lang="en-US" dirty="0" smtClean="0"/>
              <a:t>(</a:t>
            </a:r>
            <a:r>
              <a:rPr lang="en-US" dirty="0" err="1" smtClean="0"/>
              <a:t>atmost</a:t>
            </a:r>
            <a:r>
              <a:rPr lang="en-US" dirty="0" smtClean="0"/>
              <a:t> 1 default APN </a:t>
            </a:r>
            <a:r>
              <a:rPr lang="en-US" dirty="0"/>
              <a:t>for IP, </a:t>
            </a:r>
            <a:r>
              <a:rPr lang="en-US" dirty="0" err="1" smtClean="0"/>
              <a:t>atmost</a:t>
            </a:r>
            <a:r>
              <a:rPr lang="en-US" dirty="0" smtClean="0"/>
              <a:t> 1 default APN for Non-IP)</a:t>
            </a:r>
            <a:endParaRPr lang="en-US" dirty="0"/>
          </a:p>
          <a:p>
            <a:pPr lvl="2"/>
            <a:r>
              <a:rPr lang="en-US" dirty="0" smtClean="0"/>
              <a:t>This is to support the use-case that an </a:t>
            </a:r>
            <a:r>
              <a:rPr lang="en-US" dirty="0" err="1" smtClean="0"/>
              <a:t>eMTC</a:t>
            </a:r>
            <a:r>
              <a:rPr lang="en-US" dirty="0" smtClean="0"/>
              <a:t> UE wanting 2 PDNs (1 for </a:t>
            </a:r>
            <a:r>
              <a:rPr lang="en-US" dirty="0" err="1" smtClean="0"/>
              <a:t>Ip</a:t>
            </a:r>
            <a:r>
              <a:rPr lang="en-US" dirty="0" smtClean="0"/>
              <a:t>, 1 for Non-</a:t>
            </a:r>
            <a:r>
              <a:rPr lang="en-US" dirty="0" err="1" smtClean="0"/>
              <a:t>iP</a:t>
            </a:r>
            <a:r>
              <a:rPr lang="en-US" dirty="0" smtClean="0"/>
              <a:t>) is able to get the PDNs without having APN configuration being done on the UE.</a:t>
            </a:r>
          </a:p>
          <a:p>
            <a:pPr lvl="2"/>
            <a:r>
              <a:rPr lang="en-US" dirty="0" smtClean="0"/>
              <a:t>1 default APN for IP refers to having 1 default APN with a single PDN-Type of either v4, v6, or v4v6</a:t>
            </a:r>
            <a:endParaRPr lang="en-US" dirty="0"/>
          </a:p>
          <a:p>
            <a:pPr marL="514336" indent="-457200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 a Non-</a:t>
            </a:r>
            <a:r>
              <a:rPr lang="en-US" dirty="0"/>
              <a:t>I</a:t>
            </a:r>
            <a:r>
              <a:rPr lang="en-US" dirty="0" smtClean="0"/>
              <a:t>P APN, how HSS tells MME to invoke SCEF selection logic v/s S/P-GW selection logic? (</a:t>
            </a:r>
            <a:r>
              <a:rPr lang="en-US" dirty="0"/>
              <a:t>/3/ from slide#3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794341" y="844952"/>
            <a:ext cx="2069938" cy="502836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Agreement </a:t>
            </a:r>
            <a:r>
              <a:rPr lang="en-US" sz="1100" smtClean="0"/>
              <a:t>from unofficial offline drafting during Thu 2H coffee break</a:t>
            </a:r>
            <a:endParaRPr lang="en-US" sz="11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462301" y="4340846"/>
            <a:ext cx="7924800" cy="521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Agreement: Both /1/ and /2/ are to be supported for Rel-13</a:t>
            </a:r>
          </a:p>
        </p:txBody>
      </p:sp>
    </p:spTree>
    <p:extLst>
      <p:ext uri="{BB962C8B-B14F-4D97-AF65-F5344CB8AC3E}">
        <p14:creationId xmlns:p14="http://schemas.microsoft.com/office/powerpoint/2010/main" val="17022267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Configure SCEF identity for the required Non-IP APN(s) which are to provide PDN connectivity through SCEF</a:t>
            </a:r>
          </a:p>
          <a:p>
            <a:pPr marL="741303" lvl="1" indent="-457200"/>
            <a:r>
              <a:rPr lang="en-US" dirty="0" smtClean="0"/>
              <a:t>either hostname </a:t>
            </a:r>
            <a:r>
              <a:rPr lang="en-US" dirty="0"/>
              <a:t>(</a:t>
            </a:r>
            <a:r>
              <a:rPr lang="en-US" dirty="0" err="1"/>
              <a:t>scef.vf.com</a:t>
            </a:r>
            <a:r>
              <a:rPr lang="en-US" dirty="0"/>
              <a:t>) OR IP address of </a:t>
            </a:r>
            <a:r>
              <a:rPr lang="en-US" dirty="0" smtClean="0"/>
              <a:t>SCEF</a:t>
            </a:r>
          </a:p>
          <a:p>
            <a:pPr marL="741303" lvl="1" indent="-457200"/>
            <a:r>
              <a:rPr lang="en-US" dirty="0" smtClean="0"/>
              <a:t>(out of 3GPP scope, but must be ensured by operator) Same configuration is to be mimicked @ SCS/AS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</a:t>
            </a:r>
            <a:r>
              <a:rPr lang="en-US" dirty="0" smtClean="0"/>
              <a:t>to ensure that SCEF </a:t>
            </a:r>
            <a:r>
              <a:rPr lang="en-US" dirty="0"/>
              <a:t>selected by MME </a:t>
            </a:r>
            <a:r>
              <a:rPr lang="en-US" dirty="0" smtClean="0"/>
              <a:t>is the same </a:t>
            </a:r>
            <a:r>
              <a:rPr lang="en-US" dirty="0"/>
              <a:t>as SCEF selected by SCS/AS ?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(/4/ </a:t>
            </a:r>
            <a:r>
              <a:rPr lang="en-US" dirty="0"/>
              <a:t>from slide#3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794341" y="844952"/>
            <a:ext cx="2069938" cy="502836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Agreement </a:t>
            </a:r>
            <a:r>
              <a:rPr lang="en-US" sz="1100" smtClean="0"/>
              <a:t>from unofficial offline drafting during Thu 2H coffee break</a:t>
            </a:r>
            <a:endParaRPr lang="en-US" sz="11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462301" y="3877519"/>
            <a:ext cx="7924800" cy="115746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Agreement: Along w/ “select SCEF” indicator (from previous slide), SCEF Identity (hostname or IP address) is provisioned for Non-IP SCEF APN(s)</a:t>
            </a:r>
          </a:p>
        </p:txBody>
      </p:sp>
    </p:spTree>
    <p:extLst>
      <p:ext uri="{BB962C8B-B14F-4D97-AF65-F5344CB8AC3E}">
        <p14:creationId xmlns:p14="http://schemas.microsoft.com/office/powerpoint/2010/main" val="6508735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Note, presently T6a is an implicitly terminated diameter connection. MME never sends a </a:t>
            </a:r>
            <a:r>
              <a:rPr lang="en-US" dirty="0" err="1" smtClean="0"/>
              <a:t>msg</a:t>
            </a:r>
            <a:r>
              <a:rPr lang="en-US" dirty="0" smtClean="0"/>
              <a:t> to SCEF unless MONTE/AESE configuration (containing SCEF Ref-Id, SCEF Id, UE identifier) is configured on the MME</a:t>
            </a:r>
          </a:p>
          <a:p>
            <a:r>
              <a:rPr lang="en-US" i="1" dirty="0" smtClean="0"/>
              <a:t>Required parameters to allow T6a initiation on MME:</a:t>
            </a:r>
          </a:p>
          <a:p>
            <a:pPr lvl="1"/>
            <a:r>
              <a:rPr lang="en-US" i="1" dirty="0" smtClean="0"/>
              <a:t>(Mandatory) UE identifier: </a:t>
            </a:r>
          </a:p>
          <a:p>
            <a:pPr lvl="3"/>
            <a:r>
              <a:rPr lang="en-US" i="1" dirty="0" smtClean="0"/>
              <a:t>Operator decides (based on MME and SCEF configuration) Either IMSI, MSISDN, or external ID(s)</a:t>
            </a:r>
          </a:p>
          <a:p>
            <a:pPr lvl="4"/>
            <a:r>
              <a:rPr lang="en-US" i="1" dirty="0" smtClean="0"/>
              <a:t>Note, S6a needs to be updated to allow sending of External-ID(s) from HSS to MME.</a:t>
            </a:r>
          </a:p>
          <a:p>
            <a:pPr lvl="1"/>
            <a:r>
              <a:rPr lang="en-US" i="1" dirty="0" smtClean="0"/>
              <a:t>(Mandatory) EBI for a given PDN connection when assigned by MME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parameters does MME use to initiate T6a towards SCEF?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794341" y="844952"/>
            <a:ext cx="2069938" cy="502836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Agreement </a:t>
            </a:r>
            <a:r>
              <a:rPr lang="en-US" sz="1100" smtClean="0"/>
              <a:t>from unofficial offline drafting during Thu 2H coffee break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17353595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s-IS" dirty="0"/>
              <a:t>Non-IP via SCEF (</a:t>
            </a:r>
            <a:r>
              <a:rPr lang="is-IS"/>
              <a:t>CR </a:t>
            </a:r>
            <a:r>
              <a:rPr lang="is-IS" smtClean="0"/>
              <a:t>0160</a:t>
            </a:r>
            <a:r>
              <a:rPr lang="is-IS" dirty="0" smtClean="0"/>
              <a:t>)</a:t>
            </a:r>
            <a:endParaRPr lang="en-GB" dirty="0" smtClean="0"/>
          </a:p>
          <a:p>
            <a:pPr lvl="0"/>
            <a:r>
              <a:rPr lang="en-GB" dirty="0" smtClean="0"/>
              <a:t>Attach </a:t>
            </a:r>
            <a:r>
              <a:rPr lang="en-GB" dirty="0"/>
              <a:t>(CR </a:t>
            </a:r>
            <a:r>
              <a:rPr lang="en-GB" dirty="0" smtClean="0"/>
              <a:t>2951)</a:t>
            </a:r>
            <a:endParaRPr lang="en-US" dirty="0"/>
          </a:p>
          <a:p>
            <a:pPr lvl="0"/>
            <a:r>
              <a:rPr lang="en-GB" dirty="0"/>
              <a:t>TAU (CR 2959)</a:t>
            </a:r>
            <a:endParaRPr lang="en-US" dirty="0"/>
          </a:p>
          <a:p>
            <a:pPr lvl="0"/>
            <a:r>
              <a:rPr lang="en-GB" dirty="0" err="1"/>
              <a:t>CIoT</a:t>
            </a:r>
            <a:r>
              <a:rPr lang="en-GB" dirty="0"/>
              <a:t> data procedures (CR 2942)</a:t>
            </a:r>
            <a:endParaRPr lang="en-US" dirty="0"/>
          </a:p>
          <a:p>
            <a:r>
              <a:rPr lang="en-GB" dirty="0"/>
              <a:t>Non-IP service introduction (CR 2934)</a:t>
            </a:r>
            <a:r>
              <a:rPr lang="en-US" dirty="0"/>
              <a:t> </a:t>
            </a:r>
            <a:endParaRPr lang="en-US" dirty="0" smtClean="0"/>
          </a:p>
          <a:p>
            <a:r>
              <a:rPr lang="is-IS" dirty="0" smtClean="0"/>
              <a:t>...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Impacted CR(s) where these agreements are to be reflected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6983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ue theme 2015 16x9">
  <a:themeElements>
    <a:clrScheme name="Cisco Blue">
      <a:dk1>
        <a:srgbClr val="676767"/>
      </a:dk1>
      <a:lt1>
        <a:srgbClr val="FFFFFF"/>
      </a:lt1>
      <a:dk2>
        <a:srgbClr val="2968AF"/>
      </a:dk2>
      <a:lt2>
        <a:srgbClr val="FFFFFF"/>
      </a:lt2>
      <a:accent1>
        <a:srgbClr val="214794"/>
      </a:accent1>
      <a:accent2>
        <a:srgbClr val="8EBCDC"/>
      </a:accent2>
      <a:accent3>
        <a:srgbClr val="676767"/>
      </a:accent3>
      <a:accent4>
        <a:srgbClr val="57B74E"/>
      </a:accent4>
      <a:accent5>
        <a:srgbClr val="32B2DF"/>
      </a:accent5>
      <a:accent6>
        <a:srgbClr val="0D868E"/>
      </a:accent6>
      <a:hlink>
        <a:srgbClr val="2BA2D7"/>
      </a:hlink>
      <a:folHlink>
        <a:srgbClr val="2968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  <a:prstDash val="solid"/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 anchor="ctr" anchorCtr="1">
        <a:normAutofit fontScale="25000" lnSpcReduction="20000"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theme 2015 16x9</Template>
  <TotalTime>22</TotalTime>
  <Words>842</Words>
  <Application>Microsoft Macintosh PowerPoint</Application>
  <PresentationFormat>On-screen Show (16:9)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Calibri</vt:lpstr>
      <vt:lpstr>Ciscolight</vt:lpstr>
      <vt:lpstr>CiscoSans</vt:lpstr>
      <vt:lpstr>CiscoSans ExtraLight</vt:lpstr>
      <vt:lpstr>CiscoSans Thin</vt:lpstr>
      <vt:lpstr>ＭＳ Ｐゴシック</vt:lpstr>
      <vt:lpstr>Wingdings</vt:lpstr>
      <vt:lpstr>Arial</vt:lpstr>
      <vt:lpstr>Blue theme 2015 16x9</vt:lpstr>
      <vt:lpstr>CIoT Drafting Output (revision of S2-160523)</vt:lpstr>
      <vt:lpstr>Agreements from drafting session</vt:lpstr>
      <vt:lpstr>For further discussion offline</vt:lpstr>
      <vt:lpstr>Header Compression CRs</vt:lpstr>
      <vt:lpstr>For a Non-IP APN, how HSS tells MME to invoke SCEF selection logic v/s S/P-GW selection logic? (/3/ from slide#3)</vt:lpstr>
      <vt:lpstr>How to ensure that SCEF selected by MME is the same as SCEF selected by SCS/AS ?  (/4/ from slide#3)</vt:lpstr>
      <vt:lpstr>What parameters does MME use to initiate T6a towards SCEF?</vt:lpstr>
      <vt:lpstr>Impacted CR(s) where these agreements are to be reflected</vt:lpstr>
    </vt:vector>
  </TitlesOfParts>
  <Company>Cisco Systems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Relocation of U-plane</dc:title>
  <dc:creator>Cisco - ns 30Jul15</dc:creator>
  <cp:lastModifiedBy>Maulik Vaidya</cp:lastModifiedBy>
  <cp:revision>1220</cp:revision>
  <dcterms:created xsi:type="dcterms:W3CDTF">2015-08-06T06:56:23Z</dcterms:created>
  <dcterms:modified xsi:type="dcterms:W3CDTF">2016-01-28T21:26:27Z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x">
    <vt:lpwstr>1</vt:lpwstr>
  </property>
  <property fmtid="{D5CDD505-2E9C-101B-9397-08002B2CF9AE}" pid="4" name="Pages">
    <vt:bool>true</vt:bool>
  </property>
  <property fmtid="{D5CDD505-2E9C-101B-9397-08002B2CF9AE}" pid="5" name="SecurityClass">
    <vt:lpwstr>Ericsson Internal</vt:lpwstr>
  </property>
  <property fmtid="{D5CDD505-2E9C-101B-9397-08002B2CF9AE}" pid="6" name="txtConfLabel">
    <vt:lpwstr>Ericsson Internal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1453847795</vt:lpwstr>
  </property>
</Properties>
</file>