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7"/>
  </p:notesMasterIdLst>
  <p:handoutMasterIdLst>
    <p:handoutMasterId r:id="rId8"/>
  </p:handoutMasterIdLst>
  <p:sldIdLst>
    <p:sldId id="303" r:id="rId3"/>
    <p:sldId id="720" r:id="rId4"/>
    <p:sldId id="704" r:id="rId5"/>
    <p:sldId id="72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5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11/9/2015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11/9/2015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4142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5988" y="742950"/>
            <a:ext cx="4965700" cy="37242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932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Anaheim, CA, USA, 16.-20, September 2015</a:t>
            </a:r>
            <a:endParaRPr lang="sv-SE" sz="1200" b="1" dirty="0"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200" b="1" dirty="0" smtClean="0"/>
              <a:t>S2-153876 </a:t>
            </a:r>
            <a:endParaRPr lang="en-US" sz="12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16-20.November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09/11/2015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00162"/>
            <a:ext cx="8176437" cy="21859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Next Generation Architecture </a:t>
            </a:r>
            <a:br>
              <a:rPr lang="en-US" sz="4000" b="1" dirty="0" smtClean="0"/>
            </a:br>
            <a:r>
              <a:rPr lang="en-US" sz="4000" b="1" dirty="0" smtClean="0"/>
              <a:t>Study:</a:t>
            </a:r>
            <a:br>
              <a:rPr lang="en-US" sz="4000" b="1" dirty="0" smtClean="0"/>
            </a:br>
            <a:r>
              <a:rPr lang="en-US" sz="4000" b="1" dirty="0" smtClean="0"/>
              <a:t> Work Structure</a:t>
            </a:r>
            <a:endParaRPr lang="en-GB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b="1" dirty="0" smtClean="0">
                <a:latin typeface="Arial" pitchFamily="34" charset="0"/>
              </a:rPr>
              <a:t>AT&amp;T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S2-153876 </a:t>
            </a:r>
          </a:p>
          <a:p>
            <a:pPr>
              <a:lnSpc>
                <a:spcPct val="80000"/>
              </a:lnSpc>
            </a:pP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49" y="228600"/>
            <a:ext cx="7673744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1330" y="1235548"/>
            <a:ext cx="8388350" cy="4830763"/>
          </a:xfrm>
        </p:spPr>
        <p:txBody>
          <a:bodyPr/>
          <a:lstStyle/>
          <a:p>
            <a:r>
              <a:rPr lang="en-GB" sz="2000" dirty="0" smtClean="0"/>
              <a:t>SA2 is embarking on a 5G System Architecture study </a:t>
            </a:r>
          </a:p>
          <a:p>
            <a:pPr lvl="1"/>
            <a:r>
              <a:rPr lang="en-GB" sz="1600" dirty="0" smtClean="0"/>
              <a:t>It will be a large and time intensive effort </a:t>
            </a:r>
          </a:p>
          <a:p>
            <a:pPr lvl="1"/>
            <a:r>
              <a:rPr lang="en-GB" sz="1600" dirty="0" smtClean="0"/>
              <a:t>It will attract interest from a wide audience  </a:t>
            </a:r>
          </a:p>
          <a:p>
            <a:r>
              <a:rPr lang="en-GB" sz="2000" dirty="0" smtClean="0"/>
              <a:t>5G work in SA2 needs to be structured to progress it in an orderly and efficient manner </a:t>
            </a:r>
          </a:p>
          <a:p>
            <a:r>
              <a:rPr lang="en-GB" sz="2000" dirty="0"/>
              <a:t>A</a:t>
            </a:r>
            <a:r>
              <a:rPr lang="en-GB" sz="2000" dirty="0" smtClean="0"/>
              <a:t> suitable work structure should not make any assumptions or influence how the end architecture looks like</a:t>
            </a:r>
          </a:p>
          <a:p>
            <a:r>
              <a:rPr lang="en-GB" sz="2000" dirty="0"/>
              <a:t>SA2 in the past has usually structured its work on 3GPP access and non 3GPP access tracks but this may not </a:t>
            </a:r>
            <a:r>
              <a:rPr lang="en-GB" sz="2000" dirty="0" smtClean="0"/>
              <a:t>work well </a:t>
            </a:r>
            <a:r>
              <a:rPr lang="en-GB" sz="2000" dirty="0"/>
              <a:t>for 5G study</a:t>
            </a:r>
          </a:p>
          <a:p>
            <a:pPr lvl="1"/>
            <a:r>
              <a:rPr lang="en-GB" sz="1600" dirty="0"/>
              <a:t>One of the architectural </a:t>
            </a:r>
            <a:r>
              <a:rPr lang="en-GB" sz="1600" dirty="0" smtClean="0"/>
              <a:t>characteristic </a:t>
            </a:r>
            <a:r>
              <a:rPr lang="en-GB" sz="1600" dirty="0"/>
              <a:t>of 5G CN is to minimize access dependencies and to allow its evolution independent of RAN; this 5G characteristic will be viewed as </a:t>
            </a:r>
            <a:r>
              <a:rPr lang="en-GB" sz="1600" dirty="0" smtClean="0"/>
              <a:t>one </a:t>
            </a:r>
            <a:r>
              <a:rPr lang="en-GB" sz="1600" dirty="0"/>
              <a:t>of the key requirement / yard stick to </a:t>
            </a:r>
            <a:r>
              <a:rPr lang="en-GB" sz="1600" dirty="0" smtClean="0"/>
              <a:t>evaluate solutions  and so separation of discussion into 3GPP and non 3GPP access tracks may not be helpful at least in the initial stages till some progress has been made</a:t>
            </a:r>
            <a:endParaRPr 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Work Structure for Next Generation Architecture Study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1" y="1208805"/>
            <a:ext cx="8569325" cy="4919852"/>
          </a:xfrm>
        </p:spPr>
        <p:txBody>
          <a:bodyPr lIns="72000" rIns="72000"/>
          <a:lstStyle/>
          <a:p>
            <a:r>
              <a:rPr lang="en-GB" sz="2400" dirty="0" smtClean="0"/>
              <a:t>To progress the work in an efficient and orderly manner the overall work needs to be organized into sub work areas</a:t>
            </a:r>
          </a:p>
          <a:p>
            <a:r>
              <a:rPr lang="en-GB" sz="2400" dirty="0" smtClean="0"/>
              <a:t>Various approaches can be adopted</a:t>
            </a:r>
          </a:p>
          <a:p>
            <a:pPr lvl="1"/>
            <a:r>
              <a:rPr lang="en-GB" sz="2000" dirty="0" smtClean="0"/>
              <a:t> Bottom up</a:t>
            </a:r>
          </a:p>
          <a:p>
            <a:pPr lvl="2"/>
            <a:r>
              <a:rPr lang="en-GB" sz="1600" dirty="0" smtClean="0"/>
              <a:t>Companies bring in contributions on key issues and based on those contributions key issues are agreed that eventually define the structure of work</a:t>
            </a:r>
          </a:p>
          <a:p>
            <a:pPr lvl="2"/>
            <a:r>
              <a:rPr lang="en-GB" sz="1600" dirty="0" smtClean="0"/>
              <a:t>The process can take considerably longer time to converge to a stable work structure</a:t>
            </a:r>
          </a:p>
          <a:p>
            <a:pPr lvl="1"/>
            <a:r>
              <a:rPr lang="en-GB" sz="2000" dirty="0" smtClean="0"/>
              <a:t>Top down</a:t>
            </a:r>
            <a:endParaRPr lang="en-GB" sz="1600" dirty="0" smtClean="0"/>
          </a:p>
          <a:p>
            <a:pPr lvl="2"/>
            <a:r>
              <a:rPr lang="en-GB" sz="1600" dirty="0" smtClean="0"/>
              <a:t>A work structure is defined in the beginning in a top down manner</a:t>
            </a:r>
          </a:p>
          <a:p>
            <a:pPr lvl="2"/>
            <a:r>
              <a:rPr lang="en-GB" sz="1600" dirty="0" smtClean="0"/>
              <a:t>A common understanding of key terms describing the work structure would be needed and so this approach would need some up front effort in this area</a:t>
            </a:r>
          </a:p>
          <a:p>
            <a:pPr lvl="2"/>
            <a:r>
              <a:rPr lang="en-GB" sz="1600" dirty="0" smtClean="0"/>
              <a:t>This may turn out to be a very rigid approach if no flexibility is provided for change in direction</a:t>
            </a:r>
          </a:p>
          <a:p>
            <a:pPr lvl="1"/>
            <a:r>
              <a:rPr lang="en-GB" sz="2000" dirty="0" smtClean="0"/>
              <a:t>Hybrid approach</a:t>
            </a:r>
          </a:p>
          <a:p>
            <a:pPr lvl="2"/>
            <a:r>
              <a:rPr lang="en-GB" sz="1600" dirty="0"/>
              <a:t>A tentative work structure </a:t>
            </a:r>
            <a:r>
              <a:rPr lang="en-GB" sz="1600" dirty="0" smtClean="0"/>
              <a:t>with some common understanding of terminology is </a:t>
            </a:r>
            <a:r>
              <a:rPr lang="en-GB" sz="1600" dirty="0"/>
              <a:t>defined in the beginning with the understanding that it can evolve and change as things progress</a:t>
            </a:r>
          </a:p>
          <a:p>
            <a:pPr lvl="2"/>
            <a:endParaRPr lang="en-GB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It is proposed that SA2 adopts the hybrid approach which seems a more pragmatic way forward ; this would include</a:t>
            </a:r>
          </a:p>
          <a:p>
            <a:pPr lvl="1"/>
            <a:r>
              <a:rPr lang="en-GB" sz="2000" dirty="0" smtClean="0"/>
              <a:t>Agreeing on some key high level terms / topics to help set the scope and structure of sub work areas </a:t>
            </a:r>
          </a:p>
          <a:p>
            <a:pPr lvl="2"/>
            <a:r>
              <a:rPr lang="en-GB" sz="1600" dirty="0" smtClean="0"/>
              <a:t>These high </a:t>
            </a:r>
            <a:r>
              <a:rPr lang="en-GB" sz="1600" dirty="0"/>
              <a:t>level </a:t>
            </a:r>
            <a:r>
              <a:rPr lang="en-GB" sz="1600" dirty="0" smtClean="0"/>
              <a:t> </a:t>
            </a:r>
            <a:r>
              <a:rPr lang="en-GB" sz="1600" dirty="0"/>
              <a:t>topics </a:t>
            </a:r>
            <a:r>
              <a:rPr lang="en-GB" sz="1600" dirty="0" smtClean="0"/>
              <a:t>should be technology </a:t>
            </a:r>
            <a:r>
              <a:rPr lang="en-GB" sz="1600" dirty="0"/>
              <a:t>/ access neutral </a:t>
            </a:r>
            <a:r>
              <a:rPr lang="en-GB" sz="1600" dirty="0" smtClean="0"/>
              <a:t>; </a:t>
            </a:r>
            <a:r>
              <a:rPr lang="en-GB" sz="1600" dirty="0"/>
              <a:t>For example </a:t>
            </a:r>
            <a:r>
              <a:rPr lang="en-GB" sz="1600" dirty="0" err="1"/>
              <a:t>QoS</a:t>
            </a:r>
            <a:r>
              <a:rPr lang="en-GB" sz="1600" dirty="0"/>
              <a:t>, AAA, Mobility, Policy, Security, Network Slicing, </a:t>
            </a:r>
            <a:r>
              <a:rPr lang="en-GB" sz="1600" dirty="0" smtClean="0"/>
              <a:t>CP and </a:t>
            </a:r>
            <a:r>
              <a:rPr lang="en-GB" sz="1600" smtClean="0"/>
              <a:t>UP aspects</a:t>
            </a:r>
            <a:r>
              <a:rPr lang="en-GB" sz="1600" dirty="0" smtClean="0"/>
              <a:t>, Migration</a:t>
            </a:r>
            <a:endParaRPr lang="en-GB" sz="1600" dirty="0"/>
          </a:p>
          <a:p>
            <a:pPr lvl="1"/>
            <a:r>
              <a:rPr lang="en-GB" sz="2000" dirty="0" smtClean="0"/>
              <a:t>Creating sub-work areas based on technical topics</a:t>
            </a:r>
          </a:p>
          <a:p>
            <a:pPr lvl="2"/>
            <a:r>
              <a:rPr lang="en-GB" sz="1600" dirty="0" smtClean="0"/>
              <a:t>Topics can be combined if they are closely related or they can be placed in a hierarchical structure if needed.</a:t>
            </a:r>
            <a:endParaRPr lang="en-GB" sz="1600" dirty="0"/>
          </a:p>
          <a:p>
            <a:pPr lvl="1"/>
            <a:r>
              <a:rPr lang="en-GB" sz="2000" dirty="0"/>
              <a:t>Possibly key issues can be structured around these high level technical aspects as well; this will allow more structured evaluation of the proposed solutions </a:t>
            </a:r>
          </a:p>
          <a:p>
            <a:r>
              <a:rPr lang="en-GB" sz="2400" dirty="0"/>
              <a:t>A general session </a:t>
            </a:r>
            <a:r>
              <a:rPr lang="en-GB" sz="2400" dirty="0" smtClean="0"/>
              <a:t>should </a:t>
            </a:r>
            <a:r>
              <a:rPr lang="en-GB" sz="2400" dirty="0"/>
              <a:t>deal with high level requirements and other 5G discussions should also be added</a:t>
            </a:r>
          </a:p>
          <a:p>
            <a:endParaRPr lang="en-GB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4622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27890</TotalTime>
  <Words>467</Words>
  <Application>Microsoft Office PowerPoint</Application>
  <PresentationFormat>On-screen Show (4:3)</PresentationFormat>
  <Paragraphs>33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宋体</vt:lpstr>
      <vt:lpstr>Arial</vt:lpstr>
      <vt:lpstr>Arial </vt:lpstr>
      <vt:lpstr>Calibri</vt:lpstr>
      <vt:lpstr>Lucida Grande</vt:lpstr>
      <vt:lpstr>Nokia Pure Headline Light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Next Generation Architecture  Study:  Work Structure</vt:lpstr>
      <vt:lpstr>Background</vt:lpstr>
      <vt:lpstr>Work Structure for Next Generation Architecture Study</vt:lpstr>
      <vt:lpstr>Proposed 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BARI, FAROOQ</cp:lastModifiedBy>
  <cp:revision>768</cp:revision>
  <dcterms:created xsi:type="dcterms:W3CDTF">2008-08-30T09:32:10Z</dcterms:created>
  <dcterms:modified xsi:type="dcterms:W3CDTF">2015-11-09T23:33:49Z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