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303" r:id="rId3"/>
    <p:sldId id="777" r:id="rId5"/>
    <p:sldId id="778" r:id="rId6"/>
    <p:sldId id="781" r:id="rId7"/>
    <p:sldId id="780" r:id="rId8"/>
    <p:sldId id="787" r:id="rId9"/>
    <p:sldId id="749" r:id="rId10"/>
  </p:sldIdLst>
  <p:sldSz cx="9144000" cy="6858000" type="screen4x3"/>
  <p:notesSz cx="6797675" cy="9928225"/>
  <p:custDataLst>
    <p:tags r:id="rId16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E9EDF4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3" autoAdjust="0"/>
    <p:restoredTop sz="94625" autoAdjust="0"/>
  </p:normalViewPr>
  <p:slideViewPr>
    <p:cSldViewPr snapToGrid="0">
      <p:cViewPr>
        <p:scale>
          <a:sx n="75" d="100"/>
          <a:sy n="75" d="100"/>
        </p:scale>
        <p:origin x="-1212" y="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6" y="38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78"/>
    </p:cViewPr>
  </p:sorterViewPr>
  <p:notesViewPr>
    <p:cSldViewPr snapToGrid="0">
      <p:cViewPr varScale="1">
        <p:scale>
          <a:sx n="50" d="100"/>
          <a:sy n="50" d="100"/>
        </p:scale>
        <p:origin x="-2970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3GPP TSG </a:t>
            </a:r>
            <a:r>
              <a:rPr lang="de-DE" sz="1200" b="1" kern="1200" dirty="0" smtClean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SA1 </a:t>
            </a:r>
            <a:r>
              <a:rPr lang="de-DE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Meeting </a:t>
            </a:r>
            <a:r>
              <a:rPr lang="de-DE" sz="1200" b="1" kern="1200" dirty="0" smtClean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#9</a:t>
            </a:r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8e</a:t>
            </a:r>
            <a:endParaRPr lang="de-DE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Electronic Meeting, 9 – 19 May 2022</a:t>
            </a:r>
            <a:endParaRPr lang="de-DE" sz="1200" b="1" kern="1200" dirty="0" smtClean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</a:t>
            </a:r>
            <a:r>
              <a:rPr lang="en-US" altLang="de-DE" sz="1400" b="1" dirty="0" smtClean="0">
                <a:effectLst/>
              </a:rPr>
              <a:t>1</a:t>
            </a:r>
            <a:r>
              <a:rPr lang="de-DE" sz="1400" b="1" dirty="0" smtClean="0">
                <a:effectLst/>
              </a:rPr>
              <a:t>-22</a:t>
            </a:r>
            <a:r>
              <a:rPr lang="en-US" altLang="de-DE" sz="1400" b="1" dirty="0" smtClean="0">
                <a:effectLst/>
              </a:rPr>
              <a:t>1203</a:t>
            </a:r>
            <a:endParaRPr lang="en-US" alt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</a:fld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3GPP TSG SA1 Meeting #</a:t>
            </a:r>
            <a:r>
              <a:rPr lang="en-GB" altLang="de-DE" sz="1200" dirty="0" smtClean="0">
                <a:solidFill>
                  <a:schemeClr val="bg1"/>
                </a:solidFill>
              </a:rPr>
              <a:t>98e  </a:t>
            </a:r>
            <a:r>
              <a:rPr lang="en-US" altLang="zh-CN" sz="1200" dirty="0" smtClean="0">
                <a:solidFill>
                  <a:schemeClr val="bg1"/>
                </a:solidFill>
              </a:rPr>
              <a:t>MAY</a:t>
            </a:r>
            <a:r>
              <a:rPr lang="en-US" altLang="de-DE" sz="1200" dirty="0" smtClean="0">
                <a:solidFill>
                  <a:schemeClr val="bg1"/>
                </a:solidFill>
              </a:rPr>
              <a:t> </a:t>
            </a:r>
            <a:r>
              <a:rPr lang="en-GB" altLang="de-DE" sz="1200" dirty="0" smtClean="0">
                <a:solidFill>
                  <a:schemeClr val="bg1"/>
                </a:solidFill>
              </a:rPr>
              <a:t>2022</a:t>
            </a:r>
            <a:endParaRPr lang="en-GB" altLang="de-DE" sz="12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5007935"/>
            <a:ext cx="6400800" cy="100169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CATT, </a:t>
            </a:r>
            <a:r>
              <a:rPr lang="en-US" alt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China Telecom</a:t>
            </a:r>
            <a:endParaRPr lang="en-US" altLang="fr-F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795851" y="2444485"/>
            <a:ext cx="750994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Discussion </a:t>
            </a:r>
            <a:r>
              <a:rPr lang="en-GB" sz="36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on </a:t>
            </a:r>
            <a:r>
              <a:rPr lang="en-US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new use cases </a:t>
            </a:r>
            <a:r>
              <a:rPr lang="en-GB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GB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for </a:t>
            </a:r>
            <a:r>
              <a:rPr lang="en-GB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FS_5GSAT_Ph3</a:t>
            </a:r>
            <a:endParaRPr lang="en-US" sz="12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New Proposed Use Cases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it </a:t>
            </a:r>
            <a:r>
              <a:rPr lang="en-US" altLang="zh-CN" sz="2400" dirty="0" smtClean="0"/>
              <a:t>is proposed to consider following use cases in </a:t>
            </a:r>
            <a:r>
              <a:rPr lang="en-US" altLang="zh-CN" sz="2400" dirty="0" smtClean="0"/>
              <a:t>FS_5GSAT_Ph3:</a:t>
            </a:r>
            <a:endParaRPr lang="en-US" altLang="zh-CN" sz="2400" dirty="0" smtClean="0"/>
          </a:p>
          <a:p>
            <a:pPr lvl="1"/>
            <a:r>
              <a:rPr lang="en-US" altLang="zh-CN" dirty="0" smtClean="0"/>
              <a:t>Use Case 1: </a:t>
            </a:r>
            <a:r>
              <a:rPr lang="en-US" altLang="zh-CN" dirty="0"/>
              <a:t>Connectivity of temporary satellite local CN</a:t>
            </a:r>
            <a:endParaRPr lang="en-US" altLang="zh-CN" dirty="0" smtClean="0"/>
          </a:p>
          <a:p>
            <a:pPr lvl="1"/>
            <a:r>
              <a:rPr lang="en-US" altLang="zh-CN" dirty="0"/>
              <a:t>Use Case </a:t>
            </a:r>
            <a:r>
              <a:rPr lang="en-US" altLang="zh-CN" dirty="0" smtClean="0"/>
              <a:t>2: </a:t>
            </a:r>
            <a:r>
              <a:rPr lang="en-US" altLang="zh-CN" dirty="0" err="1"/>
              <a:t>Prioritisation</a:t>
            </a:r>
            <a:r>
              <a:rPr lang="en-US" altLang="zh-CN" dirty="0"/>
              <a:t> of satellite based transport network resources for high priority users</a:t>
            </a:r>
            <a:endParaRPr lang="en-US" altLang="zh-CN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267" y="228600"/>
            <a:ext cx="7130521" cy="846667"/>
          </a:xfrm>
        </p:spPr>
        <p:txBody>
          <a:bodyPr/>
          <a:lstStyle/>
          <a:p>
            <a:r>
              <a:rPr lang="en-US" altLang="zh-CN" sz="2400" dirty="0" smtClean="0"/>
              <a:t>Use </a:t>
            </a:r>
            <a:r>
              <a:rPr lang="en-US" altLang="zh-CN" sz="2400" dirty="0"/>
              <a:t>Case 1: </a:t>
            </a:r>
            <a:r>
              <a:rPr lang="en-US" altLang="zh-CN" sz="2400" dirty="0"/>
              <a:t>Connectivity of temporary satellite local </a:t>
            </a:r>
            <a:r>
              <a:rPr lang="en-US" altLang="zh-CN" sz="2400" dirty="0" smtClean="0"/>
              <a:t>CN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1960" y="1075055"/>
            <a:ext cx="8388350" cy="3192780"/>
          </a:xfrm>
        </p:spPr>
        <p:txBody>
          <a:bodyPr/>
          <a:lstStyle/>
          <a:p>
            <a:r>
              <a:rPr lang="en-US" altLang="zh-CN" sz="2400" dirty="0" smtClean="0"/>
              <a:t>Use case description:</a:t>
            </a:r>
            <a:endParaRPr lang="en-US" altLang="zh-CN" sz="2400" dirty="0" smtClean="0"/>
          </a:p>
          <a:p>
            <a:pPr lvl="1"/>
            <a:r>
              <a:rPr lang="en-GB" altLang="zh-CN" sz="1800" dirty="0"/>
              <a:t>As satellite can provide ubiquitous coverage, it is appropriated to be used to serve some special cases, e.g., </a:t>
            </a:r>
            <a:r>
              <a:rPr lang="fr-FR" altLang="zh-CN" sz="1800" dirty="0"/>
              <a:t>scientific expeditions or mission critical services etc., when terrestrial network is not available. In such cases</a:t>
            </a:r>
            <a:r>
              <a:rPr lang="fr-FR" altLang="zh-CN" sz="1800" dirty="0" smtClean="0"/>
              <a:t>, the user, e.g.,</a:t>
            </a:r>
            <a:r>
              <a:rPr lang="en-US" altLang="zh-CN" sz="1800" dirty="0" smtClean="0"/>
              <a:t> scientists, </a:t>
            </a:r>
            <a:r>
              <a:rPr lang="en-US" altLang="zh-CN" sz="1800" dirty="0"/>
              <a:t>may need to setup local </a:t>
            </a:r>
            <a:r>
              <a:rPr lang="en-US" altLang="zh-CN" sz="1800" dirty="0" smtClean="0"/>
              <a:t>data center </a:t>
            </a:r>
            <a:r>
              <a:rPr lang="en-US" altLang="zh-CN" sz="1800" dirty="0"/>
              <a:t>on the </a:t>
            </a:r>
            <a:r>
              <a:rPr lang="en-US" altLang="zh-CN" sz="1800" dirty="0" smtClean="0"/>
              <a:t>site for data storage, analytics or retrieval locally. </a:t>
            </a:r>
            <a:endParaRPr lang="en-US" altLang="zh-CN" sz="1800" dirty="0"/>
          </a:p>
          <a:p>
            <a:pPr lvl="1"/>
            <a:r>
              <a:rPr lang="en-US" altLang="zh-CN" sz="1800" dirty="0" smtClean="0"/>
              <a:t>To </a:t>
            </a:r>
            <a:r>
              <a:rPr lang="en-US" altLang="zh-CN" sz="1800" dirty="0"/>
              <a:t>support </a:t>
            </a:r>
            <a:r>
              <a:rPr lang="en-US" altLang="zh-CN" sz="1800" dirty="0" smtClean="0"/>
              <a:t>this and allow </a:t>
            </a:r>
            <a:r>
              <a:rPr lang="en-US" altLang="zh-CN" sz="1800" dirty="0"/>
              <a:t>the scientists </a:t>
            </a:r>
            <a:r>
              <a:rPr lang="en-US" altLang="zh-CN" sz="1800" dirty="0" smtClean="0"/>
              <a:t>to visit </a:t>
            </a:r>
            <a:r>
              <a:rPr lang="en-US" altLang="zh-CN" sz="1800" dirty="0"/>
              <a:t>the local network directly via the satellite, without going </a:t>
            </a:r>
            <a:r>
              <a:rPr lang="en-US" altLang="zh-CN" sz="1800" dirty="0" smtClean="0"/>
              <a:t>back to </a:t>
            </a:r>
            <a:r>
              <a:rPr lang="en-US" altLang="zh-CN" sz="1800" dirty="0"/>
              <a:t>the core network deployed far away, a local network needs to be </a:t>
            </a:r>
            <a:r>
              <a:rPr lang="en-US" altLang="zh-CN" sz="1800" dirty="0" smtClean="0"/>
              <a:t>deployed, and can connect </a:t>
            </a:r>
            <a:r>
              <a:rPr lang="en-US" altLang="zh-CN" sz="1800" dirty="0"/>
              <a:t>to satellite </a:t>
            </a:r>
            <a:r>
              <a:rPr lang="en-US" altLang="zh-CN" sz="1800" dirty="0" smtClean="0"/>
              <a:t>enabled RAN directly </a:t>
            </a:r>
            <a:r>
              <a:rPr lang="en-US" altLang="zh-CN" sz="1800" dirty="0"/>
              <a:t>via a </a:t>
            </a:r>
            <a:r>
              <a:rPr lang="en-US" altLang="zh-CN" sz="1800" dirty="0" smtClean="0"/>
              <a:t>Gateway.</a:t>
            </a:r>
            <a:endParaRPr lang="en-US" altLang="zh-CN" sz="1800" dirty="0"/>
          </a:p>
          <a:p>
            <a:pPr lvl="1"/>
            <a:endParaRPr lang="en-US" altLang="zh-CN" sz="1800" dirty="0" smtClean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 smtClean="0"/>
          </a:p>
          <a:p>
            <a:pPr lvl="1"/>
            <a:endParaRPr lang="en-US" altLang="zh-CN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699" y="4436987"/>
            <a:ext cx="4648201" cy="1927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055" y="836930"/>
            <a:ext cx="8388350" cy="5080635"/>
          </a:xfrm>
        </p:spPr>
        <p:txBody>
          <a:bodyPr/>
          <a:lstStyle/>
          <a:p>
            <a:r>
              <a:rPr lang="en-US" altLang="zh-CN" sz="1800" dirty="0" smtClean="0"/>
              <a:t>Service flow:</a:t>
            </a:r>
            <a:endParaRPr lang="en-US" altLang="zh-CN" sz="1800" dirty="0" smtClean="0"/>
          </a:p>
          <a:p>
            <a:pPr lvl="1"/>
            <a:r>
              <a:rPr lang="en-US" altLang="zh-CN" sz="1400" dirty="0" smtClean="0"/>
              <a:t>1. A scientific investigation team arrives in Antarctica, and set up a camp, where a local network is to deployed, e.g., for data collection, analytics and storage.</a:t>
            </a:r>
            <a:endParaRPr lang="en-US" altLang="zh-CN" sz="1400" dirty="0" smtClean="0"/>
          </a:p>
          <a:p>
            <a:pPr lvl="1"/>
            <a:r>
              <a:rPr lang="en-US" altLang="zh-CN" sz="1400" dirty="0" smtClean="0"/>
              <a:t>2. As there is no terrestrial network, the team members have to access operator’s network and/or the local network via satellite access. So the </a:t>
            </a:r>
            <a:r>
              <a:rPr lang="en-US" altLang="zh-CN" sz="1400" dirty="0"/>
              <a:t>local network has to connect with </a:t>
            </a:r>
            <a:r>
              <a:rPr lang="en-US" altLang="zh-CN" sz="1400" dirty="0" err="1"/>
              <a:t>gNB</a:t>
            </a:r>
            <a:r>
              <a:rPr lang="en-US" altLang="zh-CN" sz="1400" dirty="0"/>
              <a:t> on the </a:t>
            </a:r>
            <a:r>
              <a:rPr lang="en-US" altLang="zh-CN" sz="1400" dirty="0" smtClean="0"/>
              <a:t>satellite.</a:t>
            </a:r>
            <a:endParaRPr lang="en-US" altLang="zh-CN" sz="1400" dirty="0" smtClean="0"/>
          </a:p>
          <a:p>
            <a:pPr lvl="1"/>
            <a:r>
              <a:rPr lang="en-US" altLang="zh-CN" sz="1400" dirty="0" smtClean="0"/>
              <a:t>3. To allow the local network to connect with </a:t>
            </a:r>
            <a:r>
              <a:rPr lang="en-US" altLang="zh-CN" sz="1400" dirty="0" err="1" smtClean="0"/>
              <a:t>gNBs</a:t>
            </a:r>
            <a:r>
              <a:rPr lang="en-US" altLang="zh-CN" sz="1400" dirty="0" smtClean="0"/>
              <a:t> on-board, in the camp, there may be a light satellite gateway which can search available </a:t>
            </a:r>
            <a:r>
              <a:rPr lang="en-US" altLang="zh-CN" sz="1400" dirty="0" err="1" smtClean="0"/>
              <a:t>gNBs</a:t>
            </a:r>
            <a:r>
              <a:rPr lang="en-US" altLang="zh-CN" sz="1400" dirty="0" smtClean="0"/>
              <a:t> on-board, establish connection with a </a:t>
            </a:r>
            <a:r>
              <a:rPr lang="en-US" altLang="zh-CN" sz="1400" dirty="0" err="1" smtClean="0"/>
              <a:t>gNB</a:t>
            </a:r>
            <a:r>
              <a:rPr lang="en-US" altLang="zh-CN" sz="1400" dirty="0" smtClean="0"/>
              <a:t> on-board., and work as a local UPF or local 5GC.</a:t>
            </a:r>
            <a:endParaRPr lang="en-US" altLang="zh-CN" sz="1400" dirty="0" smtClean="0"/>
          </a:p>
          <a:p>
            <a:pPr lvl="1"/>
            <a:r>
              <a:rPr lang="en-US" altLang="zh-CN" sz="1400" dirty="0"/>
              <a:t>4. To add this local UPF or 5GC, the light satellite gateway (e.g., as a UE) may send a request to remote 5GC in operator’s data center to ask for network configuration for being a local UPF or 5GC.</a:t>
            </a:r>
            <a:endParaRPr lang="en-US" altLang="zh-CN" sz="1400" dirty="0"/>
          </a:p>
          <a:p>
            <a:pPr lvl="1"/>
            <a:r>
              <a:rPr lang="en-US" altLang="zh-CN" sz="1400" dirty="0" smtClean="0">
                <a:sym typeface="+mn-ea"/>
              </a:rPr>
              <a:t>5. The remote 5GC will authenticate </a:t>
            </a:r>
            <a:r>
              <a:rPr lang="en-US" altLang="zh-CN" sz="1400" dirty="0">
                <a:sym typeface="+mn-ea"/>
              </a:rPr>
              <a:t>the light satellite </a:t>
            </a:r>
            <a:r>
              <a:rPr lang="en-US" altLang="zh-CN" sz="1400" dirty="0" smtClean="0">
                <a:sym typeface="+mn-ea"/>
              </a:rPr>
              <a:t>gateway, and determine it can work as a local UPF or 5GC.</a:t>
            </a:r>
            <a:endParaRPr lang="en-US" altLang="zh-CN" sz="1400" dirty="0" smtClean="0"/>
          </a:p>
          <a:p>
            <a:pPr lvl="1"/>
            <a:r>
              <a:rPr lang="en-US" altLang="zh-CN" sz="1400" dirty="0" smtClean="0">
                <a:sym typeface="+mn-ea"/>
              </a:rPr>
              <a:t>6. After receiving configuration data, the </a:t>
            </a:r>
            <a:r>
              <a:rPr lang="en-US" altLang="zh-CN" sz="1400" dirty="0">
                <a:sym typeface="+mn-ea"/>
              </a:rPr>
              <a:t>light satellite </a:t>
            </a:r>
            <a:r>
              <a:rPr lang="en-US" altLang="zh-CN" sz="1400" dirty="0" smtClean="0">
                <a:sym typeface="+mn-ea"/>
              </a:rPr>
              <a:t>gateway works as a local UPF or 5GC, e.g.,:</a:t>
            </a:r>
            <a:endParaRPr lang="en-US" altLang="zh-CN" sz="1400" dirty="0" smtClean="0"/>
          </a:p>
          <a:p>
            <a:pPr lvl="2"/>
            <a:r>
              <a:rPr lang="en-US" altLang="zh-CN" sz="1400" dirty="0">
                <a:sym typeface="+mn-ea"/>
              </a:rPr>
              <a:t>The local UPF will setup N4 connection towards a SMF(s) in the operator’s data center</a:t>
            </a:r>
            <a:endParaRPr lang="en-US" altLang="zh-CN" sz="1400" dirty="0"/>
          </a:p>
          <a:p>
            <a:pPr lvl="2"/>
            <a:r>
              <a:rPr lang="en-US" altLang="zh-CN" sz="1400" dirty="0">
                <a:sym typeface="+mn-ea"/>
              </a:rPr>
              <a:t>The local 5GC </a:t>
            </a:r>
            <a:r>
              <a:rPr lang="en-US" altLang="zh-CN" sz="1400" dirty="0" smtClean="0">
                <a:sym typeface="+mn-ea"/>
              </a:rPr>
              <a:t>may </a:t>
            </a:r>
            <a:r>
              <a:rPr lang="en-US" altLang="zh-CN" sz="1400" dirty="0">
                <a:sym typeface="+mn-ea"/>
              </a:rPr>
              <a:t>setup </a:t>
            </a:r>
            <a:r>
              <a:rPr lang="en-US" altLang="zh-CN" sz="1400" dirty="0" smtClean="0">
                <a:sym typeface="+mn-ea"/>
              </a:rPr>
              <a:t>more TNL </a:t>
            </a:r>
            <a:r>
              <a:rPr lang="en-US" altLang="zh-CN" sz="1400" dirty="0">
                <a:sym typeface="+mn-ea"/>
              </a:rPr>
              <a:t>associations with the </a:t>
            </a:r>
            <a:r>
              <a:rPr lang="en-US" altLang="zh-CN" sz="1400" dirty="0" err="1">
                <a:sym typeface="+mn-ea"/>
              </a:rPr>
              <a:t>gNB</a:t>
            </a:r>
            <a:r>
              <a:rPr lang="en-US" altLang="zh-CN" sz="1400" dirty="0">
                <a:sym typeface="+mn-ea"/>
              </a:rPr>
              <a:t> on </a:t>
            </a:r>
            <a:r>
              <a:rPr lang="en-US" altLang="zh-CN" sz="1400" dirty="0" smtClean="0">
                <a:sym typeface="+mn-ea"/>
              </a:rPr>
              <a:t>board after NG setup is completed.</a:t>
            </a:r>
            <a:endParaRPr lang="en-US" altLang="zh-CN" sz="1400" dirty="0"/>
          </a:p>
          <a:p>
            <a:pPr lvl="1"/>
            <a:r>
              <a:rPr lang="en-US" altLang="zh-CN" sz="1400" dirty="0" smtClean="0">
                <a:sym typeface="+mn-ea"/>
              </a:rPr>
              <a:t>7. Any team member has to be authorized to visit the local network:</a:t>
            </a:r>
            <a:endParaRPr lang="en-US" altLang="zh-CN" sz="1400" dirty="0" smtClean="0"/>
          </a:p>
          <a:p>
            <a:pPr lvl="2"/>
            <a:r>
              <a:rPr lang="en-US" altLang="zh-CN" sz="1400" dirty="0" smtClean="0">
                <a:sym typeface="+mn-ea"/>
              </a:rPr>
              <a:t>If a local UPF is deployed, the SMF may authenticate the user, and determine whether a PDU session towards the local UPF is allowed.</a:t>
            </a:r>
            <a:endParaRPr lang="en-US" altLang="zh-CN" sz="1400" dirty="0" smtClean="0"/>
          </a:p>
          <a:p>
            <a:pPr lvl="2"/>
            <a:r>
              <a:rPr lang="en-US" altLang="zh-CN" sz="1400" dirty="0" smtClean="0">
                <a:sym typeface="+mn-ea"/>
              </a:rPr>
              <a:t>If a local 5GC is deployed, it is up to the local 5GC to authenticate the user.</a:t>
            </a:r>
            <a:endParaRPr lang="en-US" altLang="zh-CN" sz="1400" dirty="0" smtClean="0"/>
          </a:p>
          <a:p>
            <a:pPr lvl="1"/>
            <a:endParaRPr lang="en-US" altLang="zh-CN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557530" y="5917406"/>
            <a:ext cx="764540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lvl="1"/>
            <a:r>
              <a:rPr lang="en-US" altLang="zh-CN" sz="1800" i="1" dirty="0">
                <a:solidFill>
                  <a:prstClr val="black"/>
                </a:solidFill>
                <a:latin typeface="Calibri" panose="020F0502020204030204"/>
              </a:rPr>
              <a:t>NOTE: To completely isolate this local network, a standalone 5GC may be </a:t>
            </a:r>
            <a:r>
              <a:rPr lang="en-US" altLang="zh-CN" sz="1800" i="1" dirty="0" smtClean="0">
                <a:solidFill>
                  <a:prstClr val="black"/>
                </a:solidFill>
                <a:latin typeface="Calibri" panose="020F0502020204030204"/>
              </a:rPr>
              <a:t>setup.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86055" y="228600"/>
            <a:ext cx="7130415" cy="608330"/>
          </a:xfrm>
        </p:spPr>
        <p:txBody>
          <a:bodyPr/>
          <a:lstStyle/>
          <a:p>
            <a:r>
              <a:rPr lang="en-US" altLang="zh-CN" sz="2400" dirty="0" smtClean="0"/>
              <a:t>Use </a:t>
            </a:r>
            <a:r>
              <a:rPr lang="en-US" altLang="zh-CN" sz="2400" dirty="0"/>
              <a:t>Case 1: </a:t>
            </a:r>
            <a:r>
              <a:rPr lang="en-US" altLang="zh-CN" sz="2400" dirty="0"/>
              <a:t>Connectivity of temporary satellite local </a:t>
            </a:r>
            <a:r>
              <a:rPr lang="en-US" altLang="zh-CN" sz="2400" dirty="0" smtClean="0"/>
              <a:t>CN</a:t>
            </a:r>
            <a:endParaRPr lang="zh-CN" altLang="en-US" sz="24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7825" y="1074844"/>
            <a:ext cx="8388350" cy="4830763"/>
          </a:xfrm>
        </p:spPr>
        <p:txBody>
          <a:bodyPr/>
          <a:lstStyle/>
          <a:p>
            <a:r>
              <a:rPr lang="en-US" altLang="zh-CN" sz="2400" dirty="0" smtClean="0"/>
              <a:t>Potential objectives for study:</a:t>
            </a:r>
            <a:endParaRPr lang="en-US" altLang="zh-CN" sz="2400" dirty="0" smtClean="0"/>
          </a:p>
          <a:p>
            <a:pPr lvl="1"/>
            <a:r>
              <a:rPr lang="en-US" altLang="zh-CN" sz="1800" dirty="0"/>
              <a:t>1. How does the local network connect to the 5G system, including the role of the Gateway that connects the local network with the satellite (e.g. a UE vs a NTN gateway</a:t>
            </a:r>
            <a:r>
              <a:rPr lang="en-US" altLang="zh-CN" sz="1800" dirty="0" smtClean="0"/>
              <a:t>)?</a:t>
            </a:r>
            <a:endParaRPr lang="en-US" altLang="zh-CN" sz="1800" dirty="0"/>
          </a:p>
          <a:p>
            <a:pPr lvl="1"/>
            <a:r>
              <a:rPr lang="en-US" altLang="zh-CN" sz="1800" dirty="0"/>
              <a:t>2. Whether 5G entities need to be deployed in the local network </a:t>
            </a:r>
            <a:r>
              <a:rPr lang="en-US" altLang="zh-CN" sz="1800" dirty="0" smtClean="0"/>
              <a:t>to </a:t>
            </a:r>
            <a:r>
              <a:rPr lang="en-US" altLang="zh-CN" sz="1800" dirty="0"/>
              <a:t>support such </a:t>
            </a:r>
            <a:r>
              <a:rPr lang="en-US" altLang="zh-CN" sz="1800" dirty="0" smtClean="0"/>
              <a:t>use cases, </a:t>
            </a:r>
            <a:r>
              <a:rPr lang="en-US" altLang="zh-CN" sz="1800" dirty="0"/>
              <a:t>e.g. </a:t>
            </a:r>
            <a:r>
              <a:rPr lang="en-US" altLang="zh-CN" sz="1800" dirty="0" smtClean="0"/>
              <a:t>UPF+MEC </a:t>
            </a:r>
            <a:r>
              <a:rPr lang="en-US" altLang="zh-CN" sz="1800" dirty="0"/>
              <a:t>or a mini 5GC including control plane entities</a:t>
            </a:r>
            <a:r>
              <a:rPr lang="en-US" altLang="zh-CN" sz="1800" dirty="0" smtClean="0"/>
              <a:t>.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3. Authentication/Authorization/Accounting </a:t>
            </a:r>
            <a:r>
              <a:rPr lang="en-US" altLang="zh-CN" sz="1800" dirty="0"/>
              <a:t>for the connectivity of </a:t>
            </a:r>
            <a:r>
              <a:rPr lang="en-US" altLang="zh-CN" sz="1800" dirty="0" smtClean="0"/>
              <a:t>the </a:t>
            </a:r>
            <a:r>
              <a:rPr lang="en-US" altLang="zh-CN" sz="1800" dirty="0"/>
              <a:t>local network.</a:t>
            </a:r>
            <a:endParaRPr lang="en-US" altLang="zh-CN" sz="1800" dirty="0"/>
          </a:p>
          <a:p>
            <a:pPr lvl="1"/>
            <a:r>
              <a:rPr lang="en-US" altLang="zh-CN" sz="1800" dirty="0"/>
              <a:t>4. How to protect the communication from the satellite to the Gateway in the local </a:t>
            </a:r>
            <a:r>
              <a:rPr lang="en-US" altLang="zh-CN" sz="1800" dirty="0" smtClean="0"/>
              <a:t>network.</a:t>
            </a:r>
            <a:endParaRPr lang="en-US" altLang="zh-CN" sz="1800" dirty="0"/>
          </a:p>
          <a:p>
            <a:pPr lvl="1"/>
            <a:r>
              <a:rPr lang="en-US" altLang="zh-CN" sz="1800" dirty="0" smtClean="0"/>
              <a:t>5. Authentication </a:t>
            </a:r>
            <a:r>
              <a:rPr lang="en-US" altLang="zh-CN" sz="1800" dirty="0"/>
              <a:t>of the end users who want to access the local network</a:t>
            </a:r>
            <a:endParaRPr lang="en-US" altLang="zh-CN" sz="1800" dirty="0"/>
          </a:p>
          <a:p>
            <a:endParaRPr lang="en-US" altLang="zh-CN" sz="2400" dirty="0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86267" y="228600"/>
            <a:ext cx="7130521" cy="846667"/>
          </a:xfrm>
        </p:spPr>
        <p:txBody>
          <a:bodyPr/>
          <a:lstStyle/>
          <a:p>
            <a:r>
              <a:rPr lang="en-US" altLang="zh-CN" sz="2400" dirty="0" smtClean="0"/>
              <a:t>Use </a:t>
            </a:r>
            <a:r>
              <a:rPr lang="en-US" altLang="zh-CN" sz="2400" dirty="0"/>
              <a:t>Case 1: </a:t>
            </a:r>
            <a:r>
              <a:rPr lang="en-US" altLang="zh-CN" sz="2400" dirty="0"/>
              <a:t>Connectivity of temporary satellite local </a:t>
            </a:r>
            <a:r>
              <a:rPr lang="en-US" altLang="zh-CN" sz="2400" dirty="0" smtClean="0"/>
              <a:t>CN</a:t>
            </a:r>
            <a:endParaRPr lang="zh-CN" altLang="en-US" sz="24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945" y="95885"/>
            <a:ext cx="7188200" cy="827405"/>
          </a:xfrm>
        </p:spPr>
        <p:txBody>
          <a:bodyPr/>
          <a:lstStyle/>
          <a:p>
            <a:r>
              <a:rPr lang="en-US" altLang="zh-CN" sz="2400" dirty="0" smtClean="0"/>
              <a:t>Use </a:t>
            </a:r>
            <a:r>
              <a:rPr lang="en-US" altLang="zh-CN" sz="2400" dirty="0"/>
              <a:t>Case </a:t>
            </a:r>
            <a:r>
              <a:rPr lang="en-US" altLang="zh-CN" sz="2400" dirty="0" smtClean="0"/>
              <a:t>2: </a:t>
            </a:r>
            <a:r>
              <a:rPr lang="en-US" altLang="zh-CN" sz="2400" dirty="0" err="1"/>
              <a:t>Prioritisation</a:t>
            </a:r>
            <a:r>
              <a:rPr lang="en-US" altLang="zh-CN" sz="2400" dirty="0"/>
              <a:t> of satellite based transport network resources for high priority users</a:t>
            </a:r>
            <a:endParaRPr lang="en-US" altLang="zh-CN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130" y="923290"/>
            <a:ext cx="8388350" cy="3639820"/>
          </a:xfrm>
        </p:spPr>
        <p:txBody>
          <a:bodyPr/>
          <a:lstStyle/>
          <a:p>
            <a:r>
              <a:rPr lang="en-US" altLang="zh-CN" sz="1800" dirty="0" smtClean="0"/>
              <a:t>Use case description:</a:t>
            </a:r>
            <a:endParaRPr lang="en-US" altLang="zh-CN" sz="1800" dirty="0" smtClean="0"/>
          </a:p>
          <a:p>
            <a:pPr lvl="1"/>
            <a:r>
              <a:rPr lang="en-US" altLang="zh-CN" sz="1400" dirty="0" smtClean="0"/>
              <a:t>User's </a:t>
            </a:r>
            <a:r>
              <a:rPr lang="en-US" altLang="zh-CN" sz="1400" dirty="0"/>
              <a:t>requirements </a:t>
            </a:r>
            <a:r>
              <a:rPr lang="en-US" altLang="zh-CN" sz="1400" dirty="0" smtClean="0"/>
              <a:t>are </a:t>
            </a:r>
            <a:r>
              <a:rPr lang="en-US" altLang="zh-CN" sz="1400" dirty="0"/>
              <a:t>agnostic to the satellite operation center, i.e. NTN control function defined in RAN3, so the </a:t>
            </a:r>
            <a:r>
              <a:rPr lang="en-US" altLang="zh-CN" sz="1400" dirty="0" smtClean="0"/>
              <a:t>NTN control function can </a:t>
            </a:r>
            <a:r>
              <a:rPr lang="en-US" altLang="zh-CN" sz="1400" dirty="0"/>
              <a:t>not take users' requirements into account to </a:t>
            </a:r>
            <a:r>
              <a:rPr lang="en-US" altLang="zh-CN" sz="1400" dirty="0" smtClean="0"/>
              <a:t>reserve satellite </a:t>
            </a:r>
            <a:r>
              <a:rPr lang="en-US" altLang="zh-CN" sz="1400" dirty="0"/>
              <a:t>resources, </a:t>
            </a:r>
            <a:r>
              <a:rPr lang="en-US" altLang="zh-CN" sz="1400" dirty="0" smtClean="0"/>
              <a:t>e.g., space </a:t>
            </a:r>
            <a:r>
              <a:rPr lang="en-US" altLang="zh-CN" sz="1400" dirty="0"/>
              <a:t>transport network </a:t>
            </a:r>
            <a:r>
              <a:rPr lang="en-US" altLang="zh-CN" sz="1400" dirty="0" smtClean="0"/>
              <a:t>resource, which then can </a:t>
            </a:r>
            <a:r>
              <a:rPr lang="en-US" altLang="zh-CN" sz="1400" dirty="0"/>
              <a:t>not promise users' </a:t>
            </a:r>
            <a:r>
              <a:rPr lang="en-US" altLang="zh-CN" sz="1400" dirty="0" smtClean="0"/>
              <a:t>experience. </a:t>
            </a:r>
            <a:endParaRPr lang="en-US" altLang="zh-CN" sz="1400" dirty="0" smtClean="0"/>
          </a:p>
          <a:p>
            <a:pPr lvl="0"/>
            <a:r>
              <a:rPr lang="en-US" altLang="zh-CN" sz="1800" dirty="0">
                <a:ea typeface="+mn-ea"/>
                <a:cs typeface="+mn-cs"/>
              </a:rPr>
              <a:t>Service flow</a:t>
            </a:r>
            <a:endParaRPr lang="en-US" altLang="zh-CN" sz="1800" dirty="0">
              <a:ea typeface="+mn-ea"/>
              <a:cs typeface="+mn-cs"/>
            </a:endParaRPr>
          </a:p>
          <a:p>
            <a:pPr lvl="1"/>
            <a:r>
              <a:rPr lang="en-US" altLang="zh-CN" sz="1400" dirty="0" smtClean="0"/>
              <a:t>1. A government user attached to the 5GS via satellite access;</a:t>
            </a:r>
            <a:endParaRPr lang="en-US" altLang="zh-CN" sz="1400" dirty="0" smtClean="0"/>
          </a:p>
          <a:p>
            <a:pPr lvl="1"/>
            <a:r>
              <a:rPr lang="en-US" altLang="zh-CN" sz="1400" dirty="0" smtClean="0"/>
              <a:t>2. To serve this high priority user, the 5G system will reserve radio resources for this user, and set ARP to high priority for </a:t>
            </a:r>
            <a:r>
              <a:rPr lang="en-US" altLang="zh-CN" sz="1400" dirty="0" err="1" smtClean="0"/>
              <a:t>QoS</a:t>
            </a:r>
            <a:r>
              <a:rPr lang="en-US" altLang="zh-CN" sz="1400" dirty="0" smtClean="0"/>
              <a:t> flows belonging to this user;</a:t>
            </a:r>
            <a:endParaRPr lang="en-US" altLang="zh-CN" sz="1400" dirty="0" smtClean="0"/>
          </a:p>
          <a:p>
            <a:pPr lvl="1"/>
            <a:r>
              <a:rPr lang="en-US" altLang="zh-CN" sz="1400" dirty="0" smtClean="0">
                <a:sym typeface="+mn-ea"/>
              </a:rPr>
              <a:t>3. The 5G system also informs NTN control function to reserve transport network resources </a:t>
            </a:r>
            <a:r>
              <a:rPr lang="en-US" altLang="zh-CN" sz="1400" dirty="0">
                <a:sym typeface="+mn-ea"/>
              </a:rPr>
              <a:t>between the </a:t>
            </a:r>
            <a:r>
              <a:rPr lang="en-US" altLang="zh-CN" sz="1400" dirty="0" err="1">
                <a:sym typeface="+mn-ea"/>
              </a:rPr>
              <a:t>gNB</a:t>
            </a:r>
            <a:r>
              <a:rPr lang="en-US" altLang="zh-CN" sz="1400" dirty="0">
                <a:sym typeface="+mn-ea"/>
              </a:rPr>
              <a:t> on-board and the </a:t>
            </a:r>
            <a:r>
              <a:rPr lang="en-US" altLang="zh-CN" sz="1400" dirty="0" smtClean="0">
                <a:sym typeface="+mn-ea"/>
              </a:rPr>
              <a:t>satellite gateway on the ground for this user, i.e., the satellite backhaul resources, so that user data transmission over N3 connection can be promised.</a:t>
            </a:r>
            <a:endParaRPr lang="en-US" altLang="zh-CN" sz="1400" dirty="0" smtClean="0"/>
          </a:p>
          <a:p>
            <a:pPr lvl="1"/>
            <a:r>
              <a:rPr lang="en-US" altLang="zh-CN" sz="1400" dirty="0" smtClean="0">
                <a:sym typeface="+mn-ea"/>
              </a:rPr>
              <a:t>4. The 5G system may also tell the NTN control function that there is a high priority user in a designated area to avoid the NTN control function to change this satellite beam </a:t>
            </a:r>
            <a:r>
              <a:rPr lang="en-US" altLang="zh-CN" sz="1400" dirty="0">
                <a:sym typeface="+mn-ea"/>
              </a:rPr>
              <a:t>to serve other </a:t>
            </a:r>
            <a:r>
              <a:rPr lang="en-US" altLang="zh-CN" sz="1400" dirty="0" smtClean="0">
                <a:sym typeface="+mn-ea"/>
              </a:rPr>
              <a:t>services/systems</a:t>
            </a:r>
            <a:r>
              <a:rPr lang="en-US" altLang="zh-CN" sz="1400" dirty="0">
                <a:sym typeface="+mn-ea"/>
              </a:rPr>
              <a:t>, </a:t>
            </a:r>
            <a:r>
              <a:rPr lang="en-US" altLang="zh-CN" sz="1400" dirty="0" smtClean="0">
                <a:sym typeface="+mn-ea"/>
              </a:rPr>
              <a:t>e.g., not to schedule this satellite beam to serve another area for mission critical system.</a:t>
            </a:r>
            <a:endParaRPr lang="en-US" altLang="zh-CN" sz="1400" dirty="0" smtClean="0"/>
          </a:p>
          <a:p>
            <a:pPr lvl="1"/>
            <a:endParaRPr lang="en-US" altLang="zh-CN" sz="1400" dirty="0" smtClean="0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377825" y="4563110"/>
            <a:ext cx="8388350" cy="17900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buBlip>
                <a:blip r:embed="rId1"/>
              </a:buBlip>
            </a:pPr>
            <a:r>
              <a:rPr lang="en-US" altLang="zh-CN" sz="1800" dirty="0" smtClean="0"/>
              <a:t>Potential </a:t>
            </a:r>
            <a:r>
              <a:rPr lang="en-US" altLang="zh-CN" sz="1800" dirty="0"/>
              <a:t>objectives for study</a:t>
            </a:r>
            <a:endParaRPr lang="en-US" altLang="zh-CN" sz="1800" dirty="0"/>
          </a:p>
          <a:p>
            <a:pPr lvl="1"/>
            <a:r>
              <a:rPr lang="en-US" altLang="zh-CN" sz="1400" dirty="0" smtClean="0"/>
              <a:t>Whether the </a:t>
            </a:r>
            <a:r>
              <a:rPr lang="en-US" altLang="zh-CN" sz="1400" dirty="0"/>
              <a:t>5G system </a:t>
            </a:r>
            <a:r>
              <a:rPr lang="en-US" altLang="zh-CN" sz="1400" dirty="0" smtClean="0"/>
              <a:t>can request </a:t>
            </a:r>
            <a:r>
              <a:rPr lang="en-US" altLang="zh-CN" sz="1400" dirty="0"/>
              <a:t>the satellite system to reserve backhaul resources for a </a:t>
            </a:r>
            <a:r>
              <a:rPr lang="en-US" altLang="zh-CN" sz="1400" dirty="0" err="1"/>
              <a:t>gNB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on-board serving the high priority users.</a:t>
            </a:r>
            <a:endParaRPr lang="en-US" altLang="zh-CN" sz="1400" dirty="0" smtClean="0"/>
          </a:p>
          <a:p>
            <a:pPr lvl="1"/>
            <a:r>
              <a:rPr lang="en-US" altLang="zh-CN" sz="1400" dirty="0"/>
              <a:t>Whether </a:t>
            </a:r>
            <a:r>
              <a:rPr lang="en-US" altLang="zh-CN" sz="1400" dirty="0" smtClean="0"/>
              <a:t>the 5G </a:t>
            </a:r>
            <a:r>
              <a:rPr lang="en-US" altLang="zh-CN" sz="1400" dirty="0"/>
              <a:t>system </a:t>
            </a:r>
            <a:r>
              <a:rPr lang="en-US" altLang="zh-CN" sz="1400" dirty="0" smtClean="0"/>
              <a:t>can indicate the </a:t>
            </a:r>
            <a:r>
              <a:rPr lang="en-US" altLang="zh-CN" sz="1400" dirty="0"/>
              <a:t>satellite system </a:t>
            </a:r>
            <a:r>
              <a:rPr lang="en-US" altLang="zh-CN" sz="1400" dirty="0" smtClean="0"/>
              <a:t>the </a:t>
            </a:r>
            <a:r>
              <a:rPr lang="en-US" altLang="zh-CN" sz="1400" dirty="0" err="1" smtClean="0"/>
              <a:t>QoS</a:t>
            </a:r>
            <a:r>
              <a:rPr lang="en-US" altLang="zh-CN" sz="1400" dirty="0" smtClean="0"/>
              <a:t> requirements to satellite transport network for serving high </a:t>
            </a:r>
            <a:r>
              <a:rPr lang="en-US" altLang="zh-CN" sz="1400" dirty="0"/>
              <a:t>priority users</a:t>
            </a:r>
            <a:r>
              <a:rPr lang="en-US" altLang="zh-CN" sz="1400" dirty="0" smtClean="0"/>
              <a:t>.</a:t>
            </a:r>
            <a:endParaRPr lang="en-US" altLang="zh-CN" sz="1400" dirty="0" smtClean="0"/>
          </a:p>
          <a:p>
            <a:pPr lvl="1"/>
            <a:r>
              <a:rPr lang="en-US" altLang="zh-CN" sz="1400" dirty="0" smtClean="0"/>
              <a:t>Whether the </a:t>
            </a:r>
            <a:r>
              <a:rPr lang="en-US" altLang="zh-CN" sz="1400" dirty="0"/>
              <a:t>5G system </a:t>
            </a:r>
            <a:r>
              <a:rPr lang="en-US" altLang="zh-CN" sz="1400" dirty="0" smtClean="0"/>
              <a:t>can indicate </a:t>
            </a:r>
            <a:r>
              <a:rPr lang="en-US" altLang="zh-CN" sz="1400" dirty="0"/>
              <a:t>the satellite system the location of a priority </a:t>
            </a:r>
            <a:r>
              <a:rPr lang="en-US" altLang="zh-CN" sz="1400" dirty="0" smtClean="0"/>
              <a:t>user for satellite resources scheduling.</a:t>
            </a:r>
            <a:endParaRPr lang="en-US" altLang="zh-CN" sz="1400" dirty="0"/>
          </a:p>
          <a:p>
            <a:pPr lvl="1"/>
            <a:endParaRPr lang="en-US" altLang="zh-CN" sz="1400" dirty="0"/>
          </a:p>
          <a:p>
            <a:pPr lvl="1"/>
            <a:endParaRPr lang="en-US" altLang="zh-CN" sz="1400" dirty="0"/>
          </a:p>
          <a:p>
            <a:pPr lvl="1"/>
            <a:endParaRPr lang="en-US" altLang="zh-CN" sz="14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/>
          <p:nvPr/>
        </p:nvSpPr>
        <p:spPr bwMode="auto">
          <a:xfrm>
            <a:off x="748348" y="2138449"/>
            <a:ext cx="7772400" cy="7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jUyZTVmNDM2MTc1ZTg1YjJkMDg4YjM2NTVjNDUyOWQifQ==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4932</Words>
  <Application>WPS 演示</Application>
  <PresentationFormat>全屏显示(4:3)</PresentationFormat>
  <Paragraphs>70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Arial</vt:lpstr>
      <vt:lpstr>Times New Roman</vt:lpstr>
      <vt:lpstr>Calibri</vt:lpstr>
      <vt:lpstr>微软雅黑</vt:lpstr>
      <vt:lpstr>Arial Unicode MS</vt:lpstr>
      <vt:lpstr>Office Theme</vt:lpstr>
      <vt:lpstr>PowerPoint 演示文稿</vt:lpstr>
      <vt:lpstr>New Proposed Use Cases</vt:lpstr>
      <vt:lpstr>Use Case 1: Connectivity of temporary satellite local CN</vt:lpstr>
      <vt:lpstr>Use Case 1: Connectivity of temporary satellite local CN</vt:lpstr>
      <vt:lpstr>Use Case 1: Connectivity of temporary satellite local CN</vt:lpstr>
      <vt:lpstr>Use Case 2: Prioritisation of satellite based transport network resources for high priority users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Hui</cp:lastModifiedBy>
  <cp:revision>1663</cp:revision>
  <dcterms:created xsi:type="dcterms:W3CDTF">2008-08-30T09:32:00Z</dcterms:created>
  <dcterms:modified xsi:type="dcterms:W3CDTF">2022-05-09T01:56:52Z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ICV">
    <vt:lpwstr>E07BF470E47C4501B3E3F446F58D3E2D</vt:lpwstr>
  </property>
  <property fmtid="{D5CDD505-2E9C-101B-9397-08002B2CF9AE}" pid="13" name="KSOProductBuildVer">
    <vt:lpwstr>2052-11.1.0.11691</vt:lpwstr>
  </property>
</Properties>
</file>