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778" r:id="rId2"/>
    <p:sldId id="770" r:id="rId3"/>
    <p:sldId id="779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9EDF4"/>
    <a:srgbClr val="FF3300"/>
    <a:srgbClr val="C6D254"/>
    <a:srgbClr val="5C88D0"/>
    <a:srgbClr val="62A14D"/>
    <a:srgbClr val="000000"/>
    <a:srgbClr val="B1D254"/>
    <a:srgbClr val="72AF2F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7353" autoAdjust="0"/>
    <p:restoredTop sz="85740" autoAdjust="0"/>
  </p:normalViewPr>
  <p:slideViewPr>
    <p:cSldViewPr snapToGrid="0">
      <p:cViewPr varScale="1">
        <p:scale>
          <a:sx n="59" d="100"/>
          <a:sy n="59" d="100"/>
        </p:scale>
        <p:origin x="215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78"/>
    </p:cViewPr>
  </p:sorterViewPr>
  <p:notesViewPr>
    <p:cSldViewPr snapToGrid="0">
      <p:cViewPr varScale="1">
        <p:scale>
          <a:sx n="49" d="100"/>
          <a:sy n="49" d="100"/>
        </p:scale>
        <p:origin x="2922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6604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16056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SA1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#98E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GB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09 - 19 May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S2-221126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3GPP TSG SA1 Meeting #98-e</a:t>
            </a:r>
            <a:r>
              <a:rPr lang="en-US" altLang="de-DE" sz="1200" dirty="0" smtClean="0">
                <a:solidFill>
                  <a:schemeClr val="bg1"/>
                </a:solidFill>
              </a:rPr>
              <a:t> </a:t>
            </a:r>
            <a:r>
              <a:rPr lang="en-GB" altLang="de-DE" sz="1200" dirty="0" smtClean="0">
                <a:solidFill>
                  <a:schemeClr val="bg1"/>
                </a:solidFill>
              </a:rPr>
              <a:t>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5GSAT_Ph3 Way-Forward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China Telecom, CATT, China Mobile, Xiaomi, OPPO, </a:t>
            </a:r>
            <a:r>
              <a:rPr lang="en-US" altLang="zh-CN" dirty="0" smtClean="0"/>
              <a:t>ZTE</a:t>
            </a:r>
            <a:r>
              <a:rPr lang="en-US" altLang="zh-CN" dirty="0" smtClean="0"/>
              <a:t>, Ali Company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52039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69576"/>
            <a:ext cx="6827838" cy="1143000"/>
          </a:xfrm>
        </p:spPr>
        <p:txBody>
          <a:bodyPr/>
          <a:lstStyle/>
          <a:p>
            <a:r>
              <a:rPr lang="en-US" altLang="zh-CN" dirty="0" smtClean="0"/>
              <a:t>Objectives in 5GSAT_Ph3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6C4EE3A-BBF1-406A-9236-BB9FE37C91B0}"/>
              </a:ext>
            </a:extLst>
          </p:cNvPr>
          <p:cNvSpPr/>
          <p:nvPr/>
        </p:nvSpPr>
        <p:spPr>
          <a:xfrm>
            <a:off x="4858760" y="1327961"/>
            <a:ext cx="3965854" cy="384717"/>
          </a:xfrm>
          <a:prstGeom prst="rect">
            <a:avLst/>
          </a:prstGeom>
          <a:solidFill>
            <a:srgbClr val="E9EDF4"/>
          </a:solidFill>
          <a:ln>
            <a:solidFill>
              <a:srgbClr val="003399"/>
            </a:solidFill>
          </a:ln>
        </p:spPr>
        <p:txBody>
          <a:bodyPr wrap="square" lIns="91412" tIns="45718" rIns="91412" bIns="45718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微软雅黑" pitchFamily="34" charset="-122"/>
                <a:cs typeface="+mn-cs"/>
              </a:rPr>
              <a:t>Store and forward </a:t>
            </a:r>
            <a:r>
              <a:rPr lang="en-US" altLang="zh-CN" sz="1900" b="1" dirty="0" smtClean="0">
                <a:solidFill>
                  <a:schemeClr val="accent4">
                    <a:lumMod val="75000"/>
                  </a:schemeClr>
                </a:solidFill>
                <a:latin typeface="+mj-lt"/>
                <a:ea typeface="微软雅黑" pitchFamily="34" charset="-122"/>
                <a:cs typeface="+mn-cs"/>
              </a:rPr>
              <a:t>operation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6C4EE3A-BBF1-406A-9236-BB9FE37C91B0}"/>
              </a:ext>
            </a:extLst>
          </p:cNvPr>
          <p:cNvSpPr/>
          <p:nvPr/>
        </p:nvSpPr>
        <p:spPr>
          <a:xfrm>
            <a:off x="397060" y="2257658"/>
            <a:ext cx="4039700" cy="677104"/>
          </a:xfrm>
          <a:prstGeom prst="rect">
            <a:avLst/>
          </a:prstGeom>
          <a:solidFill>
            <a:srgbClr val="043B90"/>
          </a:solidFill>
          <a:ln>
            <a:solidFill>
              <a:srgbClr val="003399"/>
            </a:solidFill>
          </a:ln>
        </p:spPr>
        <p:txBody>
          <a:bodyPr wrap="square" lIns="91412" tIns="45718" rIns="91412" bIns="45718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rgbClr val="FFFFFF"/>
                </a:solidFill>
                <a:latin typeface="+mj-lt"/>
                <a:ea typeface="微软雅黑" pitchFamily="34" charset="-122"/>
                <a:cs typeface="+mn-cs"/>
              </a:rPr>
              <a:t>Positioning and Navigation Enhancement</a:t>
            </a:r>
            <a:endParaRPr lang="zh-CN" altLang="en-US" sz="1900" b="1" dirty="0">
              <a:solidFill>
                <a:srgbClr val="FFFFFF"/>
              </a:solidFill>
              <a:latin typeface="+mj-lt"/>
              <a:ea typeface="微软雅黑" pitchFamily="34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6C4EE3A-BBF1-406A-9236-BB9FE37C91B0}"/>
              </a:ext>
            </a:extLst>
          </p:cNvPr>
          <p:cNvSpPr/>
          <p:nvPr/>
        </p:nvSpPr>
        <p:spPr>
          <a:xfrm>
            <a:off x="421444" y="5671942"/>
            <a:ext cx="4039700" cy="384717"/>
          </a:xfrm>
          <a:prstGeom prst="rect">
            <a:avLst/>
          </a:prstGeom>
          <a:solidFill>
            <a:srgbClr val="043B90"/>
          </a:solidFill>
          <a:ln>
            <a:solidFill>
              <a:srgbClr val="003399"/>
            </a:solidFill>
          </a:ln>
        </p:spPr>
        <p:txBody>
          <a:bodyPr wrap="square" lIns="91412" tIns="45718" rIns="91412" bIns="45718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chemeClr val="bg1"/>
                </a:solidFill>
                <a:latin typeface="+mj-lt"/>
                <a:ea typeface="微软雅黑" pitchFamily="34" charset="-122"/>
                <a:cs typeface="+mn-cs"/>
              </a:rPr>
              <a:t>Multiple orbit satellite RAT</a:t>
            </a:r>
            <a:endParaRPr lang="zh-CN" altLang="en-US" sz="1900" b="1" dirty="0">
              <a:solidFill>
                <a:schemeClr val="bg1"/>
              </a:solidFill>
              <a:latin typeface="+mj-lt"/>
              <a:ea typeface="微软雅黑" pitchFamily="34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F6C4EE3A-BBF1-406A-9236-BB9FE37C91B0}"/>
              </a:ext>
            </a:extLst>
          </p:cNvPr>
          <p:cNvSpPr/>
          <p:nvPr/>
        </p:nvSpPr>
        <p:spPr>
          <a:xfrm>
            <a:off x="397060" y="4964461"/>
            <a:ext cx="4039700" cy="384717"/>
          </a:xfrm>
          <a:prstGeom prst="rect">
            <a:avLst/>
          </a:prstGeom>
          <a:solidFill>
            <a:srgbClr val="043B90"/>
          </a:solidFill>
          <a:ln>
            <a:solidFill>
              <a:srgbClr val="003399"/>
            </a:solidFill>
          </a:ln>
        </p:spPr>
        <p:txBody>
          <a:bodyPr wrap="square" lIns="91412" tIns="45718" rIns="91412" bIns="45718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 smtClean="0">
                <a:solidFill>
                  <a:schemeClr val="bg1"/>
                </a:solidFill>
                <a:latin typeface="+mj-lt"/>
                <a:ea typeface="微软雅黑" pitchFamily="34" charset="-122"/>
                <a:cs typeface="+mn-cs"/>
              </a:rPr>
              <a:t>GNSS Free Operation</a:t>
            </a:r>
            <a:endParaRPr lang="zh-CN" altLang="en-US" sz="1900" b="1" dirty="0">
              <a:solidFill>
                <a:schemeClr val="bg1"/>
              </a:solidFill>
              <a:latin typeface="+mj-lt"/>
              <a:ea typeface="微软雅黑" pitchFamily="34" charset="-122"/>
              <a:cs typeface="+mn-cs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6C4EE3A-BBF1-406A-9236-BB9FE37C91B0}"/>
              </a:ext>
            </a:extLst>
          </p:cNvPr>
          <p:cNvSpPr/>
          <p:nvPr/>
        </p:nvSpPr>
        <p:spPr>
          <a:xfrm>
            <a:off x="397060" y="4054611"/>
            <a:ext cx="4039700" cy="677104"/>
          </a:xfrm>
          <a:prstGeom prst="rect">
            <a:avLst/>
          </a:prstGeom>
          <a:solidFill>
            <a:srgbClr val="043B90"/>
          </a:solidFill>
          <a:ln>
            <a:solidFill>
              <a:srgbClr val="003399"/>
            </a:solidFill>
          </a:ln>
        </p:spPr>
        <p:txBody>
          <a:bodyPr wrap="square" lIns="91412" tIns="45718" rIns="91412" bIns="45718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rgbClr val="FFFFFF"/>
                </a:solidFill>
                <a:latin typeface="+mj-lt"/>
                <a:ea typeface="微软雅黑" pitchFamily="34" charset="-122"/>
                <a:cs typeface="+mn-cs"/>
              </a:rPr>
              <a:t>Local Data Switching via CN on satellite for UEs in a communication </a:t>
            </a:r>
            <a:endParaRPr lang="zh-CN" altLang="en-US" sz="1900" b="1" dirty="0">
              <a:solidFill>
                <a:srgbClr val="FFFFFF"/>
              </a:solidFill>
              <a:latin typeface="+mj-lt"/>
              <a:ea typeface="微软雅黑" pitchFamily="34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6C4EE3A-BBF1-406A-9236-BB9FE37C91B0}"/>
              </a:ext>
            </a:extLst>
          </p:cNvPr>
          <p:cNvSpPr/>
          <p:nvPr/>
        </p:nvSpPr>
        <p:spPr>
          <a:xfrm>
            <a:off x="417700" y="1285220"/>
            <a:ext cx="4039701" cy="677104"/>
          </a:xfrm>
          <a:prstGeom prst="rect">
            <a:avLst/>
          </a:prstGeom>
          <a:solidFill>
            <a:srgbClr val="043B90"/>
          </a:solidFill>
          <a:ln>
            <a:solidFill>
              <a:srgbClr val="003399"/>
            </a:solidFill>
          </a:ln>
        </p:spPr>
        <p:txBody>
          <a:bodyPr wrap="square" lIns="91412" tIns="45718" rIns="91412" bIns="45718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rgbClr val="FFFFFF"/>
                </a:solidFill>
                <a:latin typeface="+mj-lt"/>
                <a:ea typeface="微软雅黑" pitchFamily="34" charset="-122"/>
                <a:cs typeface="+mn-cs"/>
              </a:rPr>
              <a:t>Temporary connectivity of local NG-RAN using satellite access</a:t>
            </a:r>
            <a:endParaRPr lang="zh-CN" altLang="en-US" sz="1900" b="1" dirty="0">
              <a:solidFill>
                <a:srgbClr val="FFFFFF"/>
              </a:solidFill>
              <a:latin typeface="+mj-lt"/>
              <a:ea typeface="微软雅黑" pitchFamily="34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6C4EE3A-BBF1-406A-9236-BB9FE37C91B0}"/>
              </a:ext>
            </a:extLst>
          </p:cNvPr>
          <p:cNvSpPr/>
          <p:nvPr/>
        </p:nvSpPr>
        <p:spPr>
          <a:xfrm>
            <a:off x="417700" y="3172304"/>
            <a:ext cx="4039700" cy="677104"/>
          </a:xfrm>
          <a:prstGeom prst="rect">
            <a:avLst/>
          </a:prstGeom>
          <a:solidFill>
            <a:srgbClr val="043B90"/>
          </a:solidFill>
          <a:ln>
            <a:solidFill>
              <a:srgbClr val="003399"/>
            </a:solidFill>
          </a:ln>
        </p:spPr>
        <p:txBody>
          <a:bodyPr wrap="square" lIns="91412" tIns="45718" rIns="91412" bIns="45718">
            <a:spAutoFit/>
          </a:bodyPr>
          <a:lstStyle/>
          <a:p>
            <a:pPr algn="ctr" defTabSz="913674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900" b="1" dirty="0">
                <a:solidFill>
                  <a:srgbClr val="FFFFFF"/>
                </a:solidFill>
                <a:latin typeface="+mj-lt"/>
                <a:ea typeface="微软雅黑" pitchFamily="34" charset="-122"/>
                <a:cs typeface="+mn-cs"/>
              </a:rPr>
              <a:t> Prioritization of transport network resources for high priority users</a:t>
            </a:r>
            <a:endParaRPr lang="zh-CN" altLang="en-US" sz="1900" b="1" dirty="0">
              <a:solidFill>
                <a:srgbClr val="FFFFFF"/>
              </a:solidFill>
              <a:latin typeface="+mj-lt"/>
              <a:ea typeface="微软雅黑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36759" y="2210498"/>
            <a:ext cx="4707241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zh-CN" sz="2300" dirty="0" smtClean="0">
                <a:latin typeface="+mn-lt"/>
                <a:cs typeface="+mn-cs"/>
              </a:rPr>
              <a:t>Main points of S1-221127</a:t>
            </a:r>
            <a:endParaRPr lang="zh-CN" altLang="en-US" sz="2300" dirty="0">
              <a:latin typeface="+mn-lt"/>
              <a:cs typeface="+mn-cs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300" dirty="0" smtClean="0">
                <a:latin typeface="+mn-lt"/>
                <a:cs typeface="+mn-cs"/>
              </a:rPr>
              <a:t>“store and forward operation ” can go directly to SA2 R18 discussion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300" dirty="0" smtClean="0">
                <a:latin typeface="+mn-lt"/>
                <a:cs typeface="+mn-cs"/>
              </a:rPr>
              <a:t>The bullets on the left need to be addressed as study, based on SA1#97e discussion</a:t>
            </a:r>
          </a:p>
          <a:p>
            <a:pPr lvl="1"/>
            <a:endParaRPr lang="en-US" altLang="zh-CN" sz="2300" dirty="0" smtClean="0">
              <a:latin typeface="+mn-lt"/>
              <a:cs typeface="+mn-cs"/>
            </a:endParaRPr>
          </a:p>
          <a:p>
            <a:pPr lvl="1"/>
            <a:r>
              <a:rPr lang="en-US" altLang="zh-CN" sz="2300" dirty="0" smtClean="0">
                <a:latin typeface="+mn-lt"/>
                <a:cs typeface="+mn-cs"/>
              </a:rPr>
              <a:t>More </a:t>
            </a:r>
            <a:r>
              <a:rPr lang="en-US" altLang="zh-CN" sz="2300" dirty="0">
                <a:latin typeface="+mn-lt"/>
                <a:cs typeface="+mn-cs"/>
              </a:rPr>
              <a:t>work is expected as the </a:t>
            </a:r>
            <a:r>
              <a:rPr lang="en-US" altLang="zh-CN" sz="2300" dirty="0" smtClean="0">
                <a:latin typeface="+mn-lt"/>
                <a:cs typeface="+mn-cs"/>
              </a:rPr>
              <a:t>interest </a:t>
            </a:r>
            <a:r>
              <a:rPr lang="en-US" altLang="zh-CN" sz="2300" dirty="0">
                <a:latin typeface="+mn-lt"/>
                <a:cs typeface="+mn-cs"/>
              </a:rPr>
              <a:t>from </a:t>
            </a:r>
            <a:r>
              <a:rPr lang="en-US" altLang="zh-CN" sz="2300" dirty="0" smtClean="0">
                <a:latin typeface="+mn-lt"/>
                <a:cs typeface="+mn-cs"/>
              </a:rPr>
              <a:t>other </a:t>
            </a:r>
            <a:r>
              <a:rPr lang="en-US" altLang="zh-CN" sz="2300" dirty="0">
                <a:latin typeface="+mn-lt"/>
                <a:cs typeface="+mn-cs"/>
              </a:rPr>
              <a:t>companies.</a:t>
            </a:r>
          </a:p>
        </p:txBody>
      </p:sp>
    </p:spTree>
    <p:extLst>
      <p:ext uri="{BB962C8B-B14F-4D97-AF65-F5344CB8AC3E}">
        <p14:creationId xmlns:p14="http://schemas.microsoft.com/office/powerpoint/2010/main" val="34492614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Our Proposals on the 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39850"/>
            <a:ext cx="8388350" cy="4830763"/>
          </a:xfrm>
        </p:spPr>
        <p:txBody>
          <a:bodyPr/>
          <a:lstStyle/>
          <a:p>
            <a:r>
              <a:rPr lang="en-US" altLang="zh-CN" sz="2300" dirty="0" smtClean="0"/>
              <a:t>We have following proposals on moving this SID proposal forward:</a:t>
            </a:r>
          </a:p>
          <a:p>
            <a:pPr lvl="1"/>
            <a:r>
              <a:rPr lang="en-US" altLang="zh-CN" sz="2200" dirty="0" smtClean="0"/>
              <a:t>A single SID included all objectives related to </a:t>
            </a:r>
            <a:r>
              <a:rPr lang="en-US" altLang="zh-CN" sz="2300" dirty="0">
                <a:ea typeface="+mn-ea"/>
                <a:cs typeface="+mn-cs"/>
              </a:rPr>
              <a:t>5GSAT_Ph3</a:t>
            </a:r>
            <a:r>
              <a:rPr lang="en-US" altLang="zh-CN" sz="2200" dirty="0" smtClean="0"/>
              <a:t> is preferred outcome of SA1 May meeting</a:t>
            </a:r>
          </a:p>
          <a:p>
            <a:pPr lvl="1"/>
            <a:r>
              <a:rPr lang="en-US" altLang="zh-CN" sz="2200" dirty="0" smtClean="0"/>
              <a:t>It is proposed to have two rapporteurs to handle this SID, because</a:t>
            </a:r>
            <a:r>
              <a:rPr lang="zh-CN" altLang="en-US" sz="2200" dirty="0"/>
              <a:t> </a:t>
            </a:r>
            <a:r>
              <a:rPr lang="en-US" altLang="zh-CN" sz="2200" dirty="0" smtClean="0"/>
              <a:t>: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2200" dirty="0" smtClean="0"/>
              <a:t>Those sets of objectives(Slide 2) are quite independently with each other, which could be handled by different rapporteur;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2200" dirty="0" smtClean="0"/>
              <a:t> Interested </a:t>
            </a:r>
            <a:r>
              <a:rPr lang="en-US" altLang="zh-CN" sz="2200" dirty="0"/>
              <a:t>from both sectors will be </a:t>
            </a:r>
            <a:r>
              <a:rPr lang="en-US" altLang="zh-CN" sz="2200" dirty="0" smtClean="0"/>
              <a:t>covered;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altLang="zh-CN" sz="2200" dirty="0"/>
              <a:t>The primary rapporteur work as the contactor for Chairs, who will responsible for Status Report and etc.</a:t>
            </a:r>
          </a:p>
          <a:p>
            <a:pPr lvl="2">
              <a:buFont typeface="Wingdings" panose="05000000000000000000" pitchFamily="2" charset="2"/>
              <a:buChar char="ü"/>
            </a:pP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1396629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9750</TotalTime>
  <Words>208</Words>
  <Application>Microsoft Office PowerPoint</Application>
  <PresentationFormat>全屏显示(4:3)</PresentationFormat>
  <Paragraphs>24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</vt:lpstr>
      <vt:lpstr>宋体</vt:lpstr>
      <vt:lpstr>微软雅黑</vt:lpstr>
      <vt:lpstr>Arial</vt:lpstr>
      <vt:lpstr>Calibri</vt:lpstr>
      <vt:lpstr>Times New Roman</vt:lpstr>
      <vt:lpstr>Wingdings</vt:lpstr>
      <vt:lpstr>Office Theme</vt:lpstr>
      <vt:lpstr>5GSAT_Ph3 Way-Forward</vt:lpstr>
      <vt:lpstr>Objectives in 5GSAT_Ph3</vt:lpstr>
      <vt:lpstr>Our Proposals on the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xiaxu-chinatelecom</cp:lastModifiedBy>
  <cp:revision>1677</cp:revision>
  <dcterms:created xsi:type="dcterms:W3CDTF">2008-08-30T09:32:10Z</dcterms:created>
  <dcterms:modified xsi:type="dcterms:W3CDTF">2022-04-29T16:54:21Z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