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300" r:id="rId3"/>
    <p:sldId id="301" r:id="rId4"/>
    <p:sldId id="307" r:id="rId5"/>
    <p:sldId id="303" r:id="rId6"/>
    <p:sldId id="305" r:id="rId7"/>
    <p:sldId id="306" r:id="rId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ou" initials="Z" lastIdx="1" clrIdx="0"/>
  <p:cmAuthor id="2" name="Cavin_wang" initials="C"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80" d="100"/>
          <a:sy n="80" d="100"/>
        </p:scale>
        <p:origin x="184" y="52"/>
      </p:cViewPr>
      <p:guideLst>
        <p:guide orient="horz" pos="2102"/>
        <p:guide pos="382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commentAuthors" Target="commentAuthors.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68.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757045" y="1161415"/>
            <a:ext cx="8836025" cy="2570480"/>
          </a:xfrm>
        </p:spPr>
        <p:txBody>
          <a:bodyPr/>
          <a:p>
            <a:r>
              <a:rPr lang="en-US" sz="3600" b="0" spc="0" dirty="0">
                <a:solidFill>
                  <a:schemeClr val="tx1"/>
                </a:solidFill>
                <a:latin typeface="+mj-ea"/>
                <a:ea typeface="+mj-ea"/>
                <a:cs typeface="Arial" panose="020B0604020202020204" pitchFamily="34" charset="0"/>
              </a:rPr>
              <a:t>Discussion on Live Migratable Services in the 5G System</a:t>
            </a:r>
            <a:endParaRPr lang="en-US" sz="3600" b="0" spc="0" dirty="0">
              <a:solidFill>
                <a:schemeClr val="tx1"/>
              </a:solidFill>
              <a:latin typeface="+mj-ea"/>
              <a:ea typeface="+mj-ea"/>
              <a:cs typeface="Arial" panose="020B0604020202020204" pitchFamily="34" charset="0"/>
            </a:endParaRPr>
          </a:p>
        </p:txBody>
      </p:sp>
      <p:sp>
        <p:nvSpPr>
          <p:cNvPr id="3" name="副标题 2"/>
          <p:cNvSpPr>
            <a:spLocks noGrp="1"/>
          </p:cNvSpPr>
          <p:nvPr>
            <p:ph type="subTitle" idx="1"/>
            <p:custDataLst>
              <p:tags r:id="rId2"/>
            </p:custDataLst>
          </p:nvPr>
        </p:nvSpPr>
        <p:spPr>
          <a:xfrm>
            <a:off x="1196260" y="4066495"/>
            <a:ext cx="9799200" cy="1472400"/>
          </a:xfrm>
        </p:spPr>
        <p:txBody>
          <a:bodyPr/>
          <a:p>
            <a:r>
              <a:rPr lang="en-US" altLang="zh-CN">
                <a:solidFill>
                  <a:schemeClr val="tx1"/>
                </a:solidFill>
                <a:latin typeface="+mj-ea"/>
                <a:ea typeface="+mj-ea"/>
              </a:rPr>
              <a:t>China Telecom</a:t>
            </a:r>
            <a:endParaRPr lang="en-US" altLang="zh-CN">
              <a:solidFill>
                <a:schemeClr val="tx1"/>
              </a:solidFill>
              <a:latin typeface="+mj-ea"/>
              <a:ea typeface="+mj-ea"/>
            </a:endParaRPr>
          </a:p>
        </p:txBody>
      </p:sp>
      <p:sp>
        <p:nvSpPr>
          <p:cNvPr id="4" name="矩形 3"/>
          <p:cNvSpPr/>
          <p:nvPr/>
        </p:nvSpPr>
        <p:spPr>
          <a:xfrm>
            <a:off x="547396" y="343974"/>
            <a:ext cx="11255828" cy="645160"/>
          </a:xfrm>
          <a:prstGeom prst="rect">
            <a:avLst/>
          </a:prstGeom>
        </p:spPr>
        <p:txBody>
          <a:bodyPr wrap="square">
            <a:spAutoFit/>
          </a:bodyPr>
          <a:p>
            <a:pPr hangingPunct="0">
              <a:spcAft>
                <a:spcPts val="0"/>
              </a:spcAft>
              <a:tabLst>
                <a:tab pos="6120130" algn="r"/>
              </a:tabLst>
            </a:pPr>
            <a:r>
              <a:rPr lang="en-GB" altLang="zh-CN" b="1" dirty="0">
                <a:latin typeface="Arial" panose="020B0604020202020204" pitchFamily="34" charset="0"/>
                <a:cs typeface="Times New Roman" panose="02020603050405020304" charset="0"/>
              </a:rPr>
              <a:t>3GPP SA WG1 Meeting #9</a:t>
            </a:r>
            <a:r>
              <a:rPr lang="en-US" altLang="en-GB" b="1" dirty="0">
                <a:latin typeface="Arial" panose="020B0604020202020204" pitchFamily="34" charset="0"/>
                <a:cs typeface="Times New Roman" panose="02020603050405020304" charset="0"/>
              </a:rPr>
              <a:t>8</a:t>
            </a:r>
            <a:r>
              <a:rPr lang="en-GB" altLang="zh-CN" b="1" dirty="0">
                <a:latin typeface="Arial" panose="020B0604020202020204" pitchFamily="34" charset="0"/>
                <a:cs typeface="Times New Roman" panose="02020603050405020304" charset="0"/>
              </a:rPr>
              <a:t>e 					         </a:t>
            </a:r>
            <a:r>
              <a:rPr b="1" dirty="0">
                <a:latin typeface="Arial" panose="020B0604020202020204" pitchFamily="34" charset="0"/>
                <a:cs typeface="Times New Roman" panose="02020603050405020304" charset="0"/>
              </a:rPr>
              <a:t>S1-221122</a:t>
            </a:r>
            <a:endParaRPr b="1" dirty="0">
              <a:latin typeface="Arial" panose="020B0604020202020204" pitchFamily="34" charset="0"/>
              <a:cs typeface="Times New Roman" panose="02020603050405020304" charset="0"/>
            </a:endParaRPr>
          </a:p>
          <a:p>
            <a:r>
              <a:rPr lang="en-GB" altLang="zh-CN" b="1" dirty="0">
                <a:latin typeface="Arial" panose="020B0604020202020204" pitchFamily="34" charset="0"/>
                <a:cs typeface="Times New Roman" panose="02020603050405020304" charset="0"/>
              </a:rPr>
              <a:t>Electronic Meeting, </a:t>
            </a:r>
            <a:r>
              <a:rPr b="1" dirty="0">
                <a:latin typeface="Arial" panose="020B0604020202020204" pitchFamily="34" charset="0"/>
                <a:cs typeface="Times New Roman" panose="02020603050405020304" charset="0"/>
              </a:rPr>
              <a:t>9 May – 19 May 2022</a:t>
            </a:r>
            <a:r>
              <a:rPr lang="en-GB" altLang="zh-CN" sz="1200" b="1" dirty="0">
                <a:latin typeface="Arial" panose="020B0604020202020204" pitchFamily="34" charset="0"/>
                <a:cs typeface="Times New Roman" panose="02020603050405020304" charset="0"/>
              </a:rPr>
              <a:t>	</a:t>
            </a:r>
            <a:endParaRPr lang="zh-CN" altLang="en-US" dirty="0"/>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400" y="433140"/>
            <a:ext cx="10969200" cy="705600"/>
          </a:xfrm>
        </p:spPr>
        <p:txBody>
          <a:bodyPr/>
          <a:p>
            <a:pPr algn="l">
              <a:lnSpc>
                <a:spcPct val="90000"/>
              </a:lnSpc>
              <a:buClrTx/>
              <a:buSzTx/>
              <a:buFontTx/>
            </a:pPr>
            <a:r>
              <a:rPr lang="en-US" spc="0">
                <a:solidFill>
                  <a:schemeClr val="accent1"/>
                </a:solidFill>
                <a:latin typeface="Calibri Light" panose="020F0302020204030204" charset="0"/>
                <a:ea typeface="+mj-ea"/>
                <a:cs typeface="Calibri Light" panose="020F0302020204030204" charset="0"/>
              </a:rPr>
              <a:t>Background</a:t>
            </a:r>
            <a:endParaRPr lang="en-US" spc="0">
              <a:solidFill>
                <a:schemeClr val="accent1"/>
              </a:solidFill>
              <a:latin typeface="Calibri Light" panose="020F0302020204030204" charset="0"/>
              <a:ea typeface="+mj-ea"/>
              <a:cs typeface="Calibri Light" panose="020F0302020204030204" charset="0"/>
            </a:endParaRPr>
          </a:p>
        </p:txBody>
      </p:sp>
      <p:sp>
        <p:nvSpPr>
          <p:cNvPr id="3" name="内容占位符 2"/>
          <p:cNvSpPr>
            <a:spLocks noGrp="1"/>
          </p:cNvSpPr>
          <p:nvPr>
            <p:ph idx="1"/>
          </p:nvPr>
        </p:nvSpPr>
        <p:spPr>
          <a:xfrm>
            <a:off x="608330" y="1137920"/>
            <a:ext cx="10968990" cy="5492750"/>
          </a:xfrm>
        </p:spPr>
        <p:txBody>
          <a:bodyPr>
            <a:normAutofit fontScale="90000"/>
          </a:bodyPr>
          <a:p>
            <a:pPr algn="l">
              <a:buClrTx/>
              <a:buSzTx/>
            </a:pPr>
            <a:r>
              <a:rPr lang="en-US" altLang="zh-CN" b="1">
                <a:solidFill>
                  <a:schemeClr val="tx1">
                    <a:lumMod val="85000"/>
                    <a:lumOff val="15000"/>
                  </a:schemeClr>
                </a:solidFill>
              </a:rPr>
              <a:t>Live Migration</a:t>
            </a:r>
            <a:r>
              <a:rPr lang="en-US" altLang="zh-CN">
                <a:solidFill>
                  <a:schemeClr val="tx1">
                    <a:lumMod val="85000"/>
                    <a:lumOff val="15000"/>
                  </a:schemeClr>
                </a:solidFill>
              </a:rPr>
              <a:t> is known as a </a:t>
            </a:r>
            <a:r>
              <a:rPr lang="en-US" altLang="zh-CN" b="1">
                <a:solidFill>
                  <a:schemeClr val="tx1">
                    <a:lumMod val="85000"/>
                    <a:lumOff val="15000"/>
                  </a:schemeClr>
                </a:solidFill>
              </a:rPr>
              <a:t>Network Function Virtualization</a:t>
            </a:r>
            <a:r>
              <a:rPr lang="en-US" altLang="zh-CN">
                <a:solidFill>
                  <a:schemeClr val="tx1">
                    <a:lumMod val="85000"/>
                    <a:lumOff val="15000"/>
                  </a:schemeClr>
                </a:solidFill>
              </a:rPr>
              <a:t> technology to save or restore a </a:t>
            </a:r>
            <a:r>
              <a:rPr lang="en-US" altLang="zh-CN" b="1">
                <a:solidFill>
                  <a:schemeClr val="tx1">
                    <a:lumMod val="85000"/>
                    <a:lumOff val="15000"/>
                  </a:schemeClr>
                </a:solidFill>
              </a:rPr>
              <a:t>Virtual Machine</a:t>
            </a:r>
            <a:r>
              <a:rPr lang="en-US" altLang="zh-CN">
                <a:solidFill>
                  <a:schemeClr val="tx1">
                    <a:lumMod val="85000"/>
                    <a:lumOff val="15000"/>
                  </a:schemeClr>
                </a:solidFill>
              </a:rPr>
              <a:t> in real-time. It usually saves the running status of the entire VM and quickly restores the VM to the original or even different hardware platforms. After recovery, the virtual machine continues to run smoothly while users will not notice any difference.</a:t>
            </a:r>
            <a:endParaRPr lang="en-US" altLang="zh-CN">
              <a:solidFill>
                <a:schemeClr val="tx1">
                  <a:lumMod val="85000"/>
                  <a:lumOff val="15000"/>
                </a:schemeClr>
              </a:solidFill>
            </a:endParaRPr>
          </a:p>
          <a:p>
            <a:pPr algn="l">
              <a:buClrTx/>
              <a:buSzTx/>
            </a:pPr>
            <a:r>
              <a:rPr lang="en-US" altLang="zh-CN">
                <a:solidFill>
                  <a:schemeClr val="tx1">
                    <a:lumMod val="85000"/>
                    <a:lumOff val="15000"/>
                  </a:schemeClr>
                </a:solidFill>
              </a:rPr>
              <a:t>5G system is designed and implemented base on </a:t>
            </a:r>
            <a:r>
              <a:rPr lang="en-US" altLang="zh-CN" b="1">
                <a:solidFill>
                  <a:schemeClr val="tx1">
                    <a:lumMod val="85000"/>
                    <a:lumOff val="15000"/>
                  </a:schemeClr>
                </a:solidFill>
              </a:rPr>
              <a:t>Service-Based Architecture</a:t>
            </a:r>
            <a:r>
              <a:rPr lang="en-US" altLang="zh-CN">
                <a:solidFill>
                  <a:schemeClr val="tx1">
                    <a:lumMod val="85000"/>
                    <a:lumOff val="15000"/>
                  </a:schemeClr>
                </a:solidFill>
              </a:rPr>
              <a:t> which brings more flexibility and scalability. Indeed, live migration can be used for some specific communication services in 5G system.</a:t>
            </a:r>
            <a:endParaRPr lang="en-US" altLang="zh-CN">
              <a:solidFill>
                <a:schemeClr val="tx1">
                  <a:lumMod val="85000"/>
                  <a:lumOff val="15000"/>
                </a:schemeClr>
              </a:solidFill>
            </a:endParaRPr>
          </a:p>
          <a:p>
            <a:pPr algn="l">
              <a:buClrTx/>
              <a:buSzTx/>
            </a:pPr>
            <a:r>
              <a:rPr lang="en-US" altLang="zh-CN">
                <a:solidFill>
                  <a:schemeClr val="tx1">
                    <a:lumMod val="85000"/>
                    <a:lumOff val="15000"/>
                  </a:schemeClr>
                </a:solidFill>
              </a:rPr>
              <a:t>When a group of UEs access to a local network which can not provide a specific </a:t>
            </a:r>
            <a:r>
              <a:rPr lang="en-US" altLang="zh-CN">
                <a:solidFill>
                  <a:schemeClr val="tx1">
                    <a:lumMod val="85000"/>
                    <a:lumOff val="15000"/>
                  </a:schemeClr>
                </a:solidFill>
                <a:sym typeface="+mn-ea"/>
              </a:rPr>
              <a:t>communication </a:t>
            </a:r>
            <a:r>
              <a:rPr lang="en-US" altLang="zh-CN">
                <a:solidFill>
                  <a:schemeClr val="tx1">
                    <a:lumMod val="85000"/>
                    <a:lumOff val="15000"/>
                  </a:schemeClr>
                </a:solidFill>
              </a:rPr>
              <a:t>service the UEs want, and the UEs must access to the service locally for low latency and service continuity, a bad QoE or even a network failure will occur. To overcome this difficulty, the service can be migrated from the the source network to the destination network before the UEs comes.</a:t>
            </a:r>
            <a:endParaRPr lang="en-US" altLang="zh-CN">
              <a:solidFill>
                <a:schemeClr val="tx1">
                  <a:lumMod val="85000"/>
                  <a:lumOff val="15000"/>
                </a:schemeClr>
              </a:solidFill>
            </a:endParaRPr>
          </a:p>
          <a:p>
            <a:pPr algn="l">
              <a:buClrTx/>
              <a:buSzTx/>
            </a:pPr>
            <a:endParaRPr lang="en-US" altLang="zh-CN">
              <a:solidFill>
                <a:schemeClr val="tx1">
                  <a:lumMod val="85000"/>
                  <a:lumOff val="15000"/>
                </a:schemeClr>
              </a:solidFill>
            </a:endParaRPr>
          </a:p>
          <a:p>
            <a:pPr algn="l">
              <a:buClrTx/>
              <a:buSzTx/>
            </a:pPr>
            <a:r>
              <a:rPr lang="en-US" altLang="zh-CN">
                <a:solidFill>
                  <a:schemeClr val="tx1">
                    <a:lumMod val="85000"/>
                    <a:lumOff val="15000"/>
                  </a:schemeClr>
                </a:solidFill>
              </a:rPr>
              <a:t>Indeed, we would like to investigate the use cases and potential new requiement of </a:t>
            </a:r>
            <a:r>
              <a:rPr lang="en-US" altLang="zh-CN">
                <a:solidFill>
                  <a:schemeClr val="tx1">
                    <a:lumMod val="85000"/>
                    <a:lumOff val="15000"/>
                  </a:schemeClr>
                </a:solidFill>
                <a:sym typeface="+mn-ea"/>
              </a:rPr>
              <a:t>Live</a:t>
            </a:r>
            <a:r>
              <a:rPr lang="en-US" altLang="zh-CN">
                <a:solidFill>
                  <a:schemeClr val="tx1">
                    <a:lumMod val="85000"/>
                    <a:lumOff val="15000"/>
                  </a:schemeClr>
                </a:solidFill>
                <a:sym typeface="+mn-ea"/>
              </a:rPr>
              <a:t> Migratable Services in the 5G System</a:t>
            </a:r>
            <a:r>
              <a:rPr lang="en-US" altLang="zh-CN">
                <a:solidFill>
                  <a:schemeClr val="tx1">
                    <a:lumMod val="85000"/>
                    <a:lumOff val="15000"/>
                  </a:schemeClr>
                </a:solidFill>
              </a:rPr>
              <a:t>.</a:t>
            </a:r>
            <a:endParaRPr lang="en-US" altLang="zh-CN">
              <a:solidFill>
                <a:schemeClr val="tx1">
                  <a:lumMod val="85000"/>
                  <a:lumOff val="15000"/>
                </a:schemeClr>
              </a:solidFill>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400" y="433140"/>
            <a:ext cx="10969200" cy="705600"/>
          </a:xfrm>
        </p:spPr>
        <p:txBody>
          <a:bodyPr/>
          <a:p>
            <a:pPr algn="l">
              <a:lnSpc>
                <a:spcPct val="90000"/>
              </a:lnSpc>
              <a:buClrTx/>
              <a:buSzTx/>
              <a:buFontTx/>
            </a:pPr>
            <a:r>
              <a:rPr lang="en-US" spc="0">
                <a:solidFill>
                  <a:schemeClr val="accent1"/>
                </a:solidFill>
                <a:latin typeface="Calibri Light" panose="020F0302020204030204" charset="0"/>
                <a:ea typeface="+mj-ea"/>
                <a:cs typeface="Calibri Light" panose="020F0302020204030204" charset="0"/>
              </a:rPr>
              <a:t>Logical Relationship</a:t>
            </a:r>
            <a:endParaRPr lang="en-US" spc="0">
              <a:solidFill>
                <a:schemeClr val="accent1"/>
              </a:solidFill>
              <a:latin typeface="Calibri Light" panose="020F0302020204030204" charset="0"/>
              <a:ea typeface="+mj-ea"/>
              <a:cs typeface="Calibri Light" panose="020F0302020204030204" charset="0"/>
            </a:endParaRPr>
          </a:p>
        </p:txBody>
      </p:sp>
      <p:sp>
        <p:nvSpPr>
          <p:cNvPr id="3" name="内容占位符 2"/>
          <p:cNvSpPr>
            <a:spLocks noGrp="1"/>
          </p:cNvSpPr>
          <p:nvPr>
            <p:ph idx="1"/>
          </p:nvPr>
        </p:nvSpPr>
        <p:spPr>
          <a:xfrm>
            <a:off x="608330" y="1137920"/>
            <a:ext cx="6143625" cy="5492750"/>
          </a:xfrm>
        </p:spPr>
        <p:txBody>
          <a:bodyPr/>
          <a:p>
            <a:pPr algn="l">
              <a:buClrTx/>
              <a:buSzTx/>
            </a:pPr>
            <a:r>
              <a:rPr lang="en-US" altLang="zh-CN" sz="1600">
                <a:solidFill>
                  <a:schemeClr val="tx1">
                    <a:lumMod val="85000"/>
                    <a:lumOff val="15000"/>
                  </a:schemeClr>
                </a:solidFill>
              </a:rPr>
              <a:t>We can treat the new features separately from the existing </a:t>
            </a:r>
            <a:r>
              <a:rPr lang="en-US" altLang="zh-CN" sz="1600" b="1">
                <a:solidFill>
                  <a:schemeClr val="tx1">
                    <a:lumMod val="85000"/>
                    <a:lumOff val="15000"/>
                  </a:schemeClr>
                </a:solidFill>
              </a:rPr>
              <a:t>Network Function Services</a:t>
            </a:r>
            <a:r>
              <a:rPr lang="en-US" altLang="zh-CN" sz="1600">
                <a:solidFill>
                  <a:schemeClr val="tx1">
                    <a:lumMod val="85000"/>
                    <a:lumOff val="15000"/>
                  </a:schemeClr>
                </a:solidFill>
              </a:rPr>
              <a:t>. The communication services brought by new features will be provided by two logical parts of the network. One is </a:t>
            </a:r>
            <a:r>
              <a:rPr lang="en-US" altLang="zh-CN" sz="1600" b="1">
                <a:solidFill>
                  <a:schemeClr val="bg1"/>
                </a:solidFill>
                <a:highlight>
                  <a:srgbClr val="808080"/>
                </a:highlight>
              </a:rPr>
              <a:t>basic communication functionalities</a:t>
            </a:r>
            <a:r>
              <a:rPr lang="en-US" altLang="zh-CN" sz="1600">
                <a:solidFill>
                  <a:schemeClr val="tx1">
                    <a:lumMod val="85000"/>
                    <a:lumOff val="15000"/>
                  </a:schemeClr>
                </a:solidFill>
              </a:rPr>
              <a:t> from the existing NFs and NF Services, the other is </a:t>
            </a:r>
            <a:r>
              <a:rPr lang="en-US" altLang="zh-CN" sz="1600" b="1">
                <a:solidFill>
                  <a:schemeClr val="bg1"/>
                </a:solidFill>
                <a:highlight>
                  <a:srgbClr val="008000"/>
                </a:highlight>
              </a:rPr>
              <a:t>optional advanced functionalities</a:t>
            </a:r>
            <a:r>
              <a:rPr lang="en-US" altLang="zh-CN" sz="1600">
                <a:solidFill>
                  <a:schemeClr val="tx1">
                    <a:lumMod val="85000"/>
                    <a:lumOff val="15000"/>
                  </a:schemeClr>
                </a:solidFill>
              </a:rPr>
              <a:t> that may be composed of new NF services in different corresponding NFs. Considering this decoupling design, the adding, updating, removal of the optional advanced functionalities will have no significant influence on basic communication functionalities.</a:t>
            </a:r>
            <a:endParaRPr lang="en-US" altLang="zh-CN" sz="1600">
              <a:solidFill>
                <a:schemeClr val="tx1">
                  <a:lumMod val="85000"/>
                  <a:lumOff val="15000"/>
                </a:schemeClr>
              </a:solidFill>
            </a:endParaRPr>
          </a:p>
        </p:txBody>
      </p:sp>
      <p:grpSp>
        <p:nvGrpSpPr>
          <p:cNvPr id="18" name="组合 17"/>
          <p:cNvGrpSpPr/>
          <p:nvPr/>
        </p:nvGrpSpPr>
        <p:grpSpPr>
          <a:xfrm>
            <a:off x="7191375" y="1138555"/>
            <a:ext cx="4724400" cy="3459480"/>
            <a:chOff x="11372" y="2782"/>
            <a:chExt cx="7440" cy="5448"/>
          </a:xfrm>
        </p:grpSpPr>
        <p:sp>
          <p:nvSpPr>
            <p:cNvPr id="4" name="圆角矩形 3"/>
            <p:cNvSpPr/>
            <p:nvPr/>
          </p:nvSpPr>
          <p:spPr>
            <a:xfrm>
              <a:off x="11373" y="5039"/>
              <a:ext cx="6860" cy="12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p>
              <a:pPr algn="l"/>
              <a:r>
                <a:rPr lang="en-US" altLang="zh-CN"/>
                <a:t>NF 1</a:t>
              </a:r>
              <a:endParaRPr lang="en-US" altLang="zh-CN"/>
            </a:p>
          </p:txBody>
        </p:sp>
        <p:sp>
          <p:nvSpPr>
            <p:cNvPr id="5" name="圆角矩形 4"/>
            <p:cNvSpPr/>
            <p:nvPr/>
          </p:nvSpPr>
          <p:spPr>
            <a:xfrm>
              <a:off x="12498" y="5388"/>
              <a:ext cx="1450" cy="618"/>
            </a:xfrm>
            <a:prstGeom prst="roundRect">
              <a:avLst/>
            </a:prstGeom>
            <a:solidFill>
              <a:schemeClr val="tx1">
                <a:lumMod val="65000"/>
                <a:lumOff val="35000"/>
              </a:schemeClr>
            </a:solidFill>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a:sym typeface="+mn-ea"/>
                </a:rPr>
                <a:t>NFS 1</a:t>
              </a:r>
              <a:endParaRPr lang="en-US" altLang="zh-CN">
                <a:sym typeface="+mn-ea"/>
              </a:endParaRPr>
            </a:p>
          </p:txBody>
        </p:sp>
        <p:sp>
          <p:nvSpPr>
            <p:cNvPr id="6" name="圆角矩形 5"/>
            <p:cNvSpPr/>
            <p:nvPr/>
          </p:nvSpPr>
          <p:spPr>
            <a:xfrm>
              <a:off x="14313" y="5388"/>
              <a:ext cx="1450" cy="618"/>
            </a:xfrm>
            <a:prstGeom prst="roundRect">
              <a:avLst/>
            </a:prstGeom>
            <a:solidFill>
              <a:schemeClr val="tx1">
                <a:lumMod val="65000"/>
                <a:lumOff val="35000"/>
              </a:schemeClr>
            </a:solidFill>
          </p:spPr>
          <p:style>
            <a:lnRef idx="2">
              <a:schemeClr val="dk1">
                <a:shade val="50000"/>
              </a:schemeClr>
            </a:lnRef>
            <a:fillRef idx="1">
              <a:schemeClr val="dk1"/>
            </a:fillRef>
            <a:effectRef idx="0">
              <a:schemeClr val="dk1"/>
            </a:effectRef>
            <a:fontRef idx="minor">
              <a:schemeClr val="lt1"/>
            </a:fontRef>
          </p:style>
          <p:txBody>
            <a:bodyPr rtlCol="0" anchor="ctr"/>
            <a:p>
              <a:pPr algn="ctr"/>
              <a:r>
                <a:rPr lang="en-US" altLang="zh-CN"/>
                <a:t>NFS 2</a:t>
              </a:r>
              <a:endParaRPr lang="en-US" altLang="zh-CN"/>
            </a:p>
          </p:txBody>
        </p:sp>
        <p:sp>
          <p:nvSpPr>
            <p:cNvPr id="7" name="圆角矩形 6"/>
            <p:cNvSpPr/>
            <p:nvPr/>
          </p:nvSpPr>
          <p:spPr>
            <a:xfrm>
              <a:off x="16128" y="5388"/>
              <a:ext cx="1450" cy="618"/>
            </a:xfrm>
            <a:prstGeom prst="roundRect">
              <a:avLst/>
            </a:prstGeom>
            <a:gradFill>
              <a:gsLst>
                <a:gs pos="0">
                  <a:srgbClr val="14CD68"/>
                </a:gs>
                <a:gs pos="100000">
                  <a:srgbClr val="0B6E38"/>
                </a:gs>
              </a:gsLst>
              <a:lin ang="5400000" scaled="0"/>
            </a:gradFill>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ltLang="zh-CN">
                  <a:solidFill>
                    <a:schemeClr val="bg1"/>
                  </a:solidFill>
                </a:rPr>
                <a:t>NFS 3</a:t>
              </a:r>
              <a:endParaRPr lang="en-US" altLang="zh-CN">
                <a:solidFill>
                  <a:schemeClr val="bg1"/>
                </a:solidFill>
              </a:endParaRPr>
            </a:p>
          </p:txBody>
        </p:sp>
        <p:sp>
          <p:nvSpPr>
            <p:cNvPr id="9" name="圆角矩形 8"/>
            <p:cNvSpPr/>
            <p:nvPr/>
          </p:nvSpPr>
          <p:spPr>
            <a:xfrm>
              <a:off x="11372" y="6634"/>
              <a:ext cx="6860" cy="12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p>
              <a:pPr algn="l"/>
              <a:r>
                <a:rPr lang="en-US" altLang="zh-CN"/>
                <a:t>NF 2</a:t>
              </a:r>
              <a:endParaRPr lang="en-US" altLang="zh-CN"/>
            </a:p>
          </p:txBody>
        </p:sp>
        <p:sp>
          <p:nvSpPr>
            <p:cNvPr id="10" name="圆角矩形 9"/>
            <p:cNvSpPr/>
            <p:nvPr/>
          </p:nvSpPr>
          <p:spPr>
            <a:xfrm>
              <a:off x="12497" y="6983"/>
              <a:ext cx="1450" cy="618"/>
            </a:xfrm>
            <a:prstGeom prst="roundRect">
              <a:avLst/>
            </a:prstGeom>
            <a:solidFill>
              <a:schemeClr val="tx1">
                <a:lumMod val="65000"/>
                <a:lumOff val="35000"/>
              </a:schemeClr>
            </a:solidFill>
          </p:spPr>
          <p:style>
            <a:lnRef idx="2">
              <a:schemeClr val="dk1">
                <a:shade val="50000"/>
              </a:schemeClr>
            </a:lnRef>
            <a:fillRef idx="1">
              <a:schemeClr val="dk1"/>
            </a:fillRef>
            <a:effectRef idx="0">
              <a:schemeClr val="dk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a:sym typeface="+mn-ea"/>
                </a:rPr>
                <a:t>NFS 1</a:t>
              </a:r>
              <a:endParaRPr lang="en-US" altLang="zh-CN">
                <a:sym typeface="+mn-ea"/>
              </a:endParaRPr>
            </a:p>
          </p:txBody>
        </p:sp>
        <p:sp>
          <p:nvSpPr>
            <p:cNvPr id="11" name="圆角矩形 10"/>
            <p:cNvSpPr/>
            <p:nvPr/>
          </p:nvSpPr>
          <p:spPr>
            <a:xfrm>
              <a:off x="14312" y="6983"/>
              <a:ext cx="1450" cy="618"/>
            </a:xfrm>
            <a:prstGeom prst="roundRect">
              <a:avLst/>
            </a:prstGeom>
            <a:solidFill>
              <a:schemeClr val="tx1">
                <a:lumMod val="65000"/>
                <a:lumOff val="35000"/>
              </a:schemeClr>
            </a:solidFill>
          </p:spPr>
          <p:style>
            <a:lnRef idx="2">
              <a:schemeClr val="dk1">
                <a:shade val="50000"/>
              </a:schemeClr>
            </a:lnRef>
            <a:fillRef idx="1">
              <a:schemeClr val="dk1"/>
            </a:fillRef>
            <a:effectRef idx="0">
              <a:schemeClr val="dk1"/>
            </a:effectRef>
            <a:fontRef idx="minor">
              <a:schemeClr val="lt1"/>
            </a:fontRef>
          </p:style>
          <p:txBody>
            <a:bodyPr rtlCol="0" anchor="ctr"/>
            <a:p>
              <a:pPr algn="ctr"/>
              <a:r>
                <a:rPr lang="en-US" altLang="zh-CN"/>
                <a:t>NFS 2</a:t>
              </a:r>
              <a:endParaRPr lang="en-US" altLang="zh-CN"/>
            </a:p>
          </p:txBody>
        </p:sp>
        <p:sp>
          <p:nvSpPr>
            <p:cNvPr id="12" name="圆角矩形 11"/>
            <p:cNvSpPr/>
            <p:nvPr/>
          </p:nvSpPr>
          <p:spPr>
            <a:xfrm>
              <a:off x="16127" y="6983"/>
              <a:ext cx="1450" cy="618"/>
            </a:xfrm>
            <a:prstGeom prst="roundRect">
              <a:avLst/>
            </a:prstGeom>
            <a:gradFill>
              <a:gsLst>
                <a:gs pos="0">
                  <a:srgbClr val="14CD68"/>
                </a:gs>
                <a:gs pos="100000">
                  <a:srgbClr val="0B6E38"/>
                </a:gs>
              </a:gsLst>
              <a:lin ang="5400000" scaled="0"/>
            </a:gradFill>
          </p:spPr>
          <p:style>
            <a:lnRef idx="2">
              <a:schemeClr val="accent3">
                <a:shade val="50000"/>
              </a:schemeClr>
            </a:lnRef>
            <a:fillRef idx="1">
              <a:schemeClr val="accent3"/>
            </a:fillRef>
            <a:effectRef idx="0">
              <a:schemeClr val="accent3"/>
            </a:effectRef>
            <a:fontRef idx="minor">
              <a:schemeClr val="lt1"/>
            </a:fontRef>
          </p:style>
          <p:txBody>
            <a:bodyPr rtlCol="0" anchor="ctr"/>
            <a:p>
              <a:pPr algn="ctr"/>
              <a:r>
                <a:rPr lang="en-US" altLang="zh-CN">
                  <a:solidFill>
                    <a:schemeClr val="bg1"/>
                  </a:solidFill>
                </a:rPr>
                <a:t>NFS 3</a:t>
              </a:r>
              <a:endParaRPr lang="en-US" altLang="zh-CN">
                <a:solidFill>
                  <a:schemeClr val="bg1"/>
                </a:solidFill>
              </a:endParaRPr>
            </a:p>
          </p:txBody>
        </p:sp>
        <p:sp>
          <p:nvSpPr>
            <p:cNvPr id="14" name="矩形 13"/>
            <p:cNvSpPr/>
            <p:nvPr/>
          </p:nvSpPr>
          <p:spPr>
            <a:xfrm>
              <a:off x="15984" y="4764"/>
              <a:ext cx="1928" cy="3466"/>
            </a:xfrm>
            <a:prstGeom prst="rect">
              <a:avLst/>
            </a:prstGeom>
            <a:noFill/>
            <a:ln w="12700" cmpd="sng">
              <a:solidFill>
                <a:srgbClr val="00B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2813" y="2782"/>
              <a:ext cx="4517" cy="580"/>
            </a:xfrm>
            <a:prstGeom prst="rect">
              <a:avLst/>
            </a:prstGeom>
            <a:noFill/>
          </p:spPr>
          <p:txBody>
            <a:bodyPr wrap="none" rtlCol="0" anchor="t">
              <a:spAutoFit/>
              <a:scene3d>
                <a:camera prst="orthographicFront"/>
                <a:lightRig rig="threePt" dir="t"/>
              </a:scene3d>
            </a:bodyPr>
            <a:p>
              <a:r>
                <a:rPr lang="en-US" b="1" dirty="0">
                  <a:solidFill>
                    <a:schemeClr val="accent3">
                      <a:lumMod val="75000"/>
                    </a:schemeClr>
                  </a:solidFill>
                  <a:effectLst>
                    <a:outerShdw blurRad="38100" dist="19050" dir="2700000" algn="tl" rotWithShape="0">
                      <a:schemeClr val="dk1">
                        <a:alpha val="40000"/>
                      </a:schemeClr>
                    </a:outerShdw>
                  </a:effectLst>
                  <a:latin typeface="+mj-ea"/>
                  <a:ea typeface="+mj-ea"/>
                  <a:cs typeface="Arial" panose="020B0604020202020204" pitchFamily="34" charset="0"/>
                  <a:sym typeface="+mn-ea"/>
                </a:rPr>
                <a:t>Live Migratable Service</a:t>
              </a:r>
              <a:endParaRPr lang="en-US" altLang="en-US" b="1" dirty="0">
                <a:solidFill>
                  <a:schemeClr val="accent3">
                    <a:lumMod val="75000"/>
                  </a:schemeClr>
                </a:solidFill>
                <a:effectLst>
                  <a:outerShdw blurRad="38100" dist="19050" dir="2700000" algn="tl" rotWithShape="0">
                    <a:schemeClr val="dk1">
                      <a:alpha val="40000"/>
                    </a:schemeClr>
                  </a:outerShdw>
                </a:effectLst>
                <a:latin typeface="+mj-ea"/>
                <a:ea typeface="+mj-ea"/>
                <a:cs typeface="Arial" panose="020B0604020202020204" pitchFamily="34" charset="0"/>
                <a:sym typeface="+mn-ea"/>
              </a:endParaRPr>
            </a:p>
          </p:txBody>
        </p:sp>
        <p:cxnSp>
          <p:nvCxnSpPr>
            <p:cNvPr id="16" name="直接箭头连接符 15"/>
            <p:cNvCxnSpPr>
              <a:stCxn id="15" idx="2"/>
              <a:endCxn id="14" idx="0"/>
            </p:cNvCxnSpPr>
            <p:nvPr/>
          </p:nvCxnSpPr>
          <p:spPr>
            <a:xfrm>
              <a:off x="15072" y="3362"/>
              <a:ext cx="1876" cy="1402"/>
            </a:xfrm>
            <a:prstGeom prst="straightConnector1">
              <a:avLst/>
            </a:prstGeom>
            <a:ln w="3175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6104" y="3643"/>
              <a:ext cx="2708" cy="580"/>
            </a:xfrm>
            <a:prstGeom prst="rect">
              <a:avLst/>
            </a:prstGeom>
            <a:noFill/>
          </p:spPr>
          <p:txBody>
            <a:bodyPr wrap="none" rtlCol="0">
              <a:spAutoFit/>
            </a:bodyPr>
            <a:p>
              <a:r>
                <a:rPr lang="en-US" altLang="zh-CN">
                  <a:solidFill>
                    <a:schemeClr val="accent3">
                      <a:lumMod val="75000"/>
                    </a:schemeClr>
                  </a:solidFill>
                </a:rPr>
                <a:t>is composed of</a:t>
              </a:r>
              <a:endParaRPr lang="en-US" altLang="zh-CN">
                <a:solidFill>
                  <a:schemeClr val="accent3">
                    <a:lumMod val="75000"/>
                  </a:schemeClr>
                </a:solidFill>
              </a:endParaRPr>
            </a:p>
          </p:txBody>
        </p:sp>
      </p:gr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370275"/>
            <a:ext cx="10969200" cy="705600"/>
          </a:xfrm>
        </p:spPr>
        <p:txBody>
          <a:bodyPr/>
          <a:lstStyle/>
          <a:p>
            <a:pPr algn="l">
              <a:lnSpc>
                <a:spcPct val="90000"/>
              </a:lnSpc>
              <a:buClrTx/>
              <a:buSzTx/>
              <a:buFontTx/>
            </a:pPr>
            <a:r>
              <a:rPr lang="en-US" spc="0" dirty="0" smtClean="0">
                <a:solidFill>
                  <a:schemeClr val="accent1"/>
                </a:solidFill>
                <a:latin typeface="Calibri Light" panose="020F0302020204030204" charset="0"/>
                <a:ea typeface="+mj-ea"/>
                <a:cs typeface="Calibri Light" panose="020F0302020204030204" charset="0"/>
              </a:rPr>
              <a:t>Use Cases:</a:t>
            </a:r>
            <a:endParaRPr lang="en-US" spc="0" dirty="0">
              <a:solidFill>
                <a:schemeClr val="accent1"/>
              </a:solidFill>
              <a:latin typeface="Calibri Light" panose="020F0302020204030204" charset="0"/>
              <a:ea typeface="+mj-ea"/>
              <a:cs typeface="Calibri Light" panose="020F0302020204030204" charset="0"/>
            </a:endParaRPr>
          </a:p>
        </p:txBody>
      </p:sp>
      <p:sp>
        <p:nvSpPr>
          <p:cNvPr id="5" name="矩形 4"/>
          <p:cNvSpPr/>
          <p:nvPr/>
        </p:nvSpPr>
        <p:spPr>
          <a:xfrm>
            <a:off x="595630" y="1075690"/>
            <a:ext cx="4953000" cy="4523105"/>
          </a:xfrm>
          <a:prstGeom prst="rect">
            <a:avLst/>
          </a:prstGeom>
        </p:spPr>
        <p:txBody>
          <a:bodyPr wrap="square">
            <a:spAutoFit/>
          </a:bodyPr>
          <a:lstStyle/>
          <a:p>
            <a:pPr marL="285750"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The communication service a group of UEs want to access locally may not exist in the local network, also the local network is not able to generate one by itself</a:t>
            </a:r>
            <a:r>
              <a:rPr lang="en-US" altLang="zh-CN" sz="1600" spc="150" dirty="0" smtClean="0">
                <a:solidFill>
                  <a:schemeClr val="tx1">
                    <a:lumMod val="85000"/>
                    <a:lumOff val="15000"/>
                  </a:schemeClr>
                </a:solidFill>
                <a:latin typeface="Arial" panose="020B0604020202020204" pitchFamily="34" charset="0"/>
                <a:ea typeface="微软雅黑" panose="020B0503020204020204" pitchFamily="34" charset="-122"/>
              </a:rPr>
              <a:t>.</a:t>
            </a:r>
            <a:endParaRPr lang="en-US" altLang="zh-CN"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285750" indent="-285750" algn="l">
              <a:lnSpc>
                <a:spcPct val="150000"/>
              </a:lnSpc>
              <a:buClrTx/>
              <a:buSzTx/>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To meet the requirement of low latency and </a:t>
            </a: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sym typeface="+mn-ea"/>
              </a:rPr>
              <a:t>service continuity, the service can be migrated from central network to the local network as well as between two adjacent local network, before the UEs move to the target serving area.</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sym typeface="+mn-ea"/>
            </a:endParaRPr>
          </a:p>
          <a:p>
            <a:pPr marL="1200150" lvl="2" indent="-285750" algn="l">
              <a:lnSpc>
                <a:spcPct val="150000"/>
              </a:lnSpc>
              <a:buClrTx/>
              <a:buSzTx/>
              <a:buFont typeface="Wingdings" panose="05000000000000000000" charset="0"/>
              <a:buChar char="l"/>
            </a:pPr>
            <a:endParaRPr lang="en-US" alt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p:txBody>
      </p:sp>
      <p:sp>
        <p:nvSpPr>
          <p:cNvPr id="9" name="Oval 248"/>
          <p:cNvSpPr/>
          <p:nvPr/>
        </p:nvSpPr>
        <p:spPr>
          <a:xfrm>
            <a:off x="4846955" y="4895850"/>
            <a:ext cx="3141345" cy="1811020"/>
          </a:xfrm>
          <a:prstGeom prst="ellipse">
            <a:avLst/>
          </a:prstGeom>
          <a:noFill/>
          <a:ln w="63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sp>
        <p:nvSpPr>
          <p:cNvPr id="42" name="Freeform 6"/>
          <p:cNvSpPr/>
          <p:nvPr/>
        </p:nvSpPr>
        <p:spPr bwMode="auto">
          <a:xfrm rot="21558980">
            <a:off x="5327650" y="2933065"/>
            <a:ext cx="3025775" cy="1448435"/>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CCECFF"/>
          </a:solidFill>
          <a:ln w="25400" cap="flat" cmpd="sng" algn="ctr">
            <a:gradFill flip="none" rotWithShape="1">
              <a:gsLst>
                <a:gs pos="0">
                  <a:sysClr val="window" lastClr="FFFFFF"/>
                </a:gs>
                <a:gs pos="100000">
                  <a:sysClr val="window" lastClr="FFFFFF">
                    <a:lumMod val="85000"/>
                  </a:sysClr>
                </a:gs>
              </a:gsLst>
              <a:lin ang="8100000" scaled="1"/>
              <a:tileRect/>
            </a:gradFill>
            <a:prstDash val="solid"/>
          </a:ln>
          <a:effectLst>
            <a:outerShdw blurRad="203200" dist="76200" dir="8100000" algn="tr" rotWithShape="0">
              <a:prstClr val="black">
                <a:alpha val="35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defRPr/>
            </a:pPr>
            <a:endParaRPr lang="zh-CN" altLang="en-US" sz="1200" kern="0" dirty="0">
              <a:solidFill>
                <a:prstClr val="black"/>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6152515" y="3337560"/>
            <a:ext cx="1627505" cy="337185"/>
          </a:xfrm>
          <a:prstGeom prst="rect">
            <a:avLst/>
          </a:prstGeom>
          <a:noFill/>
          <a:ln w="19050">
            <a:noFill/>
            <a:prstDash val="dash"/>
          </a:ln>
        </p:spPr>
        <p:txBody>
          <a:bodyPr wrap="square" rtlCol="0" anchor="t">
            <a:spAutoFit/>
          </a:bodyPr>
          <a:lstStyle/>
          <a:p>
            <a:pPr>
              <a:defRPr/>
            </a:pP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sym typeface="+mn-ea"/>
              </a:rPr>
              <a:t>Central 5GC</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69" name="直接连接符 68"/>
          <p:cNvCxnSpPr/>
          <p:nvPr/>
        </p:nvCxnSpPr>
        <p:spPr>
          <a:xfrm>
            <a:off x="10436860" y="4227195"/>
            <a:ext cx="17526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文本框 171"/>
          <p:cNvSpPr txBox="1"/>
          <p:nvPr/>
        </p:nvSpPr>
        <p:spPr>
          <a:xfrm>
            <a:off x="10676890" y="3952240"/>
            <a:ext cx="873760" cy="55308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en-US" sz="1000" b="1" dirty="0">
                <a:latin typeface="微软雅黑" panose="020B0503020204020204" pitchFamily="34" charset="-122"/>
                <a:ea typeface="微软雅黑" panose="020B0503020204020204" pitchFamily="34" charset="-122"/>
              </a:rPr>
              <a:t>Service Migrating Path</a:t>
            </a:r>
            <a:endParaRPr lang="en-US" sz="1000" b="1" dirty="0" err="1">
              <a:latin typeface="微软雅黑" panose="020B0503020204020204" pitchFamily="34" charset="-122"/>
              <a:ea typeface="微软雅黑" panose="020B0503020204020204" pitchFamily="34" charset="-122"/>
            </a:endParaRPr>
          </a:p>
        </p:txBody>
      </p:sp>
      <p:grpSp>
        <p:nvGrpSpPr>
          <p:cNvPr id="17" name="组合 16"/>
          <p:cNvGrpSpPr/>
          <p:nvPr/>
        </p:nvGrpSpPr>
        <p:grpSpPr>
          <a:xfrm rot="0">
            <a:off x="5230495" y="4943475"/>
            <a:ext cx="1887220" cy="1671320"/>
            <a:chOff x="12382" y="5942"/>
            <a:chExt cx="2972" cy="2632"/>
          </a:xfrm>
        </p:grpSpPr>
        <p:pic>
          <p:nvPicPr>
            <p:cNvPr id="23" name="图片 22"/>
            <p:cNvPicPr>
              <a:picLocks noChangeAspect="1"/>
            </p:cNvPicPr>
            <p:nvPr/>
          </p:nvPicPr>
          <p:blipFill>
            <a:blip r:embed="rId1" cstate="print"/>
            <a:stretch>
              <a:fillRect/>
            </a:stretch>
          </p:blipFill>
          <p:spPr>
            <a:xfrm rot="2100000">
              <a:off x="13781" y="7654"/>
              <a:ext cx="453" cy="399"/>
            </a:xfrm>
            <a:prstGeom prst="rect">
              <a:avLst/>
            </a:prstGeom>
          </p:spPr>
        </p:pic>
        <p:pic>
          <p:nvPicPr>
            <p:cNvPr id="4" name="Picture 2" descr="C:\Users\l51535\Desktop\airport_express_base_station_image.png"/>
            <p:cNvPicPr>
              <a:picLocks noChangeAspect="1" noChangeArrowheads="1"/>
            </p:cNvPicPr>
            <p:nvPr/>
          </p:nvPicPr>
          <p:blipFill>
            <a:blip r:embed="rId2" cstate="print"/>
            <a:srcRect/>
            <a:stretch>
              <a:fillRect/>
            </a:stretch>
          </p:blipFill>
          <p:spPr bwMode="auto">
            <a:xfrm>
              <a:off x="12382" y="7219"/>
              <a:ext cx="460" cy="492"/>
            </a:xfrm>
            <a:prstGeom prst="rect">
              <a:avLst/>
            </a:prstGeom>
            <a:noFill/>
          </p:spPr>
        </p:pic>
        <p:sp>
          <p:nvSpPr>
            <p:cNvPr id="47" name="文本框 171"/>
            <p:cNvSpPr txBox="1"/>
            <p:nvPr/>
          </p:nvSpPr>
          <p:spPr>
            <a:xfrm>
              <a:off x="13828" y="8212"/>
              <a:ext cx="1092" cy="36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en-US" altLang="zh-CN" sz="900" b="1" dirty="0">
                  <a:solidFill>
                    <a:srgbClr val="0070C0"/>
                  </a:solidFill>
                  <a:latin typeface="微软雅黑" panose="020B0503020204020204" pitchFamily="34" charset="-122"/>
                  <a:ea typeface="微软雅黑" panose="020B0503020204020204" pitchFamily="34" charset="-122"/>
                </a:rPr>
                <a:t>UE</a:t>
              </a:r>
              <a:endParaRPr lang="en-US" altLang="zh-CN" sz="900" b="1" dirty="0">
                <a:solidFill>
                  <a:srgbClr val="0070C0"/>
                </a:solidFill>
                <a:latin typeface="微软雅黑" panose="020B0503020204020204" pitchFamily="34" charset="-122"/>
                <a:ea typeface="微软雅黑" panose="020B0503020204020204" pitchFamily="34" charset="-122"/>
              </a:endParaRPr>
            </a:p>
          </p:txBody>
        </p:sp>
        <p:sp>
          <p:nvSpPr>
            <p:cNvPr id="13" name="Freeform 6"/>
            <p:cNvSpPr/>
            <p:nvPr/>
          </p:nvSpPr>
          <p:spPr bwMode="auto">
            <a:xfrm rot="21558980">
              <a:off x="12843" y="5942"/>
              <a:ext cx="2511" cy="117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E0E0E0"/>
            </a:solidFill>
            <a:ln w="25400" cap="flat" cmpd="sng" algn="ctr">
              <a:gradFill flip="none" rotWithShape="1">
                <a:gsLst>
                  <a:gs pos="0">
                    <a:sysClr val="window" lastClr="FFFFFF"/>
                  </a:gs>
                  <a:gs pos="100000">
                    <a:sysClr val="window" lastClr="FFFFFF">
                      <a:lumMod val="85000"/>
                    </a:sysClr>
                  </a:gs>
                </a:gsLst>
                <a:lin ang="8100000" scaled="1"/>
                <a:tileRect/>
              </a:gradFill>
              <a:prstDash val="solid"/>
            </a:ln>
            <a:effectLst>
              <a:outerShdw blurRad="203200" dist="76200" dir="8100000" algn="tr" rotWithShape="0">
                <a:prstClr val="black">
                  <a:alpha val="35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lnSpc>
                  <a:spcPct val="190000"/>
                </a:lnSpc>
                <a:defRPr/>
              </a:pPr>
              <a:r>
                <a:rPr lang="en-US" altLang="zh-CN" sz="1000" b="1" kern="0" dirty="0">
                  <a:solidFill>
                    <a:prstClr val="black"/>
                  </a:solidFill>
                  <a:latin typeface="微软雅黑" panose="020B0503020204020204" pitchFamily="34" charset="-122"/>
                  <a:ea typeface="微软雅黑" panose="020B0503020204020204" pitchFamily="34" charset="-122"/>
                </a:rPr>
                <a:t>       Local 5GC</a:t>
              </a:r>
              <a:endParaRPr lang="en-US" altLang="zh-CN" sz="1000" b="1" kern="0" dirty="0">
                <a:solidFill>
                  <a:prstClr val="black"/>
                </a:solidFill>
                <a:latin typeface="微软雅黑" panose="020B0503020204020204" pitchFamily="34" charset="-122"/>
                <a:ea typeface="微软雅黑" panose="020B0503020204020204" pitchFamily="34" charset="-122"/>
              </a:endParaRPr>
            </a:p>
            <a:p>
              <a:pPr algn="ctr" defTabSz="914400">
                <a:lnSpc>
                  <a:spcPct val="190000"/>
                </a:lnSpc>
                <a:defRPr/>
              </a:pPr>
              <a:endParaRPr lang="en-US" altLang="zh-CN" sz="1000" b="1" kern="0" dirty="0">
                <a:solidFill>
                  <a:prstClr val="black"/>
                </a:solidFill>
                <a:latin typeface="微软雅黑" panose="020B0503020204020204" pitchFamily="34" charset="-122"/>
                <a:ea typeface="微软雅黑" panose="020B0503020204020204" pitchFamily="34" charset="-122"/>
              </a:endParaRPr>
            </a:p>
          </p:txBody>
        </p:sp>
        <p:pic>
          <p:nvPicPr>
            <p:cNvPr id="16" name="Picture 2" descr="C:\Users\l51535\Desktop\airport_express_base_station_image.png"/>
            <p:cNvPicPr>
              <a:picLocks noChangeAspect="1" noChangeArrowheads="1"/>
            </p:cNvPicPr>
            <p:nvPr/>
          </p:nvPicPr>
          <p:blipFill>
            <a:blip r:embed="rId2" cstate="print"/>
            <a:srcRect/>
            <a:stretch>
              <a:fillRect/>
            </a:stretch>
          </p:blipFill>
          <p:spPr bwMode="auto">
            <a:xfrm>
              <a:off x="14144" y="7219"/>
              <a:ext cx="460" cy="492"/>
            </a:xfrm>
            <a:prstGeom prst="rect">
              <a:avLst/>
            </a:prstGeom>
            <a:noFill/>
          </p:spPr>
        </p:pic>
      </p:grpSp>
      <p:cxnSp>
        <p:nvCxnSpPr>
          <p:cNvPr id="36" name="直接连接符 35"/>
          <p:cNvCxnSpPr/>
          <p:nvPr/>
        </p:nvCxnSpPr>
        <p:spPr>
          <a:xfrm>
            <a:off x="10451465" y="4696460"/>
            <a:ext cx="175260" cy="0"/>
          </a:xfrm>
          <a:prstGeom prst="line">
            <a:avLst/>
          </a:prstGeom>
          <a:ln w="38100"/>
        </p:spPr>
        <p:style>
          <a:lnRef idx="3">
            <a:schemeClr val="accent6"/>
          </a:lnRef>
          <a:fillRef idx="0">
            <a:schemeClr val="accent6"/>
          </a:fillRef>
          <a:effectRef idx="2">
            <a:schemeClr val="accent6"/>
          </a:effectRef>
          <a:fontRef idx="minor">
            <a:schemeClr val="tx1"/>
          </a:fontRef>
        </p:style>
      </p:cxnSp>
      <p:sp>
        <p:nvSpPr>
          <p:cNvPr id="37" name="文本框 171"/>
          <p:cNvSpPr txBox="1"/>
          <p:nvPr/>
        </p:nvSpPr>
        <p:spPr>
          <a:xfrm>
            <a:off x="10680065" y="4514850"/>
            <a:ext cx="873760" cy="55308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en-US" sz="1000" b="1" dirty="0">
                <a:latin typeface="微软雅黑" panose="020B0503020204020204" pitchFamily="34" charset="-122"/>
                <a:ea typeface="微软雅黑" panose="020B0503020204020204" pitchFamily="34" charset="-122"/>
              </a:rPr>
              <a:t>UE Moving</a:t>
            </a:r>
            <a:endParaRPr lang="en-US" sz="1000" b="1" dirty="0">
              <a:latin typeface="微软雅黑" panose="020B0503020204020204" pitchFamily="34" charset="-122"/>
              <a:ea typeface="微软雅黑" panose="020B0503020204020204" pitchFamily="34" charset="-122"/>
            </a:endParaRPr>
          </a:p>
          <a:p>
            <a:pPr defTabSz="914400"/>
            <a:r>
              <a:rPr lang="en-US" sz="1000" b="1" dirty="0" err="1">
                <a:latin typeface="微软雅黑" panose="020B0503020204020204" pitchFamily="34" charset="-122"/>
                <a:ea typeface="微软雅黑" panose="020B0503020204020204" pitchFamily="34" charset="-122"/>
              </a:rPr>
              <a:t>Track</a:t>
            </a:r>
            <a:endParaRPr lang="en-US" sz="1000" b="1" dirty="0" err="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5522595" y="6291580"/>
            <a:ext cx="393065" cy="171450"/>
          </a:xfrm>
          <a:prstGeom prst="rect">
            <a:avLst/>
          </a:prstGeom>
        </p:spPr>
      </p:pic>
      <p:pic>
        <p:nvPicPr>
          <p:cNvPr id="6" name="图片 5"/>
          <p:cNvPicPr>
            <a:picLocks noChangeAspect="1"/>
          </p:cNvPicPr>
          <p:nvPr/>
        </p:nvPicPr>
        <p:blipFill>
          <a:blip r:embed="rId3"/>
          <a:stretch>
            <a:fillRect/>
          </a:stretch>
        </p:blipFill>
        <p:spPr>
          <a:xfrm>
            <a:off x="5733415" y="6460490"/>
            <a:ext cx="393065" cy="171450"/>
          </a:xfrm>
          <a:prstGeom prst="rect">
            <a:avLst/>
          </a:prstGeom>
        </p:spPr>
      </p:pic>
      <p:pic>
        <p:nvPicPr>
          <p:cNvPr id="7" name="图片 6"/>
          <p:cNvPicPr>
            <a:picLocks noChangeAspect="1"/>
          </p:cNvPicPr>
          <p:nvPr/>
        </p:nvPicPr>
        <p:blipFill>
          <a:blip r:embed="rId3"/>
          <a:stretch>
            <a:fillRect/>
          </a:stretch>
        </p:blipFill>
        <p:spPr>
          <a:xfrm>
            <a:off x="5908675" y="6291580"/>
            <a:ext cx="393065" cy="171450"/>
          </a:xfrm>
          <a:prstGeom prst="rect">
            <a:avLst/>
          </a:prstGeom>
        </p:spPr>
      </p:pic>
      <p:sp>
        <p:nvSpPr>
          <p:cNvPr id="30" name="圆角矩形 29"/>
          <p:cNvSpPr/>
          <p:nvPr/>
        </p:nvSpPr>
        <p:spPr>
          <a:xfrm>
            <a:off x="6074410" y="3696970"/>
            <a:ext cx="1705610" cy="5365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1400"/>
              <a:t>AMF </a:t>
            </a:r>
            <a:endParaRPr lang="en-US" altLang="zh-CN" sz="1400"/>
          </a:p>
        </p:txBody>
      </p:sp>
      <p:sp>
        <p:nvSpPr>
          <p:cNvPr id="12" name="文本框 11"/>
          <p:cNvSpPr txBox="1"/>
          <p:nvPr/>
        </p:nvSpPr>
        <p:spPr>
          <a:xfrm>
            <a:off x="7600950" y="64135"/>
            <a:ext cx="4591050" cy="3507740"/>
          </a:xfrm>
          <a:prstGeom prst="rect">
            <a:avLst/>
          </a:prstGeom>
          <a:noFill/>
        </p:spPr>
        <p:txBody>
          <a:bodyPr wrap="square" rtlCol="0" anchor="t">
            <a:spAutoFit/>
          </a:bodyPr>
          <a:p>
            <a:pPr lvl="2" indent="0" algn="l">
              <a:lnSpc>
                <a:spcPct val="150000"/>
              </a:lnSpc>
              <a:buClrTx/>
              <a:buSzTx/>
              <a:buFont typeface="Wingdings" panose="05000000000000000000" charset="0"/>
              <a:buNone/>
            </a:pPr>
            <a:endParaRPr lang="en-US" spc="150" dirty="0" smtClean="0">
              <a:solidFill>
                <a:schemeClr val="tx1">
                  <a:lumMod val="85000"/>
                  <a:lumOff val="15000"/>
                </a:schemeClr>
              </a:solidFill>
              <a:latin typeface="Arial" panose="020B0604020202020204" pitchFamily="34" charset="0"/>
              <a:ea typeface="微软雅黑" panose="020B0503020204020204" pitchFamily="34" charset="-122"/>
              <a:sym typeface="+mn-ea"/>
            </a:endParaRPr>
          </a:p>
          <a:p>
            <a:pPr marL="285750" indent="-285750" algn="l">
              <a:lnSpc>
                <a:spcPct val="150000"/>
              </a:lnSpc>
              <a:buClrTx/>
              <a:buSzTx/>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sym typeface="+mn-ea"/>
              </a:rPr>
              <a:t>Similar migration processes also happens in:</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gn="l">
              <a:lnSpc>
                <a:spcPct val="150000"/>
              </a:lnSpc>
              <a:buClrTx/>
              <a:buSzTx/>
              <a:buFont typeface="Arial" panose="020B0604020202020204" pitchFamily="34" charset="0"/>
              <a:buChar char="•"/>
            </a:pPr>
            <a:r>
              <a:rPr lang="en-US" sz="1400" spc="150" dirty="0" smtClean="0">
                <a:solidFill>
                  <a:schemeClr val="tx1">
                    <a:lumMod val="85000"/>
                    <a:lumOff val="15000"/>
                  </a:schemeClr>
                </a:solidFill>
                <a:latin typeface="Arial" panose="020B0604020202020204" pitchFamily="34" charset="0"/>
                <a:ea typeface="微软雅黑" panose="020B0503020204020204" pitchFamily="34" charset="-122"/>
                <a:sym typeface="+mn-ea"/>
              </a:rPr>
              <a:t>Local breakout roaming scenarios, migration from HPLMN to VPLMN.</a:t>
            </a:r>
            <a:endParaRPr lang="en-US" sz="14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gn="l">
              <a:lnSpc>
                <a:spcPct val="150000"/>
              </a:lnSpc>
              <a:buClrTx/>
              <a:buSzTx/>
              <a:buFont typeface="Arial" panose="020B0604020202020204" pitchFamily="34" charset="0"/>
              <a:buChar char="•"/>
            </a:pPr>
            <a:r>
              <a:rPr lang="en-US" sz="1400" spc="150" dirty="0" smtClean="0">
                <a:solidFill>
                  <a:schemeClr val="tx1">
                    <a:lumMod val="85000"/>
                    <a:lumOff val="15000"/>
                  </a:schemeClr>
                </a:solidFill>
                <a:latin typeface="Arial" panose="020B0604020202020204" pitchFamily="34" charset="0"/>
                <a:ea typeface="微软雅黑" panose="020B0503020204020204" pitchFamily="34" charset="-122"/>
                <a:sym typeface="+mn-ea"/>
              </a:rPr>
              <a:t>5GC in satellite </a:t>
            </a:r>
            <a:r>
              <a:rPr lang="en-US" sz="1400" spc="150" dirty="0" smtClean="0">
                <a:solidFill>
                  <a:schemeClr val="tx1">
                    <a:lumMod val="85000"/>
                    <a:lumOff val="15000"/>
                  </a:schemeClr>
                </a:solidFill>
                <a:latin typeface="Arial" panose="020B0604020202020204" pitchFamily="34" charset="0"/>
                <a:ea typeface="微软雅黑" panose="020B0503020204020204" pitchFamily="34" charset="-122"/>
                <a:sym typeface="+mn-ea"/>
              </a:rPr>
              <a:t>scenarios</a:t>
            </a:r>
            <a:r>
              <a:rPr lang="en-US" sz="1400" spc="150" dirty="0" smtClean="0">
                <a:solidFill>
                  <a:schemeClr val="tx1">
                    <a:lumMod val="85000"/>
                    <a:lumOff val="15000"/>
                  </a:schemeClr>
                </a:solidFill>
                <a:latin typeface="Arial" panose="020B0604020202020204" pitchFamily="34" charset="0"/>
                <a:ea typeface="微软雅黑" panose="020B0503020204020204" pitchFamily="34" charset="-122"/>
                <a:sym typeface="+mn-ea"/>
              </a:rPr>
              <a:t>, migration from the current to the next </a:t>
            </a:r>
            <a:r>
              <a:rPr lang="en-US" sz="1400" spc="150" dirty="0" smtClean="0">
                <a:solidFill>
                  <a:schemeClr val="tx1">
                    <a:lumMod val="85000"/>
                    <a:lumOff val="15000"/>
                  </a:schemeClr>
                </a:solidFill>
                <a:latin typeface="Arial" panose="020B0604020202020204" pitchFamily="34" charset="0"/>
                <a:ea typeface="微软雅黑" panose="020B0503020204020204" pitchFamily="34" charset="-122"/>
                <a:sym typeface="+mn-ea"/>
              </a:rPr>
              <a:t>satellite before the serving satellite flies away and the next comes</a:t>
            </a:r>
            <a:r>
              <a:rPr lang="en-US" sz="1400" spc="150" dirty="0" smtClean="0">
                <a:solidFill>
                  <a:schemeClr val="tx1">
                    <a:lumMod val="85000"/>
                    <a:lumOff val="15000"/>
                  </a:schemeClr>
                </a:solidFill>
                <a:latin typeface="Arial" panose="020B0604020202020204" pitchFamily="34" charset="0"/>
                <a:ea typeface="微软雅黑" panose="020B0503020204020204" pitchFamily="34" charset="-122"/>
                <a:sym typeface="+mn-ea"/>
              </a:rPr>
              <a:t>.</a:t>
            </a:r>
            <a:endParaRPr lang="en-US" sz="14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gn="l">
              <a:lnSpc>
                <a:spcPct val="150000"/>
              </a:lnSpc>
              <a:buClrTx/>
              <a:buSzTx/>
              <a:buFont typeface="Arial" panose="020B0604020202020204" pitchFamily="34" charset="0"/>
              <a:buChar char="•"/>
            </a:pPr>
            <a:r>
              <a:rPr lang="en-US" sz="1400" spc="150" dirty="0" smtClean="0">
                <a:solidFill>
                  <a:schemeClr val="tx1">
                    <a:lumMod val="85000"/>
                    <a:lumOff val="15000"/>
                  </a:schemeClr>
                </a:solidFill>
                <a:latin typeface="Arial" panose="020B0604020202020204" pitchFamily="34" charset="0"/>
                <a:ea typeface="微软雅黑" panose="020B0503020204020204" pitchFamily="34" charset="-122"/>
                <a:sym typeface="+mn-ea"/>
              </a:rPr>
              <a:t>etc...</a:t>
            </a:r>
            <a:endParaRPr lang="en-US" altLang="en-US" sz="1400" spc="150" dirty="0" smtClean="0">
              <a:solidFill>
                <a:schemeClr val="tx1">
                  <a:lumMod val="85000"/>
                  <a:lumOff val="15000"/>
                </a:schemeClr>
              </a:solidFill>
              <a:latin typeface="Arial" panose="020B0604020202020204" pitchFamily="34" charset="0"/>
              <a:ea typeface="微软雅黑" panose="020B0503020204020204" pitchFamily="34" charset="-122"/>
              <a:sym typeface="+mn-ea"/>
            </a:endParaRPr>
          </a:p>
        </p:txBody>
      </p:sp>
      <p:sp>
        <p:nvSpPr>
          <p:cNvPr id="22" name="圆角矩形 21"/>
          <p:cNvSpPr/>
          <p:nvPr/>
        </p:nvSpPr>
        <p:spPr>
          <a:xfrm>
            <a:off x="6642735" y="3747770"/>
            <a:ext cx="958215" cy="41275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algn="ctr"/>
            <a:r>
              <a:rPr lang="en-US" altLang="zh-CN" sz="1200"/>
              <a:t>AMF </a:t>
            </a:r>
            <a:r>
              <a:rPr lang="en-US" altLang="zh-CN" sz="1400"/>
              <a:t>service</a:t>
            </a:r>
            <a:endParaRPr lang="en-US" altLang="zh-CN" sz="1400"/>
          </a:p>
        </p:txBody>
      </p:sp>
      <p:cxnSp>
        <p:nvCxnSpPr>
          <p:cNvPr id="29" name="直接箭头连接符 28"/>
          <p:cNvCxnSpPr>
            <a:endCxn id="27" idx="0"/>
          </p:cNvCxnSpPr>
          <p:nvPr/>
        </p:nvCxnSpPr>
        <p:spPr>
          <a:xfrm flipH="1">
            <a:off x="6572250" y="4156710"/>
            <a:ext cx="553720" cy="121221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sp>
        <p:nvSpPr>
          <p:cNvPr id="26" name="圆角矩形 25"/>
          <p:cNvSpPr/>
          <p:nvPr/>
        </p:nvSpPr>
        <p:spPr>
          <a:xfrm>
            <a:off x="5781040" y="5343525"/>
            <a:ext cx="1209675" cy="2247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900"/>
              <a:t>AMF </a:t>
            </a:r>
            <a:endParaRPr lang="en-US" altLang="zh-CN" sz="900"/>
          </a:p>
        </p:txBody>
      </p:sp>
      <p:sp>
        <p:nvSpPr>
          <p:cNvPr id="27" name="圆角矩形 26"/>
          <p:cNvSpPr/>
          <p:nvPr/>
        </p:nvSpPr>
        <p:spPr>
          <a:xfrm>
            <a:off x="6231890" y="5368925"/>
            <a:ext cx="680085" cy="172720"/>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600"/>
              <a:t>AMF service</a:t>
            </a:r>
            <a:endParaRPr lang="en-US" altLang="zh-CN" sz="600"/>
          </a:p>
        </p:txBody>
      </p:sp>
      <p:sp>
        <p:nvSpPr>
          <p:cNvPr id="31" name="Oval 248"/>
          <p:cNvSpPr/>
          <p:nvPr/>
        </p:nvSpPr>
        <p:spPr>
          <a:xfrm>
            <a:off x="7928610" y="4885690"/>
            <a:ext cx="3141345" cy="1811020"/>
          </a:xfrm>
          <a:prstGeom prst="ellipse">
            <a:avLst/>
          </a:prstGeom>
          <a:noFill/>
          <a:ln w="63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rot="0">
            <a:off x="8312150" y="4933315"/>
            <a:ext cx="1887220" cy="1671320"/>
            <a:chOff x="12382" y="5942"/>
            <a:chExt cx="2972" cy="2632"/>
          </a:xfrm>
        </p:grpSpPr>
        <p:pic>
          <p:nvPicPr>
            <p:cNvPr id="34" name="图片 33"/>
            <p:cNvPicPr>
              <a:picLocks noChangeAspect="1"/>
            </p:cNvPicPr>
            <p:nvPr/>
          </p:nvPicPr>
          <p:blipFill>
            <a:blip r:embed="rId1" cstate="print"/>
            <a:stretch>
              <a:fillRect/>
            </a:stretch>
          </p:blipFill>
          <p:spPr>
            <a:xfrm rot="2100000">
              <a:off x="13781" y="7654"/>
              <a:ext cx="453" cy="399"/>
            </a:xfrm>
            <a:prstGeom prst="rect">
              <a:avLst/>
            </a:prstGeom>
          </p:spPr>
        </p:pic>
        <p:pic>
          <p:nvPicPr>
            <p:cNvPr id="38" name="Picture 2" descr="C:\Users\l51535\Desktop\airport_express_base_station_image.png"/>
            <p:cNvPicPr>
              <a:picLocks noChangeAspect="1" noChangeArrowheads="1"/>
            </p:cNvPicPr>
            <p:nvPr/>
          </p:nvPicPr>
          <p:blipFill>
            <a:blip r:embed="rId2" cstate="print"/>
            <a:srcRect/>
            <a:stretch>
              <a:fillRect/>
            </a:stretch>
          </p:blipFill>
          <p:spPr bwMode="auto">
            <a:xfrm>
              <a:off x="12382" y="7219"/>
              <a:ext cx="460" cy="492"/>
            </a:xfrm>
            <a:prstGeom prst="rect">
              <a:avLst/>
            </a:prstGeom>
            <a:noFill/>
          </p:spPr>
        </p:pic>
        <p:sp>
          <p:nvSpPr>
            <p:cNvPr id="39" name="文本框 171"/>
            <p:cNvSpPr txBox="1"/>
            <p:nvPr/>
          </p:nvSpPr>
          <p:spPr>
            <a:xfrm>
              <a:off x="13828" y="8212"/>
              <a:ext cx="1092" cy="36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r>
                <a:rPr lang="en-US" altLang="zh-CN" sz="900" b="1" dirty="0">
                  <a:solidFill>
                    <a:srgbClr val="0070C0"/>
                  </a:solidFill>
                  <a:latin typeface="微软雅黑" panose="020B0503020204020204" pitchFamily="34" charset="-122"/>
                  <a:ea typeface="微软雅黑" panose="020B0503020204020204" pitchFamily="34" charset="-122"/>
                </a:rPr>
                <a:t>UE</a:t>
              </a:r>
              <a:endParaRPr lang="en-US" altLang="zh-CN" sz="900" b="1" dirty="0">
                <a:solidFill>
                  <a:srgbClr val="0070C0"/>
                </a:solidFill>
                <a:latin typeface="微软雅黑" panose="020B0503020204020204" pitchFamily="34" charset="-122"/>
                <a:ea typeface="微软雅黑" panose="020B0503020204020204" pitchFamily="34" charset="-122"/>
              </a:endParaRPr>
            </a:p>
          </p:txBody>
        </p:sp>
        <p:sp>
          <p:nvSpPr>
            <p:cNvPr id="40" name="Freeform 6"/>
            <p:cNvSpPr/>
            <p:nvPr/>
          </p:nvSpPr>
          <p:spPr bwMode="auto">
            <a:xfrm rot="21558980">
              <a:off x="12843" y="5942"/>
              <a:ext cx="2511" cy="1174"/>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E0E0E0"/>
            </a:solidFill>
            <a:ln w="25400" cap="flat" cmpd="sng" algn="ctr">
              <a:gradFill flip="none" rotWithShape="1">
                <a:gsLst>
                  <a:gs pos="0">
                    <a:sysClr val="window" lastClr="FFFFFF"/>
                  </a:gs>
                  <a:gs pos="100000">
                    <a:sysClr val="window" lastClr="FFFFFF">
                      <a:lumMod val="85000"/>
                    </a:sysClr>
                  </a:gs>
                </a:gsLst>
                <a:lin ang="8100000" scaled="1"/>
                <a:tileRect/>
              </a:gradFill>
              <a:prstDash val="solid"/>
            </a:ln>
            <a:effectLst>
              <a:outerShdw blurRad="203200" dist="76200" dir="8100000" algn="tr" rotWithShape="0">
                <a:prstClr val="black">
                  <a:alpha val="35000"/>
                </a:prstClr>
              </a:outerShdw>
            </a:effectLst>
          </p:spPr>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lnSpc>
                  <a:spcPct val="190000"/>
                </a:lnSpc>
                <a:defRPr/>
              </a:pPr>
              <a:r>
                <a:rPr lang="en-US" altLang="zh-CN" sz="1000" b="1" kern="0" dirty="0">
                  <a:solidFill>
                    <a:prstClr val="black"/>
                  </a:solidFill>
                  <a:latin typeface="微软雅黑" panose="020B0503020204020204" pitchFamily="34" charset="-122"/>
                  <a:ea typeface="微软雅黑" panose="020B0503020204020204" pitchFamily="34" charset="-122"/>
                </a:rPr>
                <a:t>       Local 5GC</a:t>
              </a:r>
              <a:endParaRPr lang="en-US" altLang="zh-CN" sz="1000" b="1" kern="0" dirty="0">
                <a:solidFill>
                  <a:prstClr val="black"/>
                </a:solidFill>
                <a:latin typeface="微软雅黑" panose="020B0503020204020204" pitchFamily="34" charset="-122"/>
                <a:ea typeface="微软雅黑" panose="020B0503020204020204" pitchFamily="34" charset="-122"/>
              </a:endParaRPr>
            </a:p>
            <a:p>
              <a:pPr algn="ctr" defTabSz="914400">
                <a:lnSpc>
                  <a:spcPct val="190000"/>
                </a:lnSpc>
                <a:defRPr/>
              </a:pPr>
              <a:endParaRPr lang="en-US" altLang="zh-CN" sz="1000" b="1" kern="0" dirty="0">
                <a:solidFill>
                  <a:prstClr val="black"/>
                </a:solidFill>
                <a:latin typeface="微软雅黑" panose="020B0503020204020204" pitchFamily="34" charset="-122"/>
                <a:ea typeface="微软雅黑" panose="020B0503020204020204" pitchFamily="34" charset="-122"/>
              </a:endParaRPr>
            </a:p>
          </p:txBody>
        </p:sp>
        <p:pic>
          <p:nvPicPr>
            <p:cNvPr id="41" name="Picture 2" descr="C:\Users\l51535\Desktop\airport_express_base_station_image.png"/>
            <p:cNvPicPr>
              <a:picLocks noChangeAspect="1" noChangeArrowheads="1"/>
            </p:cNvPicPr>
            <p:nvPr/>
          </p:nvPicPr>
          <p:blipFill>
            <a:blip r:embed="rId2" cstate="print"/>
            <a:srcRect/>
            <a:stretch>
              <a:fillRect/>
            </a:stretch>
          </p:blipFill>
          <p:spPr bwMode="auto">
            <a:xfrm>
              <a:off x="14144" y="7219"/>
              <a:ext cx="460" cy="492"/>
            </a:xfrm>
            <a:prstGeom prst="rect">
              <a:avLst/>
            </a:prstGeom>
            <a:noFill/>
          </p:spPr>
        </p:pic>
      </p:grpSp>
      <p:pic>
        <p:nvPicPr>
          <p:cNvPr id="45" name="图片 44"/>
          <p:cNvPicPr>
            <a:picLocks noChangeAspect="1"/>
          </p:cNvPicPr>
          <p:nvPr/>
        </p:nvPicPr>
        <p:blipFill>
          <a:blip r:embed="rId3"/>
          <a:stretch>
            <a:fillRect/>
          </a:stretch>
        </p:blipFill>
        <p:spPr>
          <a:xfrm>
            <a:off x="8604250" y="6281420"/>
            <a:ext cx="393065" cy="171450"/>
          </a:xfrm>
          <a:prstGeom prst="rect">
            <a:avLst/>
          </a:prstGeom>
        </p:spPr>
      </p:pic>
      <p:pic>
        <p:nvPicPr>
          <p:cNvPr id="46" name="图片 45"/>
          <p:cNvPicPr>
            <a:picLocks noChangeAspect="1"/>
          </p:cNvPicPr>
          <p:nvPr/>
        </p:nvPicPr>
        <p:blipFill>
          <a:blip r:embed="rId3"/>
          <a:stretch>
            <a:fillRect/>
          </a:stretch>
        </p:blipFill>
        <p:spPr>
          <a:xfrm>
            <a:off x="8815070" y="6450330"/>
            <a:ext cx="393065" cy="171450"/>
          </a:xfrm>
          <a:prstGeom prst="rect">
            <a:avLst/>
          </a:prstGeom>
        </p:spPr>
      </p:pic>
      <p:pic>
        <p:nvPicPr>
          <p:cNvPr id="48" name="图片 47"/>
          <p:cNvPicPr>
            <a:picLocks noChangeAspect="1"/>
          </p:cNvPicPr>
          <p:nvPr/>
        </p:nvPicPr>
        <p:blipFill>
          <a:blip r:embed="rId3"/>
          <a:stretch>
            <a:fillRect/>
          </a:stretch>
        </p:blipFill>
        <p:spPr>
          <a:xfrm>
            <a:off x="8990330" y="6281420"/>
            <a:ext cx="393065" cy="171450"/>
          </a:xfrm>
          <a:prstGeom prst="rect">
            <a:avLst/>
          </a:prstGeom>
        </p:spPr>
      </p:pic>
      <p:sp>
        <p:nvSpPr>
          <p:cNvPr id="49" name="圆角矩形 48"/>
          <p:cNvSpPr/>
          <p:nvPr/>
        </p:nvSpPr>
        <p:spPr>
          <a:xfrm>
            <a:off x="8894445" y="5333365"/>
            <a:ext cx="1209675" cy="2247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r"/>
            <a:r>
              <a:rPr lang="en-US" altLang="zh-CN" sz="900"/>
              <a:t>AMF </a:t>
            </a:r>
            <a:endParaRPr lang="en-US" altLang="zh-CN" sz="900"/>
          </a:p>
        </p:txBody>
      </p:sp>
      <p:sp>
        <p:nvSpPr>
          <p:cNvPr id="50" name="圆角矩形 49"/>
          <p:cNvSpPr/>
          <p:nvPr/>
        </p:nvSpPr>
        <p:spPr>
          <a:xfrm>
            <a:off x="8924290" y="5359400"/>
            <a:ext cx="680085" cy="172720"/>
          </a:xfrm>
          <a:prstGeom prst="roundRect">
            <a:avLst/>
          </a:prstGeom>
          <a:ln>
            <a:prstDash val="dash"/>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600"/>
              <a:t>AMF service</a:t>
            </a:r>
            <a:endParaRPr lang="en-US" altLang="zh-CN" sz="600"/>
          </a:p>
        </p:txBody>
      </p:sp>
      <p:cxnSp>
        <p:nvCxnSpPr>
          <p:cNvPr id="32" name="直接箭头连接符 31"/>
          <p:cNvCxnSpPr>
            <a:stCxn id="27" idx="3"/>
            <a:endCxn id="50" idx="1"/>
          </p:cNvCxnSpPr>
          <p:nvPr/>
        </p:nvCxnSpPr>
        <p:spPr>
          <a:xfrm flipV="1">
            <a:off x="6911975" y="5445760"/>
            <a:ext cx="2012315" cy="9525"/>
          </a:xfrm>
          <a:prstGeom prst="straightConnector1">
            <a:avLst/>
          </a:prstGeom>
          <a:ln>
            <a:tailEnd type="arrow" w="med" len="med"/>
          </a:ln>
        </p:spPr>
        <p:style>
          <a:lnRef idx="3">
            <a:schemeClr val="accent1"/>
          </a:lnRef>
          <a:fillRef idx="0">
            <a:schemeClr val="accent1"/>
          </a:fillRef>
          <a:effectRef idx="2">
            <a:schemeClr val="accent1"/>
          </a:effectRef>
          <a:fontRef idx="minor">
            <a:schemeClr val="tx1"/>
          </a:fontRef>
        </p:style>
      </p:cxnSp>
      <p:cxnSp>
        <p:nvCxnSpPr>
          <p:cNvPr id="35" name="曲线连接符 34"/>
          <p:cNvCxnSpPr>
            <a:stCxn id="6" idx="2"/>
            <a:endCxn id="45" idx="1"/>
          </p:cNvCxnSpPr>
          <p:nvPr/>
        </p:nvCxnSpPr>
        <p:spPr>
          <a:xfrm rot="5400000" flipH="1" flipV="1">
            <a:off x="7134860" y="5161915"/>
            <a:ext cx="264795" cy="2673985"/>
          </a:xfrm>
          <a:prstGeom prst="curvedConnector4">
            <a:avLst>
              <a:gd name="adj1" fmla="val -64268"/>
              <a:gd name="adj2" fmla="val 88173"/>
            </a:avLst>
          </a:prstGeom>
          <a:ln>
            <a:headEnd type="none"/>
            <a:tailEnd type="triangle" w="med" len="med"/>
          </a:ln>
        </p:spPr>
        <p:style>
          <a:lnRef idx="3">
            <a:schemeClr val="accent6"/>
          </a:lnRef>
          <a:fillRef idx="0">
            <a:schemeClr val="accent6"/>
          </a:fillRef>
          <a:effectRef idx="2">
            <a:schemeClr val="accent6"/>
          </a:effectRef>
          <a:fontRef idx="minor">
            <a:schemeClr val="tx1"/>
          </a:fontRef>
        </p:style>
      </p:cxnSp>
    </p:spTree>
    <p:custDataLst>
      <p:tags r:id="rId4"/>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75" y="370275"/>
            <a:ext cx="10969200" cy="705600"/>
          </a:xfrm>
        </p:spPr>
        <p:txBody>
          <a:bodyPr/>
          <a:lstStyle/>
          <a:p>
            <a:pPr algn="l">
              <a:lnSpc>
                <a:spcPct val="90000"/>
              </a:lnSpc>
              <a:buClrTx/>
              <a:buSzTx/>
              <a:buFontTx/>
            </a:pPr>
            <a:r>
              <a:rPr lang="en-US" spc="0" dirty="0" smtClean="0">
                <a:solidFill>
                  <a:schemeClr val="accent1"/>
                </a:solidFill>
                <a:latin typeface="Calibri Light" panose="020F0302020204030204" charset="0"/>
                <a:ea typeface="+mj-ea"/>
                <a:cs typeface="Calibri Light" panose="020F0302020204030204" charset="0"/>
              </a:rPr>
              <a:t>SID Objectives:</a:t>
            </a:r>
            <a:endParaRPr lang="en-US" spc="0" dirty="0">
              <a:solidFill>
                <a:schemeClr val="accent1"/>
              </a:solidFill>
              <a:latin typeface="Calibri Light" panose="020F0302020204030204" charset="0"/>
              <a:ea typeface="+mj-ea"/>
              <a:cs typeface="Calibri Light" panose="020F0302020204030204" charset="0"/>
            </a:endParaRPr>
          </a:p>
        </p:txBody>
      </p:sp>
      <p:sp>
        <p:nvSpPr>
          <p:cNvPr id="5" name="矩形 4"/>
          <p:cNvSpPr/>
          <p:nvPr/>
        </p:nvSpPr>
        <p:spPr>
          <a:xfrm>
            <a:off x="595630" y="1075690"/>
            <a:ext cx="10985500" cy="5631180"/>
          </a:xfrm>
          <a:prstGeom prst="rect">
            <a:avLst/>
          </a:prstGeom>
        </p:spPr>
        <p:txBody>
          <a:bodyPr wrap="square">
            <a:spAutoFit/>
          </a:bodyPr>
          <a:lstStyle/>
          <a:p>
            <a:pPr indent="0">
              <a:lnSpc>
                <a:spcPct val="150000"/>
              </a:lnSpc>
              <a:buNone/>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The objective of this study is to study use cases and potential new requirements for Live Migratable Services in the 5G System. The study aims to cover:</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Use cases for enhanced 5G system support of the migrating processes between networks for specific communication services.</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Potential new service requirements, including:</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1200150" lvl="2"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Enabling UEs to use specific communication services which are migrated from the sourcing serving network to a temporary accessing network (e.g., local networks, NPN, VPLMN, etc) that do not have such services originally;</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1200150" lvl="2"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Network functionalities to negotiate and perform to transfer a specific communication service.</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1200150" lvl="2"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Policy management and interaction between networks and other mobile operators (offering the service) </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Consideration of charging, regulatory and security aspects.</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a:p>
            <a:pPr marL="742950" lvl="1" indent="-285750">
              <a:lnSpc>
                <a:spcPct val="150000"/>
              </a:lnSpc>
              <a:buFont typeface="Wingdings" panose="05000000000000000000" charset="0"/>
              <a:buChar char="l"/>
            </a:pPr>
            <a:r>
              <a:rPr lang="en-US" sz="1600" spc="150" dirty="0" smtClean="0">
                <a:solidFill>
                  <a:schemeClr val="tx1">
                    <a:lumMod val="85000"/>
                    <a:lumOff val="15000"/>
                  </a:schemeClr>
                </a:solidFill>
                <a:latin typeface="Arial" panose="020B0604020202020204" pitchFamily="34" charset="0"/>
                <a:ea typeface="微软雅黑" panose="020B0503020204020204" pitchFamily="34" charset="-122"/>
              </a:rPr>
              <a:t>Gap analysis between potential new requirements and existing requirements and functionalities supported by 3GPP, e.g., PALS, NPN, slicing, etc.</a:t>
            </a:r>
            <a:endParaRPr lang="en-US" sz="1600" spc="150" dirty="0" smtClean="0">
              <a:solidFill>
                <a:schemeClr val="tx1">
                  <a:lumMod val="85000"/>
                  <a:lumOff val="15000"/>
                </a:schemeClr>
              </a:solidFill>
              <a:latin typeface="Arial" panose="020B0604020202020204" pitchFamily="34" charset="0"/>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90955" y="2769235"/>
            <a:ext cx="9610725" cy="705485"/>
          </a:xfrm>
        </p:spPr>
        <p:txBody>
          <a:bodyPr>
            <a:noAutofit/>
          </a:bodyPr>
          <a:lstStyle/>
          <a:p>
            <a:pPr algn="ctr">
              <a:lnSpc>
                <a:spcPct val="90000"/>
              </a:lnSpc>
              <a:buClrTx/>
              <a:buSzTx/>
              <a:buFontTx/>
            </a:pPr>
            <a:r>
              <a:rPr lang="en-US" sz="9600" spc="0" dirty="0" smtClean="0">
                <a:solidFill>
                  <a:schemeClr val="accent1"/>
                </a:solidFill>
                <a:latin typeface="Kunstler Script" panose="030304020206070D0D06" charset="0"/>
                <a:ea typeface="+mj-ea"/>
                <a:cs typeface="Kunstler Script" panose="030304020206070D0D06" charset="0"/>
              </a:rPr>
              <a:t>Thank you</a:t>
            </a:r>
            <a:endParaRPr lang="en-US" sz="9600" spc="0" dirty="0" smtClean="0">
              <a:solidFill>
                <a:schemeClr val="accent1"/>
              </a:solidFill>
              <a:latin typeface="Kunstler Script" panose="030304020206070D0D06" charset="0"/>
              <a:ea typeface="+mj-ea"/>
              <a:cs typeface="Kunstler Script" panose="030304020206070D0D06" charset="0"/>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3651</Words>
  <Application>WPS 演示</Application>
  <PresentationFormat>宽屏</PresentationFormat>
  <Paragraphs>92</Paragraphs>
  <Slides>6</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vt:i4>
      </vt:variant>
    </vt:vector>
  </HeadingPairs>
  <TitlesOfParts>
    <vt:vector size="18" baseType="lpstr">
      <vt:lpstr>Arial</vt:lpstr>
      <vt:lpstr>宋体</vt:lpstr>
      <vt:lpstr>Wingdings</vt:lpstr>
      <vt:lpstr>微软雅黑</vt:lpstr>
      <vt:lpstr>Wingdings</vt:lpstr>
      <vt:lpstr>Times New Roman</vt:lpstr>
      <vt:lpstr>Calibri Light</vt:lpstr>
      <vt:lpstr>Kunstler Script</vt:lpstr>
      <vt:lpstr>Mongolian Baiti</vt:lpstr>
      <vt:lpstr>Arial Unicode MS</vt:lpstr>
      <vt:lpstr>Calibri</vt:lpstr>
      <vt:lpstr>1_Office 主题​​</vt:lpstr>
      <vt:lpstr>Discussion on Live Migratable Services in the 5G System</vt:lpstr>
      <vt:lpstr>Background</vt:lpstr>
      <vt:lpstr>Logical Relationship</vt:lpstr>
      <vt:lpstr>Use Cases:</vt:lpstr>
      <vt:lpstr>SID Objectives: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Kexin</dc:creator>
  <cp:lastModifiedBy>Heng Wang</cp:lastModifiedBy>
  <cp:revision>242</cp:revision>
  <dcterms:created xsi:type="dcterms:W3CDTF">2021-10-08T07:52:00Z</dcterms:created>
  <dcterms:modified xsi:type="dcterms:W3CDTF">2022-04-29T11:54:49Z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2052-11.1.0.11372</vt:lpwstr>
  </property>
  <property fmtid="{D5CDD505-2E9C-101B-9397-08002B2CF9AE}" pid="3" name="ICV">
    <vt:lpwstr>819E0C1A85C949C8B35723BCEAB2D46F</vt:lpwstr>
  </property>
</Properties>
</file>